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14"/>
  </p:notesMasterIdLst>
  <p:handoutMasterIdLst>
    <p:handoutMasterId r:id="rId15"/>
  </p:handoutMasterIdLst>
  <p:sldIdLst>
    <p:sldId id="5873" r:id="rId2"/>
    <p:sldId id="4640" r:id="rId3"/>
    <p:sldId id="4641" r:id="rId4"/>
    <p:sldId id="4642" r:id="rId5"/>
    <p:sldId id="4778" r:id="rId6"/>
    <p:sldId id="4724" r:id="rId7"/>
    <p:sldId id="4725" r:id="rId8"/>
    <p:sldId id="5874" r:id="rId9"/>
    <p:sldId id="5878" r:id="rId10"/>
    <p:sldId id="5895" r:id="rId11"/>
    <p:sldId id="5866" r:id="rId12"/>
    <p:sldId id="5876" r:id="rId1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73"/>
            <p14:sldId id="4640"/>
            <p14:sldId id="4641"/>
            <p14:sldId id="4642"/>
            <p14:sldId id="4778"/>
            <p14:sldId id="4724"/>
            <p14:sldId id="4725"/>
            <p14:sldId id="5874"/>
            <p14:sldId id="5878"/>
            <p14:sldId id="5895"/>
            <p14:sldId id="5866"/>
            <p14:sldId id="5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Dell" initials="D" lastIdx="1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409"/>
    <a:srgbClr val="8CEEF8"/>
    <a:srgbClr val="A4CCB5"/>
    <a:srgbClr val="E36C09"/>
    <a:srgbClr val="0F243E"/>
    <a:srgbClr val="FFCC99"/>
    <a:srgbClr val="99FF99"/>
    <a:srgbClr val="E96E09"/>
    <a:srgbClr val="CCCCFF"/>
    <a:srgbClr val="AF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06" autoAdjust="0"/>
    <p:restoredTop sz="95064" autoAdjust="0"/>
  </p:normalViewPr>
  <p:slideViewPr>
    <p:cSldViewPr snapToGrid="0">
      <p:cViewPr varScale="1">
        <p:scale>
          <a:sx n="67" d="100"/>
          <a:sy n="67" d="100"/>
        </p:scale>
        <p:origin x="46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26671952760625"/>
          <c:y val="3.8986346227259702E-2"/>
          <c:w val="0.45744643912483507"/>
          <c:h val="0.7931794067014854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9.468112655191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6A-42CE-BA73-AF8CEB9D7B80}"/>
                </c:ext>
              </c:extLst>
            </c:dLbl>
            <c:dLbl>
              <c:idx val="1"/>
              <c:layout>
                <c:manualLayout>
                  <c:x val="-1.2437693565501239E-2"/>
                  <c:y val="-9.7465865568149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6A-42CE-BA73-AF8CEB9D7B80}"/>
                </c:ext>
              </c:extLst>
            </c:dLbl>
            <c:dLbl>
              <c:idx val="2"/>
              <c:layout>
                <c:manualLayout>
                  <c:x val="-1.2437693565501239E-2"/>
                  <c:y val="-8.0757431470752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6A-42CE-BA73-AF8CEB9D7B80}"/>
                </c:ext>
              </c:extLst>
            </c:dLbl>
            <c:dLbl>
              <c:idx val="3"/>
              <c:layout>
                <c:manualLayout>
                  <c:x val="-9.045595320364537E-3"/>
                  <c:y val="-8.911164851945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6A-42CE-BA73-AF8CEB9D7B8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I am willing to pay extra cable charges for the uninterrupted TV content </c:v>
                </c:pt>
                <c:pt idx="1">
                  <c:v>I support the clean feed policy of the Nepal government </c:v>
                </c:pt>
                <c:pt idx="2">
                  <c:v>The clean feed policy will help to promote the local Nepali content and concept </c:v>
                </c:pt>
                <c:pt idx="3">
                  <c:v>I am aware of the clean feed policy issued by Nepal government</c:v>
                </c:pt>
              </c:strCache>
            </c:strRef>
          </c:cat>
          <c:val>
            <c:numRef>
              <c:f>Sheet2!$B$2:$B$5</c:f>
              <c:numCache>
                <c:formatCode>0%</c:formatCode>
                <c:ptCount val="4"/>
                <c:pt idx="0">
                  <c:v>0.16</c:v>
                </c:pt>
                <c:pt idx="1">
                  <c:v>0.03</c:v>
                </c:pt>
                <c:pt idx="2">
                  <c:v>0.03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6A-42CE-BA73-AF8CEB9D7B80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Diasagree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306994150456502E-3"/>
                  <c:y val="-0.10025060458438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6A-42CE-BA73-AF8CEB9D7B80}"/>
                </c:ext>
              </c:extLst>
            </c:dLbl>
            <c:dLbl>
              <c:idx val="1"/>
              <c:layout>
                <c:manualLayout>
                  <c:x val="2.8267485376139097E-2"/>
                  <c:y val="-9.468112655191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6A-42CE-BA73-AF8CEB9D7B80}"/>
                </c:ext>
              </c:extLst>
            </c:dLbl>
            <c:dLbl>
              <c:idx val="2"/>
              <c:layout>
                <c:manualLayout>
                  <c:x val="2.8267485376139097E-2"/>
                  <c:y val="-8.6326909503217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36A-42CE-BA73-AF8CEB9D7B80}"/>
                </c:ext>
              </c:extLst>
            </c:dLbl>
            <c:dLbl>
              <c:idx val="3"/>
              <c:layout>
                <c:manualLayout>
                  <c:x val="3.6182381281458065E-2"/>
                  <c:y val="-8.3542170486985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36A-42CE-BA73-AF8CEB9D7B8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I am willing to pay extra cable charges for the uninterrupted TV content </c:v>
                </c:pt>
                <c:pt idx="1">
                  <c:v>I support the clean feed policy of the Nepal government </c:v>
                </c:pt>
                <c:pt idx="2">
                  <c:v>The clean feed policy will help to promote the local Nepali content and concept </c:v>
                </c:pt>
                <c:pt idx="3">
                  <c:v>I am aware of the clean feed policy issued by Nepal government</c:v>
                </c:pt>
              </c:strCache>
            </c:strRef>
          </c:cat>
          <c:val>
            <c:numRef>
              <c:f>Sheet2!$C$2:$C$5</c:f>
              <c:numCache>
                <c:formatCode>0%</c:formatCode>
                <c:ptCount val="4"/>
                <c:pt idx="0">
                  <c:v>0.19</c:v>
                </c:pt>
                <c:pt idx="1">
                  <c:v>0.05</c:v>
                </c:pt>
                <c:pt idx="2">
                  <c:v>0.04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36A-42CE-BA73-AF8CEB9D7B80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8443780111549287E-2"/>
                  <c:y val="-0.10025060458438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6A-42CE-BA73-AF8CEB9D7B80}"/>
                </c:ext>
              </c:extLst>
            </c:dLbl>
            <c:dLbl>
              <c:idx val="1"/>
              <c:layout>
                <c:manualLayout>
                  <c:x val="4.8620074846959307E-2"/>
                  <c:y val="-9.468112655191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36A-42CE-BA73-AF8CEB9D7B80}"/>
                </c:ext>
              </c:extLst>
            </c:dLbl>
            <c:dLbl>
              <c:idx val="2"/>
              <c:layout>
                <c:manualLayout>
                  <c:x val="5.6534970752278361E-2"/>
                  <c:y val="-9.7465865568149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36A-42CE-BA73-AF8CEB9D7B80}"/>
                </c:ext>
              </c:extLst>
            </c:dLbl>
            <c:dLbl>
              <c:idx val="3"/>
              <c:layout>
                <c:manualLayout>
                  <c:x val="5.088147367705044E-2"/>
                  <c:y val="-8.3542170486985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36A-42CE-BA73-AF8CEB9D7B8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I am willing to pay extra cable charges for the uninterrupted TV content </c:v>
                </c:pt>
                <c:pt idx="1">
                  <c:v>I support the clean feed policy of the Nepal government </c:v>
                </c:pt>
                <c:pt idx="2">
                  <c:v>The clean feed policy will help to promote the local Nepali content and concept </c:v>
                </c:pt>
                <c:pt idx="3">
                  <c:v>I am aware of the clean feed policy issued by Nepal government</c:v>
                </c:pt>
              </c:strCache>
            </c:strRef>
          </c:cat>
          <c:val>
            <c:numRef>
              <c:f>Sheet2!$D$2:$D$5</c:f>
              <c:numCache>
                <c:formatCode>0%</c:formatCode>
                <c:ptCount val="4"/>
                <c:pt idx="0">
                  <c:v>0.37</c:v>
                </c:pt>
                <c:pt idx="1">
                  <c:v>0.39</c:v>
                </c:pt>
                <c:pt idx="2">
                  <c:v>0.4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36A-42CE-BA73-AF8CEB9D7B80}"/>
            </c:ext>
          </c:extLst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Agree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7841964902734028E-3"/>
                  <c:y val="-8.911164851945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36A-42CE-BA73-AF8CEB9D7B80}"/>
                </c:ext>
              </c:extLst>
            </c:dLbl>
            <c:dLbl>
              <c:idx val="1"/>
              <c:layout>
                <c:manualLayout>
                  <c:x val="2.3744687715956912E-2"/>
                  <c:y val="-8.6326909503217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36A-42CE-BA73-AF8CEB9D7B80}"/>
                </c:ext>
              </c:extLst>
            </c:dLbl>
            <c:dLbl>
              <c:idx val="2"/>
              <c:layout>
                <c:manualLayout>
                  <c:x val="1.3568392980546806E-2"/>
                  <c:y val="-0.100250604584382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36A-42CE-BA73-AF8CEB9D7B80}"/>
                </c:ext>
              </c:extLst>
            </c:dLbl>
            <c:dLbl>
              <c:idx val="3"/>
              <c:layout>
                <c:manualLayout>
                  <c:x val="1.5829791810637941E-2"/>
                  <c:y val="-8.3542170486985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36A-42CE-BA73-AF8CEB9D7B8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I am willing to pay extra cable charges for the uninterrupted TV content </c:v>
                </c:pt>
                <c:pt idx="1">
                  <c:v>I support the clean feed policy of the Nepal government </c:v>
                </c:pt>
                <c:pt idx="2">
                  <c:v>The clean feed policy will help to promote the local Nepali content and concept </c:v>
                </c:pt>
                <c:pt idx="3">
                  <c:v>I am aware of the clean feed policy issued by Nepal government</c:v>
                </c:pt>
              </c:strCache>
            </c:strRef>
          </c:cat>
          <c:val>
            <c:numRef>
              <c:f>Sheet2!$E$2:$E$5</c:f>
              <c:numCache>
                <c:formatCode>0%</c:formatCode>
                <c:ptCount val="4"/>
                <c:pt idx="0">
                  <c:v>0.23</c:v>
                </c:pt>
                <c:pt idx="1">
                  <c:v>0.28000000000000003</c:v>
                </c:pt>
                <c:pt idx="2">
                  <c:v>0.17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236A-42CE-BA73-AF8CEB9D7B80}"/>
            </c:ext>
          </c:extLst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3920982451368675E-3"/>
                  <c:y val="-6.961847540582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36A-42CE-BA73-AF8CEB9D7B80}"/>
                </c:ext>
              </c:extLst>
            </c:dLbl>
            <c:dLbl>
              <c:idx val="1"/>
              <c:layout>
                <c:manualLayout>
                  <c:x val="2.6006086546048045E-2"/>
                  <c:y val="-9.189638753568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36A-42CE-BA73-AF8CEB9D7B80}"/>
                </c:ext>
              </c:extLst>
            </c:dLbl>
            <c:dLbl>
              <c:idx val="2"/>
              <c:layout>
                <c:manualLayout>
                  <c:x val="4.5227976601822685E-2"/>
                  <c:y val="-8.9111648519450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36A-42CE-BA73-AF8CEB9D7B80}"/>
                </c:ext>
              </c:extLst>
            </c:dLbl>
            <c:dLbl>
              <c:idx val="3"/>
              <c:layout>
                <c:manualLayout>
                  <c:x val="5.6534970752278195E-2"/>
                  <c:y val="-8.911164851945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36A-42CE-BA73-AF8CEB9D7B80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I am willing to pay extra cable charges for the uninterrupted TV content </c:v>
                </c:pt>
                <c:pt idx="1">
                  <c:v>I support the clean feed policy of the Nepal government </c:v>
                </c:pt>
                <c:pt idx="2">
                  <c:v>The clean feed policy will help to promote the local Nepali content and concept </c:v>
                </c:pt>
                <c:pt idx="3">
                  <c:v>I am aware of the clean feed policy issued by Nepal government</c:v>
                </c:pt>
              </c:strCache>
            </c:strRef>
          </c:cat>
          <c:val>
            <c:numRef>
              <c:f>Sheet2!$F$2:$F$5</c:f>
              <c:numCache>
                <c:formatCode>0%</c:formatCode>
                <c:ptCount val="4"/>
                <c:pt idx="0">
                  <c:v>0.04</c:v>
                </c:pt>
                <c:pt idx="1">
                  <c:v>0.25</c:v>
                </c:pt>
                <c:pt idx="2">
                  <c:v>0.36</c:v>
                </c:pt>
                <c:pt idx="3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36A-42CE-BA73-AF8CEB9D7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1572672"/>
        <c:axId val="451575952"/>
      </c:barChart>
      <c:catAx>
        <c:axId val="451572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575952"/>
        <c:crosses val="autoZero"/>
        <c:auto val="1"/>
        <c:lblAlgn val="ctr"/>
        <c:lblOffset val="100"/>
        <c:noMultiLvlLbl val="0"/>
      </c:catAx>
      <c:valAx>
        <c:axId val="45157595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57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570854515961338"/>
          <c:y val="2.9342723004694836E-2"/>
          <c:w val="0.4855578721408258"/>
          <c:h val="0.817035414587261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Sheet2!$B$9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710841100470796E-3"/>
                  <c:y val="-9.0962441314553985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93-4E47-9145-7A66C6FA95A6}"/>
                </c:ext>
              </c:extLst>
            </c:dLbl>
            <c:dLbl>
              <c:idx val="1"/>
              <c:layout>
                <c:manualLayout>
                  <c:x val="4.5421682200941591E-3"/>
                  <c:y val="-8.8028169014084501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93-4E47-9145-7A66C6FA95A6}"/>
                </c:ext>
              </c:extLst>
            </c:dLbl>
            <c:dLbl>
              <c:idx val="2"/>
              <c:layout>
                <c:manualLayout>
                  <c:x val="0"/>
                  <c:y val="-9.3896713615023497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93-4E47-9145-7A66C6FA95A6}"/>
                </c:ext>
              </c:extLst>
            </c:dLbl>
            <c:dLbl>
              <c:idx val="3"/>
              <c:layout>
                <c:manualLayout>
                  <c:x val="4.5421682200941591E-3"/>
                  <c:y val="-9.0962441314553999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93-4E47-9145-7A66C6FA95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Sheet2!$A$10:$A$13</c:f>
              <c:strCache>
                <c:ptCount val="4"/>
                <c:pt idx="0">
                  <c:v>The clean feed policy will boost the Nepali advertising industry </c:v>
                </c:pt>
                <c:pt idx="1">
                  <c:v>Nepali advertising agencies can generate quality advertisement content that meets the expectation of multinational brands</c:v>
                </c:pt>
                <c:pt idx="2">
                  <c:v>Nepali television channels have enough viewers for the multinational brands to promote their products </c:v>
                </c:pt>
                <c:pt idx="3">
                  <c:v>I prefer watching Nepali advertisements over foreign advertisements </c:v>
                </c:pt>
              </c:strCache>
            </c:strRef>
          </c:cat>
          <c:val>
            <c:numRef>
              <c:f>Sheet2!$B$10:$B$13</c:f>
              <c:numCache>
                <c:formatCode>0%</c:formatCode>
                <c:ptCount val="4"/>
                <c:pt idx="0">
                  <c:v>0.01</c:v>
                </c:pt>
                <c:pt idx="1">
                  <c:v>0.05</c:v>
                </c:pt>
                <c:pt idx="2">
                  <c:v>7.0000000000000007E-2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93-4E47-9145-7A66C6FA95A6}"/>
            </c:ext>
          </c:extLst>
        </c:ser>
        <c:ser>
          <c:idx val="1"/>
          <c:order val="1"/>
          <c:tx>
            <c:strRef>
              <c:f>Sheet2!$C$9</c:f>
              <c:strCache>
                <c:ptCount val="1"/>
                <c:pt idx="0">
                  <c:v>Diasagree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7033130825353095E-2"/>
                  <c:y val="-9.3896713615023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93-4E47-9145-7A66C6FA95A6}"/>
                </c:ext>
              </c:extLst>
            </c:dLbl>
            <c:dLbl>
              <c:idx val="1"/>
              <c:layout>
                <c:manualLayout>
                  <c:x val="1.7033130825353095E-2"/>
                  <c:y val="-9.096244131455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93-4E47-9145-7A66C6FA95A6}"/>
                </c:ext>
              </c:extLst>
            </c:dLbl>
            <c:dLbl>
              <c:idx val="2"/>
              <c:layout>
                <c:manualLayout>
                  <c:x val="5.6777102751176985E-3"/>
                  <c:y val="-9.9765258215962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E93-4E47-9145-7A66C6FA95A6}"/>
                </c:ext>
              </c:extLst>
            </c:dLbl>
            <c:dLbl>
              <c:idx val="3"/>
              <c:layout>
                <c:manualLayout>
                  <c:x val="7.9487943851646939E-3"/>
                  <c:y val="-9.683098591549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E93-4E47-9145-7A66C6FA95A6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Sheet2!$A$10:$A$13</c:f>
              <c:strCache>
                <c:ptCount val="4"/>
                <c:pt idx="0">
                  <c:v>The clean feed policy will boost the Nepali advertising industry </c:v>
                </c:pt>
                <c:pt idx="1">
                  <c:v>Nepali advertising agencies can generate quality advertisement content that meets the expectation of multinational brands</c:v>
                </c:pt>
                <c:pt idx="2">
                  <c:v>Nepali television channels have enough viewers for the multinational brands to promote their products </c:v>
                </c:pt>
                <c:pt idx="3">
                  <c:v>I prefer watching Nepali advertisements over foreign advertisements </c:v>
                </c:pt>
              </c:strCache>
            </c:strRef>
          </c:cat>
          <c:val>
            <c:numRef>
              <c:f>Sheet2!$C$10:$C$13</c:f>
              <c:numCache>
                <c:formatCode>0%</c:formatCode>
                <c:ptCount val="4"/>
                <c:pt idx="0">
                  <c:v>0.05</c:v>
                </c:pt>
                <c:pt idx="1">
                  <c:v>0.06</c:v>
                </c:pt>
                <c:pt idx="2">
                  <c:v>0.26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E93-4E47-9145-7A66C6FA95A6}"/>
            </c:ext>
          </c:extLst>
        </c:ser>
        <c:ser>
          <c:idx val="2"/>
          <c:order val="2"/>
          <c:tx>
            <c:strRef>
              <c:f>Sheet2!$D$9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8132523301412378E-3"/>
                  <c:y val="-0.105633802816901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E93-4E47-9145-7A66C6FA95A6}"/>
                </c:ext>
              </c:extLst>
            </c:dLbl>
            <c:dLbl>
              <c:idx val="1"/>
              <c:layout>
                <c:manualLayout>
                  <c:x val="1.7033130825353095E-2"/>
                  <c:y val="-9.683098591549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E93-4E47-9145-7A66C6FA95A6}"/>
                </c:ext>
              </c:extLst>
            </c:dLbl>
            <c:dLbl>
              <c:idx val="2"/>
              <c:layout>
                <c:manualLayout>
                  <c:x val="7.9487943851646939E-3"/>
                  <c:y val="-9.683098591549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E93-4E47-9145-7A66C6FA95A6}"/>
                </c:ext>
              </c:extLst>
            </c:dLbl>
            <c:dLbl>
              <c:idx val="3"/>
              <c:layout>
                <c:manualLayout>
                  <c:x val="1.249096260525902E-2"/>
                  <c:y val="-0.10269953051643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E93-4E47-9145-7A66C6FA95A6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Sheet2!$A$10:$A$13</c:f>
              <c:strCache>
                <c:ptCount val="4"/>
                <c:pt idx="0">
                  <c:v>The clean feed policy will boost the Nepali advertising industry </c:v>
                </c:pt>
                <c:pt idx="1">
                  <c:v>Nepali advertising agencies can generate quality advertisement content that meets the expectation of multinational brands</c:v>
                </c:pt>
                <c:pt idx="2">
                  <c:v>Nepali television channels have enough viewers for the multinational brands to promote their products </c:v>
                </c:pt>
                <c:pt idx="3">
                  <c:v>I prefer watching Nepali advertisements over foreign advertisements </c:v>
                </c:pt>
              </c:strCache>
            </c:strRef>
          </c:cat>
          <c:val>
            <c:numRef>
              <c:f>Sheet2!$D$10:$D$13</c:f>
              <c:numCache>
                <c:formatCode>0%</c:formatCode>
                <c:ptCount val="4"/>
                <c:pt idx="0">
                  <c:v>0.48</c:v>
                </c:pt>
                <c:pt idx="1">
                  <c:v>0.38</c:v>
                </c:pt>
                <c:pt idx="2">
                  <c:v>0.34</c:v>
                </c:pt>
                <c:pt idx="3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E93-4E47-9145-7A66C6FA95A6}"/>
            </c:ext>
          </c:extLst>
        </c:ser>
        <c:ser>
          <c:idx val="3"/>
          <c:order val="3"/>
          <c:tx>
            <c:strRef>
              <c:f>Sheet2!$E$9</c:f>
              <c:strCache>
                <c:ptCount val="1"/>
                <c:pt idx="0">
                  <c:v>Agree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9487943851647772E-3"/>
                  <c:y val="-9.0962441314553985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E93-4E47-9145-7A66C6FA95A6}"/>
                </c:ext>
              </c:extLst>
            </c:dLbl>
            <c:dLbl>
              <c:idx val="1"/>
              <c:layout>
                <c:manualLayout>
                  <c:x val="1.8168672880376636E-2"/>
                  <c:y val="-9.6830985915492954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E93-4E47-9145-7A66C6FA95A6}"/>
                </c:ext>
              </c:extLst>
            </c:dLbl>
            <c:dLbl>
              <c:idx val="2"/>
              <c:layout>
                <c:manualLayout>
                  <c:x val="2.0439756990423715E-2"/>
                  <c:y val="-9.0962441314554013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E93-4E47-9145-7A66C6FA95A6}"/>
                </c:ext>
              </c:extLst>
            </c:dLbl>
            <c:dLbl>
              <c:idx val="3"/>
              <c:layout>
                <c:manualLayout>
                  <c:x val="2.0439756990423549E-2"/>
                  <c:y val="-9.0962441314553985E-2"/>
                </c:manualLayout>
              </c:layout>
              <c:spPr>
                <a:noFill/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E93-4E47-9145-7A66C6FA95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Sheet2!$A$10:$A$13</c:f>
              <c:strCache>
                <c:ptCount val="4"/>
                <c:pt idx="0">
                  <c:v>The clean feed policy will boost the Nepali advertising industry </c:v>
                </c:pt>
                <c:pt idx="1">
                  <c:v>Nepali advertising agencies can generate quality advertisement content that meets the expectation of multinational brands</c:v>
                </c:pt>
                <c:pt idx="2">
                  <c:v>Nepali television channels have enough viewers for the multinational brands to promote their products </c:v>
                </c:pt>
                <c:pt idx="3">
                  <c:v>I prefer watching Nepali advertisements over foreign advertisements </c:v>
                </c:pt>
              </c:strCache>
            </c:strRef>
          </c:cat>
          <c:val>
            <c:numRef>
              <c:f>Sheet2!$E$10:$E$13</c:f>
              <c:numCache>
                <c:formatCode>0%</c:formatCode>
                <c:ptCount val="4"/>
                <c:pt idx="0">
                  <c:v>0.18</c:v>
                </c:pt>
                <c:pt idx="1">
                  <c:v>0.31</c:v>
                </c:pt>
                <c:pt idx="2">
                  <c:v>0.27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3E93-4E47-9145-7A66C6FA95A6}"/>
            </c:ext>
          </c:extLst>
        </c:ser>
        <c:ser>
          <c:idx val="4"/>
          <c:order val="4"/>
          <c:tx>
            <c:strRef>
              <c:f>Sheet2!$F$9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7.9487943851646106E-3"/>
                  <c:y val="-8.8028169014084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E93-4E47-9145-7A66C6FA95A6}"/>
                </c:ext>
              </c:extLst>
            </c:dLbl>
            <c:dLbl>
              <c:idx val="1"/>
              <c:layout>
                <c:manualLayout>
                  <c:x val="1.1355420550235398E-3"/>
                  <c:y val="-9.683098591549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E93-4E47-9145-7A66C6FA95A6}"/>
                </c:ext>
              </c:extLst>
            </c:dLbl>
            <c:dLbl>
              <c:idx val="2"/>
              <c:layout>
                <c:manualLayout>
                  <c:x val="-6.8132523301414043E-3"/>
                  <c:y val="-9.683098591549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E93-4E47-9145-7A66C6FA95A6}"/>
                </c:ext>
              </c:extLst>
            </c:dLbl>
            <c:dLbl>
              <c:idx val="3"/>
              <c:layout>
                <c:manualLayout>
                  <c:x val="1.1355420550233732E-3"/>
                  <c:y val="-8.215962441314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E93-4E47-9145-7A66C6FA95A6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Sheet2!$A$10:$A$13</c:f>
              <c:strCache>
                <c:ptCount val="4"/>
                <c:pt idx="0">
                  <c:v>The clean feed policy will boost the Nepali advertising industry </c:v>
                </c:pt>
                <c:pt idx="1">
                  <c:v>Nepali advertising agencies can generate quality advertisement content that meets the expectation of multinational brands</c:v>
                </c:pt>
                <c:pt idx="2">
                  <c:v>Nepali television channels have enough viewers for the multinational brands to promote their products </c:v>
                </c:pt>
                <c:pt idx="3">
                  <c:v>I prefer watching Nepali advertisements over foreign advertisements </c:v>
                </c:pt>
              </c:strCache>
            </c:strRef>
          </c:cat>
          <c:val>
            <c:numRef>
              <c:f>Sheet2!$F$10:$F$13</c:f>
              <c:numCache>
                <c:formatCode>0%</c:formatCode>
                <c:ptCount val="4"/>
                <c:pt idx="0">
                  <c:v>0.28000000000000003</c:v>
                </c:pt>
                <c:pt idx="1">
                  <c:v>0.2</c:v>
                </c:pt>
                <c:pt idx="2">
                  <c:v>0.06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E93-4E47-9145-7A66C6FA9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718048"/>
        <c:axId val="318718376"/>
      </c:barChart>
      <c:catAx>
        <c:axId val="318718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718376"/>
        <c:crosses val="autoZero"/>
        <c:auto val="1"/>
        <c:lblAlgn val="ctr"/>
        <c:lblOffset val="100"/>
        <c:noMultiLvlLbl val="0"/>
      </c:catAx>
      <c:valAx>
        <c:axId val="31871837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71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CAPI: Computer Assisted Personal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5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gi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image" Target="../media/image37.jp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jpeg"/><Relationship Id="rId5" Type="http://schemas.openxmlformats.org/officeDocument/2006/relationships/image" Target="../media/image42.jpg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svg"/><Relationship Id="rId9" Type="http://schemas.openxmlformats.org/officeDocument/2006/relationships/image" Target="../media/image6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Relationship Id="rId9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1390432" y="2658623"/>
            <a:ext cx="9011092" cy="1802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PUBLIC perception on the clean feed policy in Nepal</a:t>
            </a:r>
            <a:endParaRPr lang="en-US" sz="3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en-US" b="1" baseline="3000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 2020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US: AVANT GARDE SOLUTIONS PRIVATE LTD            1/10            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9B4903-4D2F-488A-85DA-10658DB0EA99}"/>
              </a:ext>
            </a:extLst>
          </p:cNvPr>
          <p:cNvSpPr/>
          <p:nvPr/>
        </p:nvSpPr>
        <p:spPr>
          <a:xfrm>
            <a:off x="1780620" y="2783485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F518A1-D931-4649-AB6C-64EFA47657D1}"/>
              </a:ext>
            </a:extLst>
          </p:cNvPr>
          <p:cNvSpPr/>
          <p:nvPr/>
        </p:nvSpPr>
        <p:spPr>
          <a:xfrm>
            <a:off x="2757716" y="3869386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094EB5-EA56-4305-9825-31841B30710E}"/>
              </a:ext>
            </a:extLst>
          </p:cNvPr>
          <p:cNvSpPr/>
          <p:nvPr/>
        </p:nvSpPr>
        <p:spPr>
          <a:xfrm>
            <a:off x="1760543" y="5157267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70FC79-2477-4E64-B25C-A087A76A4B9B}"/>
              </a:ext>
            </a:extLst>
          </p:cNvPr>
          <p:cNvSpPr/>
          <p:nvPr/>
        </p:nvSpPr>
        <p:spPr>
          <a:xfrm>
            <a:off x="2895749" y="6290101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E581BB-A1E9-4DC6-806D-6437E63DBF55}"/>
              </a:ext>
            </a:extLst>
          </p:cNvPr>
          <p:cNvSpPr txBox="1"/>
          <p:nvPr/>
        </p:nvSpPr>
        <p:spPr>
          <a:xfrm>
            <a:off x="1734933" y="2151238"/>
            <a:ext cx="773131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experience: FMCG, Technology (Telecom, ISP), Automobiles, Consumer Electronics, Education, Health, Sanitation and Hygiene</a:t>
            </a:r>
          </a:p>
          <a:p>
            <a:endParaRPr lang="en-US" sz="16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n-US" sz="1600" b="1" spc="75" dirty="0">
              <a:solidFill>
                <a:schemeClr val="tx2"/>
              </a:solidFill>
              <a:latin typeface="Poppins" panose="00000500000000000000" pitchFamily="2" charset="0"/>
              <a:ea typeface="Source Sans Pro" panose="020B0503030403020204" pitchFamily="34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F81E-8DE5-4041-A271-A3F3D02DEB4C}"/>
              </a:ext>
            </a:extLst>
          </p:cNvPr>
          <p:cNvGrpSpPr/>
          <p:nvPr/>
        </p:nvGrpSpPr>
        <p:grpSpPr>
          <a:xfrm>
            <a:off x="407992" y="2303041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0C31C975-C6B8-415B-801C-4A8D8E6F266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3" name="Circle: Hollow 32">
              <a:extLst>
                <a:ext uri="{FF2B5EF4-FFF2-40B4-BE49-F238E27FC236}">
                  <a16:creationId xmlns:a16="http://schemas.microsoft.com/office/drawing/2014/main" id="{A52D3DB3-907A-4A7A-B037-333C1352F047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DD98898B-252A-4E47-8456-C72F47650341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FBD3FA78-9CAE-4766-BB4E-1C4097E1E0DD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33D0A3-D074-4511-A0F6-79648A2A9C3B}"/>
              </a:ext>
            </a:extLst>
          </p:cNvPr>
          <p:cNvGrpSpPr/>
          <p:nvPr/>
        </p:nvGrpSpPr>
        <p:grpSpPr>
          <a:xfrm>
            <a:off x="1395529" y="3347714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5F3DED2E-EA5D-4AFD-A115-AF2B306F87FB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9" name="Circle: Hollow 38">
              <a:extLst>
                <a:ext uri="{FF2B5EF4-FFF2-40B4-BE49-F238E27FC236}">
                  <a16:creationId xmlns:a16="http://schemas.microsoft.com/office/drawing/2014/main" id="{064DFB46-C3E9-4108-99F0-86F289A90632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7C1574B1-8B5F-4F2D-B6D4-1DBBAD16B440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1" name="Circle: Hollow 40">
              <a:extLst>
                <a:ext uri="{FF2B5EF4-FFF2-40B4-BE49-F238E27FC236}">
                  <a16:creationId xmlns:a16="http://schemas.microsoft.com/office/drawing/2014/main" id="{4C6E5214-7C36-49ED-894E-CD70BE16DE33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FE63EB-7B5E-41E4-AB34-A856DBAE6936}"/>
              </a:ext>
            </a:extLst>
          </p:cNvPr>
          <p:cNvGrpSpPr/>
          <p:nvPr/>
        </p:nvGrpSpPr>
        <p:grpSpPr>
          <a:xfrm>
            <a:off x="437647" y="4675993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9E2C4DEB-74AC-485D-91BF-2B2A1C7502B9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5" name="Circle: Hollow 44">
              <a:extLst>
                <a:ext uri="{FF2B5EF4-FFF2-40B4-BE49-F238E27FC236}">
                  <a16:creationId xmlns:a16="http://schemas.microsoft.com/office/drawing/2014/main" id="{FBE4DDEE-3BBD-438B-A0D6-0E956451AEED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6" name="Circle: Hollow 45">
              <a:extLst>
                <a:ext uri="{FF2B5EF4-FFF2-40B4-BE49-F238E27FC236}">
                  <a16:creationId xmlns:a16="http://schemas.microsoft.com/office/drawing/2014/main" id="{D815038C-F64B-48D7-B574-6BBD53D373CA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89544662-2AAA-4F25-ACE7-234653327E18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5375FF-7DC9-4DC4-B080-03E3EED864CF}"/>
              </a:ext>
            </a:extLst>
          </p:cNvPr>
          <p:cNvGrpSpPr/>
          <p:nvPr/>
        </p:nvGrpSpPr>
        <p:grpSpPr>
          <a:xfrm>
            <a:off x="1543198" y="5811278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50" name="Circle: Hollow 49">
              <a:extLst>
                <a:ext uri="{FF2B5EF4-FFF2-40B4-BE49-F238E27FC236}">
                  <a16:creationId xmlns:a16="http://schemas.microsoft.com/office/drawing/2014/main" id="{12E63FA6-690F-4177-ABF0-75C7649E921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1" name="Circle: Hollow 50">
              <a:extLst>
                <a:ext uri="{FF2B5EF4-FFF2-40B4-BE49-F238E27FC236}">
                  <a16:creationId xmlns:a16="http://schemas.microsoft.com/office/drawing/2014/main" id="{9CD7541B-BB57-457F-BEF7-DDF3F5D780FA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3CE98386-E5AB-451B-94DB-A66530F57D36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3" name="Circle: Hollow 52">
              <a:extLst>
                <a:ext uri="{FF2B5EF4-FFF2-40B4-BE49-F238E27FC236}">
                  <a16:creationId xmlns:a16="http://schemas.microsoft.com/office/drawing/2014/main" id="{3E33DE33-538A-4E89-8C35-A31D6C52CD9E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B1B87927-A4FB-435F-8E93-219C97B82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284" y="6143123"/>
            <a:ext cx="460379" cy="307170"/>
          </a:xfrm>
          <a:custGeom>
            <a:avLst/>
            <a:gdLst>
              <a:gd name="connsiteX0" fmla="*/ 434787 w 546512"/>
              <a:gd name="connsiteY0" fmla="*/ 442148 h 487914"/>
              <a:gd name="connsiteX1" fmla="*/ 510858 w 546512"/>
              <a:gd name="connsiteY1" fmla="*/ 442148 h 487914"/>
              <a:gd name="connsiteX2" fmla="*/ 518103 w 546512"/>
              <a:gd name="connsiteY2" fmla="*/ 448857 h 487914"/>
              <a:gd name="connsiteX3" fmla="*/ 510858 w 546512"/>
              <a:gd name="connsiteY3" fmla="*/ 455960 h 487914"/>
              <a:gd name="connsiteX4" fmla="*/ 434787 w 546512"/>
              <a:gd name="connsiteY4" fmla="*/ 455960 h 487914"/>
              <a:gd name="connsiteX5" fmla="*/ 427944 w 546512"/>
              <a:gd name="connsiteY5" fmla="*/ 448857 h 487914"/>
              <a:gd name="connsiteX6" fmla="*/ 434787 w 546512"/>
              <a:gd name="connsiteY6" fmla="*/ 442148 h 487914"/>
              <a:gd name="connsiteX7" fmla="*/ 38806 w 546512"/>
              <a:gd name="connsiteY7" fmla="*/ 442148 h 487914"/>
              <a:gd name="connsiteX8" fmla="*/ 114877 w 546512"/>
              <a:gd name="connsiteY8" fmla="*/ 442148 h 487914"/>
              <a:gd name="connsiteX9" fmla="*/ 122122 w 546512"/>
              <a:gd name="connsiteY9" fmla="*/ 448857 h 487914"/>
              <a:gd name="connsiteX10" fmla="*/ 114877 w 546512"/>
              <a:gd name="connsiteY10" fmla="*/ 455960 h 487914"/>
              <a:gd name="connsiteX11" fmla="*/ 38806 w 546512"/>
              <a:gd name="connsiteY11" fmla="*/ 455960 h 487914"/>
              <a:gd name="connsiteX12" fmla="*/ 31964 w 546512"/>
              <a:gd name="connsiteY12" fmla="*/ 448857 h 487914"/>
              <a:gd name="connsiteX13" fmla="*/ 38806 w 546512"/>
              <a:gd name="connsiteY13" fmla="*/ 442148 h 487914"/>
              <a:gd name="connsiteX14" fmla="*/ 434787 w 546512"/>
              <a:gd name="connsiteY14" fmla="*/ 411961 h 487914"/>
              <a:gd name="connsiteX15" fmla="*/ 510858 w 546512"/>
              <a:gd name="connsiteY15" fmla="*/ 411961 h 487914"/>
              <a:gd name="connsiteX16" fmla="*/ 518103 w 546512"/>
              <a:gd name="connsiteY16" fmla="*/ 418872 h 487914"/>
              <a:gd name="connsiteX17" fmla="*/ 510858 w 546512"/>
              <a:gd name="connsiteY17" fmla="*/ 425783 h 487914"/>
              <a:gd name="connsiteX18" fmla="*/ 434787 w 546512"/>
              <a:gd name="connsiteY18" fmla="*/ 425783 h 487914"/>
              <a:gd name="connsiteX19" fmla="*/ 427944 w 546512"/>
              <a:gd name="connsiteY19" fmla="*/ 418872 h 487914"/>
              <a:gd name="connsiteX20" fmla="*/ 434787 w 546512"/>
              <a:gd name="connsiteY20" fmla="*/ 411961 h 487914"/>
              <a:gd name="connsiteX21" fmla="*/ 38806 w 546512"/>
              <a:gd name="connsiteY21" fmla="*/ 411961 h 487914"/>
              <a:gd name="connsiteX22" fmla="*/ 114877 w 546512"/>
              <a:gd name="connsiteY22" fmla="*/ 411961 h 487914"/>
              <a:gd name="connsiteX23" fmla="*/ 122122 w 546512"/>
              <a:gd name="connsiteY23" fmla="*/ 418872 h 487914"/>
              <a:gd name="connsiteX24" fmla="*/ 114877 w 546512"/>
              <a:gd name="connsiteY24" fmla="*/ 425783 h 487914"/>
              <a:gd name="connsiteX25" fmla="*/ 38806 w 546512"/>
              <a:gd name="connsiteY25" fmla="*/ 425783 h 487914"/>
              <a:gd name="connsiteX26" fmla="*/ 31964 w 546512"/>
              <a:gd name="connsiteY26" fmla="*/ 418872 h 487914"/>
              <a:gd name="connsiteX27" fmla="*/ 38806 w 546512"/>
              <a:gd name="connsiteY27" fmla="*/ 411961 h 487914"/>
              <a:gd name="connsiteX28" fmla="*/ 409682 w 546512"/>
              <a:gd name="connsiteY28" fmla="*/ 396845 h 487914"/>
              <a:gd name="connsiteX29" fmla="*/ 409682 w 546512"/>
              <a:gd name="connsiteY29" fmla="*/ 471796 h 487914"/>
              <a:gd name="connsiteX30" fmla="*/ 409682 w 546512"/>
              <a:gd name="connsiteY30" fmla="*/ 473811 h 487914"/>
              <a:gd name="connsiteX31" fmla="*/ 532426 w 546512"/>
              <a:gd name="connsiteY31" fmla="*/ 473811 h 487914"/>
              <a:gd name="connsiteX32" fmla="*/ 532426 w 546512"/>
              <a:gd name="connsiteY32" fmla="*/ 413366 h 487914"/>
              <a:gd name="connsiteX33" fmla="*/ 515926 w 546512"/>
              <a:gd name="connsiteY33" fmla="*/ 396845 h 487914"/>
              <a:gd name="connsiteX34" fmla="*/ 247500 w 546512"/>
              <a:gd name="connsiteY34" fmla="*/ 396845 h 487914"/>
              <a:gd name="connsiteX35" fmla="*/ 242268 w 546512"/>
              <a:gd name="connsiteY35" fmla="*/ 402084 h 487914"/>
              <a:gd name="connsiteX36" fmla="*/ 242268 w 546512"/>
              <a:gd name="connsiteY36" fmla="*/ 473811 h 487914"/>
              <a:gd name="connsiteX37" fmla="*/ 304243 w 546512"/>
              <a:gd name="connsiteY37" fmla="*/ 473811 h 487914"/>
              <a:gd name="connsiteX38" fmla="*/ 304243 w 546512"/>
              <a:gd name="connsiteY38" fmla="*/ 402084 h 487914"/>
              <a:gd name="connsiteX39" fmla="*/ 299414 w 546512"/>
              <a:gd name="connsiteY39" fmla="*/ 396845 h 487914"/>
              <a:gd name="connsiteX40" fmla="*/ 30988 w 546512"/>
              <a:gd name="connsiteY40" fmla="*/ 396845 h 487914"/>
              <a:gd name="connsiteX41" fmla="*/ 14488 w 546512"/>
              <a:gd name="connsiteY41" fmla="*/ 413366 h 487914"/>
              <a:gd name="connsiteX42" fmla="*/ 14488 w 546512"/>
              <a:gd name="connsiteY42" fmla="*/ 473811 h 487914"/>
              <a:gd name="connsiteX43" fmla="*/ 136829 w 546512"/>
              <a:gd name="connsiteY43" fmla="*/ 473811 h 487914"/>
              <a:gd name="connsiteX44" fmla="*/ 136829 w 546512"/>
              <a:gd name="connsiteY44" fmla="*/ 471796 h 487914"/>
              <a:gd name="connsiteX45" fmla="*/ 136829 w 546512"/>
              <a:gd name="connsiteY45" fmla="*/ 396845 h 487914"/>
              <a:gd name="connsiteX46" fmla="*/ 342542 w 546512"/>
              <a:gd name="connsiteY46" fmla="*/ 381775 h 487914"/>
              <a:gd name="connsiteX47" fmla="*/ 358043 w 546512"/>
              <a:gd name="connsiteY47" fmla="*/ 381775 h 487914"/>
              <a:gd name="connsiteX48" fmla="*/ 365386 w 546512"/>
              <a:gd name="connsiteY48" fmla="*/ 388686 h 487914"/>
              <a:gd name="connsiteX49" fmla="*/ 358043 w 546512"/>
              <a:gd name="connsiteY49" fmla="*/ 395597 h 487914"/>
              <a:gd name="connsiteX50" fmla="*/ 342542 w 546512"/>
              <a:gd name="connsiteY50" fmla="*/ 395597 h 487914"/>
              <a:gd name="connsiteX51" fmla="*/ 335608 w 546512"/>
              <a:gd name="connsiteY51" fmla="*/ 388686 h 487914"/>
              <a:gd name="connsiteX52" fmla="*/ 342542 w 546512"/>
              <a:gd name="connsiteY52" fmla="*/ 381775 h 487914"/>
              <a:gd name="connsiteX53" fmla="*/ 189831 w 546512"/>
              <a:gd name="connsiteY53" fmla="*/ 381775 h 487914"/>
              <a:gd name="connsiteX54" fmla="*/ 205332 w 546512"/>
              <a:gd name="connsiteY54" fmla="*/ 381775 h 487914"/>
              <a:gd name="connsiteX55" fmla="*/ 212675 w 546512"/>
              <a:gd name="connsiteY55" fmla="*/ 388686 h 487914"/>
              <a:gd name="connsiteX56" fmla="*/ 205332 w 546512"/>
              <a:gd name="connsiteY56" fmla="*/ 395597 h 487914"/>
              <a:gd name="connsiteX57" fmla="*/ 189831 w 546512"/>
              <a:gd name="connsiteY57" fmla="*/ 395597 h 487914"/>
              <a:gd name="connsiteX58" fmla="*/ 182897 w 546512"/>
              <a:gd name="connsiteY58" fmla="*/ 388686 h 487914"/>
              <a:gd name="connsiteX59" fmla="*/ 189831 w 546512"/>
              <a:gd name="connsiteY59" fmla="*/ 381775 h 487914"/>
              <a:gd name="connsiteX60" fmla="*/ 326761 w 546512"/>
              <a:gd name="connsiteY60" fmla="*/ 335606 h 487914"/>
              <a:gd name="connsiteX61" fmla="*/ 356488 w 546512"/>
              <a:gd name="connsiteY61" fmla="*/ 335606 h 487914"/>
              <a:gd name="connsiteX62" fmla="*/ 363623 w 546512"/>
              <a:gd name="connsiteY62" fmla="*/ 342709 h 487914"/>
              <a:gd name="connsiteX63" fmla="*/ 356488 w 546512"/>
              <a:gd name="connsiteY63" fmla="*/ 349417 h 487914"/>
              <a:gd name="connsiteX64" fmla="*/ 326761 w 546512"/>
              <a:gd name="connsiteY64" fmla="*/ 349417 h 487914"/>
              <a:gd name="connsiteX65" fmla="*/ 319627 w 546512"/>
              <a:gd name="connsiteY65" fmla="*/ 342709 h 487914"/>
              <a:gd name="connsiteX66" fmla="*/ 326761 w 546512"/>
              <a:gd name="connsiteY66" fmla="*/ 335606 h 487914"/>
              <a:gd name="connsiteX67" fmla="*/ 258888 w 546512"/>
              <a:gd name="connsiteY67" fmla="*/ 335606 h 487914"/>
              <a:gd name="connsiteX68" fmla="*/ 289011 w 546512"/>
              <a:gd name="connsiteY68" fmla="*/ 335606 h 487914"/>
              <a:gd name="connsiteX69" fmla="*/ 296146 w 546512"/>
              <a:gd name="connsiteY69" fmla="*/ 342709 h 487914"/>
              <a:gd name="connsiteX70" fmla="*/ 289011 w 546512"/>
              <a:gd name="connsiteY70" fmla="*/ 349417 h 487914"/>
              <a:gd name="connsiteX71" fmla="*/ 258888 w 546512"/>
              <a:gd name="connsiteY71" fmla="*/ 349417 h 487914"/>
              <a:gd name="connsiteX72" fmla="*/ 252150 w 546512"/>
              <a:gd name="connsiteY72" fmla="*/ 342709 h 487914"/>
              <a:gd name="connsiteX73" fmla="*/ 258888 w 546512"/>
              <a:gd name="connsiteY73" fmla="*/ 335606 h 487914"/>
              <a:gd name="connsiteX74" fmla="*/ 189635 w 546512"/>
              <a:gd name="connsiteY74" fmla="*/ 335606 h 487914"/>
              <a:gd name="connsiteX75" fmla="*/ 219758 w 546512"/>
              <a:gd name="connsiteY75" fmla="*/ 335606 h 487914"/>
              <a:gd name="connsiteX76" fmla="*/ 226893 w 546512"/>
              <a:gd name="connsiteY76" fmla="*/ 342709 h 487914"/>
              <a:gd name="connsiteX77" fmla="*/ 219758 w 546512"/>
              <a:gd name="connsiteY77" fmla="*/ 349417 h 487914"/>
              <a:gd name="connsiteX78" fmla="*/ 189635 w 546512"/>
              <a:gd name="connsiteY78" fmla="*/ 349417 h 487914"/>
              <a:gd name="connsiteX79" fmla="*/ 182897 w 546512"/>
              <a:gd name="connsiteY79" fmla="*/ 342709 h 487914"/>
              <a:gd name="connsiteX80" fmla="*/ 189635 w 546512"/>
              <a:gd name="connsiteY80" fmla="*/ 335606 h 487914"/>
              <a:gd name="connsiteX81" fmla="*/ 82685 w 546512"/>
              <a:gd name="connsiteY81" fmla="*/ 327821 h 487914"/>
              <a:gd name="connsiteX82" fmla="*/ 92602 w 546512"/>
              <a:gd name="connsiteY82" fmla="*/ 327821 h 487914"/>
              <a:gd name="connsiteX83" fmla="*/ 98156 w 546512"/>
              <a:gd name="connsiteY83" fmla="*/ 333558 h 487914"/>
              <a:gd name="connsiteX84" fmla="*/ 104106 w 546512"/>
              <a:gd name="connsiteY84" fmla="*/ 327821 h 487914"/>
              <a:gd name="connsiteX85" fmla="*/ 114023 w 546512"/>
              <a:gd name="connsiteY85" fmla="*/ 327821 h 487914"/>
              <a:gd name="connsiteX86" fmla="*/ 114023 w 546512"/>
              <a:gd name="connsiteY86" fmla="*/ 338065 h 487914"/>
              <a:gd name="connsiteX87" fmla="*/ 108470 w 546512"/>
              <a:gd name="connsiteY87" fmla="*/ 344212 h 487914"/>
              <a:gd name="connsiteX88" fmla="*/ 114023 w 546512"/>
              <a:gd name="connsiteY88" fmla="*/ 349539 h 487914"/>
              <a:gd name="connsiteX89" fmla="*/ 114023 w 546512"/>
              <a:gd name="connsiteY89" fmla="*/ 360193 h 487914"/>
              <a:gd name="connsiteX90" fmla="*/ 109263 w 546512"/>
              <a:gd name="connsiteY90" fmla="*/ 361832 h 487914"/>
              <a:gd name="connsiteX91" fmla="*/ 104106 w 546512"/>
              <a:gd name="connsiteY91" fmla="*/ 360193 h 487914"/>
              <a:gd name="connsiteX92" fmla="*/ 98156 w 546512"/>
              <a:gd name="connsiteY92" fmla="*/ 354046 h 487914"/>
              <a:gd name="connsiteX93" fmla="*/ 92602 w 546512"/>
              <a:gd name="connsiteY93" fmla="*/ 360193 h 487914"/>
              <a:gd name="connsiteX94" fmla="*/ 87842 w 546512"/>
              <a:gd name="connsiteY94" fmla="*/ 361832 h 487914"/>
              <a:gd name="connsiteX95" fmla="*/ 82685 w 546512"/>
              <a:gd name="connsiteY95" fmla="*/ 360193 h 487914"/>
              <a:gd name="connsiteX96" fmla="*/ 82685 w 546512"/>
              <a:gd name="connsiteY96" fmla="*/ 349539 h 487914"/>
              <a:gd name="connsiteX97" fmla="*/ 88635 w 546512"/>
              <a:gd name="connsiteY97" fmla="*/ 344212 h 487914"/>
              <a:gd name="connsiteX98" fmla="*/ 82685 w 546512"/>
              <a:gd name="connsiteY98" fmla="*/ 338065 h 487914"/>
              <a:gd name="connsiteX99" fmla="*/ 82685 w 546512"/>
              <a:gd name="connsiteY99" fmla="*/ 327821 h 487914"/>
              <a:gd name="connsiteX100" fmla="*/ 326761 w 546512"/>
              <a:gd name="connsiteY100" fmla="*/ 289439 h 487914"/>
              <a:gd name="connsiteX101" fmla="*/ 356488 w 546512"/>
              <a:gd name="connsiteY101" fmla="*/ 289439 h 487914"/>
              <a:gd name="connsiteX102" fmla="*/ 363623 w 546512"/>
              <a:gd name="connsiteY102" fmla="*/ 296147 h 487914"/>
              <a:gd name="connsiteX103" fmla="*/ 356488 w 546512"/>
              <a:gd name="connsiteY103" fmla="*/ 303250 h 487914"/>
              <a:gd name="connsiteX104" fmla="*/ 326761 w 546512"/>
              <a:gd name="connsiteY104" fmla="*/ 303250 h 487914"/>
              <a:gd name="connsiteX105" fmla="*/ 319627 w 546512"/>
              <a:gd name="connsiteY105" fmla="*/ 296147 h 487914"/>
              <a:gd name="connsiteX106" fmla="*/ 326761 w 546512"/>
              <a:gd name="connsiteY106" fmla="*/ 289439 h 487914"/>
              <a:gd name="connsiteX107" fmla="*/ 258888 w 546512"/>
              <a:gd name="connsiteY107" fmla="*/ 289439 h 487914"/>
              <a:gd name="connsiteX108" fmla="*/ 289011 w 546512"/>
              <a:gd name="connsiteY108" fmla="*/ 289439 h 487914"/>
              <a:gd name="connsiteX109" fmla="*/ 296146 w 546512"/>
              <a:gd name="connsiteY109" fmla="*/ 296339 h 487914"/>
              <a:gd name="connsiteX110" fmla="*/ 289011 w 546512"/>
              <a:gd name="connsiteY110" fmla="*/ 303239 h 487914"/>
              <a:gd name="connsiteX111" fmla="*/ 258888 w 546512"/>
              <a:gd name="connsiteY111" fmla="*/ 303239 h 487914"/>
              <a:gd name="connsiteX112" fmla="*/ 252150 w 546512"/>
              <a:gd name="connsiteY112" fmla="*/ 296339 h 487914"/>
              <a:gd name="connsiteX113" fmla="*/ 258888 w 546512"/>
              <a:gd name="connsiteY113" fmla="*/ 289439 h 487914"/>
              <a:gd name="connsiteX114" fmla="*/ 189635 w 546512"/>
              <a:gd name="connsiteY114" fmla="*/ 289439 h 487914"/>
              <a:gd name="connsiteX115" fmla="*/ 219758 w 546512"/>
              <a:gd name="connsiteY115" fmla="*/ 289439 h 487914"/>
              <a:gd name="connsiteX116" fmla="*/ 226893 w 546512"/>
              <a:gd name="connsiteY116" fmla="*/ 296147 h 487914"/>
              <a:gd name="connsiteX117" fmla="*/ 219758 w 546512"/>
              <a:gd name="connsiteY117" fmla="*/ 303250 h 487914"/>
              <a:gd name="connsiteX118" fmla="*/ 189635 w 546512"/>
              <a:gd name="connsiteY118" fmla="*/ 303250 h 487914"/>
              <a:gd name="connsiteX119" fmla="*/ 182897 w 546512"/>
              <a:gd name="connsiteY119" fmla="*/ 296147 h 487914"/>
              <a:gd name="connsiteX120" fmla="*/ 189635 w 546512"/>
              <a:gd name="connsiteY120" fmla="*/ 289439 h 487914"/>
              <a:gd name="connsiteX121" fmla="*/ 326761 w 546512"/>
              <a:gd name="connsiteY121" fmla="*/ 245048 h 487914"/>
              <a:gd name="connsiteX122" fmla="*/ 356488 w 546512"/>
              <a:gd name="connsiteY122" fmla="*/ 245048 h 487914"/>
              <a:gd name="connsiteX123" fmla="*/ 363623 w 546512"/>
              <a:gd name="connsiteY123" fmla="*/ 252151 h 487914"/>
              <a:gd name="connsiteX124" fmla="*/ 356488 w 546512"/>
              <a:gd name="connsiteY124" fmla="*/ 258859 h 487914"/>
              <a:gd name="connsiteX125" fmla="*/ 326761 w 546512"/>
              <a:gd name="connsiteY125" fmla="*/ 258859 h 487914"/>
              <a:gd name="connsiteX126" fmla="*/ 319627 w 546512"/>
              <a:gd name="connsiteY126" fmla="*/ 252151 h 487914"/>
              <a:gd name="connsiteX127" fmla="*/ 326761 w 546512"/>
              <a:gd name="connsiteY127" fmla="*/ 245048 h 487914"/>
              <a:gd name="connsiteX128" fmla="*/ 258888 w 546512"/>
              <a:gd name="connsiteY128" fmla="*/ 245048 h 487914"/>
              <a:gd name="connsiteX129" fmla="*/ 289011 w 546512"/>
              <a:gd name="connsiteY129" fmla="*/ 245048 h 487914"/>
              <a:gd name="connsiteX130" fmla="*/ 296146 w 546512"/>
              <a:gd name="connsiteY130" fmla="*/ 252151 h 487914"/>
              <a:gd name="connsiteX131" fmla="*/ 289011 w 546512"/>
              <a:gd name="connsiteY131" fmla="*/ 258859 h 487914"/>
              <a:gd name="connsiteX132" fmla="*/ 258888 w 546512"/>
              <a:gd name="connsiteY132" fmla="*/ 258859 h 487914"/>
              <a:gd name="connsiteX133" fmla="*/ 252150 w 546512"/>
              <a:gd name="connsiteY133" fmla="*/ 252151 h 487914"/>
              <a:gd name="connsiteX134" fmla="*/ 258888 w 546512"/>
              <a:gd name="connsiteY134" fmla="*/ 245048 h 487914"/>
              <a:gd name="connsiteX135" fmla="*/ 189635 w 546512"/>
              <a:gd name="connsiteY135" fmla="*/ 245048 h 487914"/>
              <a:gd name="connsiteX136" fmla="*/ 219758 w 546512"/>
              <a:gd name="connsiteY136" fmla="*/ 245048 h 487914"/>
              <a:gd name="connsiteX137" fmla="*/ 226893 w 546512"/>
              <a:gd name="connsiteY137" fmla="*/ 252151 h 487914"/>
              <a:gd name="connsiteX138" fmla="*/ 219758 w 546512"/>
              <a:gd name="connsiteY138" fmla="*/ 258859 h 487914"/>
              <a:gd name="connsiteX139" fmla="*/ 189635 w 546512"/>
              <a:gd name="connsiteY139" fmla="*/ 258859 h 487914"/>
              <a:gd name="connsiteX140" fmla="*/ 182897 w 546512"/>
              <a:gd name="connsiteY140" fmla="*/ 252151 h 487914"/>
              <a:gd name="connsiteX141" fmla="*/ 189635 w 546512"/>
              <a:gd name="connsiteY141" fmla="*/ 245048 h 487914"/>
              <a:gd name="connsiteX142" fmla="*/ 326761 w 546512"/>
              <a:gd name="connsiteY142" fmla="*/ 198878 h 487914"/>
              <a:gd name="connsiteX143" fmla="*/ 356488 w 546512"/>
              <a:gd name="connsiteY143" fmla="*/ 198878 h 487914"/>
              <a:gd name="connsiteX144" fmla="*/ 363623 w 546512"/>
              <a:gd name="connsiteY144" fmla="*/ 205586 h 487914"/>
              <a:gd name="connsiteX145" fmla="*/ 356488 w 546512"/>
              <a:gd name="connsiteY145" fmla="*/ 212689 h 487914"/>
              <a:gd name="connsiteX146" fmla="*/ 326761 w 546512"/>
              <a:gd name="connsiteY146" fmla="*/ 212689 h 487914"/>
              <a:gd name="connsiteX147" fmla="*/ 319627 w 546512"/>
              <a:gd name="connsiteY147" fmla="*/ 205586 h 487914"/>
              <a:gd name="connsiteX148" fmla="*/ 326761 w 546512"/>
              <a:gd name="connsiteY148" fmla="*/ 198878 h 487914"/>
              <a:gd name="connsiteX149" fmla="*/ 258888 w 546512"/>
              <a:gd name="connsiteY149" fmla="*/ 198878 h 487914"/>
              <a:gd name="connsiteX150" fmla="*/ 289011 w 546512"/>
              <a:gd name="connsiteY150" fmla="*/ 198878 h 487914"/>
              <a:gd name="connsiteX151" fmla="*/ 296146 w 546512"/>
              <a:gd name="connsiteY151" fmla="*/ 205778 h 487914"/>
              <a:gd name="connsiteX152" fmla="*/ 289011 w 546512"/>
              <a:gd name="connsiteY152" fmla="*/ 212678 h 487914"/>
              <a:gd name="connsiteX153" fmla="*/ 258888 w 546512"/>
              <a:gd name="connsiteY153" fmla="*/ 212678 h 487914"/>
              <a:gd name="connsiteX154" fmla="*/ 252150 w 546512"/>
              <a:gd name="connsiteY154" fmla="*/ 205778 h 487914"/>
              <a:gd name="connsiteX155" fmla="*/ 258888 w 546512"/>
              <a:gd name="connsiteY155" fmla="*/ 198878 h 487914"/>
              <a:gd name="connsiteX156" fmla="*/ 189635 w 546512"/>
              <a:gd name="connsiteY156" fmla="*/ 198878 h 487914"/>
              <a:gd name="connsiteX157" fmla="*/ 219758 w 546512"/>
              <a:gd name="connsiteY157" fmla="*/ 198878 h 487914"/>
              <a:gd name="connsiteX158" fmla="*/ 226893 w 546512"/>
              <a:gd name="connsiteY158" fmla="*/ 205586 h 487914"/>
              <a:gd name="connsiteX159" fmla="*/ 219758 w 546512"/>
              <a:gd name="connsiteY159" fmla="*/ 212689 h 487914"/>
              <a:gd name="connsiteX160" fmla="*/ 189635 w 546512"/>
              <a:gd name="connsiteY160" fmla="*/ 212689 h 487914"/>
              <a:gd name="connsiteX161" fmla="*/ 182897 w 546512"/>
              <a:gd name="connsiteY161" fmla="*/ 205586 h 487914"/>
              <a:gd name="connsiteX162" fmla="*/ 189635 w 546512"/>
              <a:gd name="connsiteY162" fmla="*/ 198878 h 487914"/>
              <a:gd name="connsiteX163" fmla="*/ 326761 w 546512"/>
              <a:gd name="connsiteY163" fmla="*/ 152711 h 487914"/>
              <a:gd name="connsiteX164" fmla="*/ 356488 w 546512"/>
              <a:gd name="connsiteY164" fmla="*/ 152711 h 487914"/>
              <a:gd name="connsiteX165" fmla="*/ 363623 w 546512"/>
              <a:gd name="connsiteY165" fmla="*/ 159814 h 487914"/>
              <a:gd name="connsiteX166" fmla="*/ 356488 w 546512"/>
              <a:gd name="connsiteY166" fmla="*/ 166522 h 487914"/>
              <a:gd name="connsiteX167" fmla="*/ 326761 w 546512"/>
              <a:gd name="connsiteY167" fmla="*/ 166522 h 487914"/>
              <a:gd name="connsiteX168" fmla="*/ 319627 w 546512"/>
              <a:gd name="connsiteY168" fmla="*/ 159814 h 487914"/>
              <a:gd name="connsiteX169" fmla="*/ 326761 w 546512"/>
              <a:gd name="connsiteY169" fmla="*/ 152711 h 487914"/>
              <a:gd name="connsiteX170" fmla="*/ 258888 w 546512"/>
              <a:gd name="connsiteY170" fmla="*/ 152711 h 487914"/>
              <a:gd name="connsiteX171" fmla="*/ 289011 w 546512"/>
              <a:gd name="connsiteY171" fmla="*/ 152711 h 487914"/>
              <a:gd name="connsiteX172" fmla="*/ 296146 w 546512"/>
              <a:gd name="connsiteY172" fmla="*/ 159814 h 487914"/>
              <a:gd name="connsiteX173" fmla="*/ 289011 w 546512"/>
              <a:gd name="connsiteY173" fmla="*/ 166522 h 487914"/>
              <a:gd name="connsiteX174" fmla="*/ 258888 w 546512"/>
              <a:gd name="connsiteY174" fmla="*/ 166522 h 487914"/>
              <a:gd name="connsiteX175" fmla="*/ 252150 w 546512"/>
              <a:gd name="connsiteY175" fmla="*/ 159814 h 487914"/>
              <a:gd name="connsiteX176" fmla="*/ 258888 w 546512"/>
              <a:gd name="connsiteY176" fmla="*/ 152711 h 487914"/>
              <a:gd name="connsiteX177" fmla="*/ 189635 w 546512"/>
              <a:gd name="connsiteY177" fmla="*/ 152711 h 487914"/>
              <a:gd name="connsiteX178" fmla="*/ 219758 w 546512"/>
              <a:gd name="connsiteY178" fmla="*/ 152711 h 487914"/>
              <a:gd name="connsiteX179" fmla="*/ 226893 w 546512"/>
              <a:gd name="connsiteY179" fmla="*/ 159814 h 487914"/>
              <a:gd name="connsiteX180" fmla="*/ 219758 w 546512"/>
              <a:gd name="connsiteY180" fmla="*/ 166522 h 487914"/>
              <a:gd name="connsiteX181" fmla="*/ 189635 w 546512"/>
              <a:gd name="connsiteY181" fmla="*/ 166522 h 487914"/>
              <a:gd name="connsiteX182" fmla="*/ 182897 w 546512"/>
              <a:gd name="connsiteY182" fmla="*/ 159814 h 487914"/>
              <a:gd name="connsiteX183" fmla="*/ 189635 w 546512"/>
              <a:gd name="connsiteY183" fmla="*/ 152711 h 487914"/>
              <a:gd name="connsiteX184" fmla="*/ 326761 w 546512"/>
              <a:gd name="connsiteY184" fmla="*/ 106542 h 487914"/>
              <a:gd name="connsiteX185" fmla="*/ 356488 w 546512"/>
              <a:gd name="connsiteY185" fmla="*/ 106542 h 487914"/>
              <a:gd name="connsiteX186" fmla="*/ 363623 w 546512"/>
              <a:gd name="connsiteY186" fmla="*/ 113453 h 487914"/>
              <a:gd name="connsiteX187" fmla="*/ 356488 w 546512"/>
              <a:gd name="connsiteY187" fmla="*/ 120364 h 487914"/>
              <a:gd name="connsiteX188" fmla="*/ 326761 w 546512"/>
              <a:gd name="connsiteY188" fmla="*/ 120364 h 487914"/>
              <a:gd name="connsiteX189" fmla="*/ 319627 w 546512"/>
              <a:gd name="connsiteY189" fmla="*/ 113453 h 487914"/>
              <a:gd name="connsiteX190" fmla="*/ 326761 w 546512"/>
              <a:gd name="connsiteY190" fmla="*/ 106542 h 487914"/>
              <a:gd name="connsiteX191" fmla="*/ 377085 w 546512"/>
              <a:gd name="connsiteY191" fmla="*/ 76896 h 487914"/>
              <a:gd name="connsiteX192" fmla="*/ 161780 w 546512"/>
              <a:gd name="connsiteY192" fmla="*/ 137340 h 487914"/>
              <a:gd name="connsiteX193" fmla="*/ 150914 w 546512"/>
              <a:gd name="connsiteY193" fmla="*/ 151846 h 487914"/>
              <a:gd name="connsiteX194" fmla="*/ 150914 w 546512"/>
              <a:gd name="connsiteY194" fmla="*/ 382339 h 487914"/>
              <a:gd name="connsiteX195" fmla="*/ 150914 w 546512"/>
              <a:gd name="connsiteY195" fmla="*/ 471796 h 487914"/>
              <a:gd name="connsiteX196" fmla="*/ 153329 w 546512"/>
              <a:gd name="connsiteY196" fmla="*/ 473811 h 487914"/>
              <a:gd name="connsiteX197" fmla="*/ 228183 w 546512"/>
              <a:gd name="connsiteY197" fmla="*/ 473811 h 487914"/>
              <a:gd name="connsiteX198" fmla="*/ 228183 w 546512"/>
              <a:gd name="connsiteY198" fmla="*/ 402084 h 487914"/>
              <a:gd name="connsiteX199" fmla="*/ 247500 w 546512"/>
              <a:gd name="connsiteY199" fmla="*/ 382339 h 487914"/>
              <a:gd name="connsiteX200" fmla="*/ 299414 w 546512"/>
              <a:gd name="connsiteY200" fmla="*/ 382339 h 487914"/>
              <a:gd name="connsiteX201" fmla="*/ 318329 w 546512"/>
              <a:gd name="connsiteY201" fmla="*/ 402084 h 487914"/>
              <a:gd name="connsiteX202" fmla="*/ 318329 w 546512"/>
              <a:gd name="connsiteY202" fmla="*/ 473811 h 487914"/>
              <a:gd name="connsiteX203" fmla="*/ 393182 w 546512"/>
              <a:gd name="connsiteY203" fmla="*/ 473811 h 487914"/>
              <a:gd name="connsiteX204" fmla="*/ 395597 w 546512"/>
              <a:gd name="connsiteY204" fmla="*/ 471796 h 487914"/>
              <a:gd name="connsiteX205" fmla="*/ 395597 w 546512"/>
              <a:gd name="connsiteY205" fmla="*/ 382339 h 487914"/>
              <a:gd name="connsiteX206" fmla="*/ 395597 w 546512"/>
              <a:gd name="connsiteY206" fmla="*/ 90597 h 487914"/>
              <a:gd name="connsiteX207" fmla="*/ 389963 w 546512"/>
              <a:gd name="connsiteY207" fmla="*/ 79314 h 487914"/>
              <a:gd name="connsiteX208" fmla="*/ 377085 w 546512"/>
              <a:gd name="connsiteY208" fmla="*/ 76896 h 487914"/>
              <a:gd name="connsiteX209" fmla="*/ 373060 w 546512"/>
              <a:gd name="connsiteY209" fmla="*/ 62793 h 487914"/>
              <a:gd name="connsiteX210" fmla="*/ 398414 w 546512"/>
              <a:gd name="connsiteY210" fmla="*/ 67628 h 487914"/>
              <a:gd name="connsiteX211" fmla="*/ 409682 w 546512"/>
              <a:gd name="connsiteY211" fmla="*/ 90597 h 487914"/>
              <a:gd name="connsiteX212" fmla="*/ 409682 w 546512"/>
              <a:gd name="connsiteY212" fmla="*/ 382339 h 487914"/>
              <a:gd name="connsiteX213" fmla="*/ 515926 w 546512"/>
              <a:gd name="connsiteY213" fmla="*/ 382339 h 487914"/>
              <a:gd name="connsiteX214" fmla="*/ 546512 w 546512"/>
              <a:gd name="connsiteY214" fmla="*/ 413366 h 487914"/>
              <a:gd name="connsiteX215" fmla="*/ 546512 w 546512"/>
              <a:gd name="connsiteY215" fmla="*/ 475020 h 487914"/>
              <a:gd name="connsiteX216" fmla="*/ 533634 w 546512"/>
              <a:gd name="connsiteY216" fmla="*/ 487914 h 487914"/>
              <a:gd name="connsiteX217" fmla="*/ 395597 w 546512"/>
              <a:gd name="connsiteY217" fmla="*/ 487914 h 487914"/>
              <a:gd name="connsiteX218" fmla="*/ 393182 w 546512"/>
              <a:gd name="connsiteY218" fmla="*/ 487914 h 487914"/>
              <a:gd name="connsiteX219" fmla="*/ 318329 w 546512"/>
              <a:gd name="connsiteY219" fmla="*/ 487914 h 487914"/>
              <a:gd name="connsiteX220" fmla="*/ 228183 w 546512"/>
              <a:gd name="connsiteY220" fmla="*/ 487914 h 487914"/>
              <a:gd name="connsiteX221" fmla="*/ 153329 w 546512"/>
              <a:gd name="connsiteY221" fmla="*/ 487914 h 487914"/>
              <a:gd name="connsiteX222" fmla="*/ 150914 w 546512"/>
              <a:gd name="connsiteY222" fmla="*/ 487914 h 487914"/>
              <a:gd name="connsiteX223" fmla="*/ 12878 w 546512"/>
              <a:gd name="connsiteY223" fmla="*/ 487914 h 487914"/>
              <a:gd name="connsiteX224" fmla="*/ 0 w 546512"/>
              <a:gd name="connsiteY224" fmla="*/ 475020 h 487914"/>
              <a:gd name="connsiteX225" fmla="*/ 0 w 546512"/>
              <a:gd name="connsiteY225" fmla="*/ 413366 h 487914"/>
              <a:gd name="connsiteX226" fmla="*/ 30988 w 546512"/>
              <a:gd name="connsiteY226" fmla="*/ 382339 h 487914"/>
              <a:gd name="connsiteX227" fmla="*/ 136829 w 546512"/>
              <a:gd name="connsiteY227" fmla="*/ 382339 h 487914"/>
              <a:gd name="connsiteX228" fmla="*/ 136829 w 546512"/>
              <a:gd name="connsiteY228" fmla="*/ 151846 h 487914"/>
              <a:gd name="connsiteX229" fmla="*/ 157756 w 546512"/>
              <a:gd name="connsiteY229" fmla="*/ 123639 h 487914"/>
              <a:gd name="connsiteX230" fmla="*/ 425765 w 546512"/>
              <a:gd name="connsiteY230" fmla="*/ 0 h 487914"/>
              <a:gd name="connsiteX231" fmla="*/ 433010 w 546512"/>
              <a:gd name="connsiteY231" fmla="*/ 7245 h 487914"/>
              <a:gd name="connsiteX232" fmla="*/ 433010 w 546512"/>
              <a:gd name="connsiteY232" fmla="*/ 22540 h 487914"/>
              <a:gd name="connsiteX233" fmla="*/ 448708 w 546512"/>
              <a:gd name="connsiteY233" fmla="*/ 22540 h 487914"/>
              <a:gd name="connsiteX234" fmla="*/ 455953 w 546512"/>
              <a:gd name="connsiteY234" fmla="*/ 29785 h 487914"/>
              <a:gd name="connsiteX235" fmla="*/ 448708 w 546512"/>
              <a:gd name="connsiteY235" fmla="*/ 37432 h 487914"/>
              <a:gd name="connsiteX236" fmla="*/ 433010 w 546512"/>
              <a:gd name="connsiteY236" fmla="*/ 37432 h 487914"/>
              <a:gd name="connsiteX237" fmla="*/ 433010 w 546512"/>
              <a:gd name="connsiteY237" fmla="*/ 52727 h 487914"/>
              <a:gd name="connsiteX238" fmla="*/ 425765 w 546512"/>
              <a:gd name="connsiteY238" fmla="*/ 59972 h 487914"/>
              <a:gd name="connsiteX239" fmla="*/ 418922 w 546512"/>
              <a:gd name="connsiteY239" fmla="*/ 52727 h 487914"/>
              <a:gd name="connsiteX240" fmla="*/ 418922 w 546512"/>
              <a:gd name="connsiteY240" fmla="*/ 37432 h 487914"/>
              <a:gd name="connsiteX241" fmla="*/ 403225 w 546512"/>
              <a:gd name="connsiteY241" fmla="*/ 37432 h 487914"/>
              <a:gd name="connsiteX242" fmla="*/ 395980 w 546512"/>
              <a:gd name="connsiteY242" fmla="*/ 29785 h 487914"/>
              <a:gd name="connsiteX243" fmla="*/ 403225 w 546512"/>
              <a:gd name="connsiteY243" fmla="*/ 22540 h 487914"/>
              <a:gd name="connsiteX244" fmla="*/ 418922 w 546512"/>
              <a:gd name="connsiteY244" fmla="*/ 22540 h 487914"/>
              <a:gd name="connsiteX245" fmla="*/ 418922 w 546512"/>
              <a:gd name="connsiteY245" fmla="*/ 7245 h 487914"/>
              <a:gd name="connsiteX246" fmla="*/ 425765 w 546512"/>
              <a:gd name="connsiteY246" fmla="*/ 0 h 48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546512" h="487914">
                <a:moveTo>
                  <a:pt x="434787" y="442148"/>
                </a:moveTo>
                <a:lnTo>
                  <a:pt x="510858" y="442148"/>
                </a:lnTo>
                <a:cubicBezTo>
                  <a:pt x="514883" y="442148"/>
                  <a:pt x="518103" y="444911"/>
                  <a:pt x="518103" y="448857"/>
                </a:cubicBezTo>
                <a:cubicBezTo>
                  <a:pt x="518103" y="452803"/>
                  <a:pt x="514883" y="455960"/>
                  <a:pt x="510858" y="455960"/>
                </a:cubicBezTo>
                <a:lnTo>
                  <a:pt x="434787" y="455960"/>
                </a:lnTo>
                <a:cubicBezTo>
                  <a:pt x="430762" y="455960"/>
                  <a:pt x="427944" y="452803"/>
                  <a:pt x="427944" y="448857"/>
                </a:cubicBezTo>
                <a:cubicBezTo>
                  <a:pt x="427944" y="444911"/>
                  <a:pt x="430762" y="442148"/>
                  <a:pt x="434787" y="442148"/>
                </a:cubicBezTo>
                <a:close/>
                <a:moveTo>
                  <a:pt x="38806" y="442148"/>
                </a:moveTo>
                <a:lnTo>
                  <a:pt x="114877" y="442148"/>
                </a:lnTo>
                <a:cubicBezTo>
                  <a:pt x="118902" y="442148"/>
                  <a:pt x="122122" y="444911"/>
                  <a:pt x="122122" y="448857"/>
                </a:cubicBezTo>
                <a:cubicBezTo>
                  <a:pt x="122122" y="452803"/>
                  <a:pt x="118902" y="455960"/>
                  <a:pt x="114877" y="455960"/>
                </a:cubicBezTo>
                <a:lnTo>
                  <a:pt x="38806" y="455960"/>
                </a:lnTo>
                <a:cubicBezTo>
                  <a:pt x="34781" y="455960"/>
                  <a:pt x="31964" y="452803"/>
                  <a:pt x="31964" y="448857"/>
                </a:cubicBezTo>
                <a:cubicBezTo>
                  <a:pt x="31964" y="444911"/>
                  <a:pt x="34781" y="442148"/>
                  <a:pt x="38806" y="442148"/>
                </a:cubicBezTo>
                <a:close/>
                <a:moveTo>
                  <a:pt x="434787" y="411961"/>
                </a:moveTo>
                <a:lnTo>
                  <a:pt x="510858" y="411961"/>
                </a:lnTo>
                <a:cubicBezTo>
                  <a:pt x="514883" y="411961"/>
                  <a:pt x="518103" y="415032"/>
                  <a:pt x="518103" y="418872"/>
                </a:cubicBezTo>
                <a:cubicBezTo>
                  <a:pt x="518103" y="422711"/>
                  <a:pt x="514883" y="425783"/>
                  <a:pt x="510858" y="425783"/>
                </a:cubicBezTo>
                <a:lnTo>
                  <a:pt x="434787" y="425783"/>
                </a:lnTo>
                <a:cubicBezTo>
                  <a:pt x="430762" y="425783"/>
                  <a:pt x="427944" y="422711"/>
                  <a:pt x="427944" y="418872"/>
                </a:cubicBezTo>
                <a:cubicBezTo>
                  <a:pt x="427944" y="415032"/>
                  <a:pt x="430762" y="411961"/>
                  <a:pt x="434787" y="411961"/>
                </a:cubicBezTo>
                <a:close/>
                <a:moveTo>
                  <a:pt x="38806" y="411961"/>
                </a:moveTo>
                <a:lnTo>
                  <a:pt x="114877" y="411961"/>
                </a:lnTo>
                <a:cubicBezTo>
                  <a:pt x="118902" y="411961"/>
                  <a:pt x="122122" y="415032"/>
                  <a:pt x="122122" y="418872"/>
                </a:cubicBezTo>
                <a:cubicBezTo>
                  <a:pt x="122122" y="422711"/>
                  <a:pt x="118902" y="425783"/>
                  <a:pt x="114877" y="425783"/>
                </a:cubicBezTo>
                <a:lnTo>
                  <a:pt x="38806" y="425783"/>
                </a:lnTo>
                <a:cubicBezTo>
                  <a:pt x="34781" y="425783"/>
                  <a:pt x="31964" y="422711"/>
                  <a:pt x="31964" y="418872"/>
                </a:cubicBezTo>
                <a:cubicBezTo>
                  <a:pt x="31964" y="415032"/>
                  <a:pt x="34781" y="411961"/>
                  <a:pt x="38806" y="411961"/>
                </a:cubicBezTo>
                <a:close/>
                <a:moveTo>
                  <a:pt x="409682" y="396845"/>
                </a:moveTo>
                <a:lnTo>
                  <a:pt x="409682" y="471796"/>
                </a:lnTo>
                <a:lnTo>
                  <a:pt x="409682" y="473811"/>
                </a:lnTo>
                <a:lnTo>
                  <a:pt x="532426" y="473811"/>
                </a:lnTo>
                <a:lnTo>
                  <a:pt x="532426" y="413366"/>
                </a:lnTo>
                <a:cubicBezTo>
                  <a:pt x="532426" y="404501"/>
                  <a:pt x="524780" y="396845"/>
                  <a:pt x="515926" y="396845"/>
                </a:cubicBezTo>
                <a:close/>
                <a:moveTo>
                  <a:pt x="247500" y="396845"/>
                </a:moveTo>
                <a:cubicBezTo>
                  <a:pt x="244683" y="396845"/>
                  <a:pt x="242268" y="399263"/>
                  <a:pt x="242268" y="402084"/>
                </a:cubicBezTo>
                <a:lnTo>
                  <a:pt x="242268" y="473811"/>
                </a:lnTo>
                <a:lnTo>
                  <a:pt x="304243" y="473811"/>
                </a:lnTo>
                <a:lnTo>
                  <a:pt x="304243" y="402084"/>
                </a:lnTo>
                <a:cubicBezTo>
                  <a:pt x="304243" y="399263"/>
                  <a:pt x="302231" y="396845"/>
                  <a:pt x="299414" y="396845"/>
                </a:cubicBezTo>
                <a:close/>
                <a:moveTo>
                  <a:pt x="30988" y="396845"/>
                </a:moveTo>
                <a:cubicBezTo>
                  <a:pt x="21732" y="396845"/>
                  <a:pt x="14488" y="404501"/>
                  <a:pt x="14488" y="413366"/>
                </a:cubicBezTo>
                <a:lnTo>
                  <a:pt x="14488" y="473811"/>
                </a:lnTo>
                <a:lnTo>
                  <a:pt x="136829" y="473811"/>
                </a:lnTo>
                <a:lnTo>
                  <a:pt x="136829" y="471796"/>
                </a:lnTo>
                <a:lnTo>
                  <a:pt x="136829" y="396845"/>
                </a:lnTo>
                <a:close/>
                <a:moveTo>
                  <a:pt x="342542" y="381775"/>
                </a:moveTo>
                <a:lnTo>
                  <a:pt x="358043" y="381775"/>
                </a:lnTo>
                <a:cubicBezTo>
                  <a:pt x="362123" y="381775"/>
                  <a:pt x="365386" y="384846"/>
                  <a:pt x="365386" y="388686"/>
                </a:cubicBezTo>
                <a:cubicBezTo>
                  <a:pt x="365386" y="392525"/>
                  <a:pt x="362123" y="395597"/>
                  <a:pt x="358043" y="395597"/>
                </a:cubicBezTo>
                <a:lnTo>
                  <a:pt x="342542" y="395597"/>
                </a:lnTo>
                <a:cubicBezTo>
                  <a:pt x="338463" y="395597"/>
                  <a:pt x="335608" y="392525"/>
                  <a:pt x="335608" y="388686"/>
                </a:cubicBezTo>
                <a:cubicBezTo>
                  <a:pt x="335608" y="384846"/>
                  <a:pt x="338463" y="381775"/>
                  <a:pt x="342542" y="381775"/>
                </a:cubicBezTo>
                <a:close/>
                <a:moveTo>
                  <a:pt x="189831" y="381775"/>
                </a:moveTo>
                <a:lnTo>
                  <a:pt x="205332" y="381775"/>
                </a:lnTo>
                <a:cubicBezTo>
                  <a:pt x="209412" y="381775"/>
                  <a:pt x="212675" y="384846"/>
                  <a:pt x="212675" y="388686"/>
                </a:cubicBezTo>
                <a:cubicBezTo>
                  <a:pt x="212675" y="392525"/>
                  <a:pt x="209412" y="395597"/>
                  <a:pt x="205332" y="395597"/>
                </a:cubicBezTo>
                <a:lnTo>
                  <a:pt x="189831" y="395597"/>
                </a:lnTo>
                <a:cubicBezTo>
                  <a:pt x="185752" y="395597"/>
                  <a:pt x="182897" y="392525"/>
                  <a:pt x="182897" y="388686"/>
                </a:cubicBezTo>
                <a:cubicBezTo>
                  <a:pt x="182897" y="384846"/>
                  <a:pt x="185752" y="381775"/>
                  <a:pt x="189831" y="381775"/>
                </a:cubicBezTo>
                <a:close/>
                <a:moveTo>
                  <a:pt x="326761" y="335606"/>
                </a:moveTo>
                <a:lnTo>
                  <a:pt x="356488" y="335606"/>
                </a:lnTo>
                <a:cubicBezTo>
                  <a:pt x="360452" y="335606"/>
                  <a:pt x="363623" y="338763"/>
                  <a:pt x="363623" y="342709"/>
                </a:cubicBezTo>
                <a:cubicBezTo>
                  <a:pt x="363623" y="346260"/>
                  <a:pt x="360452" y="349417"/>
                  <a:pt x="356488" y="349417"/>
                </a:cubicBezTo>
                <a:lnTo>
                  <a:pt x="326761" y="349417"/>
                </a:lnTo>
                <a:cubicBezTo>
                  <a:pt x="322798" y="349417"/>
                  <a:pt x="319627" y="346260"/>
                  <a:pt x="319627" y="342709"/>
                </a:cubicBezTo>
                <a:cubicBezTo>
                  <a:pt x="319627" y="338763"/>
                  <a:pt x="322798" y="335606"/>
                  <a:pt x="326761" y="335606"/>
                </a:cubicBezTo>
                <a:close/>
                <a:moveTo>
                  <a:pt x="258888" y="335606"/>
                </a:moveTo>
                <a:lnTo>
                  <a:pt x="289011" y="335606"/>
                </a:lnTo>
                <a:cubicBezTo>
                  <a:pt x="292578" y="335606"/>
                  <a:pt x="296146" y="338763"/>
                  <a:pt x="296146" y="342709"/>
                </a:cubicBezTo>
                <a:cubicBezTo>
                  <a:pt x="296146" y="346260"/>
                  <a:pt x="292578" y="349417"/>
                  <a:pt x="289011" y="349417"/>
                </a:cubicBezTo>
                <a:lnTo>
                  <a:pt x="258888" y="349417"/>
                </a:lnTo>
                <a:cubicBezTo>
                  <a:pt x="255321" y="349417"/>
                  <a:pt x="252150" y="346260"/>
                  <a:pt x="252150" y="342709"/>
                </a:cubicBezTo>
                <a:cubicBezTo>
                  <a:pt x="252150" y="338763"/>
                  <a:pt x="255321" y="335606"/>
                  <a:pt x="258888" y="335606"/>
                </a:cubicBezTo>
                <a:close/>
                <a:moveTo>
                  <a:pt x="189635" y="335606"/>
                </a:moveTo>
                <a:lnTo>
                  <a:pt x="219758" y="335606"/>
                </a:lnTo>
                <a:cubicBezTo>
                  <a:pt x="223722" y="335606"/>
                  <a:pt x="226893" y="338763"/>
                  <a:pt x="226893" y="342709"/>
                </a:cubicBezTo>
                <a:cubicBezTo>
                  <a:pt x="226893" y="346260"/>
                  <a:pt x="223722" y="349417"/>
                  <a:pt x="219758" y="349417"/>
                </a:cubicBezTo>
                <a:lnTo>
                  <a:pt x="189635" y="349417"/>
                </a:lnTo>
                <a:cubicBezTo>
                  <a:pt x="185671" y="349417"/>
                  <a:pt x="182897" y="346260"/>
                  <a:pt x="182897" y="342709"/>
                </a:cubicBezTo>
                <a:cubicBezTo>
                  <a:pt x="182897" y="338763"/>
                  <a:pt x="185671" y="335606"/>
                  <a:pt x="189635" y="335606"/>
                </a:cubicBezTo>
                <a:close/>
                <a:moveTo>
                  <a:pt x="82685" y="327821"/>
                </a:moveTo>
                <a:cubicBezTo>
                  <a:pt x="85858" y="324953"/>
                  <a:pt x="89825" y="324953"/>
                  <a:pt x="92602" y="327821"/>
                </a:cubicBezTo>
                <a:lnTo>
                  <a:pt x="98156" y="333558"/>
                </a:lnTo>
                <a:lnTo>
                  <a:pt x="104106" y="327821"/>
                </a:lnTo>
                <a:cubicBezTo>
                  <a:pt x="106486" y="324953"/>
                  <a:pt x="111247" y="324953"/>
                  <a:pt x="114023" y="327821"/>
                </a:cubicBezTo>
                <a:cubicBezTo>
                  <a:pt x="116800" y="330690"/>
                  <a:pt x="116800" y="335607"/>
                  <a:pt x="114023" y="338065"/>
                </a:cubicBezTo>
                <a:lnTo>
                  <a:pt x="108470" y="344212"/>
                </a:lnTo>
                <a:lnTo>
                  <a:pt x="114023" y="349539"/>
                </a:lnTo>
                <a:cubicBezTo>
                  <a:pt x="116800" y="352407"/>
                  <a:pt x="116800" y="357325"/>
                  <a:pt x="114023" y="360193"/>
                </a:cubicBezTo>
                <a:cubicBezTo>
                  <a:pt x="112833" y="361832"/>
                  <a:pt x="110850" y="361832"/>
                  <a:pt x="109263" y="361832"/>
                </a:cubicBezTo>
                <a:cubicBezTo>
                  <a:pt x="107280" y="361832"/>
                  <a:pt x="105296" y="361832"/>
                  <a:pt x="104106" y="360193"/>
                </a:cubicBezTo>
                <a:lnTo>
                  <a:pt x="98156" y="354046"/>
                </a:lnTo>
                <a:lnTo>
                  <a:pt x="92602" y="360193"/>
                </a:lnTo>
                <a:cubicBezTo>
                  <a:pt x="91412" y="361832"/>
                  <a:pt x="89825" y="361832"/>
                  <a:pt x="87842" y="361832"/>
                </a:cubicBezTo>
                <a:cubicBezTo>
                  <a:pt x="86255" y="361832"/>
                  <a:pt x="84271" y="361832"/>
                  <a:pt x="82685" y="360193"/>
                </a:cubicBezTo>
                <a:cubicBezTo>
                  <a:pt x="79908" y="357325"/>
                  <a:pt x="79908" y="352407"/>
                  <a:pt x="82685" y="349539"/>
                </a:cubicBezTo>
                <a:lnTo>
                  <a:pt x="88635" y="344212"/>
                </a:lnTo>
                <a:lnTo>
                  <a:pt x="82685" y="338065"/>
                </a:lnTo>
                <a:cubicBezTo>
                  <a:pt x="79908" y="335607"/>
                  <a:pt x="79908" y="330690"/>
                  <a:pt x="82685" y="327821"/>
                </a:cubicBezTo>
                <a:close/>
                <a:moveTo>
                  <a:pt x="326761" y="289439"/>
                </a:moveTo>
                <a:lnTo>
                  <a:pt x="356488" y="289439"/>
                </a:lnTo>
                <a:cubicBezTo>
                  <a:pt x="360452" y="289439"/>
                  <a:pt x="363623" y="292201"/>
                  <a:pt x="363623" y="296147"/>
                </a:cubicBezTo>
                <a:cubicBezTo>
                  <a:pt x="363623" y="300093"/>
                  <a:pt x="360452" y="303250"/>
                  <a:pt x="356488" y="303250"/>
                </a:cubicBezTo>
                <a:lnTo>
                  <a:pt x="326761" y="303250"/>
                </a:lnTo>
                <a:cubicBezTo>
                  <a:pt x="322798" y="303250"/>
                  <a:pt x="319627" y="300093"/>
                  <a:pt x="319627" y="296147"/>
                </a:cubicBezTo>
                <a:cubicBezTo>
                  <a:pt x="319627" y="292201"/>
                  <a:pt x="322798" y="289439"/>
                  <a:pt x="326761" y="289439"/>
                </a:cubicBezTo>
                <a:close/>
                <a:moveTo>
                  <a:pt x="258888" y="289439"/>
                </a:moveTo>
                <a:lnTo>
                  <a:pt x="289011" y="289439"/>
                </a:lnTo>
                <a:cubicBezTo>
                  <a:pt x="292578" y="289439"/>
                  <a:pt x="296146" y="292280"/>
                  <a:pt x="296146" y="296339"/>
                </a:cubicBezTo>
                <a:cubicBezTo>
                  <a:pt x="296146" y="300398"/>
                  <a:pt x="292578" y="303239"/>
                  <a:pt x="289011" y="303239"/>
                </a:cubicBezTo>
                <a:lnTo>
                  <a:pt x="258888" y="303239"/>
                </a:lnTo>
                <a:cubicBezTo>
                  <a:pt x="255321" y="303239"/>
                  <a:pt x="252150" y="300398"/>
                  <a:pt x="252150" y="296339"/>
                </a:cubicBezTo>
                <a:cubicBezTo>
                  <a:pt x="252150" y="292280"/>
                  <a:pt x="255321" y="289439"/>
                  <a:pt x="258888" y="289439"/>
                </a:cubicBezTo>
                <a:close/>
                <a:moveTo>
                  <a:pt x="189635" y="289439"/>
                </a:moveTo>
                <a:lnTo>
                  <a:pt x="219758" y="289439"/>
                </a:lnTo>
                <a:cubicBezTo>
                  <a:pt x="223722" y="289439"/>
                  <a:pt x="226893" y="292201"/>
                  <a:pt x="226893" y="296147"/>
                </a:cubicBezTo>
                <a:cubicBezTo>
                  <a:pt x="226893" y="300093"/>
                  <a:pt x="223722" y="303250"/>
                  <a:pt x="219758" y="303250"/>
                </a:cubicBezTo>
                <a:lnTo>
                  <a:pt x="189635" y="303250"/>
                </a:lnTo>
                <a:cubicBezTo>
                  <a:pt x="185671" y="303250"/>
                  <a:pt x="182897" y="300093"/>
                  <a:pt x="182897" y="296147"/>
                </a:cubicBezTo>
                <a:cubicBezTo>
                  <a:pt x="182897" y="292201"/>
                  <a:pt x="185671" y="289439"/>
                  <a:pt x="189635" y="289439"/>
                </a:cubicBezTo>
                <a:close/>
                <a:moveTo>
                  <a:pt x="326761" y="245048"/>
                </a:moveTo>
                <a:lnTo>
                  <a:pt x="356488" y="245048"/>
                </a:lnTo>
                <a:cubicBezTo>
                  <a:pt x="360452" y="245048"/>
                  <a:pt x="363623" y="248205"/>
                  <a:pt x="363623" y="252151"/>
                </a:cubicBezTo>
                <a:cubicBezTo>
                  <a:pt x="363623" y="256097"/>
                  <a:pt x="360452" y="258859"/>
                  <a:pt x="356488" y="258859"/>
                </a:cubicBezTo>
                <a:lnTo>
                  <a:pt x="326761" y="258859"/>
                </a:lnTo>
                <a:cubicBezTo>
                  <a:pt x="322798" y="258859"/>
                  <a:pt x="319627" y="256097"/>
                  <a:pt x="319627" y="252151"/>
                </a:cubicBezTo>
                <a:cubicBezTo>
                  <a:pt x="319627" y="248205"/>
                  <a:pt x="322798" y="245048"/>
                  <a:pt x="326761" y="245048"/>
                </a:cubicBezTo>
                <a:close/>
                <a:moveTo>
                  <a:pt x="258888" y="245048"/>
                </a:moveTo>
                <a:lnTo>
                  <a:pt x="289011" y="245048"/>
                </a:lnTo>
                <a:cubicBezTo>
                  <a:pt x="292578" y="245048"/>
                  <a:pt x="296146" y="248205"/>
                  <a:pt x="296146" y="252151"/>
                </a:cubicBezTo>
                <a:cubicBezTo>
                  <a:pt x="296146" y="255702"/>
                  <a:pt x="292578" y="258859"/>
                  <a:pt x="289011" y="258859"/>
                </a:cubicBezTo>
                <a:lnTo>
                  <a:pt x="258888" y="258859"/>
                </a:lnTo>
                <a:cubicBezTo>
                  <a:pt x="255321" y="258859"/>
                  <a:pt x="252150" y="255702"/>
                  <a:pt x="252150" y="252151"/>
                </a:cubicBezTo>
                <a:cubicBezTo>
                  <a:pt x="252150" y="248205"/>
                  <a:pt x="255321" y="245048"/>
                  <a:pt x="258888" y="245048"/>
                </a:cubicBezTo>
                <a:close/>
                <a:moveTo>
                  <a:pt x="189635" y="245048"/>
                </a:moveTo>
                <a:lnTo>
                  <a:pt x="219758" y="245048"/>
                </a:lnTo>
                <a:cubicBezTo>
                  <a:pt x="223722" y="245048"/>
                  <a:pt x="226893" y="248205"/>
                  <a:pt x="226893" y="252151"/>
                </a:cubicBezTo>
                <a:cubicBezTo>
                  <a:pt x="226893" y="256097"/>
                  <a:pt x="223722" y="258859"/>
                  <a:pt x="219758" y="258859"/>
                </a:cubicBezTo>
                <a:lnTo>
                  <a:pt x="189635" y="258859"/>
                </a:lnTo>
                <a:cubicBezTo>
                  <a:pt x="185671" y="258859"/>
                  <a:pt x="182897" y="256097"/>
                  <a:pt x="182897" y="252151"/>
                </a:cubicBezTo>
                <a:cubicBezTo>
                  <a:pt x="182897" y="248205"/>
                  <a:pt x="185671" y="245048"/>
                  <a:pt x="189635" y="245048"/>
                </a:cubicBezTo>
                <a:close/>
                <a:moveTo>
                  <a:pt x="326761" y="198878"/>
                </a:moveTo>
                <a:lnTo>
                  <a:pt x="356488" y="198878"/>
                </a:lnTo>
                <a:cubicBezTo>
                  <a:pt x="360452" y="198878"/>
                  <a:pt x="363623" y="201640"/>
                  <a:pt x="363623" y="205586"/>
                </a:cubicBezTo>
                <a:cubicBezTo>
                  <a:pt x="363623" y="209532"/>
                  <a:pt x="360452" y="212689"/>
                  <a:pt x="356488" y="212689"/>
                </a:cubicBezTo>
                <a:lnTo>
                  <a:pt x="326761" y="212689"/>
                </a:lnTo>
                <a:cubicBezTo>
                  <a:pt x="322798" y="212689"/>
                  <a:pt x="319627" y="209532"/>
                  <a:pt x="319627" y="205586"/>
                </a:cubicBezTo>
                <a:cubicBezTo>
                  <a:pt x="319627" y="201640"/>
                  <a:pt x="322798" y="198878"/>
                  <a:pt x="326761" y="198878"/>
                </a:cubicBezTo>
                <a:close/>
                <a:moveTo>
                  <a:pt x="258888" y="198878"/>
                </a:moveTo>
                <a:lnTo>
                  <a:pt x="289011" y="198878"/>
                </a:lnTo>
                <a:cubicBezTo>
                  <a:pt x="292578" y="198878"/>
                  <a:pt x="296146" y="201719"/>
                  <a:pt x="296146" y="205778"/>
                </a:cubicBezTo>
                <a:cubicBezTo>
                  <a:pt x="296146" y="209837"/>
                  <a:pt x="292578" y="212678"/>
                  <a:pt x="289011" y="212678"/>
                </a:cubicBezTo>
                <a:lnTo>
                  <a:pt x="258888" y="212678"/>
                </a:lnTo>
                <a:cubicBezTo>
                  <a:pt x="255321" y="212678"/>
                  <a:pt x="252150" y="209837"/>
                  <a:pt x="252150" y="205778"/>
                </a:cubicBezTo>
                <a:cubicBezTo>
                  <a:pt x="252150" y="201719"/>
                  <a:pt x="255321" y="198878"/>
                  <a:pt x="258888" y="198878"/>
                </a:cubicBezTo>
                <a:close/>
                <a:moveTo>
                  <a:pt x="189635" y="198878"/>
                </a:moveTo>
                <a:lnTo>
                  <a:pt x="219758" y="198878"/>
                </a:lnTo>
                <a:cubicBezTo>
                  <a:pt x="223722" y="198878"/>
                  <a:pt x="226893" y="201640"/>
                  <a:pt x="226893" y="205586"/>
                </a:cubicBezTo>
                <a:cubicBezTo>
                  <a:pt x="226893" y="209532"/>
                  <a:pt x="223722" y="212689"/>
                  <a:pt x="219758" y="212689"/>
                </a:cubicBezTo>
                <a:lnTo>
                  <a:pt x="189635" y="212689"/>
                </a:lnTo>
                <a:cubicBezTo>
                  <a:pt x="185671" y="212689"/>
                  <a:pt x="182897" y="209532"/>
                  <a:pt x="182897" y="205586"/>
                </a:cubicBezTo>
                <a:cubicBezTo>
                  <a:pt x="182897" y="201640"/>
                  <a:pt x="185671" y="198878"/>
                  <a:pt x="189635" y="198878"/>
                </a:cubicBezTo>
                <a:close/>
                <a:moveTo>
                  <a:pt x="326761" y="152711"/>
                </a:moveTo>
                <a:lnTo>
                  <a:pt x="356488" y="152711"/>
                </a:lnTo>
                <a:cubicBezTo>
                  <a:pt x="360452" y="152711"/>
                  <a:pt x="363623" y="155868"/>
                  <a:pt x="363623" y="159814"/>
                </a:cubicBezTo>
                <a:cubicBezTo>
                  <a:pt x="363623" y="163760"/>
                  <a:pt x="360452" y="166522"/>
                  <a:pt x="356488" y="166522"/>
                </a:cubicBezTo>
                <a:lnTo>
                  <a:pt x="326761" y="166522"/>
                </a:lnTo>
                <a:cubicBezTo>
                  <a:pt x="322798" y="166522"/>
                  <a:pt x="319627" y="163760"/>
                  <a:pt x="319627" y="159814"/>
                </a:cubicBezTo>
                <a:cubicBezTo>
                  <a:pt x="319627" y="155868"/>
                  <a:pt x="322798" y="152711"/>
                  <a:pt x="326761" y="152711"/>
                </a:cubicBezTo>
                <a:close/>
                <a:moveTo>
                  <a:pt x="258888" y="152711"/>
                </a:moveTo>
                <a:lnTo>
                  <a:pt x="289011" y="152711"/>
                </a:lnTo>
                <a:cubicBezTo>
                  <a:pt x="292578" y="152711"/>
                  <a:pt x="296146" y="155868"/>
                  <a:pt x="296146" y="159814"/>
                </a:cubicBezTo>
                <a:cubicBezTo>
                  <a:pt x="296146" y="163365"/>
                  <a:pt x="292578" y="166522"/>
                  <a:pt x="289011" y="166522"/>
                </a:cubicBezTo>
                <a:lnTo>
                  <a:pt x="258888" y="166522"/>
                </a:lnTo>
                <a:cubicBezTo>
                  <a:pt x="255321" y="166522"/>
                  <a:pt x="252150" y="163365"/>
                  <a:pt x="252150" y="159814"/>
                </a:cubicBezTo>
                <a:cubicBezTo>
                  <a:pt x="252150" y="155868"/>
                  <a:pt x="255321" y="152711"/>
                  <a:pt x="258888" y="152711"/>
                </a:cubicBezTo>
                <a:close/>
                <a:moveTo>
                  <a:pt x="189635" y="152711"/>
                </a:moveTo>
                <a:lnTo>
                  <a:pt x="219758" y="152711"/>
                </a:lnTo>
                <a:cubicBezTo>
                  <a:pt x="223722" y="152711"/>
                  <a:pt x="226893" y="155868"/>
                  <a:pt x="226893" y="159814"/>
                </a:cubicBezTo>
                <a:cubicBezTo>
                  <a:pt x="226893" y="163760"/>
                  <a:pt x="223722" y="166522"/>
                  <a:pt x="219758" y="166522"/>
                </a:cubicBezTo>
                <a:lnTo>
                  <a:pt x="189635" y="166522"/>
                </a:lnTo>
                <a:cubicBezTo>
                  <a:pt x="185671" y="166522"/>
                  <a:pt x="182897" y="163760"/>
                  <a:pt x="182897" y="159814"/>
                </a:cubicBezTo>
                <a:cubicBezTo>
                  <a:pt x="182897" y="155868"/>
                  <a:pt x="185671" y="152711"/>
                  <a:pt x="189635" y="152711"/>
                </a:cubicBezTo>
                <a:close/>
                <a:moveTo>
                  <a:pt x="326761" y="106542"/>
                </a:moveTo>
                <a:lnTo>
                  <a:pt x="356488" y="106542"/>
                </a:lnTo>
                <a:cubicBezTo>
                  <a:pt x="360452" y="106542"/>
                  <a:pt x="363623" y="109997"/>
                  <a:pt x="363623" y="113453"/>
                </a:cubicBezTo>
                <a:cubicBezTo>
                  <a:pt x="363623" y="117292"/>
                  <a:pt x="360452" y="120364"/>
                  <a:pt x="356488" y="120364"/>
                </a:cubicBezTo>
                <a:lnTo>
                  <a:pt x="326761" y="120364"/>
                </a:lnTo>
                <a:cubicBezTo>
                  <a:pt x="322798" y="120364"/>
                  <a:pt x="319627" y="117292"/>
                  <a:pt x="319627" y="113453"/>
                </a:cubicBezTo>
                <a:cubicBezTo>
                  <a:pt x="319627" y="109997"/>
                  <a:pt x="322798" y="106542"/>
                  <a:pt x="326761" y="106542"/>
                </a:cubicBezTo>
                <a:close/>
                <a:moveTo>
                  <a:pt x="377085" y="76896"/>
                </a:moveTo>
                <a:lnTo>
                  <a:pt x="161780" y="137340"/>
                </a:lnTo>
                <a:cubicBezTo>
                  <a:pt x="155744" y="139355"/>
                  <a:pt x="150914" y="145399"/>
                  <a:pt x="150914" y="151846"/>
                </a:cubicBezTo>
                <a:lnTo>
                  <a:pt x="150914" y="382339"/>
                </a:lnTo>
                <a:lnTo>
                  <a:pt x="150914" y="471796"/>
                </a:lnTo>
                <a:cubicBezTo>
                  <a:pt x="150914" y="473005"/>
                  <a:pt x="152122" y="473811"/>
                  <a:pt x="153329" y="473811"/>
                </a:cubicBezTo>
                <a:lnTo>
                  <a:pt x="228183" y="473811"/>
                </a:lnTo>
                <a:lnTo>
                  <a:pt x="228183" y="402084"/>
                </a:lnTo>
                <a:cubicBezTo>
                  <a:pt x="228183" y="390801"/>
                  <a:pt x="237036" y="382339"/>
                  <a:pt x="247500" y="382339"/>
                </a:cubicBezTo>
                <a:lnTo>
                  <a:pt x="299414" y="382339"/>
                </a:lnTo>
                <a:cubicBezTo>
                  <a:pt x="309878" y="382339"/>
                  <a:pt x="318329" y="390801"/>
                  <a:pt x="318329" y="402084"/>
                </a:cubicBezTo>
                <a:lnTo>
                  <a:pt x="318329" y="473811"/>
                </a:lnTo>
                <a:lnTo>
                  <a:pt x="393182" y="473811"/>
                </a:lnTo>
                <a:cubicBezTo>
                  <a:pt x="394390" y="473811"/>
                  <a:pt x="395597" y="473005"/>
                  <a:pt x="395597" y="471796"/>
                </a:cubicBezTo>
                <a:lnTo>
                  <a:pt x="395597" y="382339"/>
                </a:lnTo>
                <a:lnTo>
                  <a:pt x="395597" y="90597"/>
                </a:lnTo>
                <a:cubicBezTo>
                  <a:pt x="395597" y="86164"/>
                  <a:pt x="393585" y="82135"/>
                  <a:pt x="389963" y="79314"/>
                </a:cubicBezTo>
                <a:cubicBezTo>
                  <a:pt x="385938" y="76493"/>
                  <a:pt x="381512" y="75687"/>
                  <a:pt x="377085" y="76896"/>
                </a:cubicBezTo>
                <a:close/>
                <a:moveTo>
                  <a:pt x="373060" y="62793"/>
                </a:moveTo>
                <a:cubicBezTo>
                  <a:pt x="381914" y="60375"/>
                  <a:pt x="391170" y="62390"/>
                  <a:pt x="398414" y="67628"/>
                </a:cubicBezTo>
                <a:cubicBezTo>
                  <a:pt x="405658" y="73269"/>
                  <a:pt x="409682" y="81732"/>
                  <a:pt x="409682" y="90597"/>
                </a:cubicBezTo>
                <a:lnTo>
                  <a:pt x="409682" y="382339"/>
                </a:lnTo>
                <a:lnTo>
                  <a:pt x="515926" y="382339"/>
                </a:lnTo>
                <a:cubicBezTo>
                  <a:pt x="532829" y="382339"/>
                  <a:pt x="546512" y="396442"/>
                  <a:pt x="546512" y="413366"/>
                </a:cubicBezTo>
                <a:lnTo>
                  <a:pt x="546512" y="475020"/>
                </a:lnTo>
                <a:cubicBezTo>
                  <a:pt x="546512" y="482273"/>
                  <a:pt x="540878" y="487914"/>
                  <a:pt x="533634" y="487914"/>
                </a:cubicBezTo>
                <a:lnTo>
                  <a:pt x="395597" y="487914"/>
                </a:lnTo>
                <a:cubicBezTo>
                  <a:pt x="394792" y="487914"/>
                  <a:pt x="393987" y="487914"/>
                  <a:pt x="393182" y="487914"/>
                </a:cubicBezTo>
                <a:lnTo>
                  <a:pt x="318329" y="487914"/>
                </a:lnTo>
                <a:lnTo>
                  <a:pt x="228183" y="487914"/>
                </a:lnTo>
                <a:lnTo>
                  <a:pt x="153329" y="487914"/>
                </a:lnTo>
                <a:cubicBezTo>
                  <a:pt x="152524" y="487914"/>
                  <a:pt x="152122" y="487914"/>
                  <a:pt x="150914" y="487914"/>
                </a:cubicBezTo>
                <a:lnTo>
                  <a:pt x="12878" y="487914"/>
                </a:lnTo>
                <a:cubicBezTo>
                  <a:pt x="6036" y="487914"/>
                  <a:pt x="0" y="482273"/>
                  <a:pt x="0" y="475020"/>
                </a:cubicBezTo>
                <a:lnTo>
                  <a:pt x="0" y="413366"/>
                </a:lnTo>
                <a:cubicBezTo>
                  <a:pt x="0" y="396442"/>
                  <a:pt x="14085" y="382339"/>
                  <a:pt x="30988" y="382339"/>
                </a:cubicBezTo>
                <a:lnTo>
                  <a:pt x="136829" y="382339"/>
                </a:lnTo>
                <a:lnTo>
                  <a:pt x="136829" y="151846"/>
                </a:lnTo>
                <a:cubicBezTo>
                  <a:pt x="136829" y="138549"/>
                  <a:pt x="145683" y="127669"/>
                  <a:pt x="157756" y="123639"/>
                </a:cubicBezTo>
                <a:close/>
                <a:moveTo>
                  <a:pt x="425765" y="0"/>
                </a:moveTo>
                <a:cubicBezTo>
                  <a:pt x="429790" y="0"/>
                  <a:pt x="433010" y="3220"/>
                  <a:pt x="433010" y="7245"/>
                </a:cubicBezTo>
                <a:lnTo>
                  <a:pt x="433010" y="22540"/>
                </a:lnTo>
                <a:lnTo>
                  <a:pt x="448708" y="22540"/>
                </a:lnTo>
                <a:cubicBezTo>
                  <a:pt x="452330" y="22540"/>
                  <a:pt x="455953" y="26162"/>
                  <a:pt x="455953" y="29785"/>
                </a:cubicBezTo>
                <a:cubicBezTo>
                  <a:pt x="455953" y="33810"/>
                  <a:pt x="452330" y="37432"/>
                  <a:pt x="448708" y="37432"/>
                </a:cubicBezTo>
                <a:lnTo>
                  <a:pt x="433010" y="37432"/>
                </a:lnTo>
                <a:lnTo>
                  <a:pt x="433010" y="52727"/>
                </a:lnTo>
                <a:cubicBezTo>
                  <a:pt x="433010" y="56752"/>
                  <a:pt x="429790" y="59972"/>
                  <a:pt x="425765" y="59972"/>
                </a:cubicBezTo>
                <a:cubicBezTo>
                  <a:pt x="421740" y="59972"/>
                  <a:pt x="418922" y="56752"/>
                  <a:pt x="418922" y="52727"/>
                </a:cubicBezTo>
                <a:lnTo>
                  <a:pt x="418922" y="37432"/>
                </a:lnTo>
                <a:lnTo>
                  <a:pt x="403225" y="37432"/>
                </a:lnTo>
                <a:cubicBezTo>
                  <a:pt x="399200" y="37432"/>
                  <a:pt x="395980" y="33810"/>
                  <a:pt x="395980" y="29785"/>
                </a:cubicBezTo>
                <a:cubicBezTo>
                  <a:pt x="395980" y="26162"/>
                  <a:pt x="399200" y="22540"/>
                  <a:pt x="403225" y="22540"/>
                </a:cubicBezTo>
                <a:lnTo>
                  <a:pt x="418922" y="22540"/>
                </a:lnTo>
                <a:lnTo>
                  <a:pt x="418922" y="7245"/>
                </a:lnTo>
                <a:cubicBezTo>
                  <a:pt x="418922" y="3220"/>
                  <a:pt x="421740" y="0"/>
                  <a:pt x="4257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D691D84-C89E-4EC3-B091-6DEA77A4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08" y="5017149"/>
            <a:ext cx="488552" cy="306663"/>
          </a:xfrm>
          <a:custGeom>
            <a:avLst/>
            <a:gdLst>
              <a:gd name="connsiteX0" fmla="*/ 289665 w 579955"/>
              <a:gd name="connsiteY0" fmla="*/ 296133 h 487109"/>
              <a:gd name="connsiteX1" fmla="*/ 288860 w 579955"/>
              <a:gd name="connsiteY1" fmla="*/ 296939 h 487109"/>
              <a:gd name="connsiteX2" fmla="*/ 263089 w 579955"/>
              <a:gd name="connsiteY2" fmla="*/ 345287 h 487109"/>
              <a:gd name="connsiteX3" fmla="*/ 252217 w 579955"/>
              <a:gd name="connsiteY3" fmla="*/ 353345 h 487109"/>
              <a:gd name="connsiteX4" fmla="*/ 198259 w 579955"/>
              <a:gd name="connsiteY4" fmla="*/ 362612 h 487109"/>
              <a:gd name="connsiteX5" fmla="*/ 197051 w 579955"/>
              <a:gd name="connsiteY5" fmla="*/ 363418 h 487109"/>
              <a:gd name="connsiteX6" fmla="*/ 197454 w 579955"/>
              <a:gd name="connsiteY6" fmla="*/ 364626 h 487109"/>
              <a:gd name="connsiteX7" fmla="*/ 235708 w 579955"/>
              <a:gd name="connsiteY7" fmla="*/ 404111 h 487109"/>
              <a:gd name="connsiteX8" fmla="*/ 239734 w 579955"/>
              <a:gd name="connsiteY8" fmla="*/ 417407 h 487109"/>
              <a:gd name="connsiteX9" fmla="*/ 232084 w 579955"/>
              <a:gd name="connsiteY9" fmla="*/ 471395 h 487109"/>
              <a:gd name="connsiteX10" fmla="*/ 232486 w 579955"/>
              <a:gd name="connsiteY10" fmla="*/ 472604 h 487109"/>
              <a:gd name="connsiteX11" fmla="*/ 233694 w 579955"/>
              <a:gd name="connsiteY11" fmla="*/ 472604 h 487109"/>
              <a:gd name="connsiteX12" fmla="*/ 282820 w 579955"/>
              <a:gd name="connsiteY12" fmla="*/ 448430 h 487109"/>
              <a:gd name="connsiteX13" fmla="*/ 296511 w 579955"/>
              <a:gd name="connsiteY13" fmla="*/ 448430 h 487109"/>
              <a:gd name="connsiteX14" fmla="*/ 345636 w 579955"/>
              <a:gd name="connsiteY14" fmla="*/ 472604 h 487109"/>
              <a:gd name="connsiteX15" fmla="*/ 347247 w 579955"/>
              <a:gd name="connsiteY15" fmla="*/ 472604 h 487109"/>
              <a:gd name="connsiteX16" fmla="*/ 347650 w 579955"/>
              <a:gd name="connsiteY16" fmla="*/ 471395 h 487109"/>
              <a:gd name="connsiteX17" fmla="*/ 339596 w 579955"/>
              <a:gd name="connsiteY17" fmla="*/ 417407 h 487109"/>
              <a:gd name="connsiteX18" fmla="*/ 344026 w 579955"/>
              <a:gd name="connsiteY18" fmla="*/ 404111 h 487109"/>
              <a:gd name="connsiteX19" fmla="*/ 382279 w 579955"/>
              <a:gd name="connsiteY19" fmla="*/ 364626 h 487109"/>
              <a:gd name="connsiteX20" fmla="*/ 382682 w 579955"/>
              <a:gd name="connsiteY20" fmla="*/ 363418 h 487109"/>
              <a:gd name="connsiteX21" fmla="*/ 381474 w 579955"/>
              <a:gd name="connsiteY21" fmla="*/ 362612 h 487109"/>
              <a:gd name="connsiteX22" fmla="*/ 327516 w 579955"/>
              <a:gd name="connsiteY22" fmla="*/ 353345 h 487109"/>
              <a:gd name="connsiteX23" fmla="*/ 316644 w 579955"/>
              <a:gd name="connsiteY23" fmla="*/ 345287 h 487109"/>
              <a:gd name="connsiteX24" fmla="*/ 290873 w 579955"/>
              <a:gd name="connsiteY24" fmla="*/ 296939 h 487109"/>
              <a:gd name="connsiteX25" fmla="*/ 289665 w 579955"/>
              <a:gd name="connsiteY25" fmla="*/ 296133 h 487109"/>
              <a:gd name="connsiteX26" fmla="*/ 271948 w 579955"/>
              <a:gd name="connsiteY26" fmla="*/ 181709 h 487109"/>
              <a:gd name="connsiteX27" fmla="*/ 263492 w 579955"/>
              <a:gd name="connsiteY27" fmla="*/ 190573 h 487109"/>
              <a:gd name="connsiteX28" fmla="*/ 263492 w 579955"/>
              <a:gd name="connsiteY28" fmla="*/ 273168 h 487109"/>
              <a:gd name="connsiteX29" fmla="*/ 271948 w 579955"/>
              <a:gd name="connsiteY29" fmla="*/ 282032 h 487109"/>
              <a:gd name="connsiteX30" fmla="*/ 307383 w 579955"/>
              <a:gd name="connsiteY30" fmla="*/ 282032 h 487109"/>
              <a:gd name="connsiteX31" fmla="*/ 316241 w 579955"/>
              <a:gd name="connsiteY31" fmla="*/ 273168 h 487109"/>
              <a:gd name="connsiteX32" fmla="*/ 316241 w 579955"/>
              <a:gd name="connsiteY32" fmla="*/ 190573 h 487109"/>
              <a:gd name="connsiteX33" fmla="*/ 307383 w 579955"/>
              <a:gd name="connsiteY33" fmla="*/ 181709 h 487109"/>
              <a:gd name="connsiteX34" fmla="*/ 471551 w 579955"/>
              <a:gd name="connsiteY34" fmla="*/ 151869 h 487109"/>
              <a:gd name="connsiteX35" fmla="*/ 446136 w 579955"/>
              <a:gd name="connsiteY35" fmla="*/ 200081 h 487109"/>
              <a:gd name="connsiteX36" fmla="*/ 434840 w 579955"/>
              <a:gd name="connsiteY36" fmla="*/ 208116 h 487109"/>
              <a:gd name="connsiteX37" fmla="*/ 380782 w 579955"/>
              <a:gd name="connsiteY37" fmla="*/ 217357 h 487109"/>
              <a:gd name="connsiteX38" fmla="*/ 379975 w 579955"/>
              <a:gd name="connsiteY38" fmla="*/ 218160 h 487109"/>
              <a:gd name="connsiteX39" fmla="*/ 380378 w 579955"/>
              <a:gd name="connsiteY39" fmla="*/ 219767 h 487109"/>
              <a:gd name="connsiteX40" fmla="*/ 418300 w 579955"/>
              <a:gd name="connsiteY40" fmla="*/ 258739 h 487109"/>
              <a:gd name="connsiteX41" fmla="*/ 422737 w 579955"/>
              <a:gd name="connsiteY41" fmla="*/ 271997 h 487109"/>
              <a:gd name="connsiteX42" fmla="*/ 414669 w 579955"/>
              <a:gd name="connsiteY42" fmla="*/ 325834 h 487109"/>
              <a:gd name="connsiteX43" fmla="*/ 415476 w 579955"/>
              <a:gd name="connsiteY43" fmla="*/ 327039 h 487109"/>
              <a:gd name="connsiteX44" fmla="*/ 416686 w 579955"/>
              <a:gd name="connsiteY44" fmla="*/ 327039 h 487109"/>
              <a:gd name="connsiteX45" fmla="*/ 465903 w 579955"/>
              <a:gd name="connsiteY45" fmla="*/ 302933 h 487109"/>
              <a:gd name="connsiteX46" fmla="*/ 472761 w 579955"/>
              <a:gd name="connsiteY46" fmla="*/ 301326 h 487109"/>
              <a:gd name="connsiteX47" fmla="*/ 479620 w 579955"/>
              <a:gd name="connsiteY47" fmla="*/ 302933 h 487109"/>
              <a:gd name="connsiteX48" fmla="*/ 528837 w 579955"/>
              <a:gd name="connsiteY48" fmla="*/ 327039 h 487109"/>
              <a:gd name="connsiteX49" fmla="*/ 530450 w 579955"/>
              <a:gd name="connsiteY49" fmla="*/ 327039 h 487109"/>
              <a:gd name="connsiteX50" fmla="*/ 530450 w 579955"/>
              <a:gd name="connsiteY50" fmla="*/ 325834 h 487109"/>
              <a:gd name="connsiteX51" fmla="*/ 523189 w 579955"/>
              <a:gd name="connsiteY51" fmla="*/ 271997 h 487109"/>
              <a:gd name="connsiteX52" fmla="*/ 527223 w 579955"/>
              <a:gd name="connsiteY52" fmla="*/ 258739 h 487109"/>
              <a:gd name="connsiteX53" fmla="*/ 565144 w 579955"/>
              <a:gd name="connsiteY53" fmla="*/ 219767 h 487109"/>
              <a:gd name="connsiteX54" fmla="*/ 565548 w 579955"/>
              <a:gd name="connsiteY54" fmla="*/ 218160 h 487109"/>
              <a:gd name="connsiteX55" fmla="*/ 564741 w 579955"/>
              <a:gd name="connsiteY55" fmla="*/ 217357 h 487109"/>
              <a:gd name="connsiteX56" fmla="*/ 510683 w 579955"/>
              <a:gd name="connsiteY56" fmla="*/ 208116 h 487109"/>
              <a:gd name="connsiteX57" fmla="*/ 499790 w 579955"/>
              <a:gd name="connsiteY57" fmla="*/ 200081 h 487109"/>
              <a:gd name="connsiteX58" fmla="*/ 473972 w 579955"/>
              <a:gd name="connsiteY58" fmla="*/ 151869 h 487109"/>
              <a:gd name="connsiteX59" fmla="*/ 471551 w 579955"/>
              <a:gd name="connsiteY59" fmla="*/ 151869 h 487109"/>
              <a:gd name="connsiteX60" fmla="*/ 107171 w 579955"/>
              <a:gd name="connsiteY60" fmla="*/ 151065 h 487109"/>
              <a:gd name="connsiteX61" fmla="*/ 105963 w 579955"/>
              <a:gd name="connsiteY61" fmla="*/ 151869 h 487109"/>
              <a:gd name="connsiteX62" fmla="*/ 80192 w 579955"/>
              <a:gd name="connsiteY62" fmla="*/ 200081 h 487109"/>
              <a:gd name="connsiteX63" fmla="*/ 69320 w 579955"/>
              <a:gd name="connsiteY63" fmla="*/ 208116 h 487109"/>
              <a:gd name="connsiteX64" fmla="*/ 15362 w 579955"/>
              <a:gd name="connsiteY64" fmla="*/ 217357 h 487109"/>
              <a:gd name="connsiteX65" fmla="*/ 14154 w 579955"/>
              <a:gd name="connsiteY65" fmla="*/ 218160 h 487109"/>
              <a:gd name="connsiteX66" fmla="*/ 14557 w 579955"/>
              <a:gd name="connsiteY66" fmla="*/ 219767 h 487109"/>
              <a:gd name="connsiteX67" fmla="*/ 52811 w 579955"/>
              <a:gd name="connsiteY67" fmla="*/ 258739 h 487109"/>
              <a:gd name="connsiteX68" fmla="*/ 56837 w 579955"/>
              <a:gd name="connsiteY68" fmla="*/ 271997 h 487109"/>
              <a:gd name="connsiteX69" fmla="*/ 49187 w 579955"/>
              <a:gd name="connsiteY69" fmla="*/ 325834 h 487109"/>
              <a:gd name="connsiteX70" fmla="*/ 49589 w 579955"/>
              <a:gd name="connsiteY70" fmla="*/ 327039 h 487109"/>
              <a:gd name="connsiteX71" fmla="*/ 51200 w 579955"/>
              <a:gd name="connsiteY71" fmla="*/ 327039 h 487109"/>
              <a:gd name="connsiteX72" fmla="*/ 100325 w 579955"/>
              <a:gd name="connsiteY72" fmla="*/ 302933 h 487109"/>
              <a:gd name="connsiteX73" fmla="*/ 114016 w 579955"/>
              <a:gd name="connsiteY73" fmla="*/ 302933 h 487109"/>
              <a:gd name="connsiteX74" fmla="*/ 163142 w 579955"/>
              <a:gd name="connsiteY74" fmla="*/ 327039 h 487109"/>
              <a:gd name="connsiteX75" fmla="*/ 164350 w 579955"/>
              <a:gd name="connsiteY75" fmla="*/ 327039 h 487109"/>
              <a:gd name="connsiteX76" fmla="*/ 164753 w 579955"/>
              <a:gd name="connsiteY76" fmla="*/ 325834 h 487109"/>
              <a:gd name="connsiteX77" fmla="*/ 157102 w 579955"/>
              <a:gd name="connsiteY77" fmla="*/ 271997 h 487109"/>
              <a:gd name="connsiteX78" fmla="*/ 161129 w 579955"/>
              <a:gd name="connsiteY78" fmla="*/ 258739 h 487109"/>
              <a:gd name="connsiteX79" fmla="*/ 199382 w 579955"/>
              <a:gd name="connsiteY79" fmla="*/ 219767 h 487109"/>
              <a:gd name="connsiteX80" fmla="*/ 199785 w 579955"/>
              <a:gd name="connsiteY80" fmla="*/ 218160 h 487109"/>
              <a:gd name="connsiteX81" fmla="*/ 198577 w 579955"/>
              <a:gd name="connsiteY81" fmla="*/ 217357 h 487109"/>
              <a:gd name="connsiteX82" fmla="*/ 145022 w 579955"/>
              <a:gd name="connsiteY82" fmla="*/ 208116 h 487109"/>
              <a:gd name="connsiteX83" fmla="*/ 133747 w 579955"/>
              <a:gd name="connsiteY83" fmla="*/ 200081 h 487109"/>
              <a:gd name="connsiteX84" fmla="*/ 108379 w 579955"/>
              <a:gd name="connsiteY84" fmla="*/ 151869 h 487109"/>
              <a:gd name="connsiteX85" fmla="*/ 107171 w 579955"/>
              <a:gd name="connsiteY85" fmla="*/ 151065 h 487109"/>
              <a:gd name="connsiteX86" fmla="*/ 455414 w 579955"/>
              <a:gd name="connsiteY86" fmla="*/ 37365 h 487109"/>
              <a:gd name="connsiteX87" fmla="*/ 446539 w 579955"/>
              <a:gd name="connsiteY87" fmla="*/ 46204 h 487109"/>
              <a:gd name="connsiteX88" fmla="*/ 446539 w 579955"/>
              <a:gd name="connsiteY88" fmla="*/ 128164 h 487109"/>
              <a:gd name="connsiteX89" fmla="*/ 455414 w 579955"/>
              <a:gd name="connsiteY89" fmla="*/ 137003 h 487109"/>
              <a:gd name="connsiteX90" fmla="*/ 490512 w 579955"/>
              <a:gd name="connsiteY90" fmla="*/ 137003 h 487109"/>
              <a:gd name="connsiteX91" fmla="*/ 499387 w 579955"/>
              <a:gd name="connsiteY91" fmla="*/ 128164 h 487109"/>
              <a:gd name="connsiteX92" fmla="*/ 499387 w 579955"/>
              <a:gd name="connsiteY92" fmla="*/ 46204 h 487109"/>
              <a:gd name="connsiteX93" fmla="*/ 490512 w 579955"/>
              <a:gd name="connsiteY93" fmla="*/ 37365 h 487109"/>
              <a:gd name="connsiteX94" fmla="*/ 89453 w 579955"/>
              <a:gd name="connsiteY94" fmla="*/ 37365 h 487109"/>
              <a:gd name="connsiteX95" fmla="*/ 80595 w 579955"/>
              <a:gd name="connsiteY95" fmla="*/ 46204 h 487109"/>
              <a:gd name="connsiteX96" fmla="*/ 80595 w 579955"/>
              <a:gd name="connsiteY96" fmla="*/ 128164 h 487109"/>
              <a:gd name="connsiteX97" fmla="*/ 89453 w 579955"/>
              <a:gd name="connsiteY97" fmla="*/ 137003 h 487109"/>
              <a:gd name="connsiteX98" fmla="*/ 107171 w 579955"/>
              <a:gd name="connsiteY98" fmla="*/ 137003 h 487109"/>
              <a:gd name="connsiteX99" fmla="*/ 124486 w 579955"/>
              <a:gd name="connsiteY99" fmla="*/ 137003 h 487109"/>
              <a:gd name="connsiteX100" fmla="*/ 133344 w 579955"/>
              <a:gd name="connsiteY100" fmla="*/ 128164 h 487109"/>
              <a:gd name="connsiteX101" fmla="*/ 133344 w 579955"/>
              <a:gd name="connsiteY101" fmla="*/ 46204 h 487109"/>
              <a:gd name="connsiteX102" fmla="*/ 124486 w 579955"/>
              <a:gd name="connsiteY102" fmla="*/ 37365 h 487109"/>
              <a:gd name="connsiteX103" fmla="*/ 319865 w 579955"/>
              <a:gd name="connsiteY103" fmla="*/ 14505 h 487109"/>
              <a:gd name="connsiteX104" fmla="*/ 319865 w 579955"/>
              <a:gd name="connsiteY104" fmla="*/ 171636 h 487109"/>
              <a:gd name="connsiteX105" fmla="*/ 330335 w 579955"/>
              <a:gd name="connsiteY105" fmla="*/ 190573 h 487109"/>
              <a:gd name="connsiteX106" fmla="*/ 330335 w 579955"/>
              <a:gd name="connsiteY106" fmla="*/ 224417 h 487109"/>
              <a:gd name="connsiteX107" fmla="*/ 339596 w 579955"/>
              <a:gd name="connsiteY107" fmla="*/ 209106 h 487109"/>
              <a:gd name="connsiteX108" fmla="*/ 364159 w 579955"/>
              <a:gd name="connsiteY108" fmla="*/ 24174 h 487109"/>
              <a:gd name="connsiteX109" fmla="*/ 362146 w 579955"/>
              <a:gd name="connsiteY109" fmla="*/ 17325 h 487109"/>
              <a:gd name="connsiteX110" fmla="*/ 355300 w 579955"/>
              <a:gd name="connsiteY110" fmla="*/ 14505 h 487109"/>
              <a:gd name="connsiteX111" fmla="*/ 274364 w 579955"/>
              <a:gd name="connsiteY111" fmla="*/ 14505 h 487109"/>
              <a:gd name="connsiteX112" fmla="*/ 274364 w 579955"/>
              <a:gd name="connsiteY112" fmla="*/ 167607 h 487109"/>
              <a:gd name="connsiteX113" fmla="*/ 305369 w 579955"/>
              <a:gd name="connsiteY113" fmla="*/ 167607 h 487109"/>
              <a:gd name="connsiteX114" fmla="*/ 305369 w 579955"/>
              <a:gd name="connsiteY114" fmla="*/ 14505 h 487109"/>
              <a:gd name="connsiteX115" fmla="*/ 224030 w 579955"/>
              <a:gd name="connsiteY115" fmla="*/ 14505 h 487109"/>
              <a:gd name="connsiteX116" fmla="*/ 217990 w 579955"/>
              <a:gd name="connsiteY116" fmla="*/ 17325 h 487109"/>
              <a:gd name="connsiteX117" fmla="*/ 215574 w 579955"/>
              <a:gd name="connsiteY117" fmla="*/ 24174 h 487109"/>
              <a:gd name="connsiteX118" fmla="*/ 240137 w 579955"/>
              <a:gd name="connsiteY118" fmla="*/ 209106 h 487109"/>
              <a:gd name="connsiteX119" fmla="*/ 248996 w 579955"/>
              <a:gd name="connsiteY119" fmla="*/ 224417 h 487109"/>
              <a:gd name="connsiteX120" fmla="*/ 248996 w 579955"/>
              <a:gd name="connsiteY120" fmla="*/ 190573 h 487109"/>
              <a:gd name="connsiteX121" fmla="*/ 259465 w 579955"/>
              <a:gd name="connsiteY121" fmla="*/ 171636 h 487109"/>
              <a:gd name="connsiteX122" fmla="*/ 259465 w 579955"/>
              <a:gd name="connsiteY122" fmla="*/ 14505 h 487109"/>
              <a:gd name="connsiteX123" fmla="*/ 407408 w 579955"/>
              <a:gd name="connsiteY123" fmla="*/ 402 h 487109"/>
              <a:gd name="connsiteX124" fmla="*/ 415476 w 579955"/>
              <a:gd name="connsiteY124" fmla="*/ 6830 h 487109"/>
              <a:gd name="connsiteX125" fmla="*/ 423141 w 579955"/>
              <a:gd name="connsiteY125" fmla="*/ 64283 h 487109"/>
              <a:gd name="connsiteX126" fmla="*/ 432016 w 579955"/>
              <a:gd name="connsiteY126" fmla="*/ 79550 h 487109"/>
              <a:gd name="connsiteX127" fmla="*/ 432016 w 579955"/>
              <a:gd name="connsiteY127" fmla="*/ 46204 h 487109"/>
              <a:gd name="connsiteX128" fmla="*/ 442908 w 579955"/>
              <a:gd name="connsiteY128" fmla="*/ 26517 h 487109"/>
              <a:gd name="connsiteX129" fmla="*/ 442908 w 579955"/>
              <a:gd name="connsiteY129" fmla="*/ 7634 h 487109"/>
              <a:gd name="connsiteX130" fmla="*/ 449767 w 579955"/>
              <a:gd name="connsiteY130" fmla="*/ 402 h 487109"/>
              <a:gd name="connsiteX131" fmla="*/ 457028 w 579955"/>
              <a:gd name="connsiteY131" fmla="*/ 7634 h 487109"/>
              <a:gd name="connsiteX132" fmla="*/ 457028 w 579955"/>
              <a:gd name="connsiteY132" fmla="*/ 22901 h 487109"/>
              <a:gd name="connsiteX133" fmla="*/ 488495 w 579955"/>
              <a:gd name="connsiteY133" fmla="*/ 22901 h 487109"/>
              <a:gd name="connsiteX134" fmla="*/ 488495 w 579955"/>
              <a:gd name="connsiteY134" fmla="*/ 7634 h 487109"/>
              <a:gd name="connsiteX135" fmla="*/ 495756 w 579955"/>
              <a:gd name="connsiteY135" fmla="*/ 402 h 487109"/>
              <a:gd name="connsiteX136" fmla="*/ 502614 w 579955"/>
              <a:gd name="connsiteY136" fmla="*/ 7634 h 487109"/>
              <a:gd name="connsiteX137" fmla="*/ 502614 w 579955"/>
              <a:gd name="connsiteY137" fmla="*/ 26517 h 487109"/>
              <a:gd name="connsiteX138" fmla="*/ 513507 w 579955"/>
              <a:gd name="connsiteY138" fmla="*/ 46204 h 487109"/>
              <a:gd name="connsiteX139" fmla="*/ 513507 w 579955"/>
              <a:gd name="connsiteY139" fmla="*/ 79550 h 487109"/>
              <a:gd name="connsiteX140" fmla="*/ 522382 w 579955"/>
              <a:gd name="connsiteY140" fmla="*/ 64283 h 487109"/>
              <a:gd name="connsiteX141" fmla="*/ 530450 w 579955"/>
              <a:gd name="connsiteY141" fmla="*/ 6830 h 487109"/>
              <a:gd name="connsiteX142" fmla="*/ 538115 w 579955"/>
              <a:gd name="connsiteY142" fmla="*/ 402 h 487109"/>
              <a:gd name="connsiteX143" fmla="*/ 544167 w 579955"/>
              <a:gd name="connsiteY143" fmla="*/ 8437 h 487109"/>
              <a:gd name="connsiteX144" fmla="*/ 536502 w 579955"/>
              <a:gd name="connsiteY144" fmla="*/ 65890 h 487109"/>
              <a:gd name="connsiteX145" fmla="*/ 513507 w 579955"/>
              <a:gd name="connsiteY145" fmla="*/ 95219 h 487109"/>
              <a:gd name="connsiteX146" fmla="*/ 513507 w 579955"/>
              <a:gd name="connsiteY146" fmla="*/ 128164 h 487109"/>
              <a:gd name="connsiteX147" fmla="*/ 490512 w 579955"/>
              <a:gd name="connsiteY147" fmla="*/ 151065 h 487109"/>
              <a:gd name="connsiteX148" fmla="*/ 489705 w 579955"/>
              <a:gd name="connsiteY148" fmla="*/ 151065 h 487109"/>
              <a:gd name="connsiteX149" fmla="*/ 511893 w 579955"/>
              <a:gd name="connsiteY149" fmla="*/ 193652 h 487109"/>
              <a:gd name="connsiteX150" fmla="*/ 513103 w 579955"/>
              <a:gd name="connsiteY150" fmla="*/ 194054 h 487109"/>
              <a:gd name="connsiteX151" fmla="*/ 567161 w 579955"/>
              <a:gd name="connsiteY151" fmla="*/ 203295 h 487109"/>
              <a:gd name="connsiteX152" fmla="*/ 579264 w 579955"/>
              <a:gd name="connsiteY152" fmla="*/ 214143 h 487109"/>
              <a:gd name="connsiteX153" fmla="*/ 575633 w 579955"/>
              <a:gd name="connsiteY153" fmla="*/ 229410 h 487109"/>
              <a:gd name="connsiteX154" fmla="*/ 537308 w 579955"/>
              <a:gd name="connsiteY154" fmla="*/ 268783 h 487109"/>
              <a:gd name="connsiteX155" fmla="*/ 536905 w 579955"/>
              <a:gd name="connsiteY155" fmla="*/ 269586 h 487109"/>
              <a:gd name="connsiteX156" fmla="*/ 544973 w 579955"/>
              <a:gd name="connsiteY156" fmla="*/ 323423 h 487109"/>
              <a:gd name="connsiteX157" fmla="*/ 538519 w 579955"/>
              <a:gd name="connsiteY157" fmla="*/ 338691 h 487109"/>
              <a:gd name="connsiteX158" fmla="*/ 529240 w 579955"/>
              <a:gd name="connsiteY158" fmla="*/ 341503 h 487109"/>
              <a:gd name="connsiteX159" fmla="*/ 522785 w 579955"/>
              <a:gd name="connsiteY159" fmla="*/ 339896 h 487109"/>
              <a:gd name="connsiteX160" fmla="*/ 473165 w 579955"/>
              <a:gd name="connsiteY160" fmla="*/ 315790 h 487109"/>
              <a:gd name="connsiteX161" fmla="*/ 472358 w 579955"/>
              <a:gd name="connsiteY161" fmla="*/ 315790 h 487109"/>
              <a:gd name="connsiteX162" fmla="*/ 423141 w 579955"/>
              <a:gd name="connsiteY162" fmla="*/ 339896 h 487109"/>
              <a:gd name="connsiteX163" fmla="*/ 407004 w 579955"/>
              <a:gd name="connsiteY163" fmla="*/ 338691 h 487109"/>
              <a:gd name="connsiteX164" fmla="*/ 400953 w 579955"/>
              <a:gd name="connsiteY164" fmla="*/ 323423 h 487109"/>
              <a:gd name="connsiteX165" fmla="*/ 408618 w 579955"/>
              <a:gd name="connsiteY165" fmla="*/ 269586 h 487109"/>
              <a:gd name="connsiteX166" fmla="*/ 408214 w 579955"/>
              <a:gd name="connsiteY166" fmla="*/ 268783 h 487109"/>
              <a:gd name="connsiteX167" fmla="*/ 369890 w 579955"/>
              <a:gd name="connsiteY167" fmla="*/ 229410 h 487109"/>
              <a:gd name="connsiteX168" fmla="*/ 366259 w 579955"/>
              <a:gd name="connsiteY168" fmla="*/ 214143 h 487109"/>
              <a:gd name="connsiteX169" fmla="*/ 378361 w 579955"/>
              <a:gd name="connsiteY169" fmla="*/ 203295 h 487109"/>
              <a:gd name="connsiteX170" fmla="*/ 432420 w 579955"/>
              <a:gd name="connsiteY170" fmla="*/ 194054 h 487109"/>
              <a:gd name="connsiteX171" fmla="*/ 433226 w 579955"/>
              <a:gd name="connsiteY171" fmla="*/ 193652 h 487109"/>
              <a:gd name="connsiteX172" fmla="*/ 455818 w 579955"/>
              <a:gd name="connsiteY172" fmla="*/ 151065 h 487109"/>
              <a:gd name="connsiteX173" fmla="*/ 455414 w 579955"/>
              <a:gd name="connsiteY173" fmla="*/ 151065 h 487109"/>
              <a:gd name="connsiteX174" fmla="*/ 432016 w 579955"/>
              <a:gd name="connsiteY174" fmla="*/ 128164 h 487109"/>
              <a:gd name="connsiteX175" fmla="*/ 432016 w 579955"/>
              <a:gd name="connsiteY175" fmla="*/ 95219 h 487109"/>
              <a:gd name="connsiteX176" fmla="*/ 408618 w 579955"/>
              <a:gd name="connsiteY176" fmla="*/ 65890 h 487109"/>
              <a:gd name="connsiteX177" fmla="*/ 400953 w 579955"/>
              <a:gd name="connsiteY177" fmla="*/ 8437 h 487109"/>
              <a:gd name="connsiteX178" fmla="*/ 407408 w 579955"/>
              <a:gd name="connsiteY178" fmla="*/ 402 h 487109"/>
              <a:gd name="connsiteX179" fmla="*/ 41938 w 579955"/>
              <a:gd name="connsiteY179" fmla="*/ 402 h 487109"/>
              <a:gd name="connsiteX180" fmla="*/ 49589 w 579955"/>
              <a:gd name="connsiteY180" fmla="*/ 6830 h 487109"/>
              <a:gd name="connsiteX181" fmla="*/ 57643 w 579955"/>
              <a:gd name="connsiteY181" fmla="*/ 64283 h 487109"/>
              <a:gd name="connsiteX182" fmla="*/ 66501 w 579955"/>
              <a:gd name="connsiteY182" fmla="*/ 79550 h 487109"/>
              <a:gd name="connsiteX183" fmla="*/ 66501 w 579955"/>
              <a:gd name="connsiteY183" fmla="*/ 46204 h 487109"/>
              <a:gd name="connsiteX184" fmla="*/ 76971 w 579955"/>
              <a:gd name="connsiteY184" fmla="*/ 26517 h 487109"/>
              <a:gd name="connsiteX185" fmla="*/ 76971 w 579955"/>
              <a:gd name="connsiteY185" fmla="*/ 7634 h 487109"/>
              <a:gd name="connsiteX186" fmla="*/ 84219 w 579955"/>
              <a:gd name="connsiteY186" fmla="*/ 402 h 487109"/>
              <a:gd name="connsiteX187" fmla="*/ 91064 w 579955"/>
              <a:gd name="connsiteY187" fmla="*/ 7634 h 487109"/>
              <a:gd name="connsiteX188" fmla="*/ 91064 w 579955"/>
              <a:gd name="connsiteY188" fmla="*/ 22901 h 487109"/>
              <a:gd name="connsiteX189" fmla="*/ 122875 w 579955"/>
              <a:gd name="connsiteY189" fmla="*/ 22901 h 487109"/>
              <a:gd name="connsiteX190" fmla="*/ 122875 w 579955"/>
              <a:gd name="connsiteY190" fmla="*/ 7634 h 487109"/>
              <a:gd name="connsiteX191" fmla="*/ 129720 w 579955"/>
              <a:gd name="connsiteY191" fmla="*/ 402 h 487109"/>
              <a:gd name="connsiteX192" fmla="*/ 136968 w 579955"/>
              <a:gd name="connsiteY192" fmla="*/ 7634 h 487109"/>
              <a:gd name="connsiteX193" fmla="*/ 136968 w 579955"/>
              <a:gd name="connsiteY193" fmla="*/ 26517 h 487109"/>
              <a:gd name="connsiteX194" fmla="*/ 147438 w 579955"/>
              <a:gd name="connsiteY194" fmla="*/ 46204 h 487109"/>
              <a:gd name="connsiteX195" fmla="*/ 147438 w 579955"/>
              <a:gd name="connsiteY195" fmla="*/ 79550 h 487109"/>
              <a:gd name="connsiteX196" fmla="*/ 156699 w 579955"/>
              <a:gd name="connsiteY196" fmla="*/ 64283 h 487109"/>
              <a:gd name="connsiteX197" fmla="*/ 164350 w 579955"/>
              <a:gd name="connsiteY197" fmla="*/ 6830 h 487109"/>
              <a:gd name="connsiteX198" fmla="*/ 172403 w 579955"/>
              <a:gd name="connsiteY198" fmla="*/ 402 h 487109"/>
              <a:gd name="connsiteX199" fmla="*/ 178443 w 579955"/>
              <a:gd name="connsiteY199" fmla="*/ 8437 h 487109"/>
              <a:gd name="connsiteX200" fmla="*/ 170793 w 579955"/>
              <a:gd name="connsiteY200" fmla="*/ 65890 h 487109"/>
              <a:gd name="connsiteX201" fmla="*/ 147438 w 579955"/>
              <a:gd name="connsiteY201" fmla="*/ 95219 h 487109"/>
              <a:gd name="connsiteX202" fmla="*/ 147438 w 579955"/>
              <a:gd name="connsiteY202" fmla="*/ 128164 h 487109"/>
              <a:gd name="connsiteX203" fmla="*/ 124486 w 579955"/>
              <a:gd name="connsiteY203" fmla="*/ 151065 h 487109"/>
              <a:gd name="connsiteX204" fmla="*/ 124083 w 579955"/>
              <a:gd name="connsiteY204" fmla="*/ 151065 h 487109"/>
              <a:gd name="connsiteX205" fmla="*/ 146230 w 579955"/>
              <a:gd name="connsiteY205" fmla="*/ 193652 h 487109"/>
              <a:gd name="connsiteX206" fmla="*/ 147438 w 579955"/>
              <a:gd name="connsiteY206" fmla="*/ 194054 h 487109"/>
              <a:gd name="connsiteX207" fmla="*/ 200993 w 579955"/>
              <a:gd name="connsiteY207" fmla="*/ 203295 h 487109"/>
              <a:gd name="connsiteX208" fmla="*/ 213073 w 579955"/>
              <a:gd name="connsiteY208" fmla="*/ 214143 h 487109"/>
              <a:gd name="connsiteX209" fmla="*/ 209449 w 579955"/>
              <a:gd name="connsiteY209" fmla="*/ 229410 h 487109"/>
              <a:gd name="connsiteX210" fmla="*/ 171598 w 579955"/>
              <a:gd name="connsiteY210" fmla="*/ 268783 h 487109"/>
              <a:gd name="connsiteX211" fmla="*/ 171195 w 579955"/>
              <a:gd name="connsiteY211" fmla="*/ 269586 h 487109"/>
              <a:gd name="connsiteX212" fmla="*/ 178846 w 579955"/>
              <a:gd name="connsiteY212" fmla="*/ 323423 h 487109"/>
              <a:gd name="connsiteX213" fmla="*/ 172403 w 579955"/>
              <a:gd name="connsiteY213" fmla="*/ 338691 h 487109"/>
              <a:gd name="connsiteX214" fmla="*/ 163545 w 579955"/>
              <a:gd name="connsiteY214" fmla="*/ 341503 h 487109"/>
              <a:gd name="connsiteX215" fmla="*/ 156699 w 579955"/>
              <a:gd name="connsiteY215" fmla="*/ 339896 h 487109"/>
              <a:gd name="connsiteX216" fmla="*/ 107574 w 579955"/>
              <a:gd name="connsiteY216" fmla="*/ 315790 h 487109"/>
              <a:gd name="connsiteX217" fmla="*/ 106366 w 579955"/>
              <a:gd name="connsiteY217" fmla="*/ 315790 h 487109"/>
              <a:gd name="connsiteX218" fmla="*/ 57643 w 579955"/>
              <a:gd name="connsiteY218" fmla="*/ 339896 h 487109"/>
              <a:gd name="connsiteX219" fmla="*/ 41536 w 579955"/>
              <a:gd name="connsiteY219" fmla="*/ 338691 h 487109"/>
              <a:gd name="connsiteX220" fmla="*/ 35093 w 579955"/>
              <a:gd name="connsiteY220" fmla="*/ 323423 h 487109"/>
              <a:gd name="connsiteX221" fmla="*/ 43146 w 579955"/>
              <a:gd name="connsiteY221" fmla="*/ 269586 h 487109"/>
              <a:gd name="connsiteX222" fmla="*/ 42341 w 579955"/>
              <a:gd name="connsiteY222" fmla="*/ 268783 h 487109"/>
              <a:gd name="connsiteX223" fmla="*/ 4490 w 579955"/>
              <a:gd name="connsiteY223" fmla="*/ 229410 h 487109"/>
              <a:gd name="connsiteX224" fmla="*/ 866 w 579955"/>
              <a:gd name="connsiteY224" fmla="*/ 214143 h 487109"/>
              <a:gd name="connsiteX225" fmla="*/ 12946 w 579955"/>
              <a:gd name="connsiteY225" fmla="*/ 203295 h 487109"/>
              <a:gd name="connsiteX226" fmla="*/ 66904 w 579955"/>
              <a:gd name="connsiteY226" fmla="*/ 194054 h 487109"/>
              <a:gd name="connsiteX227" fmla="*/ 67709 w 579955"/>
              <a:gd name="connsiteY227" fmla="*/ 193652 h 487109"/>
              <a:gd name="connsiteX228" fmla="*/ 89856 w 579955"/>
              <a:gd name="connsiteY228" fmla="*/ 151065 h 487109"/>
              <a:gd name="connsiteX229" fmla="*/ 89453 w 579955"/>
              <a:gd name="connsiteY229" fmla="*/ 151065 h 487109"/>
              <a:gd name="connsiteX230" fmla="*/ 66501 w 579955"/>
              <a:gd name="connsiteY230" fmla="*/ 128164 h 487109"/>
              <a:gd name="connsiteX231" fmla="*/ 66501 w 579955"/>
              <a:gd name="connsiteY231" fmla="*/ 95219 h 487109"/>
              <a:gd name="connsiteX232" fmla="*/ 43146 w 579955"/>
              <a:gd name="connsiteY232" fmla="*/ 65890 h 487109"/>
              <a:gd name="connsiteX233" fmla="*/ 35898 w 579955"/>
              <a:gd name="connsiteY233" fmla="*/ 8437 h 487109"/>
              <a:gd name="connsiteX234" fmla="*/ 41938 w 579955"/>
              <a:gd name="connsiteY234" fmla="*/ 402 h 487109"/>
              <a:gd name="connsiteX235" fmla="*/ 224030 w 579955"/>
              <a:gd name="connsiteY235" fmla="*/ 0 h 487109"/>
              <a:gd name="connsiteX236" fmla="*/ 355300 w 579955"/>
              <a:gd name="connsiteY236" fmla="*/ 0 h 487109"/>
              <a:gd name="connsiteX237" fmla="*/ 372615 w 579955"/>
              <a:gd name="connsiteY237" fmla="*/ 8058 h 487109"/>
              <a:gd name="connsiteX238" fmla="*/ 378253 w 579955"/>
              <a:gd name="connsiteY238" fmla="*/ 26189 h 487109"/>
              <a:gd name="connsiteX239" fmla="*/ 353690 w 579955"/>
              <a:gd name="connsiteY239" fmla="*/ 210718 h 487109"/>
              <a:gd name="connsiteX240" fmla="*/ 330335 w 579955"/>
              <a:gd name="connsiteY240" fmla="*/ 240130 h 487109"/>
              <a:gd name="connsiteX241" fmla="*/ 330335 w 579955"/>
              <a:gd name="connsiteY241" fmla="*/ 273168 h 487109"/>
              <a:gd name="connsiteX242" fmla="*/ 307383 w 579955"/>
              <a:gd name="connsiteY242" fmla="*/ 296133 h 487109"/>
              <a:gd name="connsiteX243" fmla="*/ 306577 w 579955"/>
              <a:gd name="connsiteY243" fmla="*/ 296133 h 487109"/>
              <a:gd name="connsiteX244" fmla="*/ 329127 w 579955"/>
              <a:gd name="connsiteY244" fmla="*/ 338841 h 487109"/>
              <a:gd name="connsiteX245" fmla="*/ 329932 w 579955"/>
              <a:gd name="connsiteY245" fmla="*/ 339244 h 487109"/>
              <a:gd name="connsiteX246" fmla="*/ 383890 w 579955"/>
              <a:gd name="connsiteY246" fmla="*/ 348510 h 487109"/>
              <a:gd name="connsiteX247" fmla="*/ 395970 w 579955"/>
              <a:gd name="connsiteY247" fmla="*/ 358986 h 487109"/>
              <a:gd name="connsiteX248" fmla="*/ 392346 w 579955"/>
              <a:gd name="connsiteY248" fmla="*/ 374699 h 487109"/>
              <a:gd name="connsiteX249" fmla="*/ 354092 w 579955"/>
              <a:gd name="connsiteY249" fmla="*/ 413780 h 487109"/>
              <a:gd name="connsiteX250" fmla="*/ 354092 w 579955"/>
              <a:gd name="connsiteY250" fmla="*/ 414989 h 487109"/>
              <a:gd name="connsiteX251" fmla="*/ 361743 w 579955"/>
              <a:gd name="connsiteY251" fmla="*/ 469381 h 487109"/>
              <a:gd name="connsiteX252" fmla="*/ 355300 w 579955"/>
              <a:gd name="connsiteY252" fmla="*/ 483885 h 487109"/>
              <a:gd name="connsiteX253" fmla="*/ 339596 w 579955"/>
              <a:gd name="connsiteY253" fmla="*/ 485497 h 487109"/>
              <a:gd name="connsiteX254" fmla="*/ 290471 w 579955"/>
              <a:gd name="connsiteY254" fmla="*/ 461323 h 487109"/>
              <a:gd name="connsiteX255" fmla="*/ 289263 w 579955"/>
              <a:gd name="connsiteY255" fmla="*/ 461323 h 487109"/>
              <a:gd name="connsiteX256" fmla="*/ 240137 w 579955"/>
              <a:gd name="connsiteY256" fmla="*/ 485497 h 487109"/>
              <a:gd name="connsiteX257" fmla="*/ 233292 w 579955"/>
              <a:gd name="connsiteY257" fmla="*/ 487109 h 487109"/>
              <a:gd name="connsiteX258" fmla="*/ 224030 w 579955"/>
              <a:gd name="connsiteY258" fmla="*/ 483885 h 487109"/>
              <a:gd name="connsiteX259" fmla="*/ 217990 w 579955"/>
              <a:gd name="connsiteY259" fmla="*/ 469381 h 487109"/>
              <a:gd name="connsiteX260" fmla="*/ 225641 w 579955"/>
              <a:gd name="connsiteY260" fmla="*/ 414989 h 487109"/>
              <a:gd name="connsiteX261" fmla="*/ 225238 w 579955"/>
              <a:gd name="connsiteY261" fmla="*/ 413780 h 487109"/>
              <a:gd name="connsiteX262" fmla="*/ 186985 w 579955"/>
              <a:gd name="connsiteY262" fmla="*/ 374699 h 487109"/>
              <a:gd name="connsiteX263" fmla="*/ 183361 w 579955"/>
              <a:gd name="connsiteY263" fmla="*/ 358986 h 487109"/>
              <a:gd name="connsiteX264" fmla="*/ 195843 w 579955"/>
              <a:gd name="connsiteY264" fmla="*/ 348510 h 487109"/>
              <a:gd name="connsiteX265" fmla="*/ 249801 w 579955"/>
              <a:gd name="connsiteY265" fmla="*/ 339244 h 487109"/>
              <a:gd name="connsiteX266" fmla="*/ 250606 w 579955"/>
              <a:gd name="connsiteY266" fmla="*/ 338841 h 487109"/>
              <a:gd name="connsiteX267" fmla="*/ 273156 w 579955"/>
              <a:gd name="connsiteY267" fmla="*/ 296133 h 487109"/>
              <a:gd name="connsiteX268" fmla="*/ 271948 w 579955"/>
              <a:gd name="connsiteY268" fmla="*/ 296133 h 487109"/>
              <a:gd name="connsiteX269" fmla="*/ 248996 w 579955"/>
              <a:gd name="connsiteY269" fmla="*/ 273168 h 487109"/>
              <a:gd name="connsiteX270" fmla="*/ 248996 w 579955"/>
              <a:gd name="connsiteY270" fmla="*/ 240130 h 487109"/>
              <a:gd name="connsiteX271" fmla="*/ 226043 w 579955"/>
              <a:gd name="connsiteY271" fmla="*/ 210718 h 487109"/>
              <a:gd name="connsiteX272" fmla="*/ 201481 w 579955"/>
              <a:gd name="connsiteY272" fmla="*/ 26189 h 487109"/>
              <a:gd name="connsiteX273" fmla="*/ 206715 w 579955"/>
              <a:gd name="connsiteY273" fmla="*/ 8058 h 487109"/>
              <a:gd name="connsiteX274" fmla="*/ 224030 w 579955"/>
              <a:gd name="connsiteY274" fmla="*/ 0 h 48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579955" h="487109">
                <a:moveTo>
                  <a:pt x="289665" y="296133"/>
                </a:moveTo>
                <a:cubicBezTo>
                  <a:pt x="289263" y="296133"/>
                  <a:pt x="288860" y="296536"/>
                  <a:pt x="288860" y="296939"/>
                </a:cubicBezTo>
                <a:lnTo>
                  <a:pt x="263089" y="345287"/>
                </a:lnTo>
                <a:cubicBezTo>
                  <a:pt x="260673" y="349316"/>
                  <a:pt x="256646" y="352539"/>
                  <a:pt x="252217" y="353345"/>
                </a:cubicBezTo>
                <a:lnTo>
                  <a:pt x="198259" y="362612"/>
                </a:lnTo>
                <a:cubicBezTo>
                  <a:pt x="197857" y="363015"/>
                  <a:pt x="197454" y="363015"/>
                  <a:pt x="197051" y="363418"/>
                </a:cubicBezTo>
                <a:cubicBezTo>
                  <a:pt x="197051" y="364223"/>
                  <a:pt x="197051" y="364626"/>
                  <a:pt x="197454" y="364626"/>
                </a:cubicBezTo>
                <a:lnTo>
                  <a:pt x="235708" y="404111"/>
                </a:lnTo>
                <a:cubicBezTo>
                  <a:pt x="238929" y="407737"/>
                  <a:pt x="240540" y="412572"/>
                  <a:pt x="239734" y="417407"/>
                </a:cubicBezTo>
                <a:lnTo>
                  <a:pt x="232084" y="471395"/>
                </a:lnTo>
                <a:cubicBezTo>
                  <a:pt x="231681" y="471798"/>
                  <a:pt x="232084" y="472201"/>
                  <a:pt x="232486" y="472604"/>
                </a:cubicBezTo>
                <a:cubicBezTo>
                  <a:pt x="232889" y="473007"/>
                  <a:pt x="233694" y="473007"/>
                  <a:pt x="233694" y="472604"/>
                </a:cubicBezTo>
                <a:lnTo>
                  <a:pt x="282820" y="448430"/>
                </a:lnTo>
                <a:cubicBezTo>
                  <a:pt x="287249" y="446415"/>
                  <a:pt x="292484" y="446415"/>
                  <a:pt x="296511" y="448430"/>
                </a:cubicBezTo>
                <a:lnTo>
                  <a:pt x="345636" y="472604"/>
                </a:lnTo>
                <a:cubicBezTo>
                  <a:pt x="346039" y="473007"/>
                  <a:pt x="346844" y="473007"/>
                  <a:pt x="347247" y="472604"/>
                </a:cubicBezTo>
                <a:cubicBezTo>
                  <a:pt x="347247" y="472201"/>
                  <a:pt x="347650" y="471798"/>
                  <a:pt x="347650" y="471395"/>
                </a:cubicBezTo>
                <a:lnTo>
                  <a:pt x="339596" y="417407"/>
                </a:lnTo>
                <a:cubicBezTo>
                  <a:pt x="339194" y="412572"/>
                  <a:pt x="340804" y="407737"/>
                  <a:pt x="344026" y="404111"/>
                </a:cubicBezTo>
                <a:lnTo>
                  <a:pt x="382279" y="364626"/>
                </a:lnTo>
                <a:cubicBezTo>
                  <a:pt x="382682" y="364626"/>
                  <a:pt x="382682" y="364223"/>
                  <a:pt x="382682" y="363418"/>
                </a:cubicBezTo>
                <a:cubicBezTo>
                  <a:pt x="382279" y="363015"/>
                  <a:pt x="381877" y="363015"/>
                  <a:pt x="381474" y="362612"/>
                </a:cubicBezTo>
                <a:lnTo>
                  <a:pt x="327516" y="353345"/>
                </a:lnTo>
                <a:cubicBezTo>
                  <a:pt x="323087" y="352539"/>
                  <a:pt x="318657" y="349316"/>
                  <a:pt x="316644" y="345287"/>
                </a:cubicBezTo>
                <a:lnTo>
                  <a:pt x="290873" y="296939"/>
                </a:lnTo>
                <a:cubicBezTo>
                  <a:pt x="290471" y="296536"/>
                  <a:pt x="290471" y="296133"/>
                  <a:pt x="289665" y="296133"/>
                </a:cubicBezTo>
                <a:close/>
                <a:moveTo>
                  <a:pt x="271948" y="181709"/>
                </a:moveTo>
                <a:cubicBezTo>
                  <a:pt x="267518" y="181709"/>
                  <a:pt x="263492" y="185738"/>
                  <a:pt x="263492" y="190573"/>
                </a:cubicBezTo>
                <a:lnTo>
                  <a:pt x="263492" y="273168"/>
                </a:lnTo>
                <a:cubicBezTo>
                  <a:pt x="263492" y="278002"/>
                  <a:pt x="267518" y="282032"/>
                  <a:pt x="271948" y="282032"/>
                </a:cubicBezTo>
                <a:lnTo>
                  <a:pt x="307383" y="282032"/>
                </a:lnTo>
                <a:cubicBezTo>
                  <a:pt x="312617" y="282032"/>
                  <a:pt x="316241" y="278002"/>
                  <a:pt x="316241" y="273168"/>
                </a:cubicBezTo>
                <a:lnTo>
                  <a:pt x="316241" y="190573"/>
                </a:lnTo>
                <a:cubicBezTo>
                  <a:pt x="316241" y="185738"/>
                  <a:pt x="312617" y="181709"/>
                  <a:pt x="307383" y="181709"/>
                </a:cubicBezTo>
                <a:close/>
                <a:moveTo>
                  <a:pt x="471551" y="151869"/>
                </a:moveTo>
                <a:lnTo>
                  <a:pt x="446136" y="200081"/>
                </a:lnTo>
                <a:cubicBezTo>
                  <a:pt x="443715" y="204500"/>
                  <a:pt x="439278" y="207312"/>
                  <a:pt x="434840" y="208116"/>
                </a:cubicBezTo>
                <a:lnTo>
                  <a:pt x="380782" y="217357"/>
                </a:lnTo>
                <a:cubicBezTo>
                  <a:pt x="380378" y="217758"/>
                  <a:pt x="380378" y="218160"/>
                  <a:pt x="379975" y="218160"/>
                </a:cubicBezTo>
                <a:cubicBezTo>
                  <a:pt x="379975" y="218964"/>
                  <a:pt x="379975" y="219366"/>
                  <a:pt x="380378" y="219767"/>
                </a:cubicBezTo>
                <a:lnTo>
                  <a:pt x="418300" y="258739"/>
                </a:lnTo>
                <a:cubicBezTo>
                  <a:pt x="421931" y="262355"/>
                  <a:pt x="423141" y="267176"/>
                  <a:pt x="422737" y="271997"/>
                </a:cubicBezTo>
                <a:lnTo>
                  <a:pt x="414669" y="325834"/>
                </a:lnTo>
                <a:cubicBezTo>
                  <a:pt x="414669" y="326236"/>
                  <a:pt x="414669" y="327039"/>
                  <a:pt x="415476" y="327039"/>
                </a:cubicBezTo>
                <a:cubicBezTo>
                  <a:pt x="415879" y="327441"/>
                  <a:pt x="416283" y="327441"/>
                  <a:pt x="416686" y="327039"/>
                </a:cubicBezTo>
                <a:lnTo>
                  <a:pt x="465903" y="302933"/>
                </a:lnTo>
                <a:cubicBezTo>
                  <a:pt x="467920" y="302130"/>
                  <a:pt x="470341" y="301326"/>
                  <a:pt x="472761" y="301326"/>
                </a:cubicBezTo>
                <a:cubicBezTo>
                  <a:pt x="475182" y="301326"/>
                  <a:pt x="477602" y="302130"/>
                  <a:pt x="479620" y="302933"/>
                </a:cubicBezTo>
                <a:lnTo>
                  <a:pt x="528837" y="327039"/>
                </a:lnTo>
                <a:cubicBezTo>
                  <a:pt x="529240" y="327441"/>
                  <a:pt x="529644" y="327441"/>
                  <a:pt x="530450" y="327039"/>
                </a:cubicBezTo>
                <a:cubicBezTo>
                  <a:pt x="530450" y="327039"/>
                  <a:pt x="530450" y="326236"/>
                  <a:pt x="530450" y="325834"/>
                </a:cubicBezTo>
                <a:lnTo>
                  <a:pt x="523189" y="271997"/>
                </a:lnTo>
                <a:cubicBezTo>
                  <a:pt x="522382" y="267176"/>
                  <a:pt x="523996" y="262355"/>
                  <a:pt x="527223" y="258739"/>
                </a:cubicBezTo>
                <a:lnTo>
                  <a:pt x="565144" y="219767"/>
                </a:lnTo>
                <a:cubicBezTo>
                  <a:pt x="565548" y="219366"/>
                  <a:pt x="565951" y="218964"/>
                  <a:pt x="565548" y="218160"/>
                </a:cubicBezTo>
                <a:cubicBezTo>
                  <a:pt x="565548" y="218160"/>
                  <a:pt x="565144" y="217758"/>
                  <a:pt x="564741" y="217357"/>
                </a:cubicBezTo>
                <a:lnTo>
                  <a:pt x="510683" y="208116"/>
                </a:lnTo>
                <a:cubicBezTo>
                  <a:pt x="505842" y="207312"/>
                  <a:pt x="501808" y="204500"/>
                  <a:pt x="499790" y="200081"/>
                </a:cubicBezTo>
                <a:lnTo>
                  <a:pt x="473972" y="151869"/>
                </a:lnTo>
                <a:cubicBezTo>
                  <a:pt x="473568" y="150663"/>
                  <a:pt x="471955" y="150663"/>
                  <a:pt x="471551" y="151869"/>
                </a:cubicBezTo>
                <a:close/>
                <a:moveTo>
                  <a:pt x="107171" y="151065"/>
                </a:moveTo>
                <a:cubicBezTo>
                  <a:pt x="106768" y="151065"/>
                  <a:pt x="105963" y="151467"/>
                  <a:pt x="105963" y="151869"/>
                </a:cubicBezTo>
                <a:lnTo>
                  <a:pt x="80192" y="200081"/>
                </a:lnTo>
                <a:cubicBezTo>
                  <a:pt x="78179" y="204500"/>
                  <a:pt x="73749" y="207312"/>
                  <a:pt x="69320" y="208116"/>
                </a:cubicBezTo>
                <a:lnTo>
                  <a:pt x="15362" y="217357"/>
                </a:lnTo>
                <a:cubicBezTo>
                  <a:pt x="14960" y="217758"/>
                  <a:pt x="14557" y="218160"/>
                  <a:pt x="14154" y="218160"/>
                </a:cubicBezTo>
                <a:cubicBezTo>
                  <a:pt x="14154" y="218964"/>
                  <a:pt x="14154" y="219366"/>
                  <a:pt x="14557" y="219767"/>
                </a:cubicBezTo>
                <a:lnTo>
                  <a:pt x="52811" y="258739"/>
                </a:lnTo>
                <a:cubicBezTo>
                  <a:pt x="56032" y="262355"/>
                  <a:pt x="57643" y="267176"/>
                  <a:pt x="56837" y="271997"/>
                </a:cubicBezTo>
                <a:lnTo>
                  <a:pt x="49187" y="325834"/>
                </a:lnTo>
                <a:cubicBezTo>
                  <a:pt x="49187" y="326236"/>
                  <a:pt x="49187" y="327039"/>
                  <a:pt x="49589" y="327039"/>
                </a:cubicBezTo>
                <a:cubicBezTo>
                  <a:pt x="50395" y="327441"/>
                  <a:pt x="50395" y="327441"/>
                  <a:pt x="51200" y="327039"/>
                </a:cubicBezTo>
                <a:lnTo>
                  <a:pt x="100325" y="302933"/>
                </a:lnTo>
                <a:cubicBezTo>
                  <a:pt x="104755" y="300924"/>
                  <a:pt x="109587" y="300924"/>
                  <a:pt x="114016" y="302933"/>
                </a:cubicBezTo>
                <a:lnTo>
                  <a:pt x="163142" y="327039"/>
                </a:lnTo>
                <a:cubicBezTo>
                  <a:pt x="163545" y="327441"/>
                  <a:pt x="163947" y="327441"/>
                  <a:pt x="164350" y="327039"/>
                </a:cubicBezTo>
                <a:cubicBezTo>
                  <a:pt x="164753" y="327039"/>
                  <a:pt x="164753" y="326236"/>
                  <a:pt x="164753" y="325834"/>
                </a:cubicBezTo>
                <a:lnTo>
                  <a:pt x="157102" y="271997"/>
                </a:lnTo>
                <a:cubicBezTo>
                  <a:pt x="156297" y="267176"/>
                  <a:pt x="157907" y="262355"/>
                  <a:pt x="161129" y="258739"/>
                </a:cubicBezTo>
                <a:lnTo>
                  <a:pt x="199382" y="219767"/>
                </a:lnTo>
                <a:cubicBezTo>
                  <a:pt x="199785" y="219366"/>
                  <a:pt x="199785" y="218964"/>
                  <a:pt x="199785" y="218160"/>
                </a:cubicBezTo>
                <a:cubicBezTo>
                  <a:pt x="199382" y="218160"/>
                  <a:pt x="199382" y="217758"/>
                  <a:pt x="198577" y="217357"/>
                </a:cubicBezTo>
                <a:lnTo>
                  <a:pt x="145022" y="208116"/>
                </a:lnTo>
                <a:cubicBezTo>
                  <a:pt x="140190" y="207312"/>
                  <a:pt x="135760" y="204500"/>
                  <a:pt x="133747" y="200081"/>
                </a:cubicBezTo>
                <a:lnTo>
                  <a:pt x="108379" y="151869"/>
                </a:lnTo>
                <a:cubicBezTo>
                  <a:pt x="107976" y="151467"/>
                  <a:pt x="107574" y="151065"/>
                  <a:pt x="107171" y="151065"/>
                </a:cubicBezTo>
                <a:close/>
                <a:moveTo>
                  <a:pt x="455414" y="37365"/>
                </a:moveTo>
                <a:cubicBezTo>
                  <a:pt x="450573" y="37365"/>
                  <a:pt x="446539" y="41382"/>
                  <a:pt x="446539" y="46204"/>
                </a:cubicBezTo>
                <a:lnTo>
                  <a:pt x="446539" y="128164"/>
                </a:lnTo>
                <a:cubicBezTo>
                  <a:pt x="446539" y="132985"/>
                  <a:pt x="450573" y="137003"/>
                  <a:pt x="455414" y="137003"/>
                </a:cubicBezTo>
                <a:lnTo>
                  <a:pt x="490512" y="137003"/>
                </a:lnTo>
                <a:cubicBezTo>
                  <a:pt x="495353" y="137003"/>
                  <a:pt x="499387" y="132985"/>
                  <a:pt x="499387" y="128164"/>
                </a:cubicBezTo>
                <a:lnTo>
                  <a:pt x="499387" y="46204"/>
                </a:lnTo>
                <a:cubicBezTo>
                  <a:pt x="499387" y="41382"/>
                  <a:pt x="495353" y="37365"/>
                  <a:pt x="490512" y="37365"/>
                </a:cubicBezTo>
                <a:close/>
                <a:moveTo>
                  <a:pt x="89453" y="37365"/>
                </a:moveTo>
                <a:cubicBezTo>
                  <a:pt x="84621" y="37365"/>
                  <a:pt x="80595" y="41382"/>
                  <a:pt x="80595" y="46204"/>
                </a:cubicBezTo>
                <a:lnTo>
                  <a:pt x="80595" y="128164"/>
                </a:lnTo>
                <a:cubicBezTo>
                  <a:pt x="80595" y="132985"/>
                  <a:pt x="84621" y="137003"/>
                  <a:pt x="89453" y="137003"/>
                </a:cubicBezTo>
                <a:lnTo>
                  <a:pt x="107171" y="137003"/>
                </a:lnTo>
                <a:lnTo>
                  <a:pt x="124486" y="137003"/>
                </a:lnTo>
                <a:cubicBezTo>
                  <a:pt x="129318" y="137003"/>
                  <a:pt x="133344" y="132985"/>
                  <a:pt x="133344" y="128164"/>
                </a:cubicBezTo>
                <a:lnTo>
                  <a:pt x="133344" y="46204"/>
                </a:lnTo>
                <a:cubicBezTo>
                  <a:pt x="133344" y="41382"/>
                  <a:pt x="129318" y="37365"/>
                  <a:pt x="124486" y="37365"/>
                </a:cubicBezTo>
                <a:close/>
                <a:moveTo>
                  <a:pt x="319865" y="14505"/>
                </a:moveTo>
                <a:lnTo>
                  <a:pt x="319865" y="171636"/>
                </a:lnTo>
                <a:cubicBezTo>
                  <a:pt x="325905" y="175263"/>
                  <a:pt x="330335" y="182515"/>
                  <a:pt x="330335" y="190573"/>
                </a:cubicBezTo>
                <a:lnTo>
                  <a:pt x="330335" y="224417"/>
                </a:lnTo>
                <a:cubicBezTo>
                  <a:pt x="335167" y="220790"/>
                  <a:pt x="338388" y="215150"/>
                  <a:pt x="339596" y="209106"/>
                </a:cubicBezTo>
                <a:lnTo>
                  <a:pt x="364159" y="24174"/>
                </a:lnTo>
                <a:cubicBezTo>
                  <a:pt x="364159" y="21757"/>
                  <a:pt x="363756" y="19340"/>
                  <a:pt x="362146" y="17325"/>
                </a:cubicBezTo>
                <a:cubicBezTo>
                  <a:pt x="360535" y="15311"/>
                  <a:pt x="358119" y="14505"/>
                  <a:pt x="355300" y="14505"/>
                </a:cubicBezTo>
                <a:close/>
                <a:moveTo>
                  <a:pt x="274364" y="14505"/>
                </a:moveTo>
                <a:lnTo>
                  <a:pt x="274364" y="167607"/>
                </a:lnTo>
                <a:lnTo>
                  <a:pt x="305369" y="167607"/>
                </a:lnTo>
                <a:lnTo>
                  <a:pt x="305369" y="14505"/>
                </a:lnTo>
                <a:close/>
                <a:moveTo>
                  <a:pt x="224030" y="14505"/>
                </a:moveTo>
                <a:cubicBezTo>
                  <a:pt x="221614" y="14505"/>
                  <a:pt x="219198" y="15311"/>
                  <a:pt x="217990" y="17325"/>
                </a:cubicBezTo>
                <a:cubicBezTo>
                  <a:pt x="215977" y="19340"/>
                  <a:pt x="215171" y="21757"/>
                  <a:pt x="215574" y="24174"/>
                </a:cubicBezTo>
                <a:lnTo>
                  <a:pt x="240137" y="209106"/>
                </a:lnTo>
                <a:cubicBezTo>
                  <a:pt x="241345" y="215150"/>
                  <a:pt x="244566" y="220790"/>
                  <a:pt x="248996" y="224417"/>
                </a:cubicBezTo>
                <a:lnTo>
                  <a:pt x="248996" y="190573"/>
                </a:lnTo>
                <a:cubicBezTo>
                  <a:pt x="248996" y="182515"/>
                  <a:pt x="253425" y="175263"/>
                  <a:pt x="259465" y="171636"/>
                </a:cubicBezTo>
                <a:lnTo>
                  <a:pt x="259465" y="14505"/>
                </a:lnTo>
                <a:close/>
                <a:moveTo>
                  <a:pt x="407408" y="402"/>
                </a:moveTo>
                <a:cubicBezTo>
                  <a:pt x="411038" y="0"/>
                  <a:pt x="414669" y="2813"/>
                  <a:pt x="415476" y="6830"/>
                </a:cubicBezTo>
                <a:lnTo>
                  <a:pt x="423141" y="64283"/>
                </a:lnTo>
                <a:cubicBezTo>
                  <a:pt x="423948" y="70310"/>
                  <a:pt x="427175" y="75533"/>
                  <a:pt x="432016" y="79550"/>
                </a:cubicBezTo>
                <a:lnTo>
                  <a:pt x="432016" y="46204"/>
                </a:lnTo>
                <a:cubicBezTo>
                  <a:pt x="432016" y="37766"/>
                  <a:pt x="436454" y="30535"/>
                  <a:pt x="442908" y="26517"/>
                </a:cubicBezTo>
                <a:lnTo>
                  <a:pt x="442908" y="7634"/>
                </a:lnTo>
                <a:cubicBezTo>
                  <a:pt x="442908" y="3616"/>
                  <a:pt x="445732" y="402"/>
                  <a:pt x="449767" y="402"/>
                </a:cubicBezTo>
                <a:cubicBezTo>
                  <a:pt x="453801" y="402"/>
                  <a:pt x="457028" y="3616"/>
                  <a:pt x="457028" y="7634"/>
                </a:cubicBezTo>
                <a:lnTo>
                  <a:pt x="457028" y="22901"/>
                </a:lnTo>
                <a:lnTo>
                  <a:pt x="488495" y="22901"/>
                </a:lnTo>
                <a:lnTo>
                  <a:pt x="488495" y="7634"/>
                </a:lnTo>
                <a:cubicBezTo>
                  <a:pt x="488495" y="3616"/>
                  <a:pt x="491722" y="402"/>
                  <a:pt x="495756" y="402"/>
                </a:cubicBezTo>
                <a:cubicBezTo>
                  <a:pt x="499790" y="402"/>
                  <a:pt x="502614" y="3616"/>
                  <a:pt x="502614" y="7634"/>
                </a:cubicBezTo>
                <a:lnTo>
                  <a:pt x="502614" y="26517"/>
                </a:lnTo>
                <a:cubicBezTo>
                  <a:pt x="509473" y="30535"/>
                  <a:pt x="513507" y="37766"/>
                  <a:pt x="513507" y="46204"/>
                </a:cubicBezTo>
                <a:lnTo>
                  <a:pt x="513507" y="79550"/>
                </a:lnTo>
                <a:cubicBezTo>
                  <a:pt x="518348" y="75533"/>
                  <a:pt x="521979" y="70310"/>
                  <a:pt x="522382" y="64283"/>
                </a:cubicBezTo>
                <a:lnTo>
                  <a:pt x="530450" y="6830"/>
                </a:lnTo>
                <a:cubicBezTo>
                  <a:pt x="530450" y="2813"/>
                  <a:pt x="534081" y="0"/>
                  <a:pt x="538115" y="402"/>
                </a:cubicBezTo>
                <a:cubicBezTo>
                  <a:pt x="542149" y="804"/>
                  <a:pt x="544973" y="4420"/>
                  <a:pt x="544167" y="8437"/>
                </a:cubicBezTo>
                <a:lnTo>
                  <a:pt x="536502" y="65890"/>
                </a:lnTo>
                <a:cubicBezTo>
                  <a:pt x="534888" y="79550"/>
                  <a:pt x="526013" y="90398"/>
                  <a:pt x="513507" y="95219"/>
                </a:cubicBezTo>
                <a:lnTo>
                  <a:pt x="513507" y="128164"/>
                </a:lnTo>
                <a:cubicBezTo>
                  <a:pt x="513507" y="140619"/>
                  <a:pt x="503018" y="151065"/>
                  <a:pt x="490512" y="151065"/>
                </a:cubicBezTo>
                <a:lnTo>
                  <a:pt x="489705" y="151065"/>
                </a:lnTo>
                <a:lnTo>
                  <a:pt x="511893" y="193652"/>
                </a:lnTo>
                <a:cubicBezTo>
                  <a:pt x="512296" y="193652"/>
                  <a:pt x="512700" y="194054"/>
                  <a:pt x="513103" y="194054"/>
                </a:cubicBezTo>
                <a:lnTo>
                  <a:pt x="567161" y="203295"/>
                </a:lnTo>
                <a:cubicBezTo>
                  <a:pt x="572809" y="204500"/>
                  <a:pt x="577247" y="208518"/>
                  <a:pt x="579264" y="214143"/>
                </a:cubicBezTo>
                <a:cubicBezTo>
                  <a:pt x="580878" y="219366"/>
                  <a:pt x="579667" y="225392"/>
                  <a:pt x="575633" y="229410"/>
                </a:cubicBezTo>
                <a:lnTo>
                  <a:pt x="537308" y="268783"/>
                </a:lnTo>
                <a:cubicBezTo>
                  <a:pt x="536905" y="269185"/>
                  <a:pt x="536905" y="269586"/>
                  <a:pt x="536905" y="269586"/>
                </a:cubicBezTo>
                <a:lnTo>
                  <a:pt x="544973" y="323423"/>
                </a:lnTo>
                <a:cubicBezTo>
                  <a:pt x="545377" y="329852"/>
                  <a:pt x="542956" y="335075"/>
                  <a:pt x="538519" y="338691"/>
                </a:cubicBezTo>
                <a:cubicBezTo>
                  <a:pt x="535695" y="340699"/>
                  <a:pt x="532871" y="341503"/>
                  <a:pt x="529240" y="341503"/>
                </a:cubicBezTo>
                <a:cubicBezTo>
                  <a:pt x="526820" y="341503"/>
                  <a:pt x="524399" y="341101"/>
                  <a:pt x="522785" y="339896"/>
                </a:cubicBezTo>
                <a:lnTo>
                  <a:pt x="473165" y="315790"/>
                </a:lnTo>
                <a:cubicBezTo>
                  <a:pt x="473165" y="315790"/>
                  <a:pt x="472761" y="315790"/>
                  <a:pt x="472358" y="315790"/>
                </a:cubicBezTo>
                <a:lnTo>
                  <a:pt x="423141" y="339896"/>
                </a:lnTo>
                <a:cubicBezTo>
                  <a:pt x="417896" y="342306"/>
                  <a:pt x="411845" y="341905"/>
                  <a:pt x="407004" y="338691"/>
                </a:cubicBezTo>
                <a:cubicBezTo>
                  <a:pt x="402163" y="335075"/>
                  <a:pt x="399743" y="329852"/>
                  <a:pt x="400953" y="323423"/>
                </a:cubicBezTo>
                <a:lnTo>
                  <a:pt x="408618" y="269586"/>
                </a:lnTo>
                <a:cubicBezTo>
                  <a:pt x="408618" y="269586"/>
                  <a:pt x="408618" y="269185"/>
                  <a:pt x="408214" y="268783"/>
                </a:cubicBezTo>
                <a:lnTo>
                  <a:pt x="369890" y="229410"/>
                </a:lnTo>
                <a:cubicBezTo>
                  <a:pt x="365855" y="225392"/>
                  <a:pt x="364645" y="219366"/>
                  <a:pt x="366259" y="214143"/>
                </a:cubicBezTo>
                <a:cubicBezTo>
                  <a:pt x="367872" y="208518"/>
                  <a:pt x="372714" y="204500"/>
                  <a:pt x="378361" y="203295"/>
                </a:cubicBezTo>
                <a:lnTo>
                  <a:pt x="432420" y="194054"/>
                </a:lnTo>
                <a:cubicBezTo>
                  <a:pt x="432823" y="194054"/>
                  <a:pt x="433226" y="193652"/>
                  <a:pt x="433226" y="193652"/>
                </a:cubicBezTo>
                <a:lnTo>
                  <a:pt x="455818" y="151065"/>
                </a:lnTo>
                <a:lnTo>
                  <a:pt x="455414" y="151065"/>
                </a:lnTo>
                <a:cubicBezTo>
                  <a:pt x="442505" y="151065"/>
                  <a:pt x="432016" y="140619"/>
                  <a:pt x="432016" y="128164"/>
                </a:cubicBezTo>
                <a:lnTo>
                  <a:pt x="432016" y="95219"/>
                </a:lnTo>
                <a:cubicBezTo>
                  <a:pt x="419510" y="90398"/>
                  <a:pt x="410635" y="79550"/>
                  <a:pt x="408618" y="65890"/>
                </a:cubicBezTo>
                <a:lnTo>
                  <a:pt x="400953" y="8437"/>
                </a:lnTo>
                <a:cubicBezTo>
                  <a:pt x="400549" y="4420"/>
                  <a:pt x="403373" y="804"/>
                  <a:pt x="407408" y="402"/>
                </a:cubicBezTo>
                <a:close/>
                <a:moveTo>
                  <a:pt x="41938" y="402"/>
                </a:moveTo>
                <a:cubicBezTo>
                  <a:pt x="45562" y="0"/>
                  <a:pt x="49187" y="2813"/>
                  <a:pt x="49589" y="6830"/>
                </a:cubicBezTo>
                <a:lnTo>
                  <a:pt x="57643" y="64283"/>
                </a:lnTo>
                <a:cubicBezTo>
                  <a:pt x="58045" y="70310"/>
                  <a:pt x="61669" y="75533"/>
                  <a:pt x="66501" y="79550"/>
                </a:cubicBezTo>
                <a:lnTo>
                  <a:pt x="66501" y="46204"/>
                </a:lnTo>
                <a:cubicBezTo>
                  <a:pt x="66501" y="37766"/>
                  <a:pt x="70528" y="30535"/>
                  <a:pt x="76971" y="26517"/>
                </a:cubicBezTo>
                <a:lnTo>
                  <a:pt x="76971" y="7634"/>
                </a:lnTo>
                <a:cubicBezTo>
                  <a:pt x="76971" y="3616"/>
                  <a:pt x="80192" y="402"/>
                  <a:pt x="84219" y="402"/>
                </a:cubicBezTo>
                <a:cubicBezTo>
                  <a:pt x="88245" y="402"/>
                  <a:pt x="91064" y="3616"/>
                  <a:pt x="91064" y="7634"/>
                </a:cubicBezTo>
                <a:lnTo>
                  <a:pt x="91064" y="22901"/>
                </a:lnTo>
                <a:lnTo>
                  <a:pt x="122875" y="22901"/>
                </a:lnTo>
                <a:lnTo>
                  <a:pt x="122875" y="7634"/>
                </a:lnTo>
                <a:cubicBezTo>
                  <a:pt x="122875" y="3616"/>
                  <a:pt x="125694" y="402"/>
                  <a:pt x="129720" y="402"/>
                </a:cubicBezTo>
                <a:cubicBezTo>
                  <a:pt x="133747" y="402"/>
                  <a:pt x="136968" y="3616"/>
                  <a:pt x="136968" y="7634"/>
                </a:cubicBezTo>
                <a:lnTo>
                  <a:pt x="136968" y="26517"/>
                </a:lnTo>
                <a:cubicBezTo>
                  <a:pt x="143411" y="30535"/>
                  <a:pt x="147438" y="37766"/>
                  <a:pt x="147438" y="46204"/>
                </a:cubicBezTo>
                <a:lnTo>
                  <a:pt x="147438" y="79550"/>
                </a:lnTo>
                <a:cubicBezTo>
                  <a:pt x="152672" y="75533"/>
                  <a:pt x="155894" y="70310"/>
                  <a:pt x="156699" y="64283"/>
                </a:cubicBezTo>
                <a:lnTo>
                  <a:pt x="164350" y="6830"/>
                </a:lnTo>
                <a:cubicBezTo>
                  <a:pt x="164753" y="2813"/>
                  <a:pt x="168377" y="0"/>
                  <a:pt x="172403" y="402"/>
                </a:cubicBezTo>
                <a:cubicBezTo>
                  <a:pt x="176027" y="804"/>
                  <a:pt x="178846" y="4420"/>
                  <a:pt x="178443" y="8437"/>
                </a:cubicBezTo>
                <a:lnTo>
                  <a:pt x="170793" y="65890"/>
                </a:lnTo>
                <a:cubicBezTo>
                  <a:pt x="168779" y="79550"/>
                  <a:pt x="159921" y="90398"/>
                  <a:pt x="147438" y="95219"/>
                </a:cubicBezTo>
                <a:lnTo>
                  <a:pt x="147438" y="128164"/>
                </a:lnTo>
                <a:cubicBezTo>
                  <a:pt x="147438" y="140619"/>
                  <a:pt x="137371" y="151065"/>
                  <a:pt x="124486" y="151065"/>
                </a:cubicBezTo>
                <a:lnTo>
                  <a:pt x="124083" y="151065"/>
                </a:lnTo>
                <a:lnTo>
                  <a:pt x="146230" y="193652"/>
                </a:lnTo>
                <a:cubicBezTo>
                  <a:pt x="146632" y="193652"/>
                  <a:pt x="146632" y="194054"/>
                  <a:pt x="147438" y="194054"/>
                </a:cubicBezTo>
                <a:lnTo>
                  <a:pt x="200993" y="203295"/>
                </a:lnTo>
                <a:cubicBezTo>
                  <a:pt x="206630" y="204500"/>
                  <a:pt x="211462" y="208518"/>
                  <a:pt x="213073" y="214143"/>
                </a:cubicBezTo>
                <a:cubicBezTo>
                  <a:pt x="215086" y="219366"/>
                  <a:pt x="213878" y="225392"/>
                  <a:pt x="209449" y="229410"/>
                </a:cubicBezTo>
                <a:lnTo>
                  <a:pt x="171598" y="268783"/>
                </a:lnTo>
                <a:cubicBezTo>
                  <a:pt x="171195" y="269185"/>
                  <a:pt x="170793" y="269586"/>
                  <a:pt x="171195" y="269586"/>
                </a:cubicBezTo>
                <a:lnTo>
                  <a:pt x="178846" y="323423"/>
                </a:lnTo>
                <a:cubicBezTo>
                  <a:pt x="179651" y="329852"/>
                  <a:pt x="177235" y="335075"/>
                  <a:pt x="172403" y="338691"/>
                </a:cubicBezTo>
                <a:cubicBezTo>
                  <a:pt x="169987" y="340699"/>
                  <a:pt x="166766" y="341503"/>
                  <a:pt x="163545" y="341503"/>
                </a:cubicBezTo>
                <a:cubicBezTo>
                  <a:pt x="161129" y="341503"/>
                  <a:pt x="158713" y="341101"/>
                  <a:pt x="156699" y="339896"/>
                </a:cubicBezTo>
                <a:lnTo>
                  <a:pt x="107574" y="315790"/>
                </a:lnTo>
                <a:cubicBezTo>
                  <a:pt x="107171" y="315790"/>
                  <a:pt x="107171" y="315790"/>
                  <a:pt x="106366" y="315790"/>
                </a:cubicBezTo>
                <a:lnTo>
                  <a:pt x="57643" y="339896"/>
                </a:lnTo>
                <a:cubicBezTo>
                  <a:pt x="52005" y="342306"/>
                  <a:pt x="45965" y="341905"/>
                  <a:pt x="41536" y="338691"/>
                </a:cubicBezTo>
                <a:cubicBezTo>
                  <a:pt x="36704" y="335075"/>
                  <a:pt x="34288" y="329852"/>
                  <a:pt x="35093" y="323423"/>
                </a:cubicBezTo>
                <a:lnTo>
                  <a:pt x="43146" y="269586"/>
                </a:lnTo>
                <a:cubicBezTo>
                  <a:pt x="43146" y="269586"/>
                  <a:pt x="42744" y="269185"/>
                  <a:pt x="42341" y="268783"/>
                </a:cubicBezTo>
                <a:lnTo>
                  <a:pt x="4490" y="229410"/>
                </a:lnTo>
                <a:cubicBezTo>
                  <a:pt x="464" y="225392"/>
                  <a:pt x="-1147" y="219366"/>
                  <a:pt x="866" y="214143"/>
                </a:cubicBezTo>
                <a:cubicBezTo>
                  <a:pt x="2477" y="208518"/>
                  <a:pt x="7309" y="204500"/>
                  <a:pt x="12946" y="203295"/>
                </a:cubicBezTo>
                <a:lnTo>
                  <a:pt x="66904" y="194054"/>
                </a:lnTo>
                <a:cubicBezTo>
                  <a:pt x="67307" y="194054"/>
                  <a:pt x="67709" y="193652"/>
                  <a:pt x="67709" y="193652"/>
                </a:cubicBezTo>
                <a:lnTo>
                  <a:pt x="89856" y="151065"/>
                </a:lnTo>
                <a:lnTo>
                  <a:pt x="89453" y="151065"/>
                </a:lnTo>
                <a:cubicBezTo>
                  <a:pt x="76568" y="151065"/>
                  <a:pt x="66501" y="140619"/>
                  <a:pt x="66501" y="128164"/>
                </a:cubicBezTo>
                <a:lnTo>
                  <a:pt x="66501" y="95219"/>
                </a:lnTo>
                <a:cubicBezTo>
                  <a:pt x="54019" y="90398"/>
                  <a:pt x="45160" y="79550"/>
                  <a:pt x="43146" y="65890"/>
                </a:cubicBezTo>
                <a:lnTo>
                  <a:pt x="35898" y="8437"/>
                </a:lnTo>
                <a:cubicBezTo>
                  <a:pt x="35093" y="4420"/>
                  <a:pt x="37912" y="804"/>
                  <a:pt x="41938" y="402"/>
                </a:cubicBezTo>
                <a:close/>
                <a:moveTo>
                  <a:pt x="224030" y="0"/>
                </a:moveTo>
                <a:lnTo>
                  <a:pt x="355300" y="0"/>
                </a:lnTo>
                <a:cubicBezTo>
                  <a:pt x="362146" y="0"/>
                  <a:pt x="368186" y="2821"/>
                  <a:pt x="372615" y="8058"/>
                </a:cubicBezTo>
                <a:cubicBezTo>
                  <a:pt x="377045" y="12893"/>
                  <a:pt x="379058" y="19340"/>
                  <a:pt x="378253" y="26189"/>
                </a:cubicBezTo>
                <a:lnTo>
                  <a:pt x="353690" y="210718"/>
                </a:lnTo>
                <a:cubicBezTo>
                  <a:pt x="351676" y="224417"/>
                  <a:pt x="342818" y="235295"/>
                  <a:pt x="330335" y="240130"/>
                </a:cubicBezTo>
                <a:lnTo>
                  <a:pt x="330335" y="273168"/>
                </a:lnTo>
                <a:cubicBezTo>
                  <a:pt x="330335" y="286061"/>
                  <a:pt x="319865" y="296133"/>
                  <a:pt x="307383" y="296133"/>
                </a:cubicBezTo>
                <a:lnTo>
                  <a:pt x="306577" y="296133"/>
                </a:lnTo>
                <a:lnTo>
                  <a:pt x="329127" y="338841"/>
                </a:lnTo>
                <a:cubicBezTo>
                  <a:pt x="329529" y="338841"/>
                  <a:pt x="329529" y="339244"/>
                  <a:pt x="329932" y="339244"/>
                </a:cubicBezTo>
                <a:lnTo>
                  <a:pt x="383890" y="348510"/>
                </a:lnTo>
                <a:cubicBezTo>
                  <a:pt x="389527" y="349719"/>
                  <a:pt x="394359" y="353748"/>
                  <a:pt x="395970" y="358986"/>
                </a:cubicBezTo>
                <a:cubicBezTo>
                  <a:pt x="397983" y="364626"/>
                  <a:pt x="396373" y="370670"/>
                  <a:pt x="392346" y="374699"/>
                </a:cubicBezTo>
                <a:lnTo>
                  <a:pt x="354092" y="413780"/>
                </a:lnTo>
                <a:cubicBezTo>
                  <a:pt x="354092" y="414183"/>
                  <a:pt x="354092" y="414989"/>
                  <a:pt x="354092" y="414989"/>
                </a:cubicBezTo>
                <a:lnTo>
                  <a:pt x="361743" y="469381"/>
                </a:lnTo>
                <a:cubicBezTo>
                  <a:pt x="362548" y="475021"/>
                  <a:pt x="360132" y="480662"/>
                  <a:pt x="355300" y="483885"/>
                </a:cubicBezTo>
                <a:cubicBezTo>
                  <a:pt x="350871" y="487511"/>
                  <a:pt x="344428" y="487914"/>
                  <a:pt x="339596" y="485497"/>
                </a:cubicBezTo>
                <a:lnTo>
                  <a:pt x="290471" y="461323"/>
                </a:lnTo>
                <a:cubicBezTo>
                  <a:pt x="290068" y="461323"/>
                  <a:pt x="289665" y="461323"/>
                  <a:pt x="289263" y="461323"/>
                </a:cubicBezTo>
                <a:lnTo>
                  <a:pt x="240137" y="485497"/>
                </a:lnTo>
                <a:cubicBezTo>
                  <a:pt x="238124" y="486303"/>
                  <a:pt x="235708" y="487109"/>
                  <a:pt x="233292" y="487109"/>
                </a:cubicBezTo>
                <a:cubicBezTo>
                  <a:pt x="230070" y="487109"/>
                  <a:pt x="226849" y="485900"/>
                  <a:pt x="224030" y="483885"/>
                </a:cubicBezTo>
                <a:cubicBezTo>
                  <a:pt x="219198" y="480662"/>
                  <a:pt x="217185" y="475021"/>
                  <a:pt x="217990" y="469381"/>
                </a:cubicBezTo>
                <a:lnTo>
                  <a:pt x="225641" y="414989"/>
                </a:lnTo>
                <a:cubicBezTo>
                  <a:pt x="225641" y="414989"/>
                  <a:pt x="225641" y="414183"/>
                  <a:pt x="225238" y="413780"/>
                </a:cubicBezTo>
                <a:lnTo>
                  <a:pt x="186985" y="374699"/>
                </a:lnTo>
                <a:cubicBezTo>
                  <a:pt x="183361" y="370670"/>
                  <a:pt x="181750" y="364626"/>
                  <a:pt x="183361" y="358986"/>
                </a:cubicBezTo>
                <a:cubicBezTo>
                  <a:pt x="185374" y="353748"/>
                  <a:pt x="189803" y="349719"/>
                  <a:pt x="195843" y="348510"/>
                </a:cubicBezTo>
                <a:lnTo>
                  <a:pt x="249801" y="339244"/>
                </a:lnTo>
                <a:cubicBezTo>
                  <a:pt x="249801" y="339244"/>
                  <a:pt x="250204" y="338841"/>
                  <a:pt x="250606" y="338841"/>
                </a:cubicBezTo>
                <a:lnTo>
                  <a:pt x="273156" y="296133"/>
                </a:lnTo>
                <a:lnTo>
                  <a:pt x="271948" y="296133"/>
                </a:lnTo>
                <a:cubicBezTo>
                  <a:pt x="259465" y="296133"/>
                  <a:pt x="248996" y="286061"/>
                  <a:pt x="248996" y="273168"/>
                </a:cubicBezTo>
                <a:lnTo>
                  <a:pt x="248996" y="240130"/>
                </a:lnTo>
                <a:cubicBezTo>
                  <a:pt x="236916" y="235295"/>
                  <a:pt x="227654" y="224417"/>
                  <a:pt x="226043" y="210718"/>
                </a:cubicBezTo>
                <a:lnTo>
                  <a:pt x="201481" y="26189"/>
                </a:lnTo>
                <a:cubicBezTo>
                  <a:pt x="200675" y="19340"/>
                  <a:pt x="202689" y="12893"/>
                  <a:pt x="206715" y="8058"/>
                </a:cubicBezTo>
                <a:cubicBezTo>
                  <a:pt x="211145" y="2821"/>
                  <a:pt x="217990" y="0"/>
                  <a:pt x="224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DD4938-3CEB-4C52-84E9-B939E0763CC7}"/>
              </a:ext>
            </a:extLst>
          </p:cNvPr>
          <p:cNvSpPr txBox="1"/>
          <p:nvPr/>
        </p:nvSpPr>
        <p:spPr>
          <a:xfrm>
            <a:off x="2722242" y="3208992"/>
            <a:ext cx="4142279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specialize in market research, social research, </a:t>
            </a: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 monitoring, and evaluation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D397C8-7C5A-4D3D-AF46-3473F95F62C2}"/>
              </a:ext>
            </a:extLst>
          </p:cNvPr>
          <p:cNvSpPr txBox="1"/>
          <p:nvPr/>
        </p:nvSpPr>
        <p:spPr>
          <a:xfrm>
            <a:off x="1855955" y="4708183"/>
            <a:ext cx="26422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research and consulting firm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0B241-A8F9-4313-87D4-36711C8C4C5D}"/>
              </a:ext>
            </a:extLst>
          </p:cNvPr>
          <p:cNvSpPr txBox="1"/>
          <p:nvPr/>
        </p:nvSpPr>
        <p:spPr>
          <a:xfrm>
            <a:off x="2915826" y="5902478"/>
            <a:ext cx="31875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been in operation since 2010 </a:t>
            </a:r>
          </a:p>
        </p:txBody>
      </p:sp>
      <p:sp>
        <p:nvSpPr>
          <p:cNvPr id="61" name="Freeform 158">
            <a:extLst>
              <a:ext uri="{FF2B5EF4-FFF2-40B4-BE49-F238E27FC236}">
                <a16:creationId xmlns:a16="http://schemas.microsoft.com/office/drawing/2014/main" id="{6AB16023-DB03-410C-8E0E-07787F0C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356" y="3523618"/>
            <a:ext cx="582613" cy="456117"/>
          </a:xfrm>
          <a:custGeom>
            <a:avLst/>
            <a:gdLst>
              <a:gd name="T0" fmla="*/ 239 w 1353"/>
              <a:gd name="T1" fmla="*/ 650 h 1214"/>
              <a:gd name="T2" fmla="*/ 438 w 1353"/>
              <a:gd name="T3" fmla="*/ 979 h 1214"/>
              <a:gd name="T4" fmla="*/ 502 w 1353"/>
              <a:gd name="T5" fmla="*/ 979 h 1214"/>
              <a:gd name="T6" fmla="*/ 706 w 1353"/>
              <a:gd name="T7" fmla="*/ 635 h 1214"/>
              <a:gd name="T8" fmla="*/ 933 w 1353"/>
              <a:gd name="T9" fmla="*/ 825 h 1214"/>
              <a:gd name="T10" fmla="*/ 1146 w 1353"/>
              <a:gd name="T11" fmla="*/ 513 h 1214"/>
              <a:gd name="T12" fmla="*/ 1150 w 1353"/>
              <a:gd name="T13" fmla="*/ 1136 h 1214"/>
              <a:gd name="T14" fmla="*/ 239 w 1353"/>
              <a:gd name="T15" fmla="*/ 366 h 1214"/>
              <a:gd name="T16" fmla="*/ 239 w 1353"/>
              <a:gd name="T17" fmla="*/ 432 h 1214"/>
              <a:gd name="T18" fmla="*/ 239 w 1353"/>
              <a:gd name="T19" fmla="*/ 366 h 1214"/>
              <a:gd name="T20" fmla="*/ 470 w 1353"/>
              <a:gd name="T21" fmla="*/ 825 h 1214"/>
              <a:gd name="T22" fmla="*/ 470 w 1353"/>
              <a:gd name="T23" fmla="*/ 760 h 1214"/>
              <a:gd name="T24" fmla="*/ 734 w 1353"/>
              <a:gd name="T25" fmla="*/ 399 h 1214"/>
              <a:gd name="T26" fmla="*/ 669 w 1353"/>
              <a:gd name="T27" fmla="*/ 399 h 1214"/>
              <a:gd name="T28" fmla="*/ 932 w 1353"/>
              <a:gd name="T29" fmla="*/ 579 h 1214"/>
              <a:gd name="T30" fmla="*/ 932 w 1353"/>
              <a:gd name="T31" fmla="*/ 644 h 1214"/>
              <a:gd name="T32" fmla="*/ 1168 w 1353"/>
              <a:gd name="T33" fmla="*/ 205 h 1214"/>
              <a:gd name="T34" fmla="*/ 1168 w 1353"/>
              <a:gd name="T35" fmla="*/ 270 h 1214"/>
              <a:gd name="T36" fmla="*/ 1168 w 1353"/>
              <a:gd name="T37" fmla="*/ 205 h 1214"/>
              <a:gd name="T38" fmla="*/ 1250 w 1353"/>
              <a:gd name="T39" fmla="*/ 1106 h 1214"/>
              <a:gd name="T40" fmla="*/ 1186 w 1353"/>
              <a:gd name="T41" fmla="*/ 514 h 1214"/>
              <a:gd name="T42" fmla="*/ 930 w 1353"/>
              <a:gd name="T43" fmla="*/ 789 h 1214"/>
              <a:gd name="T44" fmla="*/ 926 w 1353"/>
              <a:gd name="T45" fmla="*/ 790 h 1214"/>
              <a:gd name="T46" fmla="*/ 700 w 1353"/>
              <a:gd name="T47" fmla="*/ 600 h 1214"/>
              <a:gd name="T48" fmla="*/ 470 w 1353"/>
              <a:gd name="T49" fmla="*/ 962 h 1214"/>
              <a:gd name="T50" fmla="*/ 274 w 1353"/>
              <a:gd name="T51" fmla="*/ 632 h 1214"/>
              <a:gd name="T52" fmla="*/ 77 w 1353"/>
              <a:gd name="T53" fmla="*/ 935 h 1214"/>
              <a:gd name="T54" fmla="*/ 239 w 1353"/>
              <a:gd name="T55" fmla="*/ 467 h 1214"/>
              <a:gd name="T56" fmla="*/ 421 w 1353"/>
              <a:gd name="T57" fmla="*/ 745 h 1214"/>
              <a:gd name="T58" fmla="*/ 470 w 1353"/>
              <a:gd name="T59" fmla="*/ 861 h 1214"/>
              <a:gd name="T60" fmla="*/ 683 w 1353"/>
              <a:gd name="T61" fmla="*/ 465 h 1214"/>
              <a:gd name="T62" fmla="*/ 738 w 1353"/>
              <a:gd name="T63" fmla="*/ 457 h 1214"/>
              <a:gd name="T64" fmla="*/ 865 w 1353"/>
              <a:gd name="T65" fmla="*/ 612 h 1214"/>
              <a:gd name="T66" fmla="*/ 1001 w 1353"/>
              <a:gd name="T67" fmla="*/ 612 h 1214"/>
              <a:gd name="T68" fmla="*/ 1168 w 1353"/>
              <a:gd name="T69" fmla="*/ 305 h 1214"/>
              <a:gd name="T70" fmla="*/ 1221 w 1353"/>
              <a:gd name="T71" fmla="*/ 194 h 1214"/>
              <a:gd name="T72" fmla="*/ 1322 w 1353"/>
              <a:gd name="T73" fmla="*/ 107 h 1214"/>
              <a:gd name="T74" fmla="*/ 1226 w 1353"/>
              <a:gd name="T75" fmla="*/ 51 h 1214"/>
              <a:gd name="T76" fmla="*/ 1192 w 1353"/>
              <a:gd name="T77" fmla="*/ 173 h 1214"/>
              <a:gd name="T78" fmla="*/ 1100 w 1353"/>
              <a:gd name="T79" fmla="*/ 238 h 1214"/>
              <a:gd name="T80" fmla="*/ 953 w 1353"/>
              <a:gd name="T81" fmla="*/ 547 h 1214"/>
              <a:gd name="T82" fmla="*/ 762 w 1353"/>
              <a:gd name="T83" fmla="*/ 431 h 1214"/>
              <a:gd name="T84" fmla="*/ 701 w 1353"/>
              <a:gd name="T85" fmla="*/ 331 h 1214"/>
              <a:gd name="T86" fmla="*/ 652 w 1353"/>
              <a:gd name="T87" fmla="*/ 447 h 1214"/>
              <a:gd name="T88" fmla="*/ 470 w 1353"/>
              <a:gd name="T89" fmla="*/ 724 h 1214"/>
              <a:gd name="T90" fmla="*/ 307 w 1353"/>
              <a:gd name="T91" fmla="*/ 399 h 1214"/>
              <a:gd name="T92" fmla="*/ 170 w 1353"/>
              <a:gd name="T93" fmla="*/ 399 h 1214"/>
              <a:gd name="T94" fmla="*/ 77 w 1353"/>
              <a:gd name="T95" fmla="*/ 117 h 1214"/>
              <a:gd name="T96" fmla="*/ 67 w 1353"/>
              <a:gd name="T97" fmla="*/ 21 h 1214"/>
              <a:gd name="T98" fmla="*/ 4 w 1353"/>
              <a:gd name="T99" fmla="*/ 104 h 1214"/>
              <a:gd name="T100" fmla="*/ 41 w 1353"/>
              <a:gd name="T101" fmla="*/ 1103 h 1214"/>
              <a:gd name="T102" fmla="*/ 1250 w 1353"/>
              <a:gd name="T103" fmla="*/ 1203 h 1214"/>
              <a:gd name="T104" fmla="*/ 1346 w 1353"/>
              <a:gd name="T105" fmla="*/ 1147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53" h="1214">
                <a:moveTo>
                  <a:pt x="77" y="1103"/>
                </a:moveTo>
                <a:lnTo>
                  <a:pt x="77" y="1025"/>
                </a:lnTo>
                <a:lnTo>
                  <a:pt x="239" y="650"/>
                </a:lnTo>
                <a:lnTo>
                  <a:pt x="239" y="650"/>
                </a:lnTo>
                <a:cubicBezTo>
                  <a:pt x="239" y="649"/>
                  <a:pt x="239" y="648"/>
                  <a:pt x="241" y="648"/>
                </a:cubicBezTo>
                <a:lnTo>
                  <a:pt x="241" y="648"/>
                </a:lnTo>
                <a:cubicBezTo>
                  <a:pt x="242" y="648"/>
                  <a:pt x="243" y="649"/>
                  <a:pt x="243" y="649"/>
                </a:cubicBezTo>
                <a:lnTo>
                  <a:pt x="438" y="979"/>
                </a:lnTo>
                <a:lnTo>
                  <a:pt x="438" y="979"/>
                </a:lnTo>
                <a:cubicBezTo>
                  <a:pt x="444" y="991"/>
                  <a:pt x="456" y="998"/>
                  <a:pt x="470" y="998"/>
                </a:cubicBezTo>
                <a:lnTo>
                  <a:pt x="470" y="998"/>
                </a:lnTo>
                <a:cubicBezTo>
                  <a:pt x="483" y="998"/>
                  <a:pt x="496" y="991"/>
                  <a:pt x="502" y="979"/>
                </a:cubicBezTo>
                <a:lnTo>
                  <a:pt x="704" y="637"/>
                </a:lnTo>
                <a:lnTo>
                  <a:pt x="704" y="637"/>
                </a:lnTo>
                <a:cubicBezTo>
                  <a:pt x="704" y="636"/>
                  <a:pt x="705" y="635"/>
                  <a:pt x="706" y="635"/>
                </a:cubicBezTo>
                <a:lnTo>
                  <a:pt x="706" y="635"/>
                </a:lnTo>
                <a:cubicBezTo>
                  <a:pt x="706" y="635"/>
                  <a:pt x="707" y="635"/>
                  <a:pt x="707" y="636"/>
                </a:cubicBezTo>
                <a:lnTo>
                  <a:pt x="903" y="815"/>
                </a:lnTo>
                <a:lnTo>
                  <a:pt x="903" y="815"/>
                </a:lnTo>
                <a:cubicBezTo>
                  <a:pt x="911" y="823"/>
                  <a:pt x="922" y="827"/>
                  <a:pt x="933" y="825"/>
                </a:cubicBezTo>
                <a:lnTo>
                  <a:pt x="933" y="825"/>
                </a:lnTo>
                <a:cubicBezTo>
                  <a:pt x="944" y="824"/>
                  <a:pt x="954" y="818"/>
                  <a:pt x="960" y="808"/>
                </a:cubicBezTo>
                <a:lnTo>
                  <a:pt x="1146" y="513"/>
                </a:lnTo>
                <a:lnTo>
                  <a:pt x="1146" y="513"/>
                </a:lnTo>
                <a:cubicBezTo>
                  <a:pt x="1146" y="512"/>
                  <a:pt x="1147" y="511"/>
                  <a:pt x="1149" y="512"/>
                </a:cubicBezTo>
                <a:lnTo>
                  <a:pt x="1149" y="512"/>
                </a:lnTo>
                <a:cubicBezTo>
                  <a:pt x="1150" y="512"/>
                  <a:pt x="1150" y="513"/>
                  <a:pt x="1150" y="514"/>
                </a:cubicBezTo>
                <a:lnTo>
                  <a:pt x="1150" y="1136"/>
                </a:lnTo>
                <a:lnTo>
                  <a:pt x="110" y="1136"/>
                </a:lnTo>
                <a:lnTo>
                  <a:pt x="110" y="1136"/>
                </a:lnTo>
                <a:cubicBezTo>
                  <a:pt x="92" y="1136"/>
                  <a:pt x="77" y="1122"/>
                  <a:pt x="77" y="1103"/>
                </a:cubicBezTo>
                <a:close/>
                <a:moveTo>
                  <a:pt x="239" y="366"/>
                </a:moveTo>
                <a:lnTo>
                  <a:pt x="239" y="366"/>
                </a:lnTo>
                <a:cubicBezTo>
                  <a:pt x="257" y="366"/>
                  <a:pt x="272" y="382"/>
                  <a:pt x="272" y="399"/>
                </a:cubicBezTo>
                <a:lnTo>
                  <a:pt x="272" y="399"/>
                </a:lnTo>
                <a:cubicBezTo>
                  <a:pt x="272" y="418"/>
                  <a:pt x="257" y="432"/>
                  <a:pt x="239" y="432"/>
                </a:cubicBezTo>
                <a:lnTo>
                  <a:pt x="239" y="432"/>
                </a:lnTo>
                <a:cubicBezTo>
                  <a:pt x="221" y="432"/>
                  <a:pt x="206" y="418"/>
                  <a:pt x="206" y="399"/>
                </a:cubicBezTo>
                <a:lnTo>
                  <a:pt x="206" y="399"/>
                </a:lnTo>
                <a:cubicBezTo>
                  <a:pt x="206" y="382"/>
                  <a:pt x="221" y="366"/>
                  <a:pt x="239" y="366"/>
                </a:cubicBezTo>
                <a:close/>
                <a:moveTo>
                  <a:pt x="503" y="793"/>
                </a:moveTo>
                <a:lnTo>
                  <a:pt x="503" y="793"/>
                </a:lnTo>
                <a:cubicBezTo>
                  <a:pt x="503" y="811"/>
                  <a:pt x="488" y="825"/>
                  <a:pt x="470" y="825"/>
                </a:cubicBezTo>
                <a:lnTo>
                  <a:pt x="470" y="825"/>
                </a:lnTo>
                <a:cubicBezTo>
                  <a:pt x="452" y="825"/>
                  <a:pt x="437" y="811"/>
                  <a:pt x="437" y="793"/>
                </a:cubicBezTo>
                <a:lnTo>
                  <a:pt x="437" y="793"/>
                </a:lnTo>
                <a:cubicBezTo>
                  <a:pt x="437" y="775"/>
                  <a:pt x="452" y="760"/>
                  <a:pt x="470" y="760"/>
                </a:cubicBezTo>
                <a:lnTo>
                  <a:pt x="470" y="760"/>
                </a:lnTo>
                <a:cubicBezTo>
                  <a:pt x="488" y="760"/>
                  <a:pt x="503" y="775"/>
                  <a:pt x="503" y="793"/>
                </a:cubicBezTo>
                <a:close/>
                <a:moveTo>
                  <a:pt x="701" y="366"/>
                </a:moveTo>
                <a:lnTo>
                  <a:pt x="701" y="366"/>
                </a:lnTo>
                <a:cubicBezTo>
                  <a:pt x="719" y="366"/>
                  <a:pt x="734" y="382"/>
                  <a:pt x="734" y="399"/>
                </a:cubicBezTo>
                <a:lnTo>
                  <a:pt x="734" y="399"/>
                </a:lnTo>
                <a:cubicBezTo>
                  <a:pt x="734" y="418"/>
                  <a:pt x="719" y="432"/>
                  <a:pt x="701" y="432"/>
                </a:cubicBezTo>
                <a:lnTo>
                  <a:pt x="701" y="432"/>
                </a:lnTo>
                <a:cubicBezTo>
                  <a:pt x="683" y="432"/>
                  <a:pt x="669" y="418"/>
                  <a:pt x="669" y="399"/>
                </a:cubicBezTo>
                <a:lnTo>
                  <a:pt x="669" y="399"/>
                </a:lnTo>
                <a:cubicBezTo>
                  <a:pt x="669" y="382"/>
                  <a:pt x="683" y="366"/>
                  <a:pt x="701" y="366"/>
                </a:cubicBezTo>
                <a:close/>
                <a:moveTo>
                  <a:pt x="932" y="579"/>
                </a:moveTo>
                <a:lnTo>
                  <a:pt x="932" y="579"/>
                </a:lnTo>
                <a:cubicBezTo>
                  <a:pt x="951" y="579"/>
                  <a:pt x="966" y="593"/>
                  <a:pt x="966" y="612"/>
                </a:cubicBezTo>
                <a:lnTo>
                  <a:pt x="966" y="612"/>
                </a:lnTo>
                <a:cubicBezTo>
                  <a:pt x="966" y="630"/>
                  <a:pt x="951" y="644"/>
                  <a:pt x="932" y="644"/>
                </a:cubicBezTo>
                <a:lnTo>
                  <a:pt x="932" y="644"/>
                </a:lnTo>
                <a:cubicBezTo>
                  <a:pt x="914" y="644"/>
                  <a:pt x="900" y="630"/>
                  <a:pt x="900" y="612"/>
                </a:cubicBezTo>
                <a:lnTo>
                  <a:pt x="900" y="612"/>
                </a:lnTo>
                <a:cubicBezTo>
                  <a:pt x="900" y="593"/>
                  <a:pt x="914" y="579"/>
                  <a:pt x="932" y="579"/>
                </a:cubicBezTo>
                <a:close/>
                <a:moveTo>
                  <a:pt x="1168" y="205"/>
                </a:moveTo>
                <a:lnTo>
                  <a:pt x="1168" y="205"/>
                </a:lnTo>
                <a:cubicBezTo>
                  <a:pt x="1186" y="205"/>
                  <a:pt x="1201" y="220"/>
                  <a:pt x="1201" y="238"/>
                </a:cubicBezTo>
                <a:lnTo>
                  <a:pt x="1201" y="238"/>
                </a:lnTo>
                <a:cubicBezTo>
                  <a:pt x="1201" y="256"/>
                  <a:pt x="1186" y="270"/>
                  <a:pt x="1168" y="270"/>
                </a:cubicBezTo>
                <a:lnTo>
                  <a:pt x="1168" y="270"/>
                </a:lnTo>
                <a:cubicBezTo>
                  <a:pt x="1150" y="270"/>
                  <a:pt x="1135" y="256"/>
                  <a:pt x="1135" y="238"/>
                </a:cubicBezTo>
                <a:lnTo>
                  <a:pt x="1135" y="238"/>
                </a:lnTo>
                <a:cubicBezTo>
                  <a:pt x="1135" y="220"/>
                  <a:pt x="1150" y="205"/>
                  <a:pt x="1168" y="205"/>
                </a:cubicBezTo>
                <a:close/>
                <a:moveTo>
                  <a:pt x="1346" y="1147"/>
                </a:moveTo>
                <a:lnTo>
                  <a:pt x="1263" y="1099"/>
                </a:lnTo>
                <a:lnTo>
                  <a:pt x="1263" y="1099"/>
                </a:lnTo>
                <a:cubicBezTo>
                  <a:pt x="1257" y="1096"/>
                  <a:pt x="1250" y="1099"/>
                  <a:pt x="1250" y="1106"/>
                </a:cubicBezTo>
                <a:lnTo>
                  <a:pt x="1250" y="1136"/>
                </a:lnTo>
                <a:lnTo>
                  <a:pt x="1186" y="1136"/>
                </a:lnTo>
                <a:lnTo>
                  <a:pt x="1186" y="514"/>
                </a:lnTo>
                <a:lnTo>
                  <a:pt x="1186" y="514"/>
                </a:lnTo>
                <a:cubicBezTo>
                  <a:pt x="1186" y="497"/>
                  <a:pt x="1175" y="482"/>
                  <a:pt x="1158" y="477"/>
                </a:cubicBezTo>
                <a:lnTo>
                  <a:pt x="1158" y="477"/>
                </a:lnTo>
                <a:cubicBezTo>
                  <a:pt x="1143" y="473"/>
                  <a:pt x="1125" y="479"/>
                  <a:pt x="1116" y="494"/>
                </a:cubicBezTo>
                <a:lnTo>
                  <a:pt x="930" y="789"/>
                </a:lnTo>
                <a:lnTo>
                  <a:pt x="930" y="789"/>
                </a:lnTo>
                <a:cubicBezTo>
                  <a:pt x="930" y="790"/>
                  <a:pt x="929" y="791"/>
                  <a:pt x="929" y="791"/>
                </a:cubicBezTo>
                <a:lnTo>
                  <a:pt x="929" y="791"/>
                </a:lnTo>
                <a:cubicBezTo>
                  <a:pt x="928" y="791"/>
                  <a:pt x="927" y="791"/>
                  <a:pt x="926" y="790"/>
                </a:cubicBezTo>
                <a:lnTo>
                  <a:pt x="731" y="610"/>
                </a:lnTo>
                <a:lnTo>
                  <a:pt x="731" y="610"/>
                </a:lnTo>
                <a:cubicBezTo>
                  <a:pt x="723" y="602"/>
                  <a:pt x="712" y="599"/>
                  <a:pt x="700" y="600"/>
                </a:cubicBezTo>
                <a:lnTo>
                  <a:pt x="700" y="600"/>
                </a:lnTo>
                <a:cubicBezTo>
                  <a:pt x="689" y="602"/>
                  <a:pt x="679" y="609"/>
                  <a:pt x="673" y="619"/>
                </a:cubicBezTo>
                <a:lnTo>
                  <a:pt x="472" y="962"/>
                </a:lnTo>
                <a:lnTo>
                  <a:pt x="472" y="962"/>
                </a:lnTo>
                <a:cubicBezTo>
                  <a:pt x="472" y="962"/>
                  <a:pt x="471" y="962"/>
                  <a:pt x="470" y="962"/>
                </a:cubicBezTo>
                <a:lnTo>
                  <a:pt x="470" y="962"/>
                </a:lnTo>
                <a:cubicBezTo>
                  <a:pt x="468" y="962"/>
                  <a:pt x="468" y="962"/>
                  <a:pt x="468" y="962"/>
                </a:cubicBezTo>
                <a:lnTo>
                  <a:pt x="274" y="632"/>
                </a:lnTo>
                <a:lnTo>
                  <a:pt x="274" y="632"/>
                </a:lnTo>
                <a:cubicBezTo>
                  <a:pt x="267" y="619"/>
                  <a:pt x="254" y="612"/>
                  <a:pt x="239" y="613"/>
                </a:cubicBezTo>
                <a:lnTo>
                  <a:pt x="239" y="613"/>
                </a:lnTo>
                <a:cubicBezTo>
                  <a:pt x="224" y="614"/>
                  <a:pt x="212" y="623"/>
                  <a:pt x="206" y="635"/>
                </a:cubicBezTo>
                <a:lnTo>
                  <a:pt x="77" y="935"/>
                </a:lnTo>
                <a:lnTo>
                  <a:pt x="77" y="818"/>
                </a:lnTo>
                <a:lnTo>
                  <a:pt x="229" y="467"/>
                </a:lnTo>
                <a:lnTo>
                  <a:pt x="229" y="467"/>
                </a:lnTo>
                <a:cubicBezTo>
                  <a:pt x="232" y="467"/>
                  <a:pt x="236" y="467"/>
                  <a:pt x="239" y="467"/>
                </a:cubicBezTo>
                <a:lnTo>
                  <a:pt x="239" y="467"/>
                </a:lnTo>
                <a:cubicBezTo>
                  <a:pt x="245" y="467"/>
                  <a:pt x="251" y="467"/>
                  <a:pt x="257" y="465"/>
                </a:cubicBezTo>
                <a:lnTo>
                  <a:pt x="421" y="745"/>
                </a:lnTo>
                <a:lnTo>
                  <a:pt x="421" y="745"/>
                </a:lnTo>
                <a:cubicBezTo>
                  <a:pt x="409" y="757"/>
                  <a:pt x="401" y="774"/>
                  <a:pt x="401" y="793"/>
                </a:cubicBezTo>
                <a:lnTo>
                  <a:pt x="401" y="793"/>
                </a:lnTo>
                <a:cubicBezTo>
                  <a:pt x="401" y="831"/>
                  <a:pt x="432" y="861"/>
                  <a:pt x="470" y="861"/>
                </a:cubicBezTo>
                <a:lnTo>
                  <a:pt x="470" y="861"/>
                </a:lnTo>
                <a:cubicBezTo>
                  <a:pt x="508" y="861"/>
                  <a:pt x="538" y="831"/>
                  <a:pt x="538" y="793"/>
                </a:cubicBezTo>
                <a:lnTo>
                  <a:pt x="538" y="793"/>
                </a:lnTo>
                <a:cubicBezTo>
                  <a:pt x="538" y="774"/>
                  <a:pt x="531" y="757"/>
                  <a:pt x="519" y="745"/>
                </a:cubicBezTo>
                <a:lnTo>
                  <a:pt x="683" y="465"/>
                </a:lnTo>
                <a:lnTo>
                  <a:pt x="683" y="465"/>
                </a:lnTo>
                <a:cubicBezTo>
                  <a:pt x="689" y="467"/>
                  <a:pt x="695" y="467"/>
                  <a:pt x="701" y="467"/>
                </a:cubicBezTo>
                <a:lnTo>
                  <a:pt x="701" y="467"/>
                </a:lnTo>
                <a:cubicBezTo>
                  <a:pt x="715" y="467"/>
                  <a:pt x="727" y="464"/>
                  <a:pt x="738" y="457"/>
                </a:cubicBezTo>
                <a:lnTo>
                  <a:pt x="872" y="580"/>
                </a:lnTo>
                <a:lnTo>
                  <a:pt x="872" y="580"/>
                </a:lnTo>
                <a:cubicBezTo>
                  <a:pt x="867" y="589"/>
                  <a:pt x="865" y="600"/>
                  <a:pt x="865" y="612"/>
                </a:cubicBezTo>
                <a:lnTo>
                  <a:pt x="865" y="612"/>
                </a:lnTo>
                <a:cubicBezTo>
                  <a:pt x="865" y="650"/>
                  <a:pt x="895" y="680"/>
                  <a:pt x="932" y="680"/>
                </a:cubicBezTo>
                <a:lnTo>
                  <a:pt x="932" y="680"/>
                </a:lnTo>
                <a:cubicBezTo>
                  <a:pt x="970" y="680"/>
                  <a:pt x="1001" y="650"/>
                  <a:pt x="1001" y="612"/>
                </a:cubicBezTo>
                <a:lnTo>
                  <a:pt x="1001" y="612"/>
                </a:lnTo>
                <a:cubicBezTo>
                  <a:pt x="1001" y="594"/>
                  <a:pt x="994" y="577"/>
                  <a:pt x="983" y="565"/>
                </a:cubicBezTo>
                <a:lnTo>
                  <a:pt x="1148" y="302"/>
                </a:lnTo>
                <a:lnTo>
                  <a:pt x="1148" y="302"/>
                </a:lnTo>
                <a:cubicBezTo>
                  <a:pt x="1155" y="305"/>
                  <a:pt x="1161" y="305"/>
                  <a:pt x="1168" y="305"/>
                </a:cubicBezTo>
                <a:lnTo>
                  <a:pt x="1168" y="305"/>
                </a:lnTo>
                <a:cubicBezTo>
                  <a:pt x="1206" y="305"/>
                  <a:pt x="1237" y="275"/>
                  <a:pt x="1237" y="238"/>
                </a:cubicBezTo>
                <a:lnTo>
                  <a:pt x="1237" y="238"/>
                </a:lnTo>
                <a:cubicBezTo>
                  <a:pt x="1237" y="221"/>
                  <a:pt x="1231" y="205"/>
                  <a:pt x="1221" y="194"/>
                </a:cubicBezTo>
                <a:lnTo>
                  <a:pt x="1286" y="101"/>
                </a:lnTo>
                <a:lnTo>
                  <a:pt x="1309" y="114"/>
                </a:lnTo>
                <a:lnTo>
                  <a:pt x="1309" y="114"/>
                </a:lnTo>
                <a:cubicBezTo>
                  <a:pt x="1315" y="118"/>
                  <a:pt x="1322" y="113"/>
                  <a:pt x="1322" y="107"/>
                </a:cubicBezTo>
                <a:lnTo>
                  <a:pt x="1322" y="11"/>
                </a:lnTo>
                <a:lnTo>
                  <a:pt x="1322" y="11"/>
                </a:lnTo>
                <a:cubicBezTo>
                  <a:pt x="1322" y="4"/>
                  <a:pt x="1315" y="0"/>
                  <a:pt x="1309" y="3"/>
                </a:cubicBezTo>
                <a:lnTo>
                  <a:pt x="1226" y="51"/>
                </a:lnTo>
                <a:lnTo>
                  <a:pt x="1226" y="51"/>
                </a:lnTo>
                <a:cubicBezTo>
                  <a:pt x="1220" y="55"/>
                  <a:pt x="1220" y="63"/>
                  <a:pt x="1226" y="67"/>
                </a:cubicBezTo>
                <a:lnTo>
                  <a:pt x="1255" y="83"/>
                </a:lnTo>
                <a:lnTo>
                  <a:pt x="1192" y="173"/>
                </a:lnTo>
                <a:lnTo>
                  <a:pt x="1192" y="173"/>
                </a:lnTo>
                <a:cubicBezTo>
                  <a:pt x="1184" y="171"/>
                  <a:pt x="1176" y="169"/>
                  <a:pt x="1168" y="169"/>
                </a:cubicBezTo>
                <a:lnTo>
                  <a:pt x="1168" y="169"/>
                </a:lnTo>
                <a:cubicBezTo>
                  <a:pt x="1131" y="169"/>
                  <a:pt x="1100" y="200"/>
                  <a:pt x="1100" y="238"/>
                </a:cubicBezTo>
                <a:lnTo>
                  <a:pt x="1100" y="238"/>
                </a:lnTo>
                <a:cubicBezTo>
                  <a:pt x="1100" y="255"/>
                  <a:pt x="1107" y="272"/>
                  <a:pt x="1118" y="284"/>
                </a:cubicBezTo>
                <a:lnTo>
                  <a:pt x="953" y="547"/>
                </a:lnTo>
                <a:lnTo>
                  <a:pt x="953" y="547"/>
                </a:lnTo>
                <a:cubicBezTo>
                  <a:pt x="946" y="544"/>
                  <a:pt x="939" y="543"/>
                  <a:pt x="932" y="543"/>
                </a:cubicBezTo>
                <a:lnTo>
                  <a:pt x="932" y="543"/>
                </a:lnTo>
                <a:cubicBezTo>
                  <a:pt x="919" y="543"/>
                  <a:pt x="907" y="547"/>
                  <a:pt x="896" y="554"/>
                </a:cubicBezTo>
                <a:lnTo>
                  <a:pt x="762" y="431"/>
                </a:lnTo>
                <a:lnTo>
                  <a:pt x="762" y="431"/>
                </a:lnTo>
                <a:cubicBezTo>
                  <a:pt x="767" y="421"/>
                  <a:pt x="769" y="411"/>
                  <a:pt x="769" y="399"/>
                </a:cubicBezTo>
                <a:lnTo>
                  <a:pt x="769" y="399"/>
                </a:lnTo>
                <a:cubicBezTo>
                  <a:pt x="769" y="362"/>
                  <a:pt x="739" y="331"/>
                  <a:pt x="701" y="331"/>
                </a:cubicBezTo>
                <a:lnTo>
                  <a:pt x="701" y="331"/>
                </a:lnTo>
                <a:cubicBezTo>
                  <a:pt x="664" y="331"/>
                  <a:pt x="633" y="362"/>
                  <a:pt x="633" y="399"/>
                </a:cubicBezTo>
                <a:lnTo>
                  <a:pt x="633" y="399"/>
                </a:lnTo>
                <a:cubicBezTo>
                  <a:pt x="633" y="418"/>
                  <a:pt x="641" y="435"/>
                  <a:pt x="652" y="447"/>
                </a:cubicBezTo>
                <a:lnTo>
                  <a:pt x="488" y="727"/>
                </a:lnTo>
                <a:lnTo>
                  <a:pt x="488" y="727"/>
                </a:lnTo>
                <a:cubicBezTo>
                  <a:pt x="482" y="725"/>
                  <a:pt x="476" y="724"/>
                  <a:pt x="470" y="724"/>
                </a:cubicBezTo>
                <a:lnTo>
                  <a:pt x="470" y="724"/>
                </a:lnTo>
                <a:cubicBezTo>
                  <a:pt x="464" y="724"/>
                  <a:pt x="458" y="725"/>
                  <a:pt x="452" y="727"/>
                </a:cubicBezTo>
                <a:lnTo>
                  <a:pt x="288" y="447"/>
                </a:lnTo>
                <a:lnTo>
                  <a:pt x="288" y="447"/>
                </a:lnTo>
                <a:cubicBezTo>
                  <a:pt x="300" y="435"/>
                  <a:pt x="307" y="418"/>
                  <a:pt x="307" y="399"/>
                </a:cubicBezTo>
                <a:lnTo>
                  <a:pt x="307" y="399"/>
                </a:lnTo>
                <a:cubicBezTo>
                  <a:pt x="307" y="362"/>
                  <a:pt x="276" y="331"/>
                  <a:pt x="239" y="331"/>
                </a:cubicBezTo>
                <a:lnTo>
                  <a:pt x="239" y="331"/>
                </a:lnTo>
                <a:cubicBezTo>
                  <a:pt x="201" y="331"/>
                  <a:pt x="170" y="362"/>
                  <a:pt x="170" y="399"/>
                </a:cubicBezTo>
                <a:lnTo>
                  <a:pt x="170" y="399"/>
                </a:lnTo>
                <a:cubicBezTo>
                  <a:pt x="170" y="421"/>
                  <a:pt x="181" y="440"/>
                  <a:pt x="196" y="453"/>
                </a:cubicBezTo>
                <a:lnTo>
                  <a:pt x="77" y="729"/>
                </a:lnTo>
                <a:lnTo>
                  <a:pt x="77" y="117"/>
                </a:lnTo>
                <a:lnTo>
                  <a:pt x="107" y="117"/>
                </a:lnTo>
                <a:lnTo>
                  <a:pt x="107" y="117"/>
                </a:lnTo>
                <a:cubicBezTo>
                  <a:pt x="114" y="117"/>
                  <a:pt x="118" y="110"/>
                  <a:pt x="114" y="104"/>
                </a:cubicBezTo>
                <a:lnTo>
                  <a:pt x="67" y="21"/>
                </a:lnTo>
                <a:lnTo>
                  <a:pt x="67" y="21"/>
                </a:lnTo>
                <a:cubicBezTo>
                  <a:pt x="63" y="15"/>
                  <a:pt x="55" y="15"/>
                  <a:pt x="52" y="21"/>
                </a:cubicBezTo>
                <a:lnTo>
                  <a:pt x="4" y="104"/>
                </a:lnTo>
                <a:lnTo>
                  <a:pt x="4" y="104"/>
                </a:lnTo>
                <a:cubicBezTo>
                  <a:pt x="0" y="110"/>
                  <a:pt x="4" y="117"/>
                  <a:pt x="11" y="117"/>
                </a:cubicBezTo>
                <a:lnTo>
                  <a:pt x="41" y="117"/>
                </a:lnTo>
                <a:lnTo>
                  <a:pt x="41" y="1103"/>
                </a:lnTo>
                <a:lnTo>
                  <a:pt x="41" y="1103"/>
                </a:lnTo>
                <a:cubicBezTo>
                  <a:pt x="41" y="1142"/>
                  <a:pt x="72" y="1172"/>
                  <a:pt x="110" y="1172"/>
                </a:cubicBezTo>
                <a:lnTo>
                  <a:pt x="1250" y="1172"/>
                </a:lnTo>
                <a:lnTo>
                  <a:pt x="1250" y="1203"/>
                </a:lnTo>
                <a:lnTo>
                  <a:pt x="1250" y="1203"/>
                </a:lnTo>
                <a:cubicBezTo>
                  <a:pt x="1250" y="1209"/>
                  <a:pt x="1257" y="1213"/>
                  <a:pt x="1263" y="1209"/>
                </a:cubicBezTo>
                <a:lnTo>
                  <a:pt x="1346" y="1162"/>
                </a:lnTo>
                <a:lnTo>
                  <a:pt x="1346" y="1162"/>
                </a:lnTo>
                <a:cubicBezTo>
                  <a:pt x="1352" y="1158"/>
                  <a:pt x="1352" y="1150"/>
                  <a:pt x="1346" y="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sp>
        <p:nvSpPr>
          <p:cNvPr id="62" name="Freeform 41">
            <a:extLst>
              <a:ext uri="{FF2B5EF4-FFF2-40B4-BE49-F238E27FC236}">
                <a16:creationId xmlns:a16="http://schemas.microsoft.com/office/drawing/2014/main" id="{0BF59651-8695-4DE9-B574-49A98A28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24" y="2590273"/>
            <a:ext cx="553718" cy="425883"/>
          </a:xfrm>
          <a:custGeom>
            <a:avLst/>
            <a:gdLst>
              <a:gd name="connsiteX0" fmla="*/ 105469 w 518104"/>
              <a:gd name="connsiteY0" fmla="*/ 411958 h 455949"/>
              <a:gd name="connsiteX1" fmla="*/ 111496 w 518104"/>
              <a:gd name="connsiteY1" fmla="*/ 417985 h 455949"/>
              <a:gd name="connsiteX2" fmla="*/ 105469 w 518104"/>
              <a:gd name="connsiteY2" fmla="*/ 424012 h 455949"/>
              <a:gd name="connsiteX3" fmla="*/ 99442 w 518104"/>
              <a:gd name="connsiteY3" fmla="*/ 417985 h 455949"/>
              <a:gd name="connsiteX4" fmla="*/ 105469 w 518104"/>
              <a:gd name="connsiteY4" fmla="*/ 411958 h 455949"/>
              <a:gd name="connsiteX5" fmla="*/ 105469 w 518104"/>
              <a:gd name="connsiteY5" fmla="*/ 388875 h 455949"/>
              <a:gd name="connsiteX6" fmla="*/ 111496 w 518104"/>
              <a:gd name="connsiteY6" fmla="*/ 395560 h 455949"/>
              <a:gd name="connsiteX7" fmla="*/ 105469 w 518104"/>
              <a:gd name="connsiteY7" fmla="*/ 402663 h 455949"/>
              <a:gd name="connsiteX8" fmla="*/ 99442 w 518104"/>
              <a:gd name="connsiteY8" fmla="*/ 395560 h 455949"/>
              <a:gd name="connsiteX9" fmla="*/ 105469 w 518104"/>
              <a:gd name="connsiteY9" fmla="*/ 388875 h 455949"/>
              <a:gd name="connsiteX10" fmla="*/ 156757 w 518104"/>
              <a:gd name="connsiteY10" fmla="*/ 341265 h 455949"/>
              <a:gd name="connsiteX11" fmla="*/ 142288 w 518104"/>
              <a:gd name="connsiteY11" fmla="*/ 354995 h 455949"/>
              <a:gd name="connsiteX12" fmla="*/ 135856 w 518104"/>
              <a:gd name="connsiteY12" fmla="*/ 358630 h 455949"/>
              <a:gd name="connsiteX13" fmla="*/ 135856 w 518104"/>
              <a:gd name="connsiteY13" fmla="*/ 441412 h 455949"/>
              <a:gd name="connsiteX14" fmla="*/ 239156 w 518104"/>
              <a:gd name="connsiteY14" fmla="*/ 441412 h 455949"/>
              <a:gd name="connsiteX15" fmla="*/ 244381 w 518104"/>
              <a:gd name="connsiteY15" fmla="*/ 436162 h 455949"/>
              <a:gd name="connsiteX16" fmla="*/ 244381 w 518104"/>
              <a:gd name="connsiteY16" fmla="*/ 400223 h 455949"/>
              <a:gd name="connsiteX17" fmla="*/ 185697 w 518104"/>
              <a:gd name="connsiteY17" fmla="*/ 341265 h 455949"/>
              <a:gd name="connsiteX18" fmla="*/ 73153 w 518104"/>
              <a:gd name="connsiteY18" fmla="*/ 341265 h 455949"/>
              <a:gd name="connsiteX19" fmla="*/ 14470 w 518104"/>
              <a:gd name="connsiteY19" fmla="*/ 400223 h 455949"/>
              <a:gd name="connsiteX20" fmla="*/ 14470 w 518104"/>
              <a:gd name="connsiteY20" fmla="*/ 436162 h 455949"/>
              <a:gd name="connsiteX21" fmla="*/ 19293 w 518104"/>
              <a:gd name="connsiteY21" fmla="*/ 441412 h 455949"/>
              <a:gd name="connsiteX22" fmla="*/ 121788 w 518104"/>
              <a:gd name="connsiteY22" fmla="*/ 441412 h 455949"/>
              <a:gd name="connsiteX23" fmla="*/ 121788 w 518104"/>
              <a:gd name="connsiteY23" fmla="*/ 358226 h 455949"/>
              <a:gd name="connsiteX24" fmla="*/ 116563 w 518104"/>
              <a:gd name="connsiteY24" fmla="*/ 354995 h 455949"/>
              <a:gd name="connsiteX25" fmla="*/ 102495 w 518104"/>
              <a:gd name="connsiteY25" fmla="*/ 341265 h 455949"/>
              <a:gd name="connsiteX26" fmla="*/ 73153 w 518104"/>
              <a:gd name="connsiteY26" fmla="*/ 326728 h 455949"/>
              <a:gd name="connsiteX27" fmla="*/ 87221 w 518104"/>
              <a:gd name="connsiteY27" fmla="*/ 326728 h 455949"/>
              <a:gd name="connsiteX28" fmla="*/ 171629 w 518104"/>
              <a:gd name="connsiteY28" fmla="*/ 326728 h 455949"/>
              <a:gd name="connsiteX29" fmla="*/ 185697 w 518104"/>
              <a:gd name="connsiteY29" fmla="*/ 326728 h 455949"/>
              <a:gd name="connsiteX30" fmla="*/ 258851 w 518104"/>
              <a:gd name="connsiteY30" fmla="*/ 400223 h 455949"/>
              <a:gd name="connsiteX31" fmla="*/ 258851 w 518104"/>
              <a:gd name="connsiteY31" fmla="*/ 436162 h 455949"/>
              <a:gd name="connsiteX32" fmla="*/ 239156 w 518104"/>
              <a:gd name="connsiteY32" fmla="*/ 455949 h 455949"/>
              <a:gd name="connsiteX33" fmla="*/ 19293 w 518104"/>
              <a:gd name="connsiteY33" fmla="*/ 455949 h 455949"/>
              <a:gd name="connsiteX34" fmla="*/ 0 w 518104"/>
              <a:gd name="connsiteY34" fmla="*/ 436162 h 455949"/>
              <a:gd name="connsiteX35" fmla="*/ 0 w 518104"/>
              <a:gd name="connsiteY35" fmla="*/ 400223 h 455949"/>
              <a:gd name="connsiteX36" fmla="*/ 73153 w 518104"/>
              <a:gd name="connsiteY36" fmla="*/ 326728 h 455949"/>
              <a:gd name="connsiteX37" fmla="*/ 130524 w 518104"/>
              <a:gd name="connsiteY37" fmla="*/ 211016 h 455949"/>
              <a:gd name="connsiteX38" fmla="*/ 88667 w 518104"/>
              <a:gd name="connsiteY38" fmla="*/ 252978 h 455949"/>
              <a:gd name="connsiteX39" fmla="*/ 130524 w 518104"/>
              <a:gd name="connsiteY39" fmla="*/ 294939 h 455949"/>
              <a:gd name="connsiteX40" fmla="*/ 172381 w 518104"/>
              <a:gd name="connsiteY40" fmla="*/ 252978 h 455949"/>
              <a:gd name="connsiteX41" fmla="*/ 130524 w 518104"/>
              <a:gd name="connsiteY41" fmla="*/ 211016 h 455949"/>
              <a:gd name="connsiteX42" fmla="*/ 328578 w 518104"/>
              <a:gd name="connsiteY42" fmla="*/ 197100 h 455949"/>
              <a:gd name="connsiteX43" fmla="*/ 372825 w 518104"/>
              <a:gd name="connsiteY43" fmla="*/ 197100 h 455949"/>
              <a:gd name="connsiteX44" fmla="*/ 379602 w 518104"/>
              <a:gd name="connsiteY44" fmla="*/ 204203 h 455949"/>
              <a:gd name="connsiteX45" fmla="*/ 372825 w 518104"/>
              <a:gd name="connsiteY45" fmla="*/ 210911 h 455949"/>
              <a:gd name="connsiteX46" fmla="*/ 328578 w 518104"/>
              <a:gd name="connsiteY46" fmla="*/ 210911 h 455949"/>
              <a:gd name="connsiteX47" fmla="*/ 321403 w 518104"/>
              <a:gd name="connsiteY47" fmla="*/ 204203 h 455949"/>
              <a:gd name="connsiteX48" fmla="*/ 328578 w 518104"/>
              <a:gd name="connsiteY48" fmla="*/ 197100 h 455949"/>
              <a:gd name="connsiteX49" fmla="*/ 328624 w 518104"/>
              <a:gd name="connsiteY49" fmla="*/ 166914 h 455949"/>
              <a:gd name="connsiteX50" fmla="*/ 434528 w 518104"/>
              <a:gd name="connsiteY50" fmla="*/ 166914 h 455949"/>
              <a:gd name="connsiteX51" fmla="*/ 441749 w 518104"/>
              <a:gd name="connsiteY51" fmla="*/ 173825 h 455949"/>
              <a:gd name="connsiteX52" fmla="*/ 434528 w 518104"/>
              <a:gd name="connsiteY52" fmla="*/ 180736 h 455949"/>
              <a:gd name="connsiteX53" fmla="*/ 328624 w 518104"/>
              <a:gd name="connsiteY53" fmla="*/ 180736 h 455949"/>
              <a:gd name="connsiteX54" fmla="*/ 321403 w 518104"/>
              <a:gd name="connsiteY54" fmla="*/ 173825 h 455949"/>
              <a:gd name="connsiteX55" fmla="*/ 328624 w 518104"/>
              <a:gd name="connsiteY55" fmla="*/ 166914 h 455949"/>
              <a:gd name="connsiteX56" fmla="*/ 275563 w 518104"/>
              <a:gd name="connsiteY56" fmla="*/ 143831 h 455949"/>
              <a:gd name="connsiteX57" fmla="*/ 294354 w 518104"/>
              <a:gd name="connsiteY57" fmla="*/ 143831 h 455949"/>
              <a:gd name="connsiteX58" fmla="*/ 299152 w 518104"/>
              <a:gd name="connsiteY58" fmla="*/ 148623 h 455949"/>
              <a:gd name="connsiteX59" fmla="*/ 299152 w 518104"/>
              <a:gd name="connsiteY59" fmla="*/ 212514 h 455949"/>
              <a:gd name="connsiteX60" fmla="*/ 302751 w 518104"/>
              <a:gd name="connsiteY60" fmla="*/ 212514 h 455949"/>
              <a:gd name="connsiteX61" fmla="*/ 310347 w 518104"/>
              <a:gd name="connsiteY61" fmla="*/ 219303 h 455949"/>
              <a:gd name="connsiteX62" fmla="*/ 302751 w 518104"/>
              <a:gd name="connsiteY62" fmla="*/ 226890 h 455949"/>
              <a:gd name="connsiteX63" fmla="*/ 197197 w 518104"/>
              <a:gd name="connsiteY63" fmla="*/ 226890 h 455949"/>
              <a:gd name="connsiteX64" fmla="*/ 190000 w 518104"/>
              <a:gd name="connsiteY64" fmla="*/ 219303 h 455949"/>
              <a:gd name="connsiteX65" fmla="*/ 197197 w 518104"/>
              <a:gd name="connsiteY65" fmla="*/ 212514 h 455949"/>
              <a:gd name="connsiteX66" fmla="*/ 200795 w 518104"/>
              <a:gd name="connsiteY66" fmla="*/ 212514 h 455949"/>
              <a:gd name="connsiteX67" fmla="*/ 200795 w 518104"/>
              <a:gd name="connsiteY67" fmla="*/ 193746 h 455949"/>
              <a:gd name="connsiteX68" fmla="*/ 205593 w 518104"/>
              <a:gd name="connsiteY68" fmla="*/ 189354 h 455949"/>
              <a:gd name="connsiteX69" fmla="*/ 224785 w 518104"/>
              <a:gd name="connsiteY69" fmla="*/ 189354 h 455949"/>
              <a:gd name="connsiteX70" fmla="*/ 229583 w 518104"/>
              <a:gd name="connsiteY70" fmla="*/ 193746 h 455949"/>
              <a:gd name="connsiteX71" fmla="*/ 229583 w 518104"/>
              <a:gd name="connsiteY71" fmla="*/ 212514 h 455949"/>
              <a:gd name="connsiteX72" fmla="*/ 235980 w 518104"/>
              <a:gd name="connsiteY72" fmla="*/ 212514 h 455949"/>
              <a:gd name="connsiteX73" fmla="*/ 235980 w 518104"/>
              <a:gd name="connsiteY73" fmla="*/ 178971 h 455949"/>
              <a:gd name="connsiteX74" fmla="*/ 240778 w 518104"/>
              <a:gd name="connsiteY74" fmla="*/ 174179 h 455949"/>
              <a:gd name="connsiteX75" fmla="*/ 259570 w 518104"/>
              <a:gd name="connsiteY75" fmla="*/ 174179 h 455949"/>
              <a:gd name="connsiteX76" fmla="*/ 263968 w 518104"/>
              <a:gd name="connsiteY76" fmla="*/ 178971 h 455949"/>
              <a:gd name="connsiteX77" fmla="*/ 263968 w 518104"/>
              <a:gd name="connsiteY77" fmla="*/ 212514 h 455949"/>
              <a:gd name="connsiteX78" fmla="*/ 271165 w 518104"/>
              <a:gd name="connsiteY78" fmla="*/ 212514 h 455949"/>
              <a:gd name="connsiteX79" fmla="*/ 271165 w 518104"/>
              <a:gd name="connsiteY79" fmla="*/ 148623 h 455949"/>
              <a:gd name="connsiteX80" fmla="*/ 275563 w 518104"/>
              <a:gd name="connsiteY80" fmla="*/ 143831 h 455949"/>
              <a:gd name="connsiteX81" fmla="*/ 326471 w 518104"/>
              <a:gd name="connsiteY81" fmla="*/ 134950 h 455949"/>
              <a:gd name="connsiteX82" fmla="*/ 402542 w 518104"/>
              <a:gd name="connsiteY82" fmla="*/ 134950 h 455949"/>
              <a:gd name="connsiteX83" fmla="*/ 409787 w 518104"/>
              <a:gd name="connsiteY83" fmla="*/ 141861 h 455949"/>
              <a:gd name="connsiteX84" fmla="*/ 402542 w 518104"/>
              <a:gd name="connsiteY84" fmla="*/ 148772 h 455949"/>
              <a:gd name="connsiteX85" fmla="*/ 326471 w 518104"/>
              <a:gd name="connsiteY85" fmla="*/ 148772 h 455949"/>
              <a:gd name="connsiteX86" fmla="*/ 319628 w 518104"/>
              <a:gd name="connsiteY86" fmla="*/ 141861 h 455949"/>
              <a:gd name="connsiteX87" fmla="*/ 326471 w 518104"/>
              <a:gd name="connsiteY87" fmla="*/ 134950 h 455949"/>
              <a:gd name="connsiteX88" fmla="*/ 328624 w 518104"/>
              <a:gd name="connsiteY88" fmla="*/ 104764 h 455949"/>
              <a:gd name="connsiteX89" fmla="*/ 434528 w 518104"/>
              <a:gd name="connsiteY89" fmla="*/ 104764 h 455949"/>
              <a:gd name="connsiteX90" fmla="*/ 441749 w 518104"/>
              <a:gd name="connsiteY90" fmla="*/ 111472 h 455949"/>
              <a:gd name="connsiteX91" fmla="*/ 434528 w 518104"/>
              <a:gd name="connsiteY91" fmla="*/ 118575 h 455949"/>
              <a:gd name="connsiteX92" fmla="*/ 328624 w 518104"/>
              <a:gd name="connsiteY92" fmla="*/ 118575 h 455949"/>
              <a:gd name="connsiteX93" fmla="*/ 321403 w 518104"/>
              <a:gd name="connsiteY93" fmla="*/ 111472 h 455949"/>
              <a:gd name="connsiteX94" fmla="*/ 328624 w 518104"/>
              <a:gd name="connsiteY94" fmla="*/ 104764 h 455949"/>
              <a:gd name="connsiteX95" fmla="*/ 278042 w 518104"/>
              <a:gd name="connsiteY95" fmla="*/ 99837 h 455949"/>
              <a:gd name="connsiteX96" fmla="*/ 284056 w 518104"/>
              <a:gd name="connsiteY96" fmla="*/ 103850 h 455949"/>
              <a:gd name="connsiteX97" fmla="*/ 286863 w 518104"/>
              <a:gd name="connsiteY97" fmla="*/ 118297 h 455949"/>
              <a:gd name="connsiteX98" fmla="*/ 283254 w 518104"/>
              <a:gd name="connsiteY98" fmla="*/ 124316 h 455949"/>
              <a:gd name="connsiteX99" fmla="*/ 282452 w 518104"/>
              <a:gd name="connsiteY99" fmla="*/ 124316 h 455949"/>
              <a:gd name="connsiteX100" fmla="*/ 277641 w 518104"/>
              <a:gd name="connsiteY100" fmla="*/ 120303 h 455949"/>
              <a:gd name="connsiteX101" fmla="*/ 276839 w 518104"/>
              <a:gd name="connsiteY101" fmla="*/ 116290 h 455949"/>
              <a:gd name="connsiteX102" fmla="*/ 220703 w 518104"/>
              <a:gd name="connsiteY102" fmla="*/ 169661 h 455949"/>
              <a:gd name="connsiteX103" fmla="*/ 218698 w 518104"/>
              <a:gd name="connsiteY103" fmla="*/ 170063 h 455949"/>
              <a:gd name="connsiteX104" fmla="*/ 214287 w 518104"/>
              <a:gd name="connsiteY104" fmla="*/ 167254 h 455949"/>
              <a:gd name="connsiteX105" fmla="*/ 216693 w 518104"/>
              <a:gd name="connsiteY105" fmla="*/ 161234 h 455949"/>
              <a:gd name="connsiteX106" fmla="*/ 268819 w 518104"/>
              <a:gd name="connsiteY106" fmla="*/ 111475 h 455949"/>
              <a:gd name="connsiteX107" fmla="*/ 265211 w 518104"/>
              <a:gd name="connsiteY107" fmla="*/ 112277 h 455949"/>
              <a:gd name="connsiteX108" fmla="*/ 259998 w 518104"/>
              <a:gd name="connsiteY108" fmla="*/ 108666 h 455949"/>
              <a:gd name="connsiteX109" fmla="*/ 263607 w 518104"/>
              <a:gd name="connsiteY109" fmla="*/ 102646 h 455949"/>
              <a:gd name="connsiteX110" fmla="*/ 137366 w 518104"/>
              <a:gd name="connsiteY110" fmla="*/ 60117 h 455949"/>
              <a:gd name="connsiteX111" fmla="*/ 137366 w 518104"/>
              <a:gd name="connsiteY111" fmla="*/ 197298 h 455949"/>
              <a:gd name="connsiteX112" fmla="*/ 186468 w 518104"/>
              <a:gd name="connsiteY112" fmla="*/ 252978 h 455949"/>
              <a:gd name="connsiteX113" fmla="*/ 182443 w 518104"/>
              <a:gd name="connsiteY113" fmla="*/ 274362 h 455949"/>
              <a:gd name="connsiteX114" fmla="*/ 455318 w 518104"/>
              <a:gd name="connsiteY114" fmla="*/ 274362 h 455949"/>
              <a:gd name="connsiteX115" fmla="*/ 473832 w 518104"/>
              <a:gd name="connsiteY115" fmla="*/ 256205 h 455949"/>
              <a:gd name="connsiteX116" fmla="*/ 473832 w 518104"/>
              <a:gd name="connsiteY116" fmla="*/ 60117 h 455949"/>
              <a:gd name="connsiteX117" fmla="*/ 123682 w 518104"/>
              <a:gd name="connsiteY117" fmla="*/ 14121 h 455949"/>
              <a:gd name="connsiteX118" fmla="*/ 107986 w 518104"/>
              <a:gd name="connsiteY118" fmla="*/ 29857 h 455949"/>
              <a:gd name="connsiteX119" fmla="*/ 123682 w 518104"/>
              <a:gd name="connsiteY119" fmla="*/ 45592 h 455949"/>
              <a:gd name="connsiteX120" fmla="*/ 488321 w 518104"/>
              <a:gd name="connsiteY120" fmla="*/ 45592 h 455949"/>
              <a:gd name="connsiteX121" fmla="*/ 503615 w 518104"/>
              <a:gd name="connsiteY121" fmla="*/ 29857 h 455949"/>
              <a:gd name="connsiteX122" fmla="*/ 488321 w 518104"/>
              <a:gd name="connsiteY122" fmla="*/ 14121 h 455949"/>
              <a:gd name="connsiteX123" fmla="*/ 123682 w 518104"/>
              <a:gd name="connsiteY123" fmla="*/ 0 h 455949"/>
              <a:gd name="connsiteX124" fmla="*/ 488321 w 518104"/>
              <a:gd name="connsiteY124" fmla="*/ 0 h 455949"/>
              <a:gd name="connsiteX125" fmla="*/ 518104 w 518104"/>
              <a:gd name="connsiteY125" fmla="*/ 29857 h 455949"/>
              <a:gd name="connsiteX126" fmla="*/ 488321 w 518104"/>
              <a:gd name="connsiteY126" fmla="*/ 60117 h 455949"/>
              <a:gd name="connsiteX127" fmla="*/ 488321 w 518104"/>
              <a:gd name="connsiteY127" fmla="*/ 256205 h 455949"/>
              <a:gd name="connsiteX128" fmla="*/ 455318 w 518104"/>
              <a:gd name="connsiteY128" fmla="*/ 288887 h 455949"/>
              <a:gd name="connsiteX129" fmla="*/ 313246 w 518104"/>
              <a:gd name="connsiteY129" fmla="*/ 288887 h 455949"/>
              <a:gd name="connsiteX130" fmla="*/ 313246 w 518104"/>
              <a:gd name="connsiteY130" fmla="*/ 322375 h 455949"/>
              <a:gd name="connsiteX131" fmla="*/ 320491 w 518104"/>
              <a:gd name="connsiteY131" fmla="*/ 334883 h 455949"/>
              <a:gd name="connsiteX132" fmla="*/ 306404 w 518104"/>
              <a:gd name="connsiteY132" fmla="*/ 349408 h 455949"/>
              <a:gd name="connsiteX133" fmla="*/ 291915 w 518104"/>
              <a:gd name="connsiteY133" fmla="*/ 334883 h 455949"/>
              <a:gd name="connsiteX134" fmla="*/ 299160 w 518104"/>
              <a:gd name="connsiteY134" fmla="*/ 322375 h 455949"/>
              <a:gd name="connsiteX135" fmla="*/ 299160 w 518104"/>
              <a:gd name="connsiteY135" fmla="*/ 288887 h 455949"/>
              <a:gd name="connsiteX136" fmla="*/ 173991 w 518104"/>
              <a:gd name="connsiteY136" fmla="*/ 288887 h 455949"/>
              <a:gd name="connsiteX137" fmla="*/ 130524 w 518104"/>
              <a:gd name="connsiteY137" fmla="*/ 309060 h 455949"/>
              <a:gd name="connsiteX138" fmla="*/ 74581 w 518104"/>
              <a:gd name="connsiteY138" fmla="*/ 252978 h 455949"/>
              <a:gd name="connsiteX139" fmla="*/ 123682 w 518104"/>
              <a:gd name="connsiteY139" fmla="*/ 197298 h 455949"/>
              <a:gd name="connsiteX140" fmla="*/ 123682 w 518104"/>
              <a:gd name="connsiteY140" fmla="*/ 60117 h 455949"/>
              <a:gd name="connsiteX141" fmla="*/ 93899 w 518104"/>
              <a:gd name="connsiteY141" fmla="*/ 29857 h 455949"/>
              <a:gd name="connsiteX142" fmla="*/ 123682 w 518104"/>
              <a:gd name="connsiteY142" fmla="*/ 0 h 4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518104" h="455949">
                <a:moveTo>
                  <a:pt x="105469" y="411958"/>
                </a:moveTo>
                <a:cubicBezTo>
                  <a:pt x="108483" y="411958"/>
                  <a:pt x="111496" y="414595"/>
                  <a:pt x="111496" y="417985"/>
                </a:cubicBezTo>
                <a:cubicBezTo>
                  <a:pt x="111496" y="421375"/>
                  <a:pt x="108483" y="424012"/>
                  <a:pt x="105469" y="424012"/>
                </a:cubicBezTo>
                <a:cubicBezTo>
                  <a:pt x="102079" y="424012"/>
                  <a:pt x="99442" y="421375"/>
                  <a:pt x="99442" y="417985"/>
                </a:cubicBezTo>
                <a:cubicBezTo>
                  <a:pt x="99442" y="414595"/>
                  <a:pt x="102079" y="411958"/>
                  <a:pt x="105469" y="411958"/>
                </a:cubicBezTo>
                <a:close/>
                <a:moveTo>
                  <a:pt x="105469" y="388875"/>
                </a:moveTo>
                <a:cubicBezTo>
                  <a:pt x="108483" y="388875"/>
                  <a:pt x="111496" y="392218"/>
                  <a:pt x="111496" y="395560"/>
                </a:cubicBezTo>
                <a:cubicBezTo>
                  <a:pt x="111496" y="399321"/>
                  <a:pt x="108483" y="402663"/>
                  <a:pt x="105469" y="402663"/>
                </a:cubicBezTo>
                <a:cubicBezTo>
                  <a:pt x="102079" y="402663"/>
                  <a:pt x="99442" y="399321"/>
                  <a:pt x="99442" y="395560"/>
                </a:cubicBezTo>
                <a:cubicBezTo>
                  <a:pt x="99442" y="392218"/>
                  <a:pt x="102079" y="388875"/>
                  <a:pt x="105469" y="388875"/>
                </a:cubicBezTo>
                <a:close/>
                <a:moveTo>
                  <a:pt x="156757" y="341265"/>
                </a:moveTo>
                <a:lnTo>
                  <a:pt x="142288" y="354995"/>
                </a:lnTo>
                <a:cubicBezTo>
                  <a:pt x="140278" y="356207"/>
                  <a:pt x="138268" y="357418"/>
                  <a:pt x="135856" y="358630"/>
                </a:cubicBezTo>
                <a:lnTo>
                  <a:pt x="135856" y="441412"/>
                </a:lnTo>
                <a:lnTo>
                  <a:pt x="239156" y="441412"/>
                </a:lnTo>
                <a:cubicBezTo>
                  <a:pt x="242372" y="441412"/>
                  <a:pt x="244381" y="438989"/>
                  <a:pt x="244381" y="436162"/>
                </a:cubicBezTo>
                <a:lnTo>
                  <a:pt x="244381" y="400223"/>
                </a:lnTo>
                <a:cubicBezTo>
                  <a:pt x="244381" y="367514"/>
                  <a:pt x="218255" y="341265"/>
                  <a:pt x="185697" y="341265"/>
                </a:cubicBezTo>
                <a:close/>
                <a:moveTo>
                  <a:pt x="73153" y="341265"/>
                </a:moveTo>
                <a:cubicBezTo>
                  <a:pt x="40596" y="341265"/>
                  <a:pt x="14470" y="367514"/>
                  <a:pt x="14470" y="400223"/>
                </a:cubicBezTo>
                <a:lnTo>
                  <a:pt x="14470" y="436162"/>
                </a:lnTo>
                <a:cubicBezTo>
                  <a:pt x="14470" y="438989"/>
                  <a:pt x="16480" y="441412"/>
                  <a:pt x="19293" y="441412"/>
                </a:cubicBezTo>
                <a:lnTo>
                  <a:pt x="121788" y="441412"/>
                </a:lnTo>
                <a:lnTo>
                  <a:pt x="121788" y="358226"/>
                </a:lnTo>
                <a:cubicBezTo>
                  <a:pt x="120181" y="357418"/>
                  <a:pt x="118171" y="356207"/>
                  <a:pt x="116563" y="354995"/>
                </a:cubicBezTo>
                <a:lnTo>
                  <a:pt x="102495" y="341265"/>
                </a:lnTo>
                <a:close/>
                <a:moveTo>
                  <a:pt x="73153" y="326728"/>
                </a:moveTo>
                <a:lnTo>
                  <a:pt x="87221" y="326728"/>
                </a:lnTo>
                <a:lnTo>
                  <a:pt x="171629" y="326728"/>
                </a:lnTo>
                <a:lnTo>
                  <a:pt x="185697" y="326728"/>
                </a:lnTo>
                <a:cubicBezTo>
                  <a:pt x="225892" y="326728"/>
                  <a:pt x="258851" y="359841"/>
                  <a:pt x="258851" y="400223"/>
                </a:cubicBezTo>
                <a:lnTo>
                  <a:pt x="258851" y="436162"/>
                </a:lnTo>
                <a:cubicBezTo>
                  <a:pt x="258851" y="447065"/>
                  <a:pt x="250008" y="455949"/>
                  <a:pt x="239156" y="455949"/>
                </a:cubicBezTo>
                <a:lnTo>
                  <a:pt x="19293" y="455949"/>
                </a:lnTo>
                <a:cubicBezTo>
                  <a:pt x="8843" y="455949"/>
                  <a:pt x="0" y="447065"/>
                  <a:pt x="0" y="436162"/>
                </a:cubicBezTo>
                <a:lnTo>
                  <a:pt x="0" y="400223"/>
                </a:lnTo>
                <a:cubicBezTo>
                  <a:pt x="0" y="359841"/>
                  <a:pt x="32959" y="326728"/>
                  <a:pt x="73153" y="326728"/>
                </a:cubicBezTo>
                <a:close/>
                <a:moveTo>
                  <a:pt x="130524" y="211016"/>
                </a:moveTo>
                <a:cubicBezTo>
                  <a:pt x="107583" y="211016"/>
                  <a:pt x="88667" y="229980"/>
                  <a:pt x="88667" y="252978"/>
                </a:cubicBezTo>
                <a:cubicBezTo>
                  <a:pt x="88667" y="275976"/>
                  <a:pt x="107583" y="294939"/>
                  <a:pt x="130524" y="294939"/>
                </a:cubicBezTo>
                <a:cubicBezTo>
                  <a:pt x="153465" y="294939"/>
                  <a:pt x="172381" y="275976"/>
                  <a:pt x="172381" y="252978"/>
                </a:cubicBezTo>
                <a:cubicBezTo>
                  <a:pt x="172381" y="229980"/>
                  <a:pt x="153465" y="211016"/>
                  <a:pt x="130524" y="211016"/>
                </a:cubicBezTo>
                <a:close/>
                <a:moveTo>
                  <a:pt x="328578" y="197100"/>
                </a:moveTo>
                <a:lnTo>
                  <a:pt x="372825" y="197100"/>
                </a:lnTo>
                <a:cubicBezTo>
                  <a:pt x="376811" y="197100"/>
                  <a:pt x="379602" y="199862"/>
                  <a:pt x="379602" y="204203"/>
                </a:cubicBezTo>
                <a:cubicBezTo>
                  <a:pt x="379602" y="208149"/>
                  <a:pt x="376811" y="210911"/>
                  <a:pt x="372825" y="210911"/>
                </a:cubicBezTo>
                <a:lnTo>
                  <a:pt x="328578" y="210911"/>
                </a:lnTo>
                <a:cubicBezTo>
                  <a:pt x="324592" y="210911"/>
                  <a:pt x="321403" y="208149"/>
                  <a:pt x="321403" y="204203"/>
                </a:cubicBezTo>
                <a:cubicBezTo>
                  <a:pt x="321403" y="199862"/>
                  <a:pt x="324592" y="197100"/>
                  <a:pt x="328578" y="197100"/>
                </a:cubicBezTo>
                <a:close/>
                <a:moveTo>
                  <a:pt x="328624" y="166914"/>
                </a:moveTo>
                <a:lnTo>
                  <a:pt x="434528" y="166914"/>
                </a:lnTo>
                <a:cubicBezTo>
                  <a:pt x="438540" y="166914"/>
                  <a:pt x="441749" y="169986"/>
                  <a:pt x="441749" y="173825"/>
                </a:cubicBezTo>
                <a:cubicBezTo>
                  <a:pt x="441749" y="177665"/>
                  <a:pt x="438540" y="180736"/>
                  <a:pt x="434528" y="180736"/>
                </a:cubicBezTo>
                <a:lnTo>
                  <a:pt x="328624" y="180736"/>
                </a:lnTo>
                <a:cubicBezTo>
                  <a:pt x="324612" y="180736"/>
                  <a:pt x="321403" y="177665"/>
                  <a:pt x="321403" y="173825"/>
                </a:cubicBezTo>
                <a:cubicBezTo>
                  <a:pt x="321403" y="169986"/>
                  <a:pt x="324612" y="166914"/>
                  <a:pt x="328624" y="166914"/>
                </a:cubicBezTo>
                <a:close/>
                <a:moveTo>
                  <a:pt x="275563" y="143831"/>
                </a:moveTo>
                <a:lnTo>
                  <a:pt x="294354" y="143831"/>
                </a:lnTo>
                <a:cubicBezTo>
                  <a:pt x="297153" y="143831"/>
                  <a:pt x="299152" y="146227"/>
                  <a:pt x="299152" y="148623"/>
                </a:cubicBezTo>
                <a:lnTo>
                  <a:pt x="299152" y="212514"/>
                </a:lnTo>
                <a:lnTo>
                  <a:pt x="302751" y="212514"/>
                </a:lnTo>
                <a:cubicBezTo>
                  <a:pt x="306749" y="212514"/>
                  <a:pt x="310347" y="215709"/>
                  <a:pt x="310347" y="219303"/>
                </a:cubicBezTo>
                <a:cubicBezTo>
                  <a:pt x="310347" y="223296"/>
                  <a:pt x="306749" y="226890"/>
                  <a:pt x="302751" y="226890"/>
                </a:cubicBezTo>
                <a:lnTo>
                  <a:pt x="197197" y="226890"/>
                </a:lnTo>
                <a:cubicBezTo>
                  <a:pt x="193198" y="226890"/>
                  <a:pt x="190000" y="223296"/>
                  <a:pt x="190000" y="219303"/>
                </a:cubicBezTo>
                <a:cubicBezTo>
                  <a:pt x="190000" y="215709"/>
                  <a:pt x="193198" y="212514"/>
                  <a:pt x="197197" y="212514"/>
                </a:cubicBezTo>
                <a:lnTo>
                  <a:pt x="200795" y="212514"/>
                </a:lnTo>
                <a:lnTo>
                  <a:pt x="200795" y="193746"/>
                </a:lnTo>
                <a:cubicBezTo>
                  <a:pt x="200795" y="191350"/>
                  <a:pt x="202794" y="189354"/>
                  <a:pt x="205593" y="189354"/>
                </a:cubicBezTo>
                <a:lnTo>
                  <a:pt x="224785" y="189354"/>
                </a:lnTo>
                <a:cubicBezTo>
                  <a:pt x="227184" y="189354"/>
                  <a:pt x="229583" y="191350"/>
                  <a:pt x="229583" y="193746"/>
                </a:cubicBezTo>
                <a:lnTo>
                  <a:pt x="229583" y="212514"/>
                </a:lnTo>
                <a:lnTo>
                  <a:pt x="235980" y="212514"/>
                </a:lnTo>
                <a:lnTo>
                  <a:pt x="235980" y="178971"/>
                </a:lnTo>
                <a:cubicBezTo>
                  <a:pt x="235980" y="176575"/>
                  <a:pt x="237979" y="174179"/>
                  <a:pt x="240778" y="174179"/>
                </a:cubicBezTo>
                <a:lnTo>
                  <a:pt x="259570" y="174179"/>
                </a:lnTo>
                <a:cubicBezTo>
                  <a:pt x="262368" y="174179"/>
                  <a:pt x="263968" y="176575"/>
                  <a:pt x="263968" y="178971"/>
                </a:cubicBezTo>
                <a:lnTo>
                  <a:pt x="263968" y="212514"/>
                </a:lnTo>
                <a:lnTo>
                  <a:pt x="271165" y="212514"/>
                </a:lnTo>
                <a:lnTo>
                  <a:pt x="271165" y="148623"/>
                </a:lnTo>
                <a:cubicBezTo>
                  <a:pt x="271165" y="146227"/>
                  <a:pt x="272764" y="143831"/>
                  <a:pt x="275563" y="143831"/>
                </a:cubicBezTo>
                <a:close/>
                <a:moveTo>
                  <a:pt x="326471" y="134950"/>
                </a:moveTo>
                <a:lnTo>
                  <a:pt x="402542" y="134950"/>
                </a:lnTo>
                <a:cubicBezTo>
                  <a:pt x="406567" y="134950"/>
                  <a:pt x="409787" y="138406"/>
                  <a:pt x="409787" y="141861"/>
                </a:cubicBezTo>
                <a:cubicBezTo>
                  <a:pt x="409787" y="145701"/>
                  <a:pt x="406567" y="148772"/>
                  <a:pt x="402542" y="148772"/>
                </a:cubicBezTo>
                <a:lnTo>
                  <a:pt x="326471" y="148772"/>
                </a:lnTo>
                <a:cubicBezTo>
                  <a:pt x="322446" y="148772"/>
                  <a:pt x="319628" y="145701"/>
                  <a:pt x="319628" y="141861"/>
                </a:cubicBezTo>
                <a:cubicBezTo>
                  <a:pt x="319628" y="138406"/>
                  <a:pt x="322446" y="134950"/>
                  <a:pt x="326471" y="134950"/>
                </a:cubicBezTo>
                <a:close/>
                <a:moveTo>
                  <a:pt x="328624" y="104764"/>
                </a:moveTo>
                <a:lnTo>
                  <a:pt x="434528" y="104764"/>
                </a:lnTo>
                <a:cubicBezTo>
                  <a:pt x="438540" y="104764"/>
                  <a:pt x="441749" y="107921"/>
                  <a:pt x="441749" y="111472"/>
                </a:cubicBezTo>
                <a:cubicBezTo>
                  <a:pt x="441749" y="115419"/>
                  <a:pt x="438540" y="118575"/>
                  <a:pt x="434528" y="118575"/>
                </a:cubicBezTo>
                <a:lnTo>
                  <a:pt x="328624" y="118575"/>
                </a:lnTo>
                <a:cubicBezTo>
                  <a:pt x="324612" y="118575"/>
                  <a:pt x="321403" y="115419"/>
                  <a:pt x="321403" y="111472"/>
                </a:cubicBezTo>
                <a:cubicBezTo>
                  <a:pt x="321403" y="107921"/>
                  <a:pt x="324612" y="104764"/>
                  <a:pt x="328624" y="104764"/>
                </a:cubicBezTo>
                <a:close/>
                <a:moveTo>
                  <a:pt x="278042" y="99837"/>
                </a:moveTo>
                <a:cubicBezTo>
                  <a:pt x="280849" y="99436"/>
                  <a:pt x="283655" y="101041"/>
                  <a:pt x="284056" y="103850"/>
                </a:cubicBezTo>
                <a:lnTo>
                  <a:pt x="286863" y="118297"/>
                </a:lnTo>
                <a:cubicBezTo>
                  <a:pt x="287264" y="120704"/>
                  <a:pt x="286061" y="123112"/>
                  <a:pt x="283254" y="124316"/>
                </a:cubicBezTo>
                <a:cubicBezTo>
                  <a:pt x="282853" y="124316"/>
                  <a:pt x="282452" y="124316"/>
                  <a:pt x="282452" y="124316"/>
                </a:cubicBezTo>
                <a:cubicBezTo>
                  <a:pt x="280047" y="124316"/>
                  <a:pt x="278042" y="122309"/>
                  <a:pt x="277641" y="120303"/>
                </a:cubicBezTo>
                <a:lnTo>
                  <a:pt x="276839" y="116290"/>
                </a:lnTo>
                <a:cubicBezTo>
                  <a:pt x="261602" y="140769"/>
                  <a:pt x="241152" y="160432"/>
                  <a:pt x="220703" y="169661"/>
                </a:cubicBezTo>
                <a:cubicBezTo>
                  <a:pt x="219901" y="170063"/>
                  <a:pt x="219500" y="170063"/>
                  <a:pt x="218698" y="170063"/>
                </a:cubicBezTo>
                <a:cubicBezTo>
                  <a:pt x="217094" y="170063"/>
                  <a:pt x="215089" y="169661"/>
                  <a:pt x="214287" y="167254"/>
                </a:cubicBezTo>
                <a:cubicBezTo>
                  <a:pt x="213084" y="165247"/>
                  <a:pt x="214287" y="162438"/>
                  <a:pt x="216693" y="161234"/>
                </a:cubicBezTo>
                <a:cubicBezTo>
                  <a:pt x="235940" y="152807"/>
                  <a:pt x="254384" y="134348"/>
                  <a:pt x="268819" y="111475"/>
                </a:cubicBezTo>
                <a:lnTo>
                  <a:pt x="265211" y="112277"/>
                </a:lnTo>
                <a:cubicBezTo>
                  <a:pt x="262805" y="112679"/>
                  <a:pt x="260399" y="111073"/>
                  <a:pt x="259998" y="108666"/>
                </a:cubicBezTo>
                <a:cubicBezTo>
                  <a:pt x="259196" y="105857"/>
                  <a:pt x="261201" y="103449"/>
                  <a:pt x="263607" y="102646"/>
                </a:cubicBezTo>
                <a:close/>
                <a:moveTo>
                  <a:pt x="137366" y="60117"/>
                </a:moveTo>
                <a:lnTo>
                  <a:pt x="137366" y="197298"/>
                </a:lnTo>
                <a:cubicBezTo>
                  <a:pt x="165137" y="200930"/>
                  <a:pt x="186468" y="224331"/>
                  <a:pt x="186468" y="252978"/>
                </a:cubicBezTo>
                <a:cubicBezTo>
                  <a:pt x="186468" y="260644"/>
                  <a:pt x="184858" y="267906"/>
                  <a:pt x="182443" y="274362"/>
                </a:cubicBezTo>
                <a:lnTo>
                  <a:pt x="455318" y="274362"/>
                </a:lnTo>
                <a:cubicBezTo>
                  <a:pt x="465783" y="274362"/>
                  <a:pt x="473832" y="265889"/>
                  <a:pt x="473832" y="256205"/>
                </a:cubicBezTo>
                <a:lnTo>
                  <a:pt x="473832" y="60117"/>
                </a:lnTo>
                <a:close/>
                <a:moveTo>
                  <a:pt x="123682" y="14121"/>
                </a:moveTo>
                <a:cubicBezTo>
                  <a:pt x="114828" y="14121"/>
                  <a:pt x="107986" y="20981"/>
                  <a:pt x="107986" y="29857"/>
                </a:cubicBezTo>
                <a:cubicBezTo>
                  <a:pt x="107986" y="38330"/>
                  <a:pt x="114828" y="45592"/>
                  <a:pt x="123682" y="45592"/>
                </a:cubicBezTo>
                <a:lnTo>
                  <a:pt x="488321" y="45592"/>
                </a:lnTo>
                <a:cubicBezTo>
                  <a:pt x="496773" y="45592"/>
                  <a:pt x="503615" y="38330"/>
                  <a:pt x="503615" y="29857"/>
                </a:cubicBezTo>
                <a:cubicBezTo>
                  <a:pt x="503615" y="20981"/>
                  <a:pt x="496773" y="14121"/>
                  <a:pt x="488321" y="14121"/>
                </a:cubicBezTo>
                <a:close/>
                <a:moveTo>
                  <a:pt x="123682" y="0"/>
                </a:moveTo>
                <a:lnTo>
                  <a:pt x="488321" y="0"/>
                </a:lnTo>
                <a:cubicBezTo>
                  <a:pt x="504420" y="0"/>
                  <a:pt x="518104" y="13315"/>
                  <a:pt x="518104" y="29857"/>
                </a:cubicBezTo>
                <a:cubicBezTo>
                  <a:pt x="518104" y="46399"/>
                  <a:pt x="504822" y="59714"/>
                  <a:pt x="488321" y="60117"/>
                </a:cubicBezTo>
                <a:lnTo>
                  <a:pt x="488321" y="256205"/>
                </a:lnTo>
                <a:cubicBezTo>
                  <a:pt x="488321" y="273958"/>
                  <a:pt x="473832" y="288887"/>
                  <a:pt x="455318" y="288887"/>
                </a:cubicBezTo>
                <a:lnTo>
                  <a:pt x="313246" y="288887"/>
                </a:lnTo>
                <a:lnTo>
                  <a:pt x="313246" y="322375"/>
                </a:lnTo>
                <a:cubicBezTo>
                  <a:pt x="317673" y="325199"/>
                  <a:pt x="320491" y="329637"/>
                  <a:pt x="320491" y="334883"/>
                </a:cubicBezTo>
                <a:cubicBezTo>
                  <a:pt x="320491" y="342952"/>
                  <a:pt x="314051" y="349408"/>
                  <a:pt x="306404" y="349408"/>
                </a:cubicBezTo>
                <a:cubicBezTo>
                  <a:pt x="298355" y="349408"/>
                  <a:pt x="291915" y="342952"/>
                  <a:pt x="291915" y="334883"/>
                </a:cubicBezTo>
                <a:cubicBezTo>
                  <a:pt x="291915" y="329637"/>
                  <a:pt x="294733" y="325199"/>
                  <a:pt x="299160" y="322375"/>
                </a:cubicBezTo>
                <a:lnTo>
                  <a:pt x="299160" y="288887"/>
                </a:lnTo>
                <a:lnTo>
                  <a:pt x="173991" y="288887"/>
                </a:lnTo>
                <a:cubicBezTo>
                  <a:pt x="163527" y="301394"/>
                  <a:pt x="148233" y="309060"/>
                  <a:pt x="130524" y="309060"/>
                </a:cubicBezTo>
                <a:cubicBezTo>
                  <a:pt x="99534" y="309060"/>
                  <a:pt x="74581" y="284045"/>
                  <a:pt x="74581" y="252978"/>
                </a:cubicBezTo>
                <a:cubicBezTo>
                  <a:pt x="74581" y="224331"/>
                  <a:pt x="95912" y="200930"/>
                  <a:pt x="123682" y="197298"/>
                </a:cubicBezTo>
                <a:lnTo>
                  <a:pt x="123682" y="60117"/>
                </a:lnTo>
                <a:cubicBezTo>
                  <a:pt x="107181" y="59714"/>
                  <a:pt x="93899" y="46399"/>
                  <a:pt x="93899" y="29857"/>
                </a:cubicBezTo>
                <a:cubicBezTo>
                  <a:pt x="93899" y="13315"/>
                  <a:pt x="107181" y="0"/>
                  <a:pt x="123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DB60AAB-4E90-44DA-AB58-B75422FF4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25" y="3629545"/>
            <a:ext cx="4803678" cy="3201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E085A3-2227-180C-65C7-518D9328881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ABOUT US: AVANT GARDE SOLUTIONS PRIVATE LTD              1/3 </a:t>
            </a:r>
          </a:p>
        </p:txBody>
      </p:sp>
    </p:spTree>
    <p:extLst>
      <p:ext uri="{BB962C8B-B14F-4D97-AF65-F5344CB8AC3E}">
        <p14:creationId xmlns:p14="http://schemas.microsoft.com/office/powerpoint/2010/main" val="10637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 2/10</a:t>
            </a:r>
            <a:endParaRPr lang="en-GB" b="1" u="sng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F4143D-CFC0-4AFD-A290-9F6FA3B36F05}"/>
              </a:ext>
            </a:extLst>
          </p:cNvPr>
          <p:cNvCxnSpPr/>
          <p:nvPr/>
        </p:nvCxnSpPr>
        <p:spPr>
          <a:xfrm>
            <a:off x="6091084" y="1961535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0E59A4-AEC9-4E0E-B5FB-B0D46764AD8D}"/>
              </a:ext>
            </a:extLst>
          </p:cNvPr>
          <p:cNvCxnSpPr/>
          <p:nvPr/>
        </p:nvCxnSpPr>
        <p:spPr>
          <a:xfrm>
            <a:off x="427702" y="4362699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87517D-573B-4671-8704-A5974849DCE9}"/>
              </a:ext>
            </a:extLst>
          </p:cNvPr>
          <p:cNvCxnSpPr/>
          <p:nvPr/>
        </p:nvCxnSpPr>
        <p:spPr>
          <a:xfrm>
            <a:off x="9778181" y="1961534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A4C56C-9799-40D8-B3B7-5C2E7362121D}"/>
              </a:ext>
            </a:extLst>
          </p:cNvPr>
          <p:cNvCxnSpPr/>
          <p:nvPr/>
        </p:nvCxnSpPr>
        <p:spPr>
          <a:xfrm>
            <a:off x="4252452" y="1961533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9B6FA3-4C02-4CEC-AD45-9D644FA9D251}"/>
              </a:ext>
            </a:extLst>
          </p:cNvPr>
          <p:cNvCxnSpPr/>
          <p:nvPr/>
        </p:nvCxnSpPr>
        <p:spPr>
          <a:xfrm>
            <a:off x="2438401" y="1961532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B92698-A7D7-4B2F-B458-3DBA47770FE8}"/>
              </a:ext>
            </a:extLst>
          </p:cNvPr>
          <p:cNvCxnSpPr/>
          <p:nvPr/>
        </p:nvCxnSpPr>
        <p:spPr>
          <a:xfrm>
            <a:off x="427703" y="3102077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6860D-AE20-42F2-8FAD-C24622C3C8CD}"/>
              </a:ext>
            </a:extLst>
          </p:cNvPr>
          <p:cNvCxnSpPr/>
          <p:nvPr/>
        </p:nvCxnSpPr>
        <p:spPr>
          <a:xfrm>
            <a:off x="446939" y="5669730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E4E07-38A3-4562-BAFE-738DF421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108" y="2065801"/>
            <a:ext cx="1829081" cy="93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9FF34-6C04-488F-BCD4-B0E3FF31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3" y="3293077"/>
            <a:ext cx="1604502" cy="898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845C74-7551-49B5-A2D7-C5BFFAEDB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7" y="3208683"/>
            <a:ext cx="848931" cy="1079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5DE9C-E1C1-4824-B96A-72F7130F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06" y="4460684"/>
            <a:ext cx="1123950" cy="1129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6BD7B-8DDD-4E9A-8FCC-D05218710E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74" y="4435306"/>
            <a:ext cx="1033498" cy="116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66D3B-7453-419E-89E2-70FA5500D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76" y="3407197"/>
            <a:ext cx="1456565" cy="801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2A49-3F0E-4D73-8C46-266EBEDDC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29" y="1925371"/>
            <a:ext cx="1434325" cy="10996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9AF5F-291B-4409-8C51-8B68F0EC4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9699" y="3544441"/>
            <a:ext cx="2087246" cy="42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1CC32-ACA4-421B-BC42-EC48B254FD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16" y="3199097"/>
            <a:ext cx="1137629" cy="1101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BAA95-2F3C-4FDD-A023-CE95B4291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4752" y="4780007"/>
            <a:ext cx="1630794" cy="49092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203D6-29AF-47AF-B218-33BD95EC729E}"/>
              </a:ext>
            </a:extLst>
          </p:cNvPr>
          <p:cNvCxnSpPr/>
          <p:nvPr/>
        </p:nvCxnSpPr>
        <p:spPr>
          <a:xfrm>
            <a:off x="7874241" y="1993001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MS Self-Care Portal">
            <a:extLst>
              <a:ext uri="{FF2B5EF4-FFF2-40B4-BE49-F238E27FC236}">
                <a16:creationId xmlns:a16="http://schemas.microsoft.com/office/drawing/2014/main" id="{D3C3CAD0-0E14-4E9C-8D9D-CAA305C0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4" y="4608493"/>
            <a:ext cx="1887741" cy="75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1547EE5-3FB5-4D47-BF59-B9C4AEFB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3284007"/>
            <a:ext cx="1692079" cy="9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Kfc Logo Stock Illustrations – 51 Kfc Logo Stock Illustrations, Vectors &amp;  Clipart - Dreamstime">
            <a:extLst>
              <a:ext uri="{FF2B5EF4-FFF2-40B4-BE49-F238E27FC236}">
                <a16:creationId xmlns:a16="http://schemas.microsoft.com/office/drawing/2014/main" id="{16AA379D-4147-4096-BCBD-91949726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27" y="2026771"/>
            <a:ext cx="1439909" cy="105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02602B-7AE4-4B4F-B57D-E4E76C79CB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4616809"/>
            <a:ext cx="1468988" cy="807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C0B1E1-2360-4BDD-9872-8106184BA1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7" y="5804622"/>
            <a:ext cx="893464" cy="9274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33A76-75AE-4220-8878-B9BB9F2AD0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78" y="4670500"/>
            <a:ext cx="1539944" cy="5926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30AC6F-69F2-485D-AEC2-E9A4A155E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8" y="2279436"/>
            <a:ext cx="1774211" cy="569004"/>
          </a:xfrm>
          <a:prstGeom prst="rect">
            <a:avLst/>
          </a:prstGeom>
        </p:spPr>
      </p:pic>
      <p:pic>
        <p:nvPicPr>
          <p:cNvPr id="29" name="Picture 4" descr="Samsung Logo | Brand Identity | Samsung US">
            <a:extLst>
              <a:ext uri="{FF2B5EF4-FFF2-40B4-BE49-F238E27FC236}">
                <a16:creationId xmlns:a16="http://schemas.microsoft.com/office/drawing/2014/main" id="{243AA740-79EB-4817-BA9D-885DC4A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0" y="2001337"/>
            <a:ext cx="1832447" cy="100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875AB4-77BD-431B-BF9B-2BE2045169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4014" y="5854890"/>
            <a:ext cx="1644735" cy="552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67EAD3-B5B4-4E14-B7D8-7D5788CEB5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44330" y="2168090"/>
            <a:ext cx="1549480" cy="742988"/>
          </a:xfrm>
          <a:prstGeom prst="rect">
            <a:avLst/>
          </a:prstGeom>
        </p:spPr>
      </p:pic>
      <p:pic>
        <p:nvPicPr>
          <p:cNvPr id="32" name="Picture 2" descr="unicef-logo-web -">
            <a:extLst>
              <a:ext uri="{FF2B5EF4-FFF2-40B4-BE49-F238E27FC236}">
                <a16:creationId xmlns:a16="http://schemas.microsoft.com/office/drawing/2014/main" id="{8E0ABA1C-825C-4957-8BE6-349042C7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45" y="5789493"/>
            <a:ext cx="1762109" cy="8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3EF375-B50C-447B-91AD-F63934D4D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720" y="5895005"/>
            <a:ext cx="2112226" cy="6040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61E445-984C-4178-A776-BC9186DA82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76" y="5769735"/>
            <a:ext cx="1763127" cy="8227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425A68-1ABE-4F51-98A6-B25B5B80CB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3" y="5694489"/>
            <a:ext cx="1726696" cy="1026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D0B5-611A-3560-EBA6-13546F3F30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2/3</a:t>
            </a:r>
          </a:p>
        </p:txBody>
      </p:sp>
    </p:spTree>
    <p:extLst>
      <p:ext uri="{BB962C8B-B14F-4D97-AF65-F5344CB8AC3E}">
        <p14:creationId xmlns:p14="http://schemas.microsoft.com/office/powerpoint/2010/main" val="149203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3/10</a:t>
            </a:r>
            <a:endParaRPr lang="en-GB" b="1" u="sng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FBE5FF-3892-49F4-BE9B-EEEB466C862A}"/>
              </a:ext>
            </a:extLst>
          </p:cNvPr>
          <p:cNvCxnSpPr/>
          <p:nvPr/>
        </p:nvCxnSpPr>
        <p:spPr>
          <a:xfrm>
            <a:off x="5851597" y="1972421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D43E36-1116-4031-AB9A-4B541B49AA65}"/>
              </a:ext>
            </a:extLst>
          </p:cNvPr>
          <p:cNvCxnSpPr/>
          <p:nvPr/>
        </p:nvCxnSpPr>
        <p:spPr>
          <a:xfrm>
            <a:off x="188215" y="4373585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731FAE-2C8C-4A5A-B014-4A2C4E3CEB30}"/>
              </a:ext>
            </a:extLst>
          </p:cNvPr>
          <p:cNvCxnSpPr/>
          <p:nvPr/>
        </p:nvCxnSpPr>
        <p:spPr>
          <a:xfrm>
            <a:off x="9538694" y="1972420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92252B-664D-4A7C-B5C3-49545AEB7F8E}"/>
              </a:ext>
            </a:extLst>
          </p:cNvPr>
          <p:cNvCxnSpPr/>
          <p:nvPr/>
        </p:nvCxnSpPr>
        <p:spPr>
          <a:xfrm>
            <a:off x="4012965" y="1972419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23ED10-66B8-4E12-B82A-D06F9D2F3924}"/>
              </a:ext>
            </a:extLst>
          </p:cNvPr>
          <p:cNvCxnSpPr/>
          <p:nvPr/>
        </p:nvCxnSpPr>
        <p:spPr>
          <a:xfrm>
            <a:off x="2198914" y="1972418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DF60C6-E040-4218-951F-4E3C1B403AE6}"/>
              </a:ext>
            </a:extLst>
          </p:cNvPr>
          <p:cNvCxnSpPr/>
          <p:nvPr/>
        </p:nvCxnSpPr>
        <p:spPr>
          <a:xfrm>
            <a:off x="188216" y="3112963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04F4DA-AE05-4AE3-8F9E-B03A58839DA4}"/>
              </a:ext>
            </a:extLst>
          </p:cNvPr>
          <p:cNvCxnSpPr/>
          <p:nvPr/>
        </p:nvCxnSpPr>
        <p:spPr>
          <a:xfrm>
            <a:off x="188216" y="5443208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EEF86D-23C1-437A-A232-7B1403849A36}"/>
              </a:ext>
            </a:extLst>
          </p:cNvPr>
          <p:cNvCxnSpPr/>
          <p:nvPr/>
        </p:nvCxnSpPr>
        <p:spPr>
          <a:xfrm>
            <a:off x="7634754" y="2003887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>
            <a:extLst>
              <a:ext uri="{FF2B5EF4-FFF2-40B4-BE49-F238E27FC236}">
                <a16:creationId xmlns:a16="http://schemas.microsoft.com/office/drawing/2014/main" id="{8EB509E7-995D-4742-8F89-F69C7426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64" y="3499118"/>
            <a:ext cx="1575423" cy="53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63C0637-E1C8-4C0F-A8DF-8D5B9C417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66" y="2177854"/>
            <a:ext cx="1577497" cy="742919"/>
          </a:xfrm>
          <a:prstGeom prst="rect">
            <a:avLst/>
          </a:prstGeom>
        </p:spPr>
      </p:pic>
      <p:pic>
        <p:nvPicPr>
          <p:cNvPr id="46" name="Picture 2" descr="Creative Culture | Maximise your global strategy">
            <a:extLst>
              <a:ext uri="{FF2B5EF4-FFF2-40B4-BE49-F238E27FC236}">
                <a16:creationId xmlns:a16="http://schemas.microsoft.com/office/drawing/2014/main" id="{812D361A-BAB0-4CAB-A4CE-FA0C3AA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2110498"/>
            <a:ext cx="1562666" cy="87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8563C0E-5787-4FF5-A975-523E637ED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0" y="1944611"/>
            <a:ext cx="1160050" cy="11600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B4E2D0-CE25-49FB-8090-AEF5EEF27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0" y="2276869"/>
            <a:ext cx="1641976" cy="563113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360482A1-E4D8-4D8C-B3BD-FEC0D72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2327314"/>
            <a:ext cx="2006840" cy="4595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0" name="Picture 6" descr="Logo">
            <a:extLst>
              <a:ext uri="{FF2B5EF4-FFF2-40B4-BE49-F238E27FC236}">
                <a16:creationId xmlns:a16="http://schemas.microsoft.com/office/drawing/2014/main" id="{19F38B42-64CF-48B2-BD7F-6DA0C0A4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24" y="3330222"/>
            <a:ext cx="1696367" cy="8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CA3E8C0-5E7C-4B5F-BC6B-1725C62B7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8" y="3307825"/>
            <a:ext cx="976393" cy="9763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45803A-3AF7-4D52-9A71-9F052D475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24" y="4337461"/>
            <a:ext cx="2128514" cy="1121925"/>
          </a:xfrm>
          <a:prstGeom prst="rect">
            <a:avLst/>
          </a:prstGeom>
        </p:spPr>
      </p:pic>
      <p:pic>
        <p:nvPicPr>
          <p:cNvPr id="53" name="Picture 52" descr="C:\Users\DELL\Desktop\download (1).png">
            <a:extLst>
              <a:ext uri="{FF2B5EF4-FFF2-40B4-BE49-F238E27FC236}">
                <a16:creationId xmlns:a16="http://schemas.microsoft.com/office/drawing/2014/main" id="{736202DE-E0E7-4930-AFE6-A1C033653C0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4479313"/>
            <a:ext cx="1356523" cy="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Content Placeholder 20" descr="C:\Users\DELL\Desktop\plan_og_default.png">
            <a:extLst>
              <a:ext uri="{FF2B5EF4-FFF2-40B4-BE49-F238E27FC236}">
                <a16:creationId xmlns:a16="http://schemas.microsoft.com/office/drawing/2014/main" id="{65B52F56-CC85-40D3-ABA4-94910F1F0D75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2" y="4666319"/>
            <a:ext cx="1543975" cy="538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5042152-99F6-465B-85E5-374941260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962" y="3451547"/>
            <a:ext cx="1603084" cy="5898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CEC2BB-F6D4-46F1-97F6-30A4B8A898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5874" y="3589777"/>
            <a:ext cx="2047464" cy="3745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08341C-E83D-475E-BE2F-A64341F15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4" y="3545698"/>
            <a:ext cx="1748057" cy="5976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9466DB-0525-4F98-8A0E-18B473B912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62" y="4459575"/>
            <a:ext cx="1655676" cy="895694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01784BA3-106F-4B8F-A010-793C524E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10" y="2380295"/>
            <a:ext cx="1691811" cy="32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3B82C75-9124-4196-A110-FABD8A028A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8529" y="5540476"/>
            <a:ext cx="1082743" cy="10979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EFF4B2A-47F9-4629-AB37-C76E3E3B4E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7341" y="4591807"/>
            <a:ext cx="1505027" cy="55882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40F5CA7-751A-4EA5-BD63-3CCE564E52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9934" y="5604170"/>
            <a:ext cx="1693754" cy="10355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CE5F88-397D-4674-9B79-64161C979A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32993" y="5558618"/>
            <a:ext cx="1348176" cy="125625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134048D-F3E5-47D3-8D00-C34B4E8945D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29" y="5693164"/>
            <a:ext cx="1640363" cy="85757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22C675-8ADA-4303-8952-5767C91D7E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2" y="5542806"/>
            <a:ext cx="1267543" cy="126754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2827404-FD8D-4C45-891C-8BD6810A0D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4" y="4412772"/>
            <a:ext cx="1753777" cy="1016934"/>
          </a:xfrm>
          <a:prstGeom prst="rect">
            <a:avLst/>
          </a:prstGeom>
        </p:spPr>
      </p:pic>
      <p:pic>
        <p:nvPicPr>
          <p:cNvPr id="1026" name="Picture 2" descr="Research Services and Mobile Surveys in Emerging Markets">
            <a:extLst>
              <a:ext uri="{FF2B5EF4-FFF2-40B4-BE49-F238E27FC236}">
                <a16:creationId xmlns:a16="http://schemas.microsoft.com/office/drawing/2014/main" id="{8E9F942D-34B6-12CA-F51A-9A2A414DF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1" y="5708057"/>
            <a:ext cx="2097308" cy="6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2AA66-AF63-AF94-51C1-AF25E1EC73A6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3/3</a:t>
            </a:r>
          </a:p>
        </p:txBody>
      </p:sp>
    </p:spTree>
    <p:extLst>
      <p:ext uri="{BB962C8B-B14F-4D97-AF65-F5344CB8AC3E}">
        <p14:creationId xmlns:p14="http://schemas.microsoft.com/office/powerpoint/2010/main" val="158255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pic>
        <p:nvPicPr>
          <p:cNvPr id="32" name="Graphic 31" descr="Coins">
            <a:extLst>
              <a:ext uri="{FF2B5EF4-FFF2-40B4-BE49-F238E27FC236}">
                <a16:creationId xmlns:a16="http://schemas.microsoft.com/office/drawing/2014/main" id="{9D7C28AB-534C-4C81-8752-0F9485B46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6302" y="3298042"/>
            <a:ext cx="914018" cy="671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INTRODUCTION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8691E6-864C-D035-9D80-E6E1D47C577F}"/>
              </a:ext>
            </a:extLst>
          </p:cNvPr>
          <p:cNvGrpSpPr/>
          <p:nvPr/>
        </p:nvGrpSpPr>
        <p:grpSpPr>
          <a:xfrm>
            <a:off x="1088118" y="1860069"/>
            <a:ext cx="8968213" cy="999751"/>
            <a:chOff x="794352" y="1704335"/>
            <a:chExt cx="8968213" cy="69188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6B9B41-3260-DE31-629B-384B62D37071}"/>
                </a:ext>
              </a:extLst>
            </p:cNvPr>
            <p:cNvGrpSpPr/>
            <p:nvPr/>
          </p:nvGrpSpPr>
          <p:grpSpPr>
            <a:xfrm>
              <a:off x="794352" y="1704335"/>
              <a:ext cx="8968213" cy="691885"/>
              <a:chOff x="794352" y="1704337"/>
              <a:chExt cx="9573329" cy="877497"/>
            </a:xfrm>
          </p:grpSpPr>
          <p:sp>
            <p:nvSpPr>
              <p:cNvPr id="7" name="Round Same Side Corner Rectangle 24">
                <a:extLst>
                  <a:ext uri="{FF2B5EF4-FFF2-40B4-BE49-F238E27FC236}">
                    <a16:creationId xmlns:a16="http://schemas.microsoft.com/office/drawing/2014/main" id="{CEE0AC81-3EAD-8BFE-F6E7-850612B724BF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9" name="Freeform 224">
                <a:extLst>
                  <a:ext uri="{FF2B5EF4-FFF2-40B4-BE49-F238E27FC236}">
                    <a16:creationId xmlns:a16="http://schemas.microsoft.com/office/drawing/2014/main" id="{1C8107F7-BF30-864B-0A84-6B8CAA781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DF3CDA-2DFC-5331-5812-7AC2ADB1389E}"/>
                  </a:ext>
                </a:extLst>
              </p:cNvPr>
              <p:cNvSpPr txBox="1"/>
              <p:nvPr/>
            </p:nvSpPr>
            <p:spPr>
              <a:xfrm>
                <a:off x="1006264" y="1829735"/>
                <a:ext cx="8520708" cy="583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Nepal's clean feed policy, implemented on October 23, 2020, restricts foreign ads on foreign channels to promote the domestic advertising industry.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25">
              <a:extLst>
                <a:ext uri="{FF2B5EF4-FFF2-40B4-BE49-F238E27FC236}">
                  <a16:creationId xmlns:a16="http://schemas.microsoft.com/office/drawing/2014/main" id="{7C3C596A-F1E9-D341-4260-FD2CCE01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601" y="1755016"/>
              <a:ext cx="766677" cy="577262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A66A0F-DB42-500F-FE1F-96C8CEA11B48}"/>
              </a:ext>
            </a:extLst>
          </p:cNvPr>
          <p:cNvGrpSpPr/>
          <p:nvPr/>
        </p:nvGrpSpPr>
        <p:grpSpPr>
          <a:xfrm>
            <a:off x="1011092" y="3076223"/>
            <a:ext cx="8968214" cy="691890"/>
            <a:chOff x="794352" y="1704338"/>
            <a:chExt cx="8968214" cy="69189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D616118-5529-379C-93AC-5B55813EC8C0}"/>
                </a:ext>
              </a:extLst>
            </p:cNvPr>
            <p:cNvGrpSpPr/>
            <p:nvPr/>
          </p:nvGrpSpPr>
          <p:grpSpPr>
            <a:xfrm>
              <a:off x="794352" y="1704341"/>
              <a:ext cx="8968213" cy="691887"/>
              <a:chOff x="794352" y="1704337"/>
              <a:chExt cx="9573329" cy="877497"/>
            </a:xfrm>
          </p:grpSpPr>
          <p:sp>
            <p:nvSpPr>
              <p:cNvPr id="17" name="Round Same Side Corner Rectangle 24">
                <a:extLst>
                  <a:ext uri="{FF2B5EF4-FFF2-40B4-BE49-F238E27FC236}">
                    <a16:creationId xmlns:a16="http://schemas.microsoft.com/office/drawing/2014/main" id="{3D876982-FE28-94FB-5C27-965A371B671D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864784EC-0411-D51B-5101-58317155B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FF5A1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36347-4A16-9BDB-A05F-F15A5FD0E001}"/>
                  </a:ext>
                </a:extLst>
              </p:cNvPr>
              <p:cNvSpPr txBox="1"/>
              <p:nvPr/>
            </p:nvSpPr>
            <p:spPr>
              <a:xfrm>
                <a:off x="1011818" y="1738285"/>
                <a:ext cx="8290288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It is too early to evaluate the policy's impact on the growth of Nepal's advertising industry.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9AC937C-9451-CDBF-96A7-B6A7E1B7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605955-96B4-7FA0-5AE3-3FC2B8764FAB}"/>
              </a:ext>
            </a:extLst>
          </p:cNvPr>
          <p:cNvGrpSpPr/>
          <p:nvPr/>
        </p:nvGrpSpPr>
        <p:grpSpPr>
          <a:xfrm>
            <a:off x="1072076" y="4077109"/>
            <a:ext cx="8968214" cy="700163"/>
            <a:chOff x="794352" y="1704338"/>
            <a:chExt cx="8968214" cy="70016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7A2EA2-1089-DF2F-326C-0E14370C614F}"/>
                </a:ext>
              </a:extLst>
            </p:cNvPr>
            <p:cNvGrpSpPr/>
            <p:nvPr/>
          </p:nvGrpSpPr>
          <p:grpSpPr>
            <a:xfrm>
              <a:off x="794352" y="1704338"/>
              <a:ext cx="8968213" cy="700163"/>
              <a:chOff x="794352" y="1704337"/>
              <a:chExt cx="9573329" cy="887994"/>
            </a:xfrm>
          </p:grpSpPr>
          <p:sp>
            <p:nvSpPr>
              <p:cNvPr id="23" name="Round Same Side Corner Rectangle 24">
                <a:extLst>
                  <a:ext uri="{FF2B5EF4-FFF2-40B4-BE49-F238E27FC236}">
                    <a16:creationId xmlns:a16="http://schemas.microsoft.com/office/drawing/2014/main" id="{EA0769AA-FD6B-4224-B285-BC8968A4BA9B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24" name="Freeform 224">
                <a:extLst>
                  <a:ext uri="{FF2B5EF4-FFF2-40B4-BE49-F238E27FC236}">
                    <a16:creationId xmlns:a16="http://schemas.microsoft.com/office/drawing/2014/main" id="{8B348ED4-7552-55BB-289B-0692FA128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99BFF2-7C51-D972-84D4-4B921AD41A77}"/>
                  </a:ext>
                </a:extLst>
              </p:cNvPr>
              <p:cNvSpPr txBox="1"/>
              <p:nvPr/>
            </p:nvSpPr>
            <p:spPr>
              <a:xfrm>
                <a:off x="975923" y="1748783"/>
                <a:ext cx="8338761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The policy expects a decline in foreign TV ads in Nepal, aiming to boost the domestic advertising sector.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225">
              <a:extLst>
                <a:ext uri="{FF2B5EF4-FFF2-40B4-BE49-F238E27FC236}">
                  <a16:creationId xmlns:a16="http://schemas.microsoft.com/office/drawing/2014/main" id="{C95B68B6-7B38-F4B3-59EF-EE5135DD4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pic>
        <p:nvPicPr>
          <p:cNvPr id="43" name="Graphic 42" descr="Downward trend">
            <a:extLst>
              <a:ext uri="{FF2B5EF4-FFF2-40B4-BE49-F238E27FC236}">
                <a16:creationId xmlns:a16="http://schemas.microsoft.com/office/drawing/2014/main" id="{CAA077A1-76C5-6F29-2704-CC0E0885AC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7586" y="3063635"/>
            <a:ext cx="665628" cy="6656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FDE90-DB87-622B-F9B9-CB80588D1C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31" y="2032992"/>
            <a:ext cx="631567" cy="605010"/>
          </a:xfrm>
          <a:prstGeom prst="rect">
            <a:avLst/>
          </a:prstGeom>
        </p:spPr>
      </p:pic>
      <p:pic>
        <p:nvPicPr>
          <p:cNvPr id="26" name="Graphic 25" descr="Table">
            <a:extLst>
              <a:ext uri="{FF2B5EF4-FFF2-40B4-BE49-F238E27FC236}">
                <a16:creationId xmlns:a16="http://schemas.microsoft.com/office/drawing/2014/main" id="{FA349FA5-92F5-0940-91B1-4B285D58E8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3158" y="4119043"/>
            <a:ext cx="611094" cy="611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EB0246-558D-AE06-841A-AE368BAF9EC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303" y="4077108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2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Objectives                                                               5/10</a:t>
            </a:r>
            <a:endParaRPr lang="en-GB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8F8595-E524-42B7-9BB7-9CAEC5F29CF6}"/>
              </a:ext>
            </a:extLst>
          </p:cNvPr>
          <p:cNvGrpSpPr/>
          <p:nvPr/>
        </p:nvGrpSpPr>
        <p:grpSpPr>
          <a:xfrm>
            <a:off x="546527" y="1932793"/>
            <a:ext cx="10781844" cy="1918510"/>
            <a:chOff x="497873" y="1592969"/>
            <a:chExt cx="11326308" cy="1949967"/>
          </a:xfrm>
        </p:grpSpPr>
        <p:grpSp>
          <p:nvGrpSpPr>
            <p:cNvPr id="70" name="Google Shape;185;p20">
              <a:extLst>
                <a:ext uri="{FF2B5EF4-FFF2-40B4-BE49-F238E27FC236}">
                  <a16:creationId xmlns:a16="http://schemas.microsoft.com/office/drawing/2014/main" id="{C8313D4B-6F9E-4C97-A73D-C6273BCAB2A6}"/>
                </a:ext>
              </a:extLst>
            </p:cNvPr>
            <p:cNvGrpSpPr/>
            <p:nvPr/>
          </p:nvGrpSpPr>
          <p:grpSpPr>
            <a:xfrm>
              <a:off x="497873" y="2181921"/>
              <a:ext cx="11282647" cy="1010907"/>
              <a:chOff x="677324" y="1209675"/>
              <a:chExt cx="7811401" cy="758181"/>
            </a:xfrm>
          </p:grpSpPr>
          <p:sp>
            <p:nvSpPr>
              <p:cNvPr id="73" name="Google Shape;189;p20">
                <a:extLst>
                  <a:ext uri="{FF2B5EF4-FFF2-40B4-BE49-F238E27FC236}">
                    <a16:creationId xmlns:a16="http://schemas.microsoft.com/office/drawing/2014/main" id="{47D83D58-D03F-46FD-A2B0-2A4B307E99DC}"/>
                  </a:ext>
                </a:extLst>
              </p:cNvPr>
              <p:cNvSpPr/>
              <p:nvPr/>
            </p:nvSpPr>
            <p:spPr>
              <a:xfrm>
                <a:off x="677325" y="1209675"/>
                <a:ext cx="7811400" cy="7521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dist="28575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4" name="Google Shape;190;p20">
                <a:extLst>
                  <a:ext uri="{FF2B5EF4-FFF2-40B4-BE49-F238E27FC236}">
                    <a16:creationId xmlns:a16="http://schemas.microsoft.com/office/drawing/2014/main" id="{AF275E40-DD8C-475C-B427-D34885045309}"/>
                  </a:ext>
                </a:extLst>
              </p:cNvPr>
              <p:cNvSpPr/>
              <p:nvPr/>
            </p:nvSpPr>
            <p:spPr>
              <a:xfrm>
                <a:off x="677324" y="1209675"/>
                <a:ext cx="2016305" cy="758181"/>
              </a:xfrm>
              <a:custGeom>
                <a:avLst/>
                <a:gdLst/>
                <a:ahLst/>
                <a:cxnLst/>
                <a:rect l="l" t="t" r="r" b="b"/>
                <a:pathLst>
                  <a:path w="25309" h="6582" extrusionOk="0">
                    <a:moveTo>
                      <a:pt x="820" y="1"/>
                    </a:moveTo>
                    <a:cubicBezTo>
                      <a:pt x="349" y="1"/>
                      <a:pt x="1" y="373"/>
                      <a:pt x="1" y="845"/>
                    </a:cubicBezTo>
                    <a:lnTo>
                      <a:pt x="1" y="5763"/>
                    </a:lnTo>
                    <a:cubicBezTo>
                      <a:pt x="1" y="6210"/>
                      <a:pt x="349" y="6582"/>
                      <a:pt x="820" y="6582"/>
                    </a:cubicBezTo>
                    <a:lnTo>
                      <a:pt x="22577" y="6582"/>
                    </a:lnTo>
                    <a:cubicBezTo>
                      <a:pt x="22825" y="6582"/>
                      <a:pt x="23073" y="6458"/>
                      <a:pt x="23222" y="6260"/>
                    </a:cubicBezTo>
                    <a:lnTo>
                      <a:pt x="25086" y="3800"/>
                    </a:lnTo>
                    <a:cubicBezTo>
                      <a:pt x="25309" y="3502"/>
                      <a:pt x="25309" y="3105"/>
                      <a:pt x="25086" y="2807"/>
                    </a:cubicBezTo>
                    <a:lnTo>
                      <a:pt x="23222" y="349"/>
                    </a:lnTo>
                    <a:cubicBezTo>
                      <a:pt x="23073" y="124"/>
                      <a:pt x="22825" y="1"/>
                      <a:pt x="22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5" name="Google Shape;191;p20">
                <a:extLst>
                  <a:ext uri="{FF2B5EF4-FFF2-40B4-BE49-F238E27FC236}">
                    <a16:creationId xmlns:a16="http://schemas.microsoft.com/office/drawing/2014/main" id="{74443F1F-5117-4095-9495-6A9036FF8C4D}"/>
                  </a:ext>
                </a:extLst>
              </p:cNvPr>
              <p:cNvSpPr/>
              <p:nvPr/>
            </p:nvSpPr>
            <p:spPr>
              <a:xfrm>
                <a:off x="677324" y="1209675"/>
                <a:ext cx="857400" cy="752100"/>
              </a:xfrm>
              <a:prstGeom prst="roundRect">
                <a:avLst>
                  <a:gd name="adj" fmla="val 1231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6" name="Google Shape;198;p20">
                <a:extLst>
                  <a:ext uri="{FF2B5EF4-FFF2-40B4-BE49-F238E27FC236}">
                    <a16:creationId xmlns:a16="http://schemas.microsoft.com/office/drawing/2014/main" id="{BB4D0C6E-40DA-4786-AC0C-A64566A7BB21}"/>
                  </a:ext>
                </a:extLst>
              </p:cNvPr>
              <p:cNvSpPr/>
              <p:nvPr/>
            </p:nvSpPr>
            <p:spPr>
              <a:xfrm>
                <a:off x="1846948" y="1387358"/>
                <a:ext cx="397866" cy="400631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478" extrusionOk="0">
                    <a:moveTo>
                      <a:pt x="1739" y="1"/>
                    </a:moveTo>
                    <a:cubicBezTo>
                      <a:pt x="772" y="1"/>
                      <a:pt x="1" y="770"/>
                      <a:pt x="1" y="1739"/>
                    </a:cubicBezTo>
                    <a:cubicBezTo>
                      <a:pt x="1" y="2707"/>
                      <a:pt x="772" y="3478"/>
                      <a:pt x="1739" y="3478"/>
                    </a:cubicBezTo>
                    <a:cubicBezTo>
                      <a:pt x="2683" y="3478"/>
                      <a:pt x="3454" y="2707"/>
                      <a:pt x="3454" y="1739"/>
                    </a:cubicBezTo>
                    <a:cubicBezTo>
                      <a:pt x="3454" y="770"/>
                      <a:pt x="2683" y="1"/>
                      <a:pt x="1739" y="1"/>
                    </a:cubicBezTo>
                    <a:close/>
                  </a:path>
                </a:pathLst>
              </a:custGeom>
              <a:solidFill>
                <a:srgbClr val="F6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71" name="Google Shape;203;p20">
              <a:extLst>
                <a:ext uri="{FF2B5EF4-FFF2-40B4-BE49-F238E27FC236}">
                  <a16:creationId xmlns:a16="http://schemas.microsoft.com/office/drawing/2014/main" id="{CF868549-E0A1-40CA-A3C9-20F84E832C04}"/>
                </a:ext>
              </a:extLst>
            </p:cNvPr>
            <p:cNvSpPr txBox="1"/>
            <p:nvPr/>
          </p:nvSpPr>
          <p:spPr>
            <a:xfrm>
              <a:off x="3480838" y="1592969"/>
              <a:ext cx="8343343" cy="1949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accent1"/>
                </a:solidFill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accent1"/>
                  </a:solidFill>
                </a:rPr>
                <a:t>To understand how Nepalese people perceive the clean feed policy, including their opinions and its potential impact.</a:t>
              </a:r>
              <a:endParaRPr lang="en-GB" sz="20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endParaRPr>
            </a:p>
          </p:txBody>
        </p:sp>
        <p:sp>
          <p:nvSpPr>
            <p:cNvPr id="72" name="Google Shape;207;p20">
              <a:extLst>
                <a:ext uri="{FF2B5EF4-FFF2-40B4-BE49-F238E27FC236}">
                  <a16:creationId xmlns:a16="http://schemas.microsoft.com/office/drawing/2014/main" id="{F1C1C056-7109-42B3-A583-1BBE855FCB9F}"/>
                </a:ext>
              </a:extLst>
            </p:cNvPr>
            <p:cNvSpPr txBox="1"/>
            <p:nvPr/>
          </p:nvSpPr>
          <p:spPr>
            <a:xfrm>
              <a:off x="2257907" y="2496919"/>
              <a:ext cx="439312" cy="36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2CD8609-D0D3-8CAE-168C-D611BE1514D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RESEARCH OBJECTIVES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147F6C6A-0901-6736-B0C5-13209FF832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883" y="3584594"/>
            <a:ext cx="4117839" cy="411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                                                                               7/10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98A9B-2E96-4529-AAAB-14562B8568D7}"/>
              </a:ext>
            </a:extLst>
          </p:cNvPr>
          <p:cNvSpPr txBox="1"/>
          <p:nvPr/>
        </p:nvSpPr>
        <p:spPr>
          <a:xfrm>
            <a:off x="5624455" y="1995723"/>
            <a:ext cx="235236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Sample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80E27-5657-44FE-9558-1A9EE81CD6D3}"/>
              </a:ext>
            </a:extLst>
          </p:cNvPr>
          <p:cNvSpPr txBox="1"/>
          <p:nvPr/>
        </p:nvSpPr>
        <p:spPr>
          <a:xfrm>
            <a:off x="5621459" y="2316565"/>
            <a:ext cx="2352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210 respondents from inside Kathmandu valley.</a:t>
            </a:r>
            <a:endParaRPr lang="en-US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D63E6-2354-4F9C-BCC0-A5F347B0E40C}"/>
              </a:ext>
            </a:extLst>
          </p:cNvPr>
          <p:cNvSpPr txBox="1"/>
          <p:nvPr/>
        </p:nvSpPr>
        <p:spPr>
          <a:xfrm>
            <a:off x="1872801" y="2076195"/>
            <a:ext cx="2252561" cy="375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Research Design</a:t>
            </a:r>
            <a:endParaRPr lang="en-US" b="1" spc="-3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34E9A-D1A0-46D2-A7DA-757ADBE04CCE}"/>
              </a:ext>
            </a:extLst>
          </p:cNvPr>
          <p:cNvSpPr txBox="1"/>
          <p:nvPr/>
        </p:nvSpPr>
        <p:spPr>
          <a:xfrm>
            <a:off x="2096440" y="2441763"/>
            <a:ext cx="2252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Quantitative data with the survey questionnaire</a:t>
            </a:r>
          </a:p>
          <a:p>
            <a:r>
              <a:rPr lang="en-US" sz="1600" b="1" dirty="0"/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A84B29-966B-4AAA-8491-F9368905112D}"/>
              </a:ext>
            </a:extLst>
          </p:cNvPr>
          <p:cNvGrpSpPr/>
          <p:nvPr/>
        </p:nvGrpSpPr>
        <p:grpSpPr>
          <a:xfrm>
            <a:off x="806944" y="2059293"/>
            <a:ext cx="1137755" cy="1346130"/>
            <a:chOff x="3425941" y="2302839"/>
            <a:chExt cx="1422423" cy="17297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3A93B7-4101-4BB2-8693-5B445AC0E4B5}"/>
                </a:ext>
              </a:extLst>
            </p:cNvPr>
            <p:cNvGrpSpPr/>
            <p:nvPr/>
          </p:nvGrpSpPr>
          <p:grpSpPr>
            <a:xfrm>
              <a:off x="3425941" y="2302839"/>
              <a:ext cx="1422423" cy="1729731"/>
              <a:chOff x="585217" y="1946332"/>
              <a:chExt cx="2281013" cy="2718821"/>
            </a:xfrm>
          </p:grpSpPr>
          <p:sp>
            <p:nvSpPr>
              <p:cNvPr id="24" name="Freeform 315">
                <a:extLst>
                  <a:ext uri="{FF2B5EF4-FFF2-40B4-BE49-F238E27FC236}">
                    <a16:creationId xmlns:a16="http://schemas.microsoft.com/office/drawing/2014/main" id="{49AEC9B0-9532-48C3-889B-861993E2F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4F3E24-7BB7-4EDE-9947-21F913534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316">
                <a:extLst>
                  <a:ext uri="{FF2B5EF4-FFF2-40B4-BE49-F238E27FC236}">
                    <a16:creationId xmlns:a16="http://schemas.microsoft.com/office/drawing/2014/main" id="{8DCD6C38-859E-4110-A375-2714E44CB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23" name="Graphic 22" descr="Research">
              <a:extLst>
                <a:ext uri="{FF2B5EF4-FFF2-40B4-BE49-F238E27FC236}">
                  <a16:creationId xmlns:a16="http://schemas.microsoft.com/office/drawing/2014/main" id="{E977E84D-74D3-4CA4-863E-31F2283E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1366" y="2519923"/>
              <a:ext cx="783984" cy="7839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53E9813-50E8-442D-B720-F05852A56C2B}"/>
              </a:ext>
            </a:extLst>
          </p:cNvPr>
          <p:cNvGrpSpPr/>
          <p:nvPr/>
        </p:nvGrpSpPr>
        <p:grpSpPr>
          <a:xfrm>
            <a:off x="4429978" y="1996495"/>
            <a:ext cx="1157257" cy="1346984"/>
            <a:chOff x="7311904" y="2333163"/>
            <a:chExt cx="1422423" cy="17297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2BC0856-A0E4-49B0-82FC-771C2A0AE17B}"/>
                </a:ext>
              </a:extLst>
            </p:cNvPr>
            <p:cNvGrpSpPr/>
            <p:nvPr/>
          </p:nvGrpSpPr>
          <p:grpSpPr>
            <a:xfrm>
              <a:off x="7311904" y="2333163"/>
              <a:ext cx="1422423" cy="1729731"/>
              <a:chOff x="585217" y="1946332"/>
              <a:chExt cx="2281013" cy="2718821"/>
            </a:xfrm>
          </p:grpSpPr>
          <p:sp>
            <p:nvSpPr>
              <p:cNvPr id="37" name="Freeform 315">
                <a:extLst>
                  <a:ext uri="{FF2B5EF4-FFF2-40B4-BE49-F238E27FC236}">
                    <a16:creationId xmlns:a16="http://schemas.microsoft.com/office/drawing/2014/main" id="{32C61192-52C6-4F2C-9132-E14757A67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7DF83F8-3DF3-44B0-B60E-40DE3CEC1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316">
                <a:extLst>
                  <a:ext uri="{FF2B5EF4-FFF2-40B4-BE49-F238E27FC236}">
                    <a16:creationId xmlns:a16="http://schemas.microsoft.com/office/drawing/2014/main" id="{06931C5D-BDD5-4827-9028-9039C7BED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36" name="Graphic 35" descr="Business Growth">
              <a:extLst>
                <a:ext uri="{FF2B5EF4-FFF2-40B4-BE49-F238E27FC236}">
                  <a16:creationId xmlns:a16="http://schemas.microsoft.com/office/drawing/2014/main" id="{456D3354-78BE-4EF6-80EA-236C44C49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48198" y="2503876"/>
              <a:ext cx="862866" cy="862866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C61D7F7-83F1-4849-8ACA-C0BA5EB4880F}"/>
              </a:ext>
            </a:extLst>
          </p:cNvPr>
          <p:cNvSpPr txBox="1"/>
          <p:nvPr/>
        </p:nvSpPr>
        <p:spPr>
          <a:xfrm>
            <a:off x="8989134" y="1951190"/>
            <a:ext cx="24684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Analysis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D0143E-A361-4777-AC2C-92056A4F0E50}"/>
              </a:ext>
            </a:extLst>
          </p:cNvPr>
          <p:cNvSpPr txBox="1"/>
          <p:nvPr/>
        </p:nvSpPr>
        <p:spPr>
          <a:xfrm>
            <a:off x="9193348" y="2400976"/>
            <a:ext cx="26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5984" lvl="1"/>
            <a:r>
              <a:rPr lang="en-US" sz="1600" dirty="0">
                <a:solidFill>
                  <a:schemeClr val="accent1"/>
                </a:solidFill>
                <a:ea typeface="Calibri" panose="020F0502020204030204" pitchFamily="34" charset="0"/>
                <a:cs typeface="Poppins" panose="00000500000000000000" pitchFamily="2" charset="0"/>
              </a:rPr>
              <a:t>Descriptive statistics using Excel and SPSS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FFAF60-B634-47A5-B46C-822328D92F42}"/>
              </a:ext>
            </a:extLst>
          </p:cNvPr>
          <p:cNvGrpSpPr/>
          <p:nvPr/>
        </p:nvGrpSpPr>
        <p:grpSpPr>
          <a:xfrm rot="10800000">
            <a:off x="8119924" y="2001554"/>
            <a:ext cx="1098893" cy="1302141"/>
            <a:chOff x="10235413" y="5104402"/>
            <a:chExt cx="1098893" cy="13021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23A2742-81F0-4D48-A8D5-1814FC58DD20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53" name="Freeform 394">
                <a:extLst>
                  <a:ext uri="{FF2B5EF4-FFF2-40B4-BE49-F238E27FC236}">
                    <a16:creationId xmlns:a16="http://schemas.microsoft.com/office/drawing/2014/main" id="{30E12958-5F80-462C-B242-77A002CAA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D5EFC9B-1873-4EE2-A1FE-A6F08E13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 395">
                <a:extLst>
                  <a:ext uri="{FF2B5EF4-FFF2-40B4-BE49-F238E27FC236}">
                    <a16:creationId xmlns:a16="http://schemas.microsoft.com/office/drawing/2014/main" id="{A0C33477-C6BD-40F9-800B-0F75A6E19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56" name="Graphic 55" descr="Bar chart">
              <a:extLst>
                <a:ext uri="{FF2B5EF4-FFF2-40B4-BE49-F238E27FC236}">
                  <a16:creationId xmlns:a16="http://schemas.microsoft.com/office/drawing/2014/main" id="{9CBC4C98-C4B3-4F67-AF69-AA4A2D7B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7D912E-DF0E-9761-9AD7-5EC935C2EC3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METHODOLOGY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90431-3AB1-D7D0-9CBF-759881B816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768" y="3721700"/>
            <a:ext cx="4098276" cy="3399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A91521-A2AF-3624-CE52-804F1CBCA57A}"/>
              </a:ext>
            </a:extLst>
          </p:cNvPr>
          <p:cNvSpPr txBox="1"/>
          <p:nvPr/>
        </p:nvSpPr>
        <p:spPr>
          <a:xfrm rot="20923203">
            <a:off x="8187355" y="4671681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Quantitative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95549-3EDC-430C-B027-D9936DD29649}"/>
              </a:ext>
            </a:extLst>
          </p:cNvPr>
          <p:cNvSpPr txBox="1"/>
          <p:nvPr/>
        </p:nvSpPr>
        <p:spPr>
          <a:xfrm rot="605585">
            <a:off x="9386795" y="4449259"/>
            <a:ext cx="102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3E356-8E93-1382-2AAE-1AF4513BAF4B}"/>
              </a:ext>
            </a:extLst>
          </p:cNvPr>
          <p:cNvSpPr txBox="1"/>
          <p:nvPr/>
        </p:nvSpPr>
        <p:spPr>
          <a:xfrm>
            <a:off x="1944699" y="3970670"/>
            <a:ext cx="2468413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Collection Procedure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817064-130A-3628-3536-9C837061DBA8}"/>
              </a:ext>
            </a:extLst>
          </p:cNvPr>
          <p:cNvSpPr txBox="1"/>
          <p:nvPr/>
        </p:nvSpPr>
        <p:spPr>
          <a:xfrm>
            <a:off x="2092714" y="4617001"/>
            <a:ext cx="261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Computer Assisted Personal Interview (CAPI) with respondents.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1FD77C-A5EA-4D95-906A-094138CA2E27}"/>
              </a:ext>
            </a:extLst>
          </p:cNvPr>
          <p:cNvGrpSpPr/>
          <p:nvPr/>
        </p:nvGrpSpPr>
        <p:grpSpPr>
          <a:xfrm rot="10800000">
            <a:off x="831419" y="4214021"/>
            <a:ext cx="1098893" cy="1302141"/>
            <a:chOff x="10235413" y="5104402"/>
            <a:chExt cx="1098893" cy="130214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BB5C5AE-1DBF-20AF-92CC-7E5E2C81312C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15" name="Freeform 394">
                <a:extLst>
                  <a:ext uri="{FF2B5EF4-FFF2-40B4-BE49-F238E27FC236}">
                    <a16:creationId xmlns:a16="http://schemas.microsoft.com/office/drawing/2014/main" id="{6627FA63-A46F-8B4C-6929-9C44FF397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558240B-8115-C4AC-4F40-E1A37851DE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Freeform 395">
                <a:extLst>
                  <a:ext uri="{FF2B5EF4-FFF2-40B4-BE49-F238E27FC236}">
                    <a16:creationId xmlns:a16="http://schemas.microsoft.com/office/drawing/2014/main" id="{904A04E1-268B-FC18-1254-100D658F5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14" name="Graphic 13" descr="Bar chart">
              <a:extLst>
                <a:ext uri="{FF2B5EF4-FFF2-40B4-BE49-F238E27FC236}">
                  <a16:creationId xmlns:a16="http://schemas.microsoft.com/office/drawing/2014/main" id="{D07CE012-01F5-DDFD-743D-8035B816A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602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3594414" y="2268714"/>
            <a:ext cx="531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/>
                </a:solidFill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/>
              <a:t> PERCEPTION ON CLEAN FEED POLICY	</a:t>
            </a:r>
            <a:endParaRPr lang="en-US" sz="2800" b="1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9708357" y="2726843"/>
            <a:ext cx="2010521" cy="1404314"/>
          </a:xfrm>
          <a:prstGeom prst="wedgeRectCallout">
            <a:avLst>
              <a:gd name="adj1" fmla="val -63226"/>
              <a:gd name="adj2" fmla="val -2472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53% of the respondents states that clean feed policy will help to promote the local Nepali content &amp; concept.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40D0A74-A7FC-C82B-3125-4B66432E49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633149"/>
              </p:ext>
            </p:extLst>
          </p:nvPr>
        </p:nvGraphicFramePr>
        <p:xfrm>
          <a:off x="473122" y="1682599"/>
          <a:ext cx="10285366" cy="4560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12BB589-4F89-DB33-7328-6F5E7F7B3B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357" y="3928148"/>
            <a:ext cx="2010522" cy="184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 PERCEPTION ON CLEAN FEED POLICY	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9958389" y="4257675"/>
            <a:ext cx="1760490" cy="1657350"/>
          </a:xfrm>
          <a:prstGeom prst="wedgeRectCallout">
            <a:avLst>
              <a:gd name="adj1" fmla="val -58840"/>
              <a:gd name="adj2" fmla="val 257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46% of the respondents states that clean feed policy will boost the Nepali advertising industry.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24CE6F6-9D9E-C005-A5E2-E5A90FA46A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3248264"/>
              </p:ext>
            </p:extLst>
          </p:nvPr>
        </p:nvGraphicFramePr>
        <p:xfrm>
          <a:off x="369043" y="1841503"/>
          <a:ext cx="9701907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2" name="Picture 141">
            <a:extLst>
              <a:ext uri="{FF2B5EF4-FFF2-40B4-BE49-F238E27FC236}">
                <a16:creationId xmlns:a16="http://schemas.microsoft.com/office/drawing/2014/main" id="{83EA5E7A-481C-823D-8BDE-1FC48D62E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164" y="2310437"/>
            <a:ext cx="2438972" cy="223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62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CONCLUSION &amp; RECOMMENDATIONS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3395B-292B-68B3-64E9-6A3EB77AE4E2}"/>
              </a:ext>
            </a:extLst>
          </p:cNvPr>
          <p:cNvGrpSpPr/>
          <p:nvPr/>
        </p:nvGrpSpPr>
        <p:grpSpPr>
          <a:xfrm>
            <a:off x="495191" y="1947077"/>
            <a:ext cx="9370994" cy="1102526"/>
            <a:chOff x="794352" y="1704337"/>
            <a:chExt cx="9573329" cy="1398303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92506D4B-156A-A6DA-5933-3B5A6134DBC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F64E38E2-8D76-D0FE-3555-FA00A22B1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BF93EB-81DE-E45C-0D6A-E4DF228642B4}"/>
                </a:ext>
              </a:extLst>
            </p:cNvPr>
            <p:cNvSpPr txBox="1"/>
            <p:nvPr/>
          </p:nvSpPr>
          <p:spPr>
            <a:xfrm>
              <a:off x="1078407" y="1753105"/>
              <a:ext cx="9015995" cy="1349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The study indicates widespread support for the clean feed policy among respondents,                 showing general agreement in favor of its implementation.</a:t>
              </a:r>
            </a:p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EF617E-7CFD-9E62-4977-AD5F03D1576C}"/>
              </a:ext>
            </a:extLst>
          </p:cNvPr>
          <p:cNvGrpSpPr/>
          <p:nvPr/>
        </p:nvGrpSpPr>
        <p:grpSpPr>
          <a:xfrm>
            <a:off x="492423" y="2772940"/>
            <a:ext cx="9472322" cy="1096019"/>
            <a:chOff x="794352" y="1704337"/>
            <a:chExt cx="9573329" cy="1390046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7E933ED2-981B-D4CA-0E86-5F1ADF5B2945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3B172505-00A7-DA46-BD47-23348EDD2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AEA704-D0B8-0D6B-2032-DA3901264D66}"/>
                </a:ext>
              </a:extLst>
            </p:cNvPr>
            <p:cNvSpPr txBox="1"/>
            <p:nvPr/>
          </p:nvSpPr>
          <p:spPr>
            <a:xfrm>
              <a:off x="1080092" y="1744853"/>
              <a:ext cx="9120971" cy="1349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 Some individuals expressed dissatisfaction over potential additional cable service charges, highlighting a need to address the policy's financial implications.</a:t>
              </a:r>
            </a:p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C0BCB9-DDEE-55E3-570E-DB0BF04EDD56}"/>
              </a:ext>
            </a:extLst>
          </p:cNvPr>
          <p:cNvGrpSpPr/>
          <p:nvPr/>
        </p:nvGrpSpPr>
        <p:grpSpPr>
          <a:xfrm>
            <a:off x="475369" y="3644548"/>
            <a:ext cx="9517952" cy="1070314"/>
            <a:chOff x="794352" y="1704337"/>
            <a:chExt cx="9573329" cy="1357445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DA47BFA3-E512-9306-6164-F5259CFE910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9E435B80-449F-9594-F2D0-E67EAEE12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A18EE8-98F6-DB51-3F5A-658512F34AAE}"/>
                </a:ext>
              </a:extLst>
            </p:cNvPr>
            <p:cNvSpPr txBox="1"/>
            <p:nvPr/>
          </p:nvSpPr>
          <p:spPr>
            <a:xfrm>
              <a:off x="1065637" y="1712251"/>
              <a:ext cx="9058221" cy="1349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 Most respondents have positive views on the clean feed policy's potential benefits for Nepal’s         advertisement industry, showing confidence in its contribution to the sector's growth.</a:t>
              </a:r>
            </a:p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BF3BB5-CA25-7ECC-881D-A6CDE26B7FD0}"/>
              </a:ext>
            </a:extLst>
          </p:cNvPr>
          <p:cNvGrpSpPr/>
          <p:nvPr/>
        </p:nvGrpSpPr>
        <p:grpSpPr>
          <a:xfrm>
            <a:off x="465304" y="4516446"/>
            <a:ext cx="9472322" cy="711684"/>
            <a:chOff x="794352" y="1704337"/>
            <a:chExt cx="9573329" cy="902606"/>
          </a:xfrm>
        </p:grpSpPr>
        <p:sp>
          <p:nvSpPr>
            <p:cNvPr id="16" name="Round Same Side Corner Rectangle 24">
              <a:extLst>
                <a:ext uri="{FF2B5EF4-FFF2-40B4-BE49-F238E27FC236}">
                  <a16:creationId xmlns:a16="http://schemas.microsoft.com/office/drawing/2014/main" id="{E99DE858-CD00-0019-C070-B0E3EC4D6B24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7" name="Freeform 224">
              <a:extLst>
                <a:ext uri="{FF2B5EF4-FFF2-40B4-BE49-F238E27FC236}">
                  <a16:creationId xmlns:a16="http://schemas.microsoft.com/office/drawing/2014/main" id="{338E7590-C204-3430-8742-74194A8C8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D9AFB1-1DE6-2851-6454-4BF9B6CF4234}"/>
                </a:ext>
              </a:extLst>
            </p:cNvPr>
            <p:cNvSpPr txBox="1"/>
            <p:nvPr/>
          </p:nvSpPr>
          <p:spPr>
            <a:xfrm>
              <a:off x="1096622" y="1763395"/>
              <a:ext cx="9120971" cy="843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 Although it's too early to fully assess the clean feed policy's impact on the advertising industry, these initial perceptions provide valuable insights into public sentiment and expectations.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AD3E945-063C-F9CA-F2EC-092F13344D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993" y="3724950"/>
            <a:ext cx="3565647" cy="327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8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252C5B-9E18-70FB-4EB6-F4EE7240A1BA}"/>
              </a:ext>
            </a:extLst>
          </p:cNvPr>
          <p:cNvSpPr/>
          <p:nvPr/>
        </p:nvSpPr>
        <p:spPr>
          <a:xfrm>
            <a:off x="534537" y="3812583"/>
            <a:ext cx="11122925" cy="2642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Garde Solutions Pvt. Ltd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F12A9-39D3-F16C-161E-898272B28CCB}"/>
              </a:ext>
            </a:extLst>
          </p:cNvPr>
          <p:cNvSpPr txBox="1"/>
          <p:nvPr/>
        </p:nvSpPr>
        <p:spPr>
          <a:xfrm>
            <a:off x="3450146" y="2489144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F24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dirty="0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2205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31197</TotalTime>
  <Words>445</Words>
  <Application>Microsoft Office PowerPoint</Application>
  <PresentationFormat>Widescreen</PresentationFormat>
  <Paragraphs>62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Poppins</vt:lpstr>
      <vt:lpstr>Roboto</vt:lpstr>
      <vt:lpstr>Times New Roman</vt:lpstr>
      <vt:lpstr>Wingdings 2</vt:lpstr>
      <vt:lpstr>80_Dividend</vt:lpstr>
      <vt:lpstr>PowerPoint Presentation</vt:lpstr>
      <vt:lpstr>ABOUT US: AVANT GARDE SOLUTIONS PRIVATE LTD            1/10            </vt:lpstr>
      <vt:lpstr>OUR CLIENTS                                                                                      2/10</vt:lpstr>
      <vt:lpstr>OUR CLIENTS                                                                                     3/10</vt:lpstr>
      <vt:lpstr>Research Purpose                                                                        4/10</vt:lpstr>
      <vt:lpstr>Research Objectives                                                               5/10</vt:lpstr>
      <vt:lpstr>Methodology                                                                               7/10</vt:lpstr>
      <vt:lpstr>PowerPoint Presentation</vt:lpstr>
      <vt:lpstr>Methodology:  Training and quality control                                       10/10</vt:lpstr>
      <vt:lpstr>Methodology:  Training and quality control                                       10/10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Dell</cp:lastModifiedBy>
  <cp:revision>2757</cp:revision>
  <cp:lastPrinted>2024-05-09T08:59:51Z</cp:lastPrinted>
  <dcterms:created xsi:type="dcterms:W3CDTF">2018-02-05T15:26:47Z</dcterms:created>
  <dcterms:modified xsi:type="dcterms:W3CDTF">2024-05-24T06:46:22Z</dcterms:modified>
</cp:coreProperties>
</file>