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5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6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7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8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9.xml" ContentType="application/vnd.openxmlformats-officedocument.presentationml.notesSl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notesSlides/notesSlide10.xml" ContentType="application/vnd.openxmlformats-officedocument.presentationml.notesSlide+xml"/>
  <Override PartName="/ppt/charts/chartEx1.xml" ContentType="application/vnd.ms-office.chartex+xml"/>
  <Override PartName="/ppt/charts/style31.xml" ContentType="application/vnd.ms-office.chartstyle+xml"/>
  <Override PartName="/ppt/charts/colors31.xml" ContentType="application/vnd.ms-office.chartcolorstyle+xml"/>
  <Override PartName="/ppt/charts/chartEx2.xml" ContentType="application/vnd.ms-office.chartex+xml"/>
  <Override PartName="/ppt/charts/style32.xml" ContentType="application/vnd.ms-office.chartstyle+xml"/>
  <Override PartName="/ppt/charts/colors32.xml" ContentType="application/vnd.ms-office.chartcolorstyle+xml"/>
  <Override PartName="/ppt/charts/chartEx3.xml" ContentType="application/vnd.ms-office.chartex+xml"/>
  <Override PartName="/ppt/charts/style33.xml" ContentType="application/vnd.ms-office.chartstyle+xml"/>
  <Override PartName="/ppt/charts/colors33.xml" ContentType="application/vnd.ms-office.chartcolorstyle+xml"/>
  <Override PartName="/ppt/notesSlides/notesSlide11.xml" ContentType="application/vnd.openxmlformats-officedocument.presentationml.notesSlide+xml"/>
  <Override PartName="/ppt/charts/chartEx4.xml" ContentType="application/vnd.ms-office.chartex+xml"/>
  <Override PartName="/ppt/charts/style34.xml" ContentType="application/vnd.ms-office.chartstyle+xml"/>
  <Override PartName="/ppt/charts/colors34.xml" ContentType="application/vnd.ms-office.chartcolorstyle+xml"/>
  <Override PartName="/ppt/charts/chartEx5.xml" ContentType="application/vnd.ms-office.chartex+xml"/>
  <Override PartName="/ppt/charts/style35.xml" ContentType="application/vnd.ms-office.chartstyle+xml"/>
  <Override PartName="/ppt/charts/colors35.xml" ContentType="application/vnd.ms-office.chartcolorstyle+xml"/>
  <Override PartName="/ppt/charts/chartEx6.xml" ContentType="application/vnd.ms-office.chartex+xml"/>
  <Override PartName="/ppt/charts/style36.xml" ContentType="application/vnd.ms-office.chartstyle+xml"/>
  <Override PartName="/ppt/charts/colors36.xml" ContentType="application/vnd.ms-office.chartcolorstyle+xml"/>
  <Override PartName="/ppt/notesSlides/notesSlide12.xml" ContentType="application/vnd.openxmlformats-officedocument.presentationml.notesSlide+xml"/>
  <Override PartName="/ppt/charts/chartEx7.xml" ContentType="application/vnd.ms-office.chartex+xml"/>
  <Override PartName="/ppt/charts/style37.xml" ContentType="application/vnd.ms-office.chartstyle+xml"/>
  <Override PartName="/ppt/charts/colors37.xml" ContentType="application/vnd.ms-office.chartcolorstyle+xml"/>
  <Override PartName="/ppt/charts/chartEx8.xml" ContentType="application/vnd.ms-office.chartex+xml"/>
  <Override PartName="/ppt/charts/style38.xml" ContentType="application/vnd.ms-office.chartstyle+xml"/>
  <Override PartName="/ppt/charts/colors38.xml" ContentType="application/vnd.ms-office.chartcolorstyle+xml"/>
  <Override PartName="/ppt/charts/chartEx9.xml" ContentType="application/vnd.ms-office.chartex+xml"/>
  <Override PartName="/ppt/charts/style39.xml" ContentType="application/vnd.ms-office.chartstyle+xml"/>
  <Override PartName="/ppt/charts/colors39.xml" ContentType="application/vnd.ms-office.chartcolorstyle+xml"/>
  <Override PartName="/ppt/notesSlides/notesSlide13.xml" ContentType="application/vnd.openxmlformats-officedocument.presentationml.notesSlide+xml"/>
  <Override PartName="/ppt/charts/chartEx10.xml" ContentType="application/vnd.ms-office.chartex+xml"/>
  <Override PartName="/ppt/charts/style40.xml" ContentType="application/vnd.ms-office.chartstyle+xml"/>
  <Override PartName="/ppt/charts/colors40.xml" ContentType="application/vnd.ms-office.chartcolorstyle+xml"/>
  <Override PartName="/ppt/charts/chartEx11.xml" ContentType="application/vnd.ms-office.chartex+xml"/>
  <Override PartName="/ppt/charts/style41.xml" ContentType="application/vnd.ms-office.chartstyle+xml"/>
  <Override PartName="/ppt/charts/colors41.xml" ContentType="application/vnd.ms-office.chartcolorstyle+xml"/>
  <Override PartName="/ppt/charts/chartEx12.xml" ContentType="application/vnd.ms-office.chartex+xml"/>
  <Override PartName="/ppt/charts/style42.xml" ContentType="application/vnd.ms-office.chartstyle+xml"/>
  <Override PartName="/ppt/charts/colors42.xml" ContentType="application/vnd.ms-office.chartcolorstyle+xml"/>
  <Override PartName="/ppt/notesSlides/notesSlide14.xml" ContentType="application/vnd.openxmlformats-officedocument.presentationml.notesSlide+xml"/>
  <Override PartName="/ppt/charts/chartEx13.xml" ContentType="application/vnd.ms-office.chartex+xml"/>
  <Override PartName="/ppt/charts/style43.xml" ContentType="application/vnd.ms-office.chartstyle+xml"/>
  <Override PartName="/ppt/charts/colors43.xml" ContentType="application/vnd.ms-office.chartcolorstyle+xml"/>
  <Override PartName="/ppt/charts/chartEx14.xml" ContentType="application/vnd.ms-office.chartex+xml"/>
  <Override PartName="/ppt/charts/style44.xml" ContentType="application/vnd.ms-office.chartstyle+xml"/>
  <Override PartName="/ppt/charts/colors44.xml" ContentType="application/vnd.ms-office.chartcolorstyle+xml"/>
  <Override PartName="/ppt/charts/chartEx15.xml" ContentType="application/vnd.ms-office.chartex+xml"/>
  <Override PartName="/ppt/charts/style45.xml" ContentType="application/vnd.ms-office.chartstyle+xml"/>
  <Override PartName="/ppt/charts/colors45.xml" ContentType="application/vnd.ms-office.chartcolorstyle+xml"/>
  <Override PartName="/ppt/notesSlides/notesSlide15.xml" ContentType="application/vnd.openxmlformats-officedocument.presentationml.notesSlide+xml"/>
  <Override PartName="/ppt/charts/chartEx16.xml" ContentType="application/vnd.ms-office.chartex+xml"/>
  <Override PartName="/ppt/charts/style46.xml" ContentType="application/vnd.ms-office.chartstyle+xml"/>
  <Override PartName="/ppt/charts/colors46.xml" ContentType="application/vnd.ms-office.chartcolorstyle+xml"/>
  <Override PartName="/ppt/charts/chartEx17.xml" ContentType="application/vnd.ms-office.chartex+xml"/>
  <Override PartName="/ppt/charts/style47.xml" ContentType="application/vnd.ms-office.chartstyle+xml"/>
  <Override PartName="/ppt/charts/colors47.xml" ContentType="application/vnd.ms-office.chartcolorstyle+xml"/>
  <Override PartName="/ppt/charts/chartEx18.xml" ContentType="application/vnd.ms-office.chartex+xml"/>
  <Override PartName="/ppt/charts/style48.xml" ContentType="application/vnd.ms-office.chartstyle+xml"/>
  <Override PartName="/ppt/charts/colors48.xml" ContentType="application/vnd.ms-office.chartcolorstyle+xml"/>
  <Override PartName="/ppt/notesSlides/notesSlide16.xml" ContentType="application/vnd.openxmlformats-officedocument.presentationml.notesSlide+xml"/>
  <Override PartName="/ppt/charts/chartEx19.xml" ContentType="application/vnd.ms-office.chartex+xml"/>
  <Override PartName="/ppt/charts/style49.xml" ContentType="application/vnd.ms-office.chartstyle+xml"/>
  <Override PartName="/ppt/charts/colors49.xml" ContentType="application/vnd.ms-office.chartcolorstyle+xml"/>
  <Override PartName="/ppt/charts/chartEx20.xml" ContentType="application/vnd.ms-office.chartex+xml"/>
  <Override PartName="/ppt/charts/style50.xml" ContentType="application/vnd.ms-office.chartstyle+xml"/>
  <Override PartName="/ppt/charts/colors50.xml" ContentType="application/vnd.ms-office.chartcolorstyle+xml"/>
  <Override PartName="/ppt/charts/chartEx21.xml" ContentType="application/vnd.ms-office.chartex+xml"/>
  <Override PartName="/ppt/charts/style51.xml" ContentType="application/vnd.ms-office.chartstyle+xml"/>
  <Override PartName="/ppt/charts/colors51.xml" ContentType="application/vnd.ms-office.chartcolorstyle+xml"/>
  <Override PartName="/ppt/notesSlides/notesSlide17.xml" ContentType="application/vnd.openxmlformats-officedocument.presentationml.notesSlide+xml"/>
  <Override PartName="/ppt/charts/chartEx22.xml" ContentType="application/vnd.ms-office.chartex+xml"/>
  <Override PartName="/ppt/charts/style52.xml" ContentType="application/vnd.ms-office.chartstyle+xml"/>
  <Override PartName="/ppt/charts/colors52.xml" ContentType="application/vnd.ms-office.chartcolorstyle+xml"/>
  <Override PartName="/ppt/charts/chartEx23.xml" ContentType="application/vnd.ms-office.chartex+xml"/>
  <Override PartName="/ppt/charts/style53.xml" ContentType="application/vnd.ms-office.chartstyle+xml"/>
  <Override PartName="/ppt/charts/colors53.xml" ContentType="application/vnd.ms-office.chartcolorstyle+xml"/>
  <Override PartName="/ppt/charts/chartEx24.xml" ContentType="application/vnd.ms-office.chartex+xml"/>
  <Override PartName="/ppt/charts/style54.xml" ContentType="application/vnd.ms-office.chartstyle+xml"/>
  <Override PartName="/ppt/charts/colors54.xml" ContentType="application/vnd.ms-office.chartcolorstyle+xml"/>
  <Override PartName="/ppt/notesSlides/notesSlide18.xml" ContentType="application/vnd.openxmlformats-officedocument.presentationml.notesSlide+xml"/>
  <Override PartName="/ppt/charts/chartEx25.xml" ContentType="application/vnd.ms-office.chartex+xml"/>
  <Override PartName="/ppt/charts/style55.xml" ContentType="application/vnd.ms-office.chartstyle+xml"/>
  <Override PartName="/ppt/charts/colors55.xml" ContentType="application/vnd.ms-office.chartcolorstyle+xml"/>
  <Override PartName="/ppt/charts/chartEx26.xml" ContentType="application/vnd.ms-office.chartex+xml"/>
  <Override PartName="/ppt/charts/style56.xml" ContentType="application/vnd.ms-office.chartstyle+xml"/>
  <Override PartName="/ppt/charts/colors56.xml" ContentType="application/vnd.ms-office.chartcolorstyle+xml"/>
  <Override PartName="/ppt/charts/chartEx27.xml" ContentType="application/vnd.ms-office.chartex+xml"/>
  <Override PartName="/ppt/charts/style57.xml" ContentType="application/vnd.ms-office.chartstyle+xml"/>
  <Override PartName="/ppt/charts/colors57.xml" ContentType="application/vnd.ms-office.chartcolorstyle+xml"/>
  <Override PartName="/ppt/notesSlides/notesSlide19.xml" ContentType="application/vnd.openxmlformats-officedocument.presentationml.notesSlide+xml"/>
  <Override PartName="/ppt/charts/chart31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notesSlides/notesSlide20.xml" ContentType="application/vnd.openxmlformats-officedocument.presentationml.notesSlide+xml"/>
  <Override PartName="/ppt/charts/chart32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charts/chart33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ppt/notesSlides/notesSlide21.xml" ContentType="application/vnd.openxmlformats-officedocument.presentationml.notesSlide+xml"/>
  <Override PartName="/ppt/charts/chart34.xml" ContentType="application/vnd.openxmlformats-officedocument.drawingml.chart+xml"/>
  <Override PartName="/ppt/charts/style61.xml" ContentType="application/vnd.ms-office.chartstyle+xml"/>
  <Override PartName="/ppt/charts/colors61.xml" ContentType="application/vnd.ms-office.chartcolorstyle+xml"/>
  <Override PartName="/ppt/notesSlides/notesSlide22.xml" ContentType="application/vnd.openxmlformats-officedocument.presentationml.notesSlide+xml"/>
  <Override PartName="/ppt/charts/chart35.xml" ContentType="application/vnd.openxmlformats-officedocument.drawingml.chart+xml"/>
  <Override PartName="/ppt/charts/style62.xml" ContentType="application/vnd.ms-office.chartstyle+xml"/>
  <Override PartName="/ppt/charts/colors62.xml" ContentType="application/vnd.ms-office.chartcolorstyle+xml"/>
  <Override PartName="/ppt/charts/chart36.xml" ContentType="application/vnd.openxmlformats-officedocument.drawingml.chart+xml"/>
  <Override PartName="/ppt/charts/style63.xml" ContentType="application/vnd.ms-office.chartstyle+xml"/>
  <Override PartName="/ppt/charts/colors63.xml" ContentType="application/vnd.ms-office.chartcolorstyle+xml"/>
  <Override PartName="/ppt/notesSlides/notesSlide23.xml" ContentType="application/vnd.openxmlformats-officedocument.presentationml.notesSlide+xml"/>
  <Override PartName="/ppt/charts/chart37.xml" ContentType="application/vnd.openxmlformats-officedocument.drawingml.chart+xml"/>
  <Override PartName="/ppt/charts/style64.xml" ContentType="application/vnd.ms-office.chartstyle+xml"/>
  <Override PartName="/ppt/charts/colors64.xml" ContentType="application/vnd.ms-office.chartcolorstyle+xml"/>
  <Override PartName="/ppt/notesSlides/notesSlide24.xml" ContentType="application/vnd.openxmlformats-officedocument.presentationml.notesSlide+xml"/>
  <Override PartName="/ppt/charts/chart38.xml" ContentType="application/vnd.openxmlformats-officedocument.drawingml.chart+xml"/>
  <Override PartName="/ppt/charts/style65.xml" ContentType="application/vnd.ms-office.chartstyle+xml"/>
  <Override PartName="/ppt/charts/colors65.xml" ContentType="application/vnd.ms-office.chartcolorstyle+xml"/>
  <Override PartName="/ppt/charts/chart39.xml" ContentType="application/vnd.openxmlformats-officedocument.drawingml.chart+xml"/>
  <Override PartName="/ppt/charts/style66.xml" ContentType="application/vnd.ms-office.chartstyle+xml"/>
  <Override PartName="/ppt/charts/colors6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0" r:id="rId1"/>
    <p:sldMasterId id="2147484688" r:id="rId2"/>
  </p:sldMasterIdLst>
  <p:notesMasterIdLst>
    <p:notesMasterId r:id="rId36"/>
  </p:notesMasterIdLst>
  <p:handoutMasterIdLst>
    <p:handoutMasterId r:id="rId37"/>
  </p:handoutMasterIdLst>
  <p:sldIdLst>
    <p:sldId id="6030" r:id="rId3"/>
    <p:sldId id="6058" r:id="rId4"/>
    <p:sldId id="5874" r:id="rId5"/>
    <p:sldId id="5916" r:id="rId6"/>
    <p:sldId id="6104" r:id="rId7"/>
    <p:sldId id="6109" r:id="rId8"/>
    <p:sldId id="5988" r:id="rId9"/>
    <p:sldId id="6036" r:id="rId10"/>
    <p:sldId id="6035" r:id="rId11"/>
    <p:sldId id="6105" r:id="rId12"/>
    <p:sldId id="6106" r:id="rId13"/>
    <p:sldId id="6107" r:id="rId14"/>
    <p:sldId id="6108" r:id="rId15"/>
    <p:sldId id="6116" r:id="rId16"/>
    <p:sldId id="6139" r:id="rId17"/>
    <p:sldId id="6140" r:id="rId18"/>
    <p:sldId id="6141" r:id="rId19"/>
    <p:sldId id="6142" r:id="rId20"/>
    <p:sldId id="6143" r:id="rId21"/>
    <p:sldId id="6144" r:id="rId22"/>
    <p:sldId id="6145" r:id="rId23"/>
    <p:sldId id="6146" r:id="rId24"/>
    <p:sldId id="6147" r:id="rId25"/>
    <p:sldId id="6128" r:id="rId26"/>
    <p:sldId id="6046" r:id="rId27"/>
    <p:sldId id="6117" r:id="rId28"/>
    <p:sldId id="6044" r:id="rId29"/>
    <p:sldId id="6048" r:id="rId30"/>
    <p:sldId id="6126" r:id="rId31"/>
    <p:sldId id="6127" r:id="rId32"/>
    <p:sldId id="6045" r:id="rId33"/>
    <p:sldId id="6052" r:id="rId34"/>
    <p:sldId id="398" r:id="rId35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maining" id="{F70C9EFB-BD9A-4431-9EBD-8A4F55529180}">
          <p14:sldIdLst>
            <p14:sldId id="6030"/>
            <p14:sldId id="6058"/>
            <p14:sldId id="5874"/>
            <p14:sldId id="5916"/>
            <p14:sldId id="6104"/>
            <p14:sldId id="6109"/>
            <p14:sldId id="5988"/>
            <p14:sldId id="6036"/>
            <p14:sldId id="6035"/>
            <p14:sldId id="6105"/>
            <p14:sldId id="6106"/>
            <p14:sldId id="6107"/>
            <p14:sldId id="6108"/>
            <p14:sldId id="6116"/>
            <p14:sldId id="6139"/>
            <p14:sldId id="6140"/>
            <p14:sldId id="6141"/>
            <p14:sldId id="6142"/>
            <p14:sldId id="6143"/>
            <p14:sldId id="6144"/>
            <p14:sldId id="6145"/>
            <p14:sldId id="6146"/>
            <p14:sldId id="6147"/>
            <p14:sldId id="6128"/>
            <p14:sldId id="6046"/>
            <p14:sldId id="6117"/>
            <p14:sldId id="6044"/>
            <p14:sldId id="6048"/>
            <p14:sldId id="6126"/>
            <p14:sldId id="6127"/>
            <p14:sldId id="6045"/>
            <p14:sldId id="6052"/>
            <p14:sldId id="3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ll" initials="d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409"/>
    <a:srgbClr val="0F243E"/>
    <a:srgbClr val="FFCC99"/>
    <a:srgbClr val="99FF99"/>
    <a:srgbClr val="E96E09"/>
    <a:srgbClr val="A4CCB5"/>
    <a:srgbClr val="CCCCFF"/>
    <a:srgbClr val="8CEEF8"/>
    <a:srgbClr val="AFEBF1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4280" autoAdjust="0"/>
  </p:normalViewPr>
  <p:slideViewPr>
    <p:cSldViewPr snapToGrid="0">
      <p:cViewPr varScale="1">
        <p:scale>
          <a:sx n="67" d="100"/>
          <a:sy n="67" d="100"/>
        </p:scale>
        <p:origin x="798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98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Influencer-data-1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Influencer-data-1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Influencer-data-1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Influencer-data-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Influencer-data-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Influencer-data-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esktop\Influencer%20Maketing\Analysis\Influencer-data-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Influencer-data-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Influencer-data-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Influencer-data-1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Influencer-data-1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Influencer-data-1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Influencer-data-1.xlsx" TargetMode="External"/><Relationship Id="rId2" Type="http://schemas.microsoft.com/office/2011/relationships/chartColorStyle" Target="colors58.xml"/><Relationship Id="rId1" Type="http://schemas.microsoft.com/office/2011/relationships/chartStyle" Target="style58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59.xml"/><Relationship Id="rId1" Type="http://schemas.microsoft.com/office/2011/relationships/chartStyle" Target="style59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60.xml"/><Relationship Id="rId1" Type="http://schemas.microsoft.com/office/2011/relationships/chartStyle" Target="style60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Influencer-data-1.xlsx" TargetMode="External"/><Relationship Id="rId2" Type="http://schemas.microsoft.com/office/2011/relationships/chartColorStyle" Target="colors61.xml"/><Relationship Id="rId1" Type="http://schemas.microsoft.com/office/2011/relationships/chartStyle" Target="style61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62.xml"/><Relationship Id="rId1" Type="http://schemas.microsoft.com/office/2011/relationships/chartStyle" Target="style62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data-1.xlsx" TargetMode="External"/><Relationship Id="rId2" Type="http://schemas.microsoft.com/office/2011/relationships/chartColorStyle" Target="colors63.xml"/><Relationship Id="rId1" Type="http://schemas.microsoft.com/office/2011/relationships/chartStyle" Target="style63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esktop\Influencer%20Maketing\Analysis\Influencer-data-1.xlsx" TargetMode="External"/><Relationship Id="rId2" Type="http://schemas.microsoft.com/office/2011/relationships/chartColorStyle" Target="colors64.xml"/><Relationship Id="rId1" Type="http://schemas.microsoft.com/office/2011/relationships/chartStyle" Target="style64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esktop\Influencer%20Maketing\Analysis\Influencer-data-1.xlsx" TargetMode="External"/><Relationship Id="rId2" Type="http://schemas.microsoft.com/office/2011/relationships/chartColorStyle" Target="colors65.xml"/><Relationship Id="rId1" Type="http://schemas.microsoft.com/office/2011/relationships/chartStyle" Target="style65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esktop\Influencer%20Maketing\Analysis\Influencer-data-1.xlsx" TargetMode="External"/><Relationship Id="rId2" Type="http://schemas.microsoft.com/office/2011/relationships/chartColorStyle" Target="colors66.xml"/><Relationship Id="rId1" Type="http://schemas.microsoft.com/office/2011/relationships/chartStyle" Target="style66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31.xml"/><Relationship Id="rId2" Type="http://schemas.microsoft.com/office/2011/relationships/chartStyle" Target="style31.xml"/><Relationship Id="rId1" Type="http://schemas.openxmlformats.org/officeDocument/2006/relationships/oleObject" Target="file:///C:\Users\Asus\Downloads\Influencer-data-1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32.xml"/><Relationship Id="rId2" Type="http://schemas.microsoft.com/office/2011/relationships/chartStyle" Target="style32.xml"/><Relationship Id="rId1" Type="http://schemas.openxmlformats.org/officeDocument/2006/relationships/oleObject" Target="file:///C:\Users\Asus\Downloads\Influencer-data-1.xlsx" TargetMode="Externa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33.xml"/><Relationship Id="rId2" Type="http://schemas.microsoft.com/office/2011/relationships/chartStyle" Target="style33.xml"/><Relationship Id="rId1" Type="http://schemas.openxmlformats.org/officeDocument/2006/relationships/oleObject" Target="file:///C:\Users\Asus\Downloads\Influencer-data-1.xlsx" TargetMode="External"/></Relationships>
</file>

<file path=ppt/charts/_rels/chartEx4.xml.rels><?xml version="1.0" encoding="UTF-8" standalone="yes"?>
<Relationships xmlns="http://schemas.openxmlformats.org/package/2006/relationships"><Relationship Id="rId3" Type="http://schemas.microsoft.com/office/2011/relationships/chartColorStyle" Target="colors34.xml"/><Relationship Id="rId2" Type="http://schemas.microsoft.com/office/2011/relationships/chartStyle" Target="style34.xml"/><Relationship Id="rId1" Type="http://schemas.openxmlformats.org/officeDocument/2006/relationships/oleObject" Target="file:///C:\Users\Asus\Downloads\Influencer-data-1.xlsx" TargetMode="External"/></Relationships>
</file>

<file path=ppt/charts/_rels/chartEx5.xml.rels><?xml version="1.0" encoding="UTF-8" standalone="yes"?>
<Relationships xmlns="http://schemas.openxmlformats.org/package/2006/relationships"><Relationship Id="rId3" Type="http://schemas.microsoft.com/office/2011/relationships/chartColorStyle" Target="colors35.xml"/><Relationship Id="rId2" Type="http://schemas.microsoft.com/office/2011/relationships/chartStyle" Target="style35.xml"/><Relationship Id="rId1" Type="http://schemas.openxmlformats.org/officeDocument/2006/relationships/oleObject" Target="file:///C:\Users\Asus\Downloads\Influencer-data-1.xlsx" TargetMode="External"/></Relationships>
</file>

<file path=ppt/charts/_rels/chartEx6.xml.rels><?xml version="1.0" encoding="UTF-8" standalone="yes"?>
<Relationships xmlns="http://schemas.openxmlformats.org/package/2006/relationships"><Relationship Id="rId3" Type="http://schemas.microsoft.com/office/2011/relationships/chartColorStyle" Target="colors36.xml"/><Relationship Id="rId2" Type="http://schemas.microsoft.com/office/2011/relationships/chartStyle" Target="style36.xml"/><Relationship Id="rId1" Type="http://schemas.openxmlformats.org/officeDocument/2006/relationships/oleObject" Target="file:///C:\Users\Asus\Downloads\Influencer-data-1.xlsx" TargetMode="External"/></Relationships>
</file>

<file path=ppt/charts/_rels/chartEx7.xml.rels><?xml version="1.0" encoding="UTF-8" standalone="yes"?>
<Relationships xmlns="http://schemas.openxmlformats.org/package/2006/relationships"><Relationship Id="rId3" Type="http://schemas.microsoft.com/office/2011/relationships/chartColorStyle" Target="colors37.xml"/><Relationship Id="rId2" Type="http://schemas.microsoft.com/office/2011/relationships/chartStyle" Target="style37.xml"/><Relationship Id="rId1" Type="http://schemas.openxmlformats.org/officeDocument/2006/relationships/oleObject" Target="file:///C:\Users\Asus\Downloads\Influencer-data-1.xlsx" TargetMode="External"/></Relationships>
</file>

<file path=ppt/charts/_rels/chartEx8.xml.rels><?xml version="1.0" encoding="UTF-8" standalone="yes"?>
<Relationships xmlns="http://schemas.openxmlformats.org/package/2006/relationships"><Relationship Id="rId3" Type="http://schemas.microsoft.com/office/2011/relationships/chartColorStyle" Target="colors38.xml"/><Relationship Id="rId2" Type="http://schemas.microsoft.com/office/2011/relationships/chartStyle" Target="style38.xml"/><Relationship Id="rId1" Type="http://schemas.openxmlformats.org/officeDocument/2006/relationships/oleObject" Target="file:///C:\Users\Asus\Downloads\Influencer-data-1.xlsx" TargetMode="External"/></Relationships>
</file>

<file path=ppt/charts/_rels/chartEx9.xml.rels><?xml version="1.0" encoding="UTF-8" standalone="yes"?>
<Relationships xmlns="http://schemas.openxmlformats.org/package/2006/relationships"><Relationship Id="rId3" Type="http://schemas.microsoft.com/office/2011/relationships/chartColorStyle" Target="colors39.xml"/><Relationship Id="rId2" Type="http://schemas.microsoft.com/office/2011/relationships/chartStyle" Target="style39.xml"/><Relationship Id="rId1" Type="http://schemas.openxmlformats.org/officeDocument/2006/relationships/oleObject" Target="file:///C:\Users\Asus\Downloads\Influencer-data-1.xlsx" TargetMode="External"/></Relationships>
</file>

<file path=ppt/charts/_rels/chartEx10.xml.rels><?xml version="1.0" encoding="UTF-8" standalone="yes"?>
<Relationships xmlns="http://schemas.openxmlformats.org/package/2006/relationships"><Relationship Id="rId3" Type="http://schemas.microsoft.com/office/2011/relationships/chartColorStyle" Target="colors40.xml"/><Relationship Id="rId2" Type="http://schemas.microsoft.com/office/2011/relationships/chartStyle" Target="style40.xml"/><Relationship Id="rId1" Type="http://schemas.openxmlformats.org/officeDocument/2006/relationships/oleObject" Target="file:///C:\Users\sarwa\Downloads\Influencer-data-1.xlsx" TargetMode="External"/></Relationships>
</file>

<file path=ppt/charts/_rels/chartEx11.xml.rels><?xml version="1.0" encoding="UTF-8" standalone="yes"?>
<Relationships xmlns="http://schemas.openxmlformats.org/package/2006/relationships"><Relationship Id="rId3" Type="http://schemas.microsoft.com/office/2011/relationships/chartColorStyle" Target="colors41.xml"/><Relationship Id="rId2" Type="http://schemas.microsoft.com/office/2011/relationships/chartStyle" Target="style41.xml"/><Relationship Id="rId1" Type="http://schemas.openxmlformats.org/officeDocument/2006/relationships/oleObject" Target="file:///C:\Users\sarwa\Downloads\Influencer-data-1.xlsx" TargetMode="External"/></Relationships>
</file>

<file path=ppt/charts/_rels/chartEx12.xml.rels><?xml version="1.0" encoding="UTF-8" standalone="yes"?>
<Relationships xmlns="http://schemas.openxmlformats.org/package/2006/relationships"><Relationship Id="rId3" Type="http://schemas.microsoft.com/office/2011/relationships/chartColorStyle" Target="colors42.xml"/><Relationship Id="rId2" Type="http://schemas.microsoft.com/office/2011/relationships/chartStyle" Target="style42.xml"/><Relationship Id="rId1" Type="http://schemas.openxmlformats.org/officeDocument/2006/relationships/oleObject" Target="file:///C:\Users\sarwa\Downloads\Influencer-data-1.xlsx" TargetMode="External"/></Relationships>
</file>

<file path=ppt/charts/_rels/chartEx13.xml.rels><?xml version="1.0" encoding="UTF-8" standalone="yes"?>
<Relationships xmlns="http://schemas.openxmlformats.org/package/2006/relationships"><Relationship Id="rId3" Type="http://schemas.microsoft.com/office/2011/relationships/chartColorStyle" Target="colors43.xml"/><Relationship Id="rId2" Type="http://schemas.microsoft.com/office/2011/relationships/chartStyle" Target="style43.xml"/><Relationship Id="rId1" Type="http://schemas.openxmlformats.org/officeDocument/2006/relationships/oleObject" Target="file:///C:\Users\sarwa\Downloads\Influencer-data-1.xlsx" TargetMode="External"/></Relationships>
</file>

<file path=ppt/charts/_rels/chartEx14.xml.rels><?xml version="1.0" encoding="UTF-8" standalone="yes"?>
<Relationships xmlns="http://schemas.openxmlformats.org/package/2006/relationships"><Relationship Id="rId3" Type="http://schemas.microsoft.com/office/2011/relationships/chartColorStyle" Target="colors44.xml"/><Relationship Id="rId2" Type="http://schemas.microsoft.com/office/2011/relationships/chartStyle" Target="style44.xml"/><Relationship Id="rId1" Type="http://schemas.openxmlformats.org/officeDocument/2006/relationships/oleObject" Target="file:///C:\Users\sarwa\Downloads\Influencer-data-1.xlsx" TargetMode="External"/></Relationships>
</file>

<file path=ppt/charts/_rels/chartEx15.xml.rels><?xml version="1.0" encoding="UTF-8" standalone="yes"?>
<Relationships xmlns="http://schemas.openxmlformats.org/package/2006/relationships"><Relationship Id="rId3" Type="http://schemas.microsoft.com/office/2011/relationships/chartColorStyle" Target="colors45.xml"/><Relationship Id="rId2" Type="http://schemas.microsoft.com/office/2011/relationships/chartStyle" Target="style45.xml"/><Relationship Id="rId1" Type="http://schemas.openxmlformats.org/officeDocument/2006/relationships/oleObject" Target="file:///C:\Users\sarwa\Downloads\Influencer-data-1.xlsx" TargetMode="External"/></Relationships>
</file>

<file path=ppt/charts/_rels/chartEx16.xml.rels><?xml version="1.0" encoding="UTF-8" standalone="yes"?>
<Relationships xmlns="http://schemas.openxmlformats.org/package/2006/relationships"><Relationship Id="rId3" Type="http://schemas.microsoft.com/office/2011/relationships/chartColorStyle" Target="colors46.xml"/><Relationship Id="rId2" Type="http://schemas.microsoft.com/office/2011/relationships/chartStyle" Target="style46.xml"/><Relationship Id="rId1" Type="http://schemas.openxmlformats.org/officeDocument/2006/relationships/oleObject" Target="file:///C:\Users\sarwa\Downloads\Influencer-data-1.xlsx" TargetMode="External"/></Relationships>
</file>

<file path=ppt/charts/_rels/chartEx17.xml.rels><?xml version="1.0" encoding="UTF-8" standalone="yes"?>
<Relationships xmlns="http://schemas.openxmlformats.org/package/2006/relationships"><Relationship Id="rId3" Type="http://schemas.microsoft.com/office/2011/relationships/chartColorStyle" Target="colors47.xml"/><Relationship Id="rId2" Type="http://schemas.microsoft.com/office/2011/relationships/chartStyle" Target="style47.xml"/><Relationship Id="rId1" Type="http://schemas.openxmlformats.org/officeDocument/2006/relationships/oleObject" Target="file:///C:\Users\sarwa\Downloads\Influencer-data-1.xlsx" TargetMode="External"/></Relationships>
</file>

<file path=ppt/charts/_rels/chartEx18.xml.rels><?xml version="1.0" encoding="UTF-8" standalone="yes"?>
<Relationships xmlns="http://schemas.openxmlformats.org/package/2006/relationships"><Relationship Id="rId3" Type="http://schemas.microsoft.com/office/2011/relationships/chartColorStyle" Target="colors48.xml"/><Relationship Id="rId2" Type="http://schemas.microsoft.com/office/2011/relationships/chartStyle" Target="style48.xml"/><Relationship Id="rId1" Type="http://schemas.openxmlformats.org/officeDocument/2006/relationships/oleObject" Target="file:///C:\Users\sarwa\Downloads\Influencer-data-1.xlsx" TargetMode="External"/></Relationships>
</file>

<file path=ppt/charts/_rels/chartEx19.xml.rels><?xml version="1.0" encoding="UTF-8" standalone="yes"?>
<Relationships xmlns="http://schemas.openxmlformats.org/package/2006/relationships"><Relationship Id="rId3" Type="http://schemas.microsoft.com/office/2011/relationships/chartColorStyle" Target="colors49.xml"/><Relationship Id="rId2" Type="http://schemas.microsoft.com/office/2011/relationships/chartStyle" Target="style49.xml"/><Relationship Id="rId1" Type="http://schemas.openxmlformats.org/officeDocument/2006/relationships/oleObject" Target="file:///C:\Users\sarwa\Downloads\Influencer-data-1.xlsx" TargetMode="External"/></Relationships>
</file>

<file path=ppt/charts/_rels/chartEx20.xml.rels><?xml version="1.0" encoding="UTF-8" standalone="yes"?>
<Relationships xmlns="http://schemas.openxmlformats.org/package/2006/relationships"><Relationship Id="rId3" Type="http://schemas.microsoft.com/office/2011/relationships/chartColorStyle" Target="colors50.xml"/><Relationship Id="rId2" Type="http://schemas.microsoft.com/office/2011/relationships/chartStyle" Target="style50.xml"/><Relationship Id="rId1" Type="http://schemas.openxmlformats.org/officeDocument/2006/relationships/oleObject" Target="file:///C:\Users\sarwa\Downloads\Influencer-data-1.xlsx" TargetMode="External"/></Relationships>
</file>

<file path=ppt/charts/_rels/chartEx21.xml.rels><?xml version="1.0" encoding="UTF-8" standalone="yes"?>
<Relationships xmlns="http://schemas.openxmlformats.org/package/2006/relationships"><Relationship Id="rId3" Type="http://schemas.microsoft.com/office/2011/relationships/chartColorStyle" Target="colors51.xml"/><Relationship Id="rId2" Type="http://schemas.microsoft.com/office/2011/relationships/chartStyle" Target="style51.xml"/><Relationship Id="rId1" Type="http://schemas.openxmlformats.org/officeDocument/2006/relationships/oleObject" Target="file:///C:\Users\sarwa\Downloads\Influencer-data-1.xlsx" TargetMode="External"/></Relationships>
</file>

<file path=ppt/charts/_rels/chartEx22.xml.rels><?xml version="1.0" encoding="UTF-8" standalone="yes"?>
<Relationships xmlns="http://schemas.openxmlformats.org/package/2006/relationships"><Relationship Id="rId3" Type="http://schemas.microsoft.com/office/2011/relationships/chartColorStyle" Target="colors52.xml"/><Relationship Id="rId2" Type="http://schemas.microsoft.com/office/2011/relationships/chartStyle" Target="style52.xml"/><Relationship Id="rId1" Type="http://schemas.openxmlformats.org/officeDocument/2006/relationships/oleObject" Target="file:///C:\Users\sarwa\Downloads\Influencer-data-1.xlsx" TargetMode="External"/></Relationships>
</file>

<file path=ppt/charts/_rels/chartEx23.xml.rels><?xml version="1.0" encoding="UTF-8" standalone="yes"?>
<Relationships xmlns="http://schemas.openxmlformats.org/package/2006/relationships"><Relationship Id="rId3" Type="http://schemas.microsoft.com/office/2011/relationships/chartColorStyle" Target="colors53.xml"/><Relationship Id="rId2" Type="http://schemas.microsoft.com/office/2011/relationships/chartStyle" Target="style53.xml"/><Relationship Id="rId1" Type="http://schemas.openxmlformats.org/officeDocument/2006/relationships/oleObject" Target="file:///C:\Users\sarwa\Downloads\Influencer-data-1.xlsx" TargetMode="External"/></Relationships>
</file>

<file path=ppt/charts/_rels/chartEx24.xml.rels><?xml version="1.0" encoding="UTF-8" standalone="yes"?>
<Relationships xmlns="http://schemas.openxmlformats.org/package/2006/relationships"><Relationship Id="rId3" Type="http://schemas.microsoft.com/office/2011/relationships/chartColorStyle" Target="colors54.xml"/><Relationship Id="rId2" Type="http://schemas.microsoft.com/office/2011/relationships/chartStyle" Target="style54.xml"/><Relationship Id="rId1" Type="http://schemas.openxmlformats.org/officeDocument/2006/relationships/oleObject" Target="file:///C:\Users\sarwa\Downloads\Influencer-data-1.xlsx" TargetMode="External"/></Relationships>
</file>

<file path=ppt/charts/_rels/chartEx25.xml.rels><?xml version="1.0" encoding="UTF-8" standalone="yes"?>
<Relationships xmlns="http://schemas.openxmlformats.org/package/2006/relationships"><Relationship Id="rId3" Type="http://schemas.microsoft.com/office/2011/relationships/chartColorStyle" Target="colors55.xml"/><Relationship Id="rId2" Type="http://schemas.microsoft.com/office/2011/relationships/chartStyle" Target="style55.xml"/><Relationship Id="rId1" Type="http://schemas.openxmlformats.org/officeDocument/2006/relationships/oleObject" Target="file:///C:\Users\sarwa\Downloads\Influencer-data-1.xlsx" TargetMode="External"/></Relationships>
</file>

<file path=ppt/charts/_rels/chartEx26.xml.rels><?xml version="1.0" encoding="UTF-8" standalone="yes"?>
<Relationships xmlns="http://schemas.openxmlformats.org/package/2006/relationships"><Relationship Id="rId3" Type="http://schemas.microsoft.com/office/2011/relationships/chartColorStyle" Target="colors56.xml"/><Relationship Id="rId2" Type="http://schemas.microsoft.com/office/2011/relationships/chartStyle" Target="style56.xml"/><Relationship Id="rId1" Type="http://schemas.openxmlformats.org/officeDocument/2006/relationships/oleObject" Target="file:///C:\Users\sarwa\Downloads\Influencer-data-1.xlsx" TargetMode="External"/></Relationships>
</file>

<file path=ppt/charts/_rels/chartEx27.xml.rels><?xml version="1.0" encoding="UTF-8" standalone="yes"?>
<Relationships xmlns="http://schemas.openxmlformats.org/package/2006/relationships"><Relationship Id="rId3" Type="http://schemas.microsoft.com/office/2011/relationships/chartColorStyle" Target="colors57.xml"/><Relationship Id="rId2" Type="http://schemas.microsoft.com/office/2011/relationships/chartStyle" Target="style57.xml"/><Relationship Id="rId1" Type="http://schemas.openxmlformats.org/officeDocument/2006/relationships/oleObject" Target="file:///C:\Users\sarwa\Downloads\Influencer-data-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'Sheet 1'!$B$69</c:f>
              <c:strCache>
                <c:ptCount val="1"/>
                <c:pt idx="0">
                  <c:v>TOM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5026882733067968E-3"/>
                  <c:y val="-4.822264941479937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B48-46E0-A298-7AAF54B7048D}"/>
                </c:ext>
              </c:extLst>
            </c:dLbl>
            <c:dLbl>
              <c:idx val="1"/>
              <c:layout>
                <c:manualLayout>
                  <c:x val="0"/>
                  <c:y val="-3.750650510039951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48-46E0-A298-7AAF54B7048D}"/>
                </c:ext>
              </c:extLst>
            </c:dLbl>
            <c:dLbl>
              <c:idx val="2"/>
              <c:layout>
                <c:manualLayout>
                  <c:x val="4.5026882733067968E-3"/>
                  <c:y val="-4.554361333619950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B48-46E0-A298-7AAF54B7048D}"/>
                </c:ext>
              </c:extLst>
            </c:dLbl>
            <c:dLbl>
              <c:idx val="3"/>
              <c:layout>
                <c:manualLayout>
                  <c:x val="-1.1256720683266992E-3"/>
                  <c:y val="-3.750650510039951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4764785503187382E-2"/>
                      <c:h val="5.465233600343929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B48-46E0-A298-7AAF54B7048D}"/>
                </c:ext>
              </c:extLst>
            </c:dLbl>
            <c:dLbl>
              <c:idx val="4"/>
              <c:layout>
                <c:manualLayout>
                  <c:x val="-1.4633736888247088E-2"/>
                  <c:y val="-3.750650510039951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B48-46E0-A298-7AAF54B7048D}"/>
                </c:ext>
              </c:extLst>
            </c:dLbl>
            <c:dLbl>
              <c:idx val="5"/>
              <c:layout>
                <c:manualLayout>
                  <c:x val="-4.1274165702628041E-17"/>
                  <c:y val="-5.090168549339939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B48-46E0-A298-7AAF54B7048D}"/>
                </c:ext>
              </c:extLst>
            </c:dLbl>
            <c:dLbl>
              <c:idx val="6"/>
              <c:layout>
                <c:manualLayout>
                  <c:x val="-7.3168684441235476E-2"/>
                  <c:y val="-5.090168549339933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B48-46E0-A298-7AAF54B7048D}"/>
                </c:ext>
              </c:extLst>
            </c:dLbl>
            <c:dLbl>
              <c:idx val="7"/>
              <c:layout>
                <c:manualLayout>
                  <c:x val="-1.350806481992043E-2"/>
                  <c:y val="-4.286457725759945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B48-46E0-A298-7AAF54B7048D}"/>
                </c:ext>
              </c:extLst>
            </c:dLbl>
            <c:dLbl>
              <c:idx val="8"/>
              <c:layout>
                <c:manualLayout>
                  <c:x val="-6.0786291689641836E-2"/>
                  <c:y val="-4.28645772575994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B48-46E0-A298-7AAF54B704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'Sheet 1'!$A$70:$A$78</c:f>
              <c:strCache>
                <c:ptCount val="9"/>
                <c:pt idx="0">
                  <c:v>Education and Learning Services</c:v>
                </c:pt>
                <c:pt idx="1">
                  <c:v>Automobile</c:v>
                </c:pt>
                <c:pt idx="2">
                  <c:v>Entertainment and Digital Services</c:v>
                </c:pt>
                <c:pt idx="3">
                  <c:v>Health and Fitness</c:v>
                </c:pt>
                <c:pt idx="4">
                  <c:v>Tech and Gadgets</c:v>
                </c:pt>
                <c:pt idx="5">
                  <c:v>Travel and Tourism</c:v>
                </c:pt>
                <c:pt idx="6">
                  <c:v>Beauty and Skincare Products</c:v>
                </c:pt>
                <c:pt idx="7">
                  <c:v>Food and Beverages</c:v>
                </c:pt>
                <c:pt idx="8">
                  <c:v>Fashion and Clothing</c:v>
                </c:pt>
              </c:strCache>
            </c:strRef>
          </c:cat>
          <c:val>
            <c:numRef>
              <c:f>'Sheet 1'!$B$70:$B$78</c:f>
              <c:numCache>
                <c:formatCode>General</c:formatCode>
                <c:ptCount val="9"/>
                <c:pt idx="0">
                  <c:v>6</c:v>
                </c:pt>
                <c:pt idx="1">
                  <c:v>17</c:v>
                </c:pt>
                <c:pt idx="2">
                  <c:v>12</c:v>
                </c:pt>
                <c:pt idx="3">
                  <c:v>33</c:v>
                </c:pt>
                <c:pt idx="4">
                  <c:v>51</c:v>
                </c:pt>
                <c:pt idx="5">
                  <c:v>31</c:v>
                </c:pt>
                <c:pt idx="6">
                  <c:v>164</c:v>
                </c:pt>
                <c:pt idx="7">
                  <c:v>94</c:v>
                </c:pt>
                <c:pt idx="8">
                  <c:v>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B48-46E0-A298-7AAF54B7048D}"/>
            </c:ext>
          </c:extLst>
        </c:ser>
        <c:ser>
          <c:idx val="1"/>
          <c:order val="1"/>
          <c:tx>
            <c:strRef>
              <c:f>'Sheet 1'!$C$69</c:f>
              <c:strCache>
                <c:ptCount val="1"/>
                <c:pt idx="0">
                  <c:v>SPON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 1'!$A$70:$A$78</c:f>
              <c:strCache>
                <c:ptCount val="9"/>
                <c:pt idx="0">
                  <c:v>Education and Learning Services</c:v>
                </c:pt>
                <c:pt idx="1">
                  <c:v>Automobile</c:v>
                </c:pt>
                <c:pt idx="2">
                  <c:v>Entertainment and Digital Services</c:v>
                </c:pt>
                <c:pt idx="3">
                  <c:v>Health and Fitness</c:v>
                </c:pt>
                <c:pt idx="4">
                  <c:v>Tech and Gadgets</c:v>
                </c:pt>
                <c:pt idx="5">
                  <c:v>Travel and Tourism</c:v>
                </c:pt>
                <c:pt idx="6">
                  <c:v>Beauty and Skincare Products</c:v>
                </c:pt>
                <c:pt idx="7">
                  <c:v>Food and Beverages</c:v>
                </c:pt>
                <c:pt idx="8">
                  <c:v>Fashion and Clothing</c:v>
                </c:pt>
              </c:strCache>
            </c:strRef>
          </c:cat>
          <c:val>
            <c:numRef>
              <c:f>'Sheet 1'!$C$70:$C$78</c:f>
              <c:numCache>
                <c:formatCode>General</c:formatCode>
                <c:ptCount val="9"/>
                <c:pt idx="0">
                  <c:v>35</c:v>
                </c:pt>
                <c:pt idx="1">
                  <c:v>51</c:v>
                </c:pt>
                <c:pt idx="2">
                  <c:v>43</c:v>
                </c:pt>
                <c:pt idx="3">
                  <c:v>102</c:v>
                </c:pt>
                <c:pt idx="4">
                  <c:v>101</c:v>
                </c:pt>
                <c:pt idx="5">
                  <c:v>81</c:v>
                </c:pt>
                <c:pt idx="6">
                  <c:v>177</c:v>
                </c:pt>
                <c:pt idx="7">
                  <c:v>213</c:v>
                </c:pt>
                <c:pt idx="8">
                  <c:v>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B48-46E0-A298-7AAF54B7048D}"/>
            </c:ext>
          </c:extLst>
        </c:ser>
        <c:ser>
          <c:idx val="2"/>
          <c:order val="2"/>
          <c:tx>
            <c:strRef>
              <c:f>'Sheet 1'!$D$69</c:f>
              <c:strCache>
                <c:ptCount val="1"/>
                <c:pt idx="0">
                  <c:v>AIDED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 1'!$A$70:$A$78</c:f>
              <c:strCache>
                <c:ptCount val="9"/>
                <c:pt idx="0">
                  <c:v>Education and Learning Services</c:v>
                </c:pt>
                <c:pt idx="1">
                  <c:v>Automobile</c:v>
                </c:pt>
                <c:pt idx="2">
                  <c:v>Entertainment and Digital Services</c:v>
                </c:pt>
                <c:pt idx="3">
                  <c:v>Health and Fitness</c:v>
                </c:pt>
                <c:pt idx="4">
                  <c:v>Tech and Gadgets</c:v>
                </c:pt>
                <c:pt idx="5">
                  <c:v>Travel and Tourism</c:v>
                </c:pt>
                <c:pt idx="6">
                  <c:v>Beauty and Skincare Products</c:v>
                </c:pt>
                <c:pt idx="7">
                  <c:v>Food and Beverages</c:v>
                </c:pt>
                <c:pt idx="8">
                  <c:v>Fashion and Clothing</c:v>
                </c:pt>
              </c:strCache>
            </c:strRef>
          </c:cat>
          <c:val>
            <c:numRef>
              <c:f>'Sheet 1'!$D$70:$D$78</c:f>
              <c:numCache>
                <c:formatCode>General</c:formatCode>
                <c:ptCount val="9"/>
                <c:pt idx="0">
                  <c:v>147</c:v>
                </c:pt>
                <c:pt idx="1">
                  <c:v>125</c:v>
                </c:pt>
                <c:pt idx="2">
                  <c:v>152</c:v>
                </c:pt>
                <c:pt idx="3">
                  <c:v>164</c:v>
                </c:pt>
                <c:pt idx="4">
                  <c:v>182</c:v>
                </c:pt>
                <c:pt idx="5">
                  <c:v>250</c:v>
                </c:pt>
                <c:pt idx="6">
                  <c:v>80</c:v>
                </c:pt>
                <c:pt idx="7">
                  <c:v>207</c:v>
                </c:pt>
                <c:pt idx="8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B48-46E0-A298-7AAF54B7048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933685488"/>
        <c:axId val="1933692560"/>
      </c:barChart>
      <c:catAx>
        <c:axId val="1933685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3692560"/>
        <c:crosses val="autoZero"/>
        <c:auto val="1"/>
        <c:lblAlgn val="ctr"/>
        <c:lblOffset val="100"/>
        <c:noMultiLvlLbl val="0"/>
      </c:catAx>
      <c:valAx>
        <c:axId val="193369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368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FEMALE</a:t>
            </a:r>
          </a:p>
        </c:rich>
      </c:tx>
      <c:overlay val="0"/>
      <c:spPr>
        <a:noFill/>
        <a:ln>
          <a:solidFill>
            <a:schemeClr val="accent1">
              <a:shade val="1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8391641297486065"/>
          <c:y val="0.10290301141625065"/>
          <c:w val="0.4779464014531502"/>
          <c:h val="0.7482771832169838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'Gender(FEMALE)'!$B$657</c:f>
              <c:strCache>
                <c:ptCount val="1"/>
                <c:pt idx="0">
                  <c:v>TOM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7.264225823236028E-3"/>
                  <c:y val="-3.254707793871923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B77-49D4-9B4C-CA02AB7D98CA}"/>
                </c:ext>
              </c:extLst>
            </c:dLbl>
            <c:dLbl>
              <c:idx val="2"/>
              <c:layout>
                <c:manualLayout>
                  <c:x val="9.6856344309813706E-3"/>
                  <c:y val="-3.797159092850577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B77-49D4-9B4C-CA02AB7D98CA}"/>
                </c:ext>
              </c:extLst>
            </c:dLbl>
            <c:dLbl>
              <c:idx val="3"/>
              <c:layout>
                <c:manualLayout>
                  <c:x val="2.4214086077453427E-3"/>
                  <c:y val="-4.339610391829230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B77-49D4-9B4C-CA02AB7D98CA}"/>
                </c:ext>
              </c:extLst>
            </c:dLbl>
            <c:dLbl>
              <c:idx val="4"/>
              <c:layout>
                <c:manualLayout>
                  <c:x val="0"/>
                  <c:y val="-4.33961039182922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B77-49D4-9B4C-CA02AB7D98CA}"/>
                </c:ext>
              </c:extLst>
            </c:dLbl>
            <c:dLbl>
              <c:idx val="5"/>
              <c:layout>
                <c:manualLayout>
                  <c:x val="4.8428172154906853E-3"/>
                  <c:y val="-4.339610391829236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B77-49D4-9B4C-CA02AB7D98CA}"/>
                </c:ext>
              </c:extLst>
            </c:dLbl>
            <c:dLbl>
              <c:idx val="6"/>
              <c:layout>
                <c:manualLayout>
                  <c:x val="4.842817215490596E-3"/>
                  <c:y val="-3.797159092850577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B77-49D4-9B4C-CA02AB7D98CA}"/>
                </c:ext>
              </c:extLst>
            </c:dLbl>
            <c:dLbl>
              <c:idx val="7"/>
              <c:layout>
                <c:manualLayout>
                  <c:x val="-2.6635494685198768E-2"/>
                  <c:y val="-3.7971590928505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B77-49D4-9B4C-CA02AB7D98CA}"/>
                </c:ext>
              </c:extLst>
            </c:dLbl>
            <c:dLbl>
              <c:idx val="8"/>
              <c:layout>
                <c:manualLayout>
                  <c:x val="-1.6949860254217398E-2"/>
                  <c:y val="-3.797159092850578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B77-49D4-9B4C-CA02AB7D98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'Gender(FEMALE)'!$A$658:$A$666</c:f>
              <c:strCache>
                <c:ptCount val="9"/>
                <c:pt idx="0">
                  <c:v>Automobile</c:v>
                </c:pt>
                <c:pt idx="1">
                  <c:v>Entertainment and Digital Services</c:v>
                </c:pt>
                <c:pt idx="2">
                  <c:v>Education and Learning Services</c:v>
                </c:pt>
                <c:pt idx="3">
                  <c:v>Tech and Gadgets</c:v>
                </c:pt>
                <c:pt idx="4">
                  <c:v>Health and Fitness</c:v>
                </c:pt>
                <c:pt idx="5">
                  <c:v>Travel and Tourism</c:v>
                </c:pt>
                <c:pt idx="6">
                  <c:v>Food and Beverages</c:v>
                </c:pt>
                <c:pt idx="7">
                  <c:v>Beauty and Skincare Products</c:v>
                </c:pt>
                <c:pt idx="8">
                  <c:v>Fashion and Clothing</c:v>
                </c:pt>
              </c:strCache>
            </c:strRef>
          </c:cat>
          <c:val>
            <c:numRef>
              <c:f>'Gender(FEMALE)'!$B$658:$B$666</c:f>
              <c:numCache>
                <c:formatCode>General</c:formatCode>
                <c:ptCount val="9"/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33</c:v>
                </c:pt>
                <c:pt idx="5">
                  <c:v>31</c:v>
                </c:pt>
                <c:pt idx="6">
                  <c:v>42</c:v>
                </c:pt>
                <c:pt idx="7">
                  <c:v>137</c:v>
                </c:pt>
                <c:pt idx="8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B77-49D4-9B4C-CA02AB7D98CA}"/>
            </c:ext>
          </c:extLst>
        </c:ser>
        <c:ser>
          <c:idx val="1"/>
          <c:order val="1"/>
          <c:tx>
            <c:strRef>
              <c:f>'Gender(FEMALE)'!$C$657</c:f>
              <c:strCache>
                <c:ptCount val="1"/>
                <c:pt idx="0">
                  <c:v>SPON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'Gender(FEMALE)'!$A$658:$A$666</c:f>
              <c:strCache>
                <c:ptCount val="9"/>
                <c:pt idx="0">
                  <c:v>Automobile</c:v>
                </c:pt>
                <c:pt idx="1">
                  <c:v>Entertainment and Digital Services</c:v>
                </c:pt>
                <c:pt idx="2">
                  <c:v>Education and Learning Services</c:v>
                </c:pt>
                <c:pt idx="3">
                  <c:v>Tech and Gadgets</c:v>
                </c:pt>
                <c:pt idx="4">
                  <c:v>Health and Fitness</c:v>
                </c:pt>
                <c:pt idx="5">
                  <c:v>Travel and Tourism</c:v>
                </c:pt>
                <c:pt idx="6">
                  <c:v>Food and Beverages</c:v>
                </c:pt>
                <c:pt idx="7">
                  <c:v>Beauty and Skincare Products</c:v>
                </c:pt>
                <c:pt idx="8">
                  <c:v>Fashion and Clothing</c:v>
                </c:pt>
              </c:strCache>
            </c:strRef>
          </c:cat>
          <c:val>
            <c:numRef>
              <c:f>'Gender(FEMALE)'!$C$658:$C$666</c:f>
              <c:numCache>
                <c:formatCode>General</c:formatCode>
                <c:ptCount val="9"/>
                <c:pt idx="0">
                  <c:v>10</c:v>
                </c:pt>
                <c:pt idx="1">
                  <c:v>16</c:v>
                </c:pt>
                <c:pt idx="2">
                  <c:v>18</c:v>
                </c:pt>
                <c:pt idx="3">
                  <c:v>18</c:v>
                </c:pt>
                <c:pt idx="4">
                  <c:v>55</c:v>
                </c:pt>
                <c:pt idx="5">
                  <c:v>33</c:v>
                </c:pt>
                <c:pt idx="6">
                  <c:v>112</c:v>
                </c:pt>
                <c:pt idx="7">
                  <c:v>121</c:v>
                </c:pt>
                <c:pt idx="8">
                  <c:v>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B77-49D4-9B4C-CA02AB7D98CA}"/>
            </c:ext>
          </c:extLst>
        </c:ser>
        <c:ser>
          <c:idx val="2"/>
          <c:order val="2"/>
          <c:tx>
            <c:strRef>
              <c:f>'Gender(FEMALE)'!$D$657</c:f>
              <c:strCache>
                <c:ptCount val="1"/>
                <c:pt idx="0">
                  <c:v>AIDED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'Gender(FEMALE)'!$A$658:$A$666</c:f>
              <c:strCache>
                <c:ptCount val="9"/>
                <c:pt idx="0">
                  <c:v>Automobile</c:v>
                </c:pt>
                <c:pt idx="1">
                  <c:v>Entertainment and Digital Services</c:v>
                </c:pt>
                <c:pt idx="2">
                  <c:v>Education and Learning Services</c:v>
                </c:pt>
                <c:pt idx="3">
                  <c:v>Tech and Gadgets</c:v>
                </c:pt>
                <c:pt idx="4">
                  <c:v>Health and Fitness</c:v>
                </c:pt>
                <c:pt idx="5">
                  <c:v>Travel and Tourism</c:v>
                </c:pt>
                <c:pt idx="6">
                  <c:v>Food and Beverages</c:v>
                </c:pt>
                <c:pt idx="7">
                  <c:v>Beauty and Skincare Products</c:v>
                </c:pt>
                <c:pt idx="8">
                  <c:v>Fashion and Clothing</c:v>
                </c:pt>
              </c:strCache>
            </c:strRef>
          </c:cat>
          <c:val>
            <c:numRef>
              <c:f>'Gender(FEMALE)'!$D$658:$D$666</c:f>
              <c:numCache>
                <c:formatCode>General</c:formatCode>
                <c:ptCount val="9"/>
                <c:pt idx="0">
                  <c:v>32</c:v>
                </c:pt>
                <c:pt idx="1">
                  <c:v>69</c:v>
                </c:pt>
                <c:pt idx="2">
                  <c:v>69</c:v>
                </c:pt>
                <c:pt idx="3">
                  <c:v>79</c:v>
                </c:pt>
                <c:pt idx="4">
                  <c:v>74</c:v>
                </c:pt>
                <c:pt idx="5">
                  <c:v>128</c:v>
                </c:pt>
                <c:pt idx="6">
                  <c:v>104</c:v>
                </c:pt>
                <c:pt idx="7">
                  <c:v>33</c:v>
                </c:pt>
                <c:pt idx="8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B77-49D4-9B4C-CA02AB7D98C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98870672"/>
        <c:axId val="2098866864"/>
      </c:barChart>
      <c:catAx>
        <c:axId val="2098870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8866864"/>
        <c:crosses val="autoZero"/>
        <c:auto val="1"/>
        <c:lblAlgn val="ctr"/>
        <c:lblOffset val="100"/>
        <c:noMultiLvlLbl val="0"/>
      </c:catAx>
      <c:valAx>
        <c:axId val="209886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887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3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MALE</a:t>
            </a:r>
          </a:p>
        </c:rich>
      </c:tx>
      <c:overlay val="0"/>
      <c:spPr>
        <a:noFill/>
        <a:ln>
          <a:solidFill>
            <a:schemeClr val="accent1">
              <a:shade val="1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MALE!$B$661</c:f>
              <c:strCache>
                <c:ptCount val="1"/>
                <c:pt idx="0">
                  <c:v>TOM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9624775455529751E-3"/>
                  <c:y val="-4.075092946345679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95C-4E9D-BF21-DE2677D0FD89}"/>
                </c:ext>
              </c:extLst>
            </c:dLbl>
            <c:dLbl>
              <c:idx val="1"/>
              <c:layout>
                <c:manualLayout>
                  <c:x val="6.9624775455530601E-3"/>
                  <c:y val="-4.075092946345688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95C-4E9D-BF21-DE2677D0FD89}"/>
                </c:ext>
              </c:extLst>
            </c:dLbl>
            <c:dLbl>
              <c:idx val="2"/>
              <c:layout>
                <c:manualLayout>
                  <c:x val="0"/>
                  <c:y val="-4.075092946345688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95C-4E9D-BF21-DE2677D0FD89}"/>
                </c:ext>
              </c:extLst>
            </c:dLbl>
            <c:dLbl>
              <c:idx val="3"/>
              <c:layout>
                <c:manualLayout>
                  <c:x val="9.2833033940707462E-3"/>
                  <c:y val="-4.346765809435391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95C-4E9D-BF21-DE2677D0FD89}"/>
                </c:ext>
              </c:extLst>
            </c:dLbl>
            <c:dLbl>
              <c:idx val="4"/>
              <c:layout>
                <c:manualLayout>
                  <c:x val="2.3208258485176866E-3"/>
                  <c:y val="-4.075092946345674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95C-4E9D-BF21-DE2677D0FD89}"/>
                </c:ext>
              </c:extLst>
            </c:dLbl>
            <c:dLbl>
              <c:idx val="6"/>
              <c:layout>
                <c:manualLayout>
                  <c:x val="-4.6416516970353731E-3"/>
                  <c:y val="-4.346765809435391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95C-4E9D-BF21-DE2677D0FD89}"/>
                </c:ext>
              </c:extLst>
            </c:dLbl>
            <c:dLbl>
              <c:idx val="7"/>
              <c:layout>
                <c:manualLayout>
                  <c:x val="-4.8737342818871418E-2"/>
                  <c:y val="-4.346765809435391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95C-4E9D-BF21-DE2677D0FD89}"/>
                </c:ext>
              </c:extLst>
            </c:dLbl>
            <c:dLbl>
              <c:idx val="8"/>
              <c:layout>
                <c:manualLayout>
                  <c:x val="-6.9624775455531451E-3"/>
                  <c:y val="-4.346765809435391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95C-4E9D-BF21-DE2677D0FD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MALE!$A$662:$A$670</c:f>
              <c:strCache>
                <c:ptCount val="9"/>
                <c:pt idx="0">
                  <c:v>Education and Learning Services</c:v>
                </c:pt>
                <c:pt idx="1">
                  <c:v>Entertainment and Digital Services</c:v>
                </c:pt>
                <c:pt idx="2">
                  <c:v>Beauty and Skincare Products</c:v>
                </c:pt>
                <c:pt idx="3">
                  <c:v>Automobile</c:v>
                </c:pt>
                <c:pt idx="4">
                  <c:v>Health and Fitness</c:v>
                </c:pt>
                <c:pt idx="5">
                  <c:v>Travel and Tourism</c:v>
                </c:pt>
                <c:pt idx="6">
                  <c:v>Tech and Gadgets</c:v>
                </c:pt>
                <c:pt idx="7">
                  <c:v>Fashion and Clothing</c:v>
                </c:pt>
                <c:pt idx="8">
                  <c:v>Food and Beverages</c:v>
                </c:pt>
              </c:strCache>
            </c:strRef>
          </c:cat>
          <c:val>
            <c:numRef>
              <c:f>MALE!$B$662:$B$670</c:f>
              <c:numCache>
                <c:formatCode>General</c:formatCode>
                <c:ptCount val="9"/>
                <c:pt idx="0">
                  <c:v>3</c:v>
                </c:pt>
                <c:pt idx="1">
                  <c:v>11</c:v>
                </c:pt>
                <c:pt idx="2">
                  <c:v>27</c:v>
                </c:pt>
                <c:pt idx="3">
                  <c:v>17</c:v>
                </c:pt>
                <c:pt idx="4">
                  <c:v>27</c:v>
                </c:pt>
                <c:pt idx="6">
                  <c:v>48</c:v>
                </c:pt>
                <c:pt idx="7">
                  <c:v>107</c:v>
                </c:pt>
                <c:pt idx="8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95C-4E9D-BF21-DE2677D0FD89}"/>
            </c:ext>
          </c:extLst>
        </c:ser>
        <c:ser>
          <c:idx val="1"/>
          <c:order val="1"/>
          <c:tx>
            <c:strRef>
              <c:f>MALE!$C$661</c:f>
              <c:strCache>
                <c:ptCount val="1"/>
                <c:pt idx="0">
                  <c:v>SPON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MALE!$A$662:$A$670</c:f>
              <c:strCache>
                <c:ptCount val="9"/>
                <c:pt idx="0">
                  <c:v>Education and Learning Services</c:v>
                </c:pt>
                <c:pt idx="1">
                  <c:v>Entertainment and Digital Services</c:v>
                </c:pt>
                <c:pt idx="2">
                  <c:v>Beauty and Skincare Products</c:v>
                </c:pt>
                <c:pt idx="3">
                  <c:v>Automobile</c:v>
                </c:pt>
                <c:pt idx="4">
                  <c:v>Health and Fitness</c:v>
                </c:pt>
                <c:pt idx="5">
                  <c:v>Travel and Tourism</c:v>
                </c:pt>
                <c:pt idx="6">
                  <c:v>Tech and Gadgets</c:v>
                </c:pt>
                <c:pt idx="7">
                  <c:v>Fashion and Clothing</c:v>
                </c:pt>
                <c:pt idx="8">
                  <c:v>Food and Beverages</c:v>
                </c:pt>
              </c:strCache>
            </c:strRef>
          </c:cat>
          <c:val>
            <c:numRef>
              <c:f>MALE!$C$662:$C$670</c:f>
              <c:numCache>
                <c:formatCode>General</c:formatCode>
                <c:ptCount val="9"/>
                <c:pt idx="0">
                  <c:v>17</c:v>
                </c:pt>
                <c:pt idx="1">
                  <c:v>27</c:v>
                </c:pt>
                <c:pt idx="2">
                  <c:v>56</c:v>
                </c:pt>
                <c:pt idx="3">
                  <c:v>41</c:v>
                </c:pt>
                <c:pt idx="4">
                  <c:v>47</c:v>
                </c:pt>
                <c:pt idx="5">
                  <c:v>48</c:v>
                </c:pt>
                <c:pt idx="6">
                  <c:v>83</c:v>
                </c:pt>
                <c:pt idx="7">
                  <c:v>98</c:v>
                </c:pt>
                <c:pt idx="8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95C-4E9D-BF21-DE2677D0FD89}"/>
            </c:ext>
          </c:extLst>
        </c:ser>
        <c:ser>
          <c:idx val="2"/>
          <c:order val="2"/>
          <c:tx>
            <c:strRef>
              <c:f>MALE!$D$661</c:f>
              <c:strCache>
                <c:ptCount val="1"/>
                <c:pt idx="0">
                  <c:v>AIDED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MALE!$A$662:$A$670</c:f>
              <c:strCache>
                <c:ptCount val="9"/>
                <c:pt idx="0">
                  <c:v>Education and Learning Services</c:v>
                </c:pt>
                <c:pt idx="1">
                  <c:v>Entertainment and Digital Services</c:v>
                </c:pt>
                <c:pt idx="2">
                  <c:v>Beauty and Skincare Products</c:v>
                </c:pt>
                <c:pt idx="3">
                  <c:v>Automobile</c:v>
                </c:pt>
                <c:pt idx="4">
                  <c:v>Health and Fitness</c:v>
                </c:pt>
                <c:pt idx="5">
                  <c:v>Travel and Tourism</c:v>
                </c:pt>
                <c:pt idx="6">
                  <c:v>Tech and Gadgets</c:v>
                </c:pt>
                <c:pt idx="7">
                  <c:v>Fashion and Clothing</c:v>
                </c:pt>
                <c:pt idx="8">
                  <c:v>Food and Beverages</c:v>
                </c:pt>
              </c:strCache>
            </c:strRef>
          </c:cat>
          <c:val>
            <c:numRef>
              <c:f>MALE!$D$662:$D$670</c:f>
              <c:numCache>
                <c:formatCode>General</c:formatCode>
                <c:ptCount val="9"/>
                <c:pt idx="0">
                  <c:v>78</c:v>
                </c:pt>
                <c:pt idx="1">
                  <c:v>83</c:v>
                </c:pt>
                <c:pt idx="2">
                  <c:v>47</c:v>
                </c:pt>
                <c:pt idx="3">
                  <c:v>93</c:v>
                </c:pt>
                <c:pt idx="4">
                  <c:v>90</c:v>
                </c:pt>
                <c:pt idx="5">
                  <c:v>122</c:v>
                </c:pt>
                <c:pt idx="6">
                  <c:v>103</c:v>
                </c:pt>
                <c:pt idx="7">
                  <c:v>44</c:v>
                </c:pt>
                <c:pt idx="8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95C-4E9D-BF21-DE2677D0FD8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03097520"/>
        <c:axId val="2003087728"/>
      </c:barChart>
      <c:catAx>
        <c:axId val="2003097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3087728"/>
        <c:crosses val="autoZero"/>
        <c:auto val="1"/>
        <c:lblAlgn val="ctr"/>
        <c:lblOffset val="100"/>
        <c:noMultiLvlLbl val="0"/>
      </c:catAx>
      <c:valAx>
        <c:axId val="200308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309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accent1">
          <a:shade val="15000"/>
        </a:schemeClr>
      </a:solidFill>
    </a:ln>
    <a:effectLst/>
  </c:spPr>
  <c:txPr>
    <a:bodyPr/>
    <a:lstStyle/>
    <a:p>
      <a:pPr>
        <a:defRPr sz="13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Beauty and Skin Care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3977683644251122"/>
          <c:y val="0.22827285921625545"/>
          <c:w val="0.63094011240593328"/>
          <c:h val="0.5956938619247340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'Sheet 1'!$E$116</c:f>
              <c:strCache>
                <c:ptCount val="1"/>
                <c:pt idx="0">
                  <c:v>Beauty and Skincare Products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 1'!$D$117:$D$121</c:f>
              <c:strCache>
                <c:ptCount val="5"/>
                <c:pt idx="0">
                  <c:v>Travel Blogger</c:v>
                </c:pt>
                <c:pt idx="1">
                  <c:v>Sportsperson</c:v>
                </c:pt>
                <c:pt idx="2">
                  <c:v>TikTok Stars</c:v>
                </c:pt>
                <c:pt idx="3">
                  <c:v>Doctors</c:v>
                </c:pt>
                <c:pt idx="4">
                  <c:v>Celebrities</c:v>
                </c:pt>
              </c:strCache>
            </c:strRef>
          </c:cat>
          <c:val>
            <c:numRef>
              <c:f>'Sheet 1'!$E$117:$E$121</c:f>
              <c:numCache>
                <c:formatCode>0.00%</c:formatCode>
                <c:ptCount val="5"/>
                <c:pt idx="0">
                  <c:v>2.5641025641025641E-3</c:v>
                </c:pt>
                <c:pt idx="1">
                  <c:v>1.5384615384615385E-2</c:v>
                </c:pt>
                <c:pt idx="2">
                  <c:v>0.16666666666666666</c:v>
                </c:pt>
                <c:pt idx="3">
                  <c:v>0.34358974358974359</c:v>
                </c:pt>
                <c:pt idx="4">
                  <c:v>0.47179487179487178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A5-4603-9240-3834343C8DB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33697456"/>
        <c:axId val="1933689296"/>
      </c:barChart>
      <c:catAx>
        <c:axId val="1933697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3689296"/>
        <c:crosses val="autoZero"/>
        <c:auto val="1"/>
        <c:lblAlgn val="ctr"/>
        <c:lblOffset val="100"/>
        <c:noMultiLvlLbl val="0"/>
      </c:catAx>
      <c:valAx>
        <c:axId val="1933689296"/>
        <c:scaling>
          <c:orientation val="minMax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3697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630530319662522"/>
          <c:y val="0.23763258570403381"/>
          <c:w val="0.71375394364902545"/>
          <c:h val="0.5873691290420660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'Sheet 1'!$F$197</c:f>
              <c:strCache>
                <c:ptCount val="1"/>
                <c:pt idx="0">
                  <c:v>Food and Beverages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 1'!$E$198:$E$203</c:f>
              <c:strCache>
                <c:ptCount val="6"/>
                <c:pt idx="0">
                  <c:v>Travel Blogger</c:v>
                </c:pt>
                <c:pt idx="1">
                  <c:v>Sportsperson</c:v>
                </c:pt>
                <c:pt idx="2">
                  <c:v>Doctors</c:v>
                </c:pt>
                <c:pt idx="3">
                  <c:v>Celebrities</c:v>
                </c:pt>
                <c:pt idx="4">
                  <c:v>TikTok Stars</c:v>
                </c:pt>
                <c:pt idx="5">
                  <c:v>Food Blogger</c:v>
                </c:pt>
              </c:strCache>
            </c:strRef>
          </c:cat>
          <c:val>
            <c:numRef>
              <c:f>'Sheet 1'!$F$198:$F$203</c:f>
              <c:numCache>
                <c:formatCode>0.00%</c:formatCode>
                <c:ptCount val="6"/>
                <c:pt idx="0">
                  <c:v>1.6E-2</c:v>
                </c:pt>
                <c:pt idx="1">
                  <c:v>2.4E-2</c:v>
                </c:pt>
                <c:pt idx="2">
                  <c:v>0.03</c:v>
                </c:pt>
                <c:pt idx="3">
                  <c:v>9.6000000000000002E-2</c:v>
                </c:pt>
                <c:pt idx="4">
                  <c:v>9.6000000000000002E-2</c:v>
                </c:pt>
                <c:pt idx="5">
                  <c:v>0.73799999999999999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CF-44F8-942F-DD75501E27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78664064"/>
        <c:axId val="1978668960"/>
      </c:barChart>
      <c:catAx>
        <c:axId val="1978664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8668960"/>
        <c:crosses val="autoZero"/>
        <c:auto val="1"/>
        <c:lblAlgn val="ctr"/>
        <c:lblOffset val="100"/>
        <c:noMultiLvlLbl val="0"/>
      </c:catAx>
      <c:valAx>
        <c:axId val="1978668960"/>
        <c:scaling>
          <c:orientation val="minMax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8664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'Sheet 1'!$E$234</c:f>
              <c:strCache>
                <c:ptCount val="1"/>
                <c:pt idx="0">
                  <c:v>Tech and Gadgets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 1'!$D$235:$D$240</c:f>
              <c:strCache>
                <c:ptCount val="6"/>
                <c:pt idx="0">
                  <c:v>Travel Blogger</c:v>
                </c:pt>
                <c:pt idx="1">
                  <c:v>Tech Experts </c:v>
                </c:pt>
                <c:pt idx="2">
                  <c:v>Youtubers</c:v>
                </c:pt>
                <c:pt idx="3">
                  <c:v>Sportsperson</c:v>
                </c:pt>
                <c:pt idx="4">
                  <c:v>TikTok Stars</c:v>
                </c:pt>
                <c:pt idx="5">
                  <c:v>Celebrities</c:v>
                </c:pt>
              </c:strCache>
            </c:strRef>
          </c:cat>
          <c:val>
            <c:numRef>
              <c:f>'Sheet 1'!$E$235:$E$240</c:f>
              <c:numCache>
                <c:formatCode>0.00%</c:formatCode>
                <c:ptCount val="6"/>
                <c:pt idx="0">
                  <c:v>8.1632653061224483E-2</c:v>
                </c:pt>
                <c:pt idx="1">
                  <c:v>9.1836734693877556E-2</c:v>
                </c:pt>
                <c:pt idx="2">
                  <c:v>0.12585034013605442</c:v>
                </c:pt>
                <c:pt idx="3">
                  <c:v>0.14285714285714285</c:v>
                </c:pt>
                <c:pt idx="4">
                  <c:v>0.24829931972789115</c:v>
                </c:pt>
                <c:pt idx="5">
                  <c:v>0.30612244897959184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8B-4571-A90E-7B9BE0082F8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78663520"/>
        <c:axId val="1978675488"/>
      </c:barChart>
      <c:catAx>
        <c:axId val="1978663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8675488"/>
        <c:crosses val="autoZero"/>
        <c:auto val="1"/>
        <c:lblAlgn val="ctr"/>
        <c:lblOffset val="100"/>
        <c:noMultiLvlLbl val="0"/>
      </c:catAx>
      <c:valAx>
        <c:axId val="1978675488"/>
        <c:scaling>
          <c:orientation val="minMax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8663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7504814262583821"/>
          <c:y val="0.2159825073564475"/>
          <c:w val="0.58388998340879783"/>
          <c:h val="0.62496283976319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'Till Q6'!$E$151</c:f>
              <c:strCache>
                <c:ptCount val="1"/>
                <c:pt idx="0">
                  <c:v>Fashion and Clothing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'Till Q6'!$D$152:$D$156</c:f>
              <c:strCache>
                <c:ptCount val="5"/>
                <c:pt idx="0">
                  <c:v>Travel Blogger</c:v>
                </c:pt>
                <c:pt idx="1">
                  <c:v>Instagram Influencer</c:v>
                </c:pt>
                <c:pt idx="2">
                  <c:v>Sportsperson</c:v>
                </c:pt>
                <c:pt idx="3">
                  <c:v>TikTok Stars</c:v>
                </c:pt>
                <c:pt idx="4">
                  <c:v>Celebrities</c:v>
                </c:pt>
              </c:strCache>
            </c:strRef>
          </c:cat>
          <c:val>
            <c:numRef>
              <c:f>'Till Q6'!$E$152:$E$156</c:f>
              <c:numCache>
                <c:formatCode>0.00%</c:formatCode>
                <c:ptCount val="5"/>
                <c:pt idx="0">
                  <c:v>2.2357723577235773E-2</c:v>
                </c:pt>
                <c:pt idx="1">
                  <c:v>2.4390243902439025E-2</c:v>
                </c:pt>
                <c:pt idx="2">
                  <c:v>9.7560975609756101E-2</c:v>
                </c:pt>
                <c:pt idx="3">
                  <c:v>0.21341463414634146</c:v>
                </c:pt>
                <c:pt idx="4">
                  <c:v>0.63821138211382111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8C-459F-8C2B-F06D420BE99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912274592"/>
        <c:axId val="-912275136"/>
      </c:barChart>
      <c:catAx>
        <c:axId val="-912274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2275136"/>
        <c:crosses val="autoZero"/>
        <c:auto val="1"/>
        <c:lblAlgn val="ctr"/>
        <c:lblOffset val="100"/>
        <c:noMultiLvlLbl val="0"/>
      </c:catAx>
      <c:valAx>
        <c:axId val="-912275136"/>
        <c:scaling>
          <c:orientation val="minMax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2274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'Sheet 1'!$E$266</c:f>
              <c:strCache>
                <c:ptCount val="1"/>
                <c:pt idx="0">
                  <c:v>Health and Fitness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 1'!$D$267:$D$271</c:f>
              <c:strCache>
                <c:ptCount val="5"/>
                <c:pt idx="0">
                  <c:v>Travel Blogger</c:v>
                </c:pt>
                <c:pt idx="1">
                  <c:v>TikTok Stars</c:v>
                </c:pt>
                <c:pt idx="2">
                  <c:v>Doctors</c:v>
                </c:pt>
                <c:pt idx="3">
                  <c:v>Celebrities</c:v>
                </c:pt>
                <c:pt idx="4">
                  <c:v>Sportsperson</c:v>
                </c:pt>
              </c:strCache>
            </c:strRef>
          </c:cat>
          <c:val>
            <c:numRef>
              <c:f>'Sheet 1'!$E$267:$E$271</c:f>
              <c:numCache>
                <c:formatCode>0%</c:formatCode>
                <c:ptCount val="5"/>
                <c:pt idx="0">
                  <c:v>1.4084507042253521E-2</c:v>
                </c:pt>
                <c:pt idx="1">
                  <c:v>9.8591549295774641E-2</c:v>
                </c:pt>
                <c:pt idx="2">
                  <c:v>0.1619718309859155</c:v>
                </c:pt>
                <c:pt idx="3">
                  <c:v>0.18661971830985916</c:v>
                </c:pt>
                <c:pt idx="4">
                  <c:v>0.53873239436619713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10-4F24-B415-107FE2E3319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78673856"/>
        <c:axId val="1978665696"/>
      </c:barChart>
      <c:catAx>
        <c:axId val="1978673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8665696"/>
        <c:crosses val="autoZero"/>
        <c:auto val="1"/>
        <c:lblAlgn val="ctr"/>
        <c:lblOffset val="100"/>
        <c:noMultiLvlLbl val="0"/>
      </c:catAx>
      <c:valAx>
        <c:axId val="197866569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8673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'Sheet 1'!$E$297</c:f>
              <c:strCache>
                <c:ptCount val="1"/>
                <c:pt idx="0">
                  <c:v>Travel and Tourism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 1'!$D$298:$D$302</c:f>
              <c:strCache>
                <c:ptCount val="5"/>
                <c:pt idx="0">
                  <c:v>Sportsperson</c:v>
                </c:pt>
                <c:pt idx="1">
                  <c:v>Food Blogger</c:v>
                </c:pt>
                <c:pt idx="2">
                  <c:v>Celebrities</c:v>
                </c:pt>
                <c:pt idx="3">
                  <c:v>TikTok Stars</c:v>
                </c:pt>
                <c:pt idx="4">
                  <c:v>Travel Blogger</c:v>
                </c:pt>
              </c:strCache>
            </c:strRef>
          </c:cat>
          <c:val>
            <c:numRef>
              <c:f>'Sheet 1'!$E$298:$E$302</c:f>
              <c:numCache>
                <c:formatCode>0%</c:formatCode>
                <c:ptCount val="5"/>
                <c:pt idx="0">
                  <c:v>1.1331444759206799E-2</c:v>
                </c:pt>
                <c:pt idx="1">
                  <c:v>1.69971671388102E-2</c:v>
                </c:pt>
                <c:pt idx="2">
                  <c:v>4.8158640226628892E-2</c:v>
                </c:pt>
                <c:pt idx="3">
                  <c:v>6.5155807365439092E-2</c:v>
                </c:pt>
                <c:pt idx="4">
                  <c:v>0.85835694050991507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FB-425E-8785-1421A749C96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78664608"/>
        <c:axId val="1978668416"/>
      </c:barChart>
      <c:catAx>
        <c:axId val="1978664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8668416"/>
        <c:crosses val="autoZero"/>
        <c:auto val="1"/>
        <c:lblAlgn val="ctr"/>
        <c:lblOffset val="100"/>
        <c:noMultiLvlLbl val="0"/>
      </c:catAx>
      <c:valAx>
        <c:axId val="197866841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8664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3440658348831159"/>
          <c:y val="0.22323688164933581"/>
          <c:w val="0.55373659587287072"/>
          <c:h val="0.6123661717857786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'Sheet 1'!$F$326</c:f>
              <c:strCache>
                <c:ptCount val="1"/>
                <c:pt idx="0">
                  <c:v>Entertainment and Digital 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 1'!$E$327:$E$330</c:f>
              <c:strCache>
                <c:ptCount val="4"/>
                <c:pt idx="0">
                  <c:v>Travel Blogger</c:v>
                </c:pt>
                <c:pt idx="1">
                  <c:v>Sportsperson</c:v>
                </c:pt>
                <c:pt idx="2">
                  <c:v>TikTok Stars</c:v>
                </c:pt>
                <c:pt idx="3">
                  <c:v>Celebrities</c:v>
                </c:pt>
              </c:strCache>
            </c:strRef>
          </c:cat>
          <c:val>
            <c:numRef>
              <c:f>'Sheet 1'!$F$327:$F$330</c:f>
              <c:numCache>
                <c:formatCode>0%</c:formatCode>
                <c:ptCount val="4"/>
                <c:pt idx="0">
                  <c:v>4.3956043956043959E-2</c:v>
                </c:pt>
                <c:pt idx="1">
                  <c:v>0.1043956043956044</c:v>
                </c:pt>
                <c:pt idx="2">
                  <c:v>0.2857142857142857</c:v>
                </c:pt>
                <c:pt idx="3">
                  <c:v>0.56593406593406592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47-41E9-9CF3-B3F68C9AD3F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78674400"/>
        <c:axId val="1978676032"/>
      </c:barChart>
      <c:catAx>
        <c:axId val="1978674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8676032"/>
        <c:crosses val="autoZero"/>
        <c:auto val="1"/>
        <c:lblAlgn val="ctr"/>
        <c:lblOffset val="100"/>
        <c:noMultiLvlLbl val="0"/>
      </c:catAx>
      <c:valAx>
        <c:axId val="1978676032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8674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'Sheet 1'!$E$369</c:f>
              <c:strCache>
                <c:ptCount val="1"/>
                <c:pt idx="0">
                  <c:v>Educational and Learning 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 1'!$D$370:$D$379</c:f>
              <c:strCache>
                <c:ptCount val="10"/>
                <c:pt idx="0">
                  <c:v>Consultancy</c:v>
                </c:pt>
                <c:pt idx="1">
                  <c:v>Motivational Speaker</c:v>
                </c:pt>
                <c:pt idx="2">
                  <c:v>Youtuber</c:v>
                </c:pt>
                <c:pt idx="3">
                  <c:v>Travel Blogger</c:v>
                </c:pt>
                <c:pt idx="4">
                  <c:v>Instagram Influencer</c:v>
                </c:pt>
                <c:pt idx="5">
                  <c:v>Sportsperson</c:v>
                </c:pt>
                <c:pt idx="6">
                  <c:v>Educational Institution</c:v>
                </c:pt>
                <c:pt idx="7">
                  <c:v>TikTok Stars</c:v>
                </c:pt>
                <c:pt idx="8">
                  <c:v>Doctors</c:v>
                </c:pt>
                <c:pt idx="9">
                  <c:v>Celebrities</c:v>
                </c:pt>
              </c:strCache>
            </c:strRef>
          </c:cat>
          <c:val>
            <c:numRef>
              <c:f>'Sheet 1'!$E$370:$E$379</c:f>
              <c:numCache>
                <c:formatCode>0%</c:formatCode>
                <c:ptCount val="10"/>
                <c:pt idx="0">
                  <c:v>1.2121212121212121E-2</c:v>
                </c:pt>
                <c:pt idx="1">
                  <c:v>1.2121212121212121E-2</c:v>
                </c:pt>
                <c:pt idx="2">
                  <c:v>1.8181818181818181E-2</c:v>
                </c:pt>
                <c:pt idx="3">
                  <c:v>2.4242424242424242E-2</c:v>
                </c:pt>
                <c:pt idx="4">
                  <c:v>2.4242424242424242E-2</c:v>
                </c:pt>
                <c:pt idx="5">
                  <c:v>6.6666666666666666E-2</c:v>
                </c:pt>
                <c:pt idx="6">
                  <c:v>7.8787878787878782E-2</c:v>
                </c:pt>
                <c:pt idx="7">
                  <c:v>0.13333333333333333</c:v>
                </c:pt>
                <c:pt idx="8">
                  <c:v>0.14545454545454545</c:v>
                </c:pt>
                <c:pt idx="9">
                  <c:v>0.48484848484848486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00-40FC-A0CF-DB81AD81A0A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78671136"/>
        <c:axId val="1978671680"/>
      </c:barChart>
      <c:catAx>
        <c:axId val="19786711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8671680"/>
        <c:crosses val="autoZero"/>
        <c:auto val="1"/>
        <c:lblAlgn val="ctr"/>
        <c:lblOffset val="100"/>
        <c:noMultiLvlLbl val="0"/>
      </c:catAx>
      <c:valAx>
        <c:axId val="1978671680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867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'Sheet 1'!$E$405</c:f>
              <c:strCache>
                <c:ptCount val="1"/>
                <c:pt idx="0">
                  <c:v>Automobile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 1'!$D$406:$D$411</c:f>
              <c:strCache>
                <c:ptCount val="6"/>
                <c:pt idx="0">
                  <c:v>Moto Vlogger</c:v>
                </c:pt>
                <c:pt idx="1">
                  <c:v>Showroom/Dealers</c:v>
                </c:pt>
                <c:pt idx="2">
                  <c:v>TikTok Stars</c:v>
                </c:pt>
                <c:pt idx="3">
                  <c:v>Sportsperson</c:v>
                </c:pt>
                <c:pt idx="4">
                  <c:v>Celebrities</c:v>
                </c:pt>
                <c:pt idx="5">
                  <c:v>Travel Blogger</c:v>
                </c:pt>
              </c:strCache>
            </c:strRef>
          </c:cat>
          <c:val>
            <c:numRef>
              <c:f>'Sheet 1'!$E$406:$E$411</c:f>
              <c:numCache>
                <c:formatCode>0%</c:formatCode>
                <c:ptCount val="6"/>
                <c:pt idx="0">
                  <c:v>1.1494252873563218E-2</c:v>
                </c:pt>
                <c:pt idx="1">
                  <c:v>1.7241379310344827E-2</c:v>
                </c:pt>
                <c:pt idx="2">
                  <c:v>4.5977011494252873E-2</c:v>
                </c:pt>
                <c:pt idx="3">
                  <c:v>0.14942528735632185</c:v>
                </c:pt>
                <c:pt idx="4">
                  <c:v>0.31034482758620691</c:v>
                </c:pt>
                <c:pt idx="5">
                  <c:v>0.46551724137931033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04-4B8A-B2E8-B6B4E5BA0D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78662976"/>
        <c:axId val="1978667328"/>
      </c:barChart>
      <c:catAx>
        <c:axId val="1978662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8667328"/>
        <c:crosses val="autoZero"/>
        <c:auto val="1"/>
        <c:lblAlgn val="ctr"/>
        <c:lblOffset val="100"/>
        <c:noMultiLvlLbl val="0"/>
      </c:catAx>
      <c:valAx>
        <c:axId val="1978667328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8662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159359177972983"/>
          <c:y val="0.19231358099574197"/>
          <c:w val="0.66694018363082375"/>
          <c:h val="0.691490374673181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'Gender(FEMALE)'!$E$1592</c:f>
              <c:strCache>
                <c:ptCount val="1"/>
                <c:pt idx="0">
                  <c:v>Beauty and Skincare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'Gender(FEMALE)'!$D$1593:$D$1595</c:f>
              <c:strCache>
                <c:ptCount val="3"/>
                <c:pt idx="0">
                  <c:v>TikTok Stars</c:v>
                </c:pt>
                <c:pt idx="1">
                  <c:v>Doctors</c:v>
                </c:pt>
                <c:pt idx="2">
                  <c:v>Celebrities</c:v>
                </c:pt>
              </c:strCache>
            </c:strRef>
          </c:cat>
          <c:val>
            <c:numRef>
              <c:f>'Gender(FEMALE)'!$E$1593:$E$1595</c:f>
              <c:numCache>
                <c:formatCode>0.00%</c:formatCode>
                <c:ptCount val="3"/>
                <c:pt idx="0">
                  <c:v>0.17490494296577946</c:v>
                </c:pt>
                <c:pt idx="1">
                  <c:v>0.36501901140684412</c:v>
                </c:pt>
                <c:pt idx="2">
                  <c:v>0.46007604562737642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40-4F3B-A852-BB1144D8E91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822258991"/>
        <c:axId val="1822239855"/>
      </c:barChart>
      <c:catAx>
        <c:axId val="18222589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2239855"/>
        <c:crosses val="autoZero"/>
        <c:auto val="1"/>
        <c:lblAlgn val="ctr"/>
        <c:lblOffset val="100"/>
        <c:noMultiLvlLbl val="0"/>
      </c:catAx>
      <c:valAx>
        <c:axId val="1822239855"/>
        <c:scaling>
          <c:orientation val="minMax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22589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1886325281168776"/>
          <c:y val="0.19473768766482477"/>
          <c:w val="0.56381240558182877"/>
          <c:h val="0.661852849720067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'Gender(FEMALE)'!$E$1627</c:f>
              <c:strCache>
                <c:ptCount val="1"/>
                <c:pt idx="0">
                  <c:v>Fashion and Clothing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'Gender(FEMALE)'!$D$1628:$D$1631</c:f>
              <c:strCache>
                <c:ptCount val="4"/>
                <c:pt idx="0">
                  <c:v>Travel Blogger</c:v>
                </c:pt>
                <c:pt idx="1">
                  <c:v>Sportsperson</c:v>
                </c:pt>
                <c:pt idx="2">
                  <c:v>TikTok Stars</c:v>
                </c:pt>
                <c:pt idx="3">
                  <c:v>Celebrities</c:v>
                </c:pt>
              </c:strCache>
            </c:strRef>
          </c:cat>
          <c:val>
            <c:numRef>
              <c:f>'Gender(FEMALE)'!$E$1628:$E$1631</c:f>
              <c:numCache>
                <c:formatCode>0.00%</c:formatCode>
                <c:ptCount val="4"/>
                <c:pt idx="0">
                  <c:v>1.6E-2</c:v>
                </c:pt>
                <c:pt idx="1">
                  <c:v>2.8000000000000001E-2</c:v>
                </c:pt>
                <c:pt idx="2">
                  <c:v>0.26400000000000001</c:v>
                </c:pt>
                <c:pt idx="3">
                  <c:v>0.69199999999999995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E1-44BE-82A5-5B3A579561D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699692943"/>
        <c:axId val="1699686703"/>
      </c:barChart>
      <c:catAx>
        <c:axId val="16996929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686703"/>
        <c:crosses val="autoZero"/>
        <c:auto val="1"/>
        <c:lblAlgn val="ctr"/>
        <c:lblOffset val="100"/>
        <c:noMultiLvlLbl val="0"/>
      </c:catAx>
      <c:valAx>
        <c:axId val="1699686703"/>
        <c:scaling>
          <c:orientation val="minMax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692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1826812777783209"/>
          <c:y val="0.19473768766482477"/>
          <c:w val="0.55043083032117701"/>
          <c:h val="0.661852849720067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'Gender(FEMALE)'!$F$1673</c:f>
              <c:strCache>
                <c:ptCount val="1"/>
                <c:pt idx="0">
                  <c:v>Food and Beverages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'Gender(FEMALE)'!$E$1674:$E$1679</c:f>
              <c:strCache>
                <c:ptCount val="6"/>
                <c:pt idx="0">
                  <c:v>Doctors</c:v>
                </c:pt>
                <c:pt idx="1">
                  <c:v>Travel Blogger</c:v>
                </c:pt>
                <c:pt idx="2">
                  <c:v>Sportsperson</c:v>
                </c:pt>
                <c:pt idx="3">
                  <c:v>Celebrities</c:v>
                </c:pt>
                <c:pt idx="4">
                  <c:v>TikTok Stars</c:v>
                </c:pt>
                <c:pt idx="5">
                  <c:v>Food Blogger</c:v>
                </c:pt>
              </c:strCache>
            </c:strRef>
          </c:cat>
          <c:val>
            <c:numRef>
              <c:f>'Gender(FEMALE)'!$F$1674:$F$1679</c:f>
              <c:numCache>
                <c:formatCode>0.00%</c:formatCode>
                <c:ptCount val="6"/>
                <c:pt idx="0">
                  <c:v>1.1857707509881422E-2</c:v>
                </c:pt>
                <c:pt idx="1">
                  <c:v>1.1857707509881422E-2</c:v>
                </c:pt>
                <c:pt idx="2">
                  <c:v>2.766798418972332E-2</c:v>
                </c:pt>
                <c:pt idx="3">
                  <c:v>0.11067193675889328</c:v>
                </c:pt>
                <c:pt idx="4">
                  <c:v>0.1225296442687747</c:v>
                </c:pt>
                <c:pt idx="5">
                  <c:v>0.71541501976284583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1A-493B-A9C8-6FF9FF6761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699695855"/>
        <c:axId val="1699684207"/>
      </c:barChart>
      <c:catAx>
        <c:axId val="16996958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684207"/>
        <c:crosses val="autoZero"/>
        <c:auto val="1"/>
        <c:lblAlgn val="ctr"/>
        <c:lblOffset val="100"/>
        <c:noMultiLvlLbl val="0"/>
      </c:catAx>
      <c:valAx>
        <c:axId val="1699684207"/>
        <c:scaling>
          <c:orientation val="minMax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6958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>
          <a:shade val="15000"/>
        </a:schemeClr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'Gender(FEMALE)'!$E$1711</c:f>
              <c:strCache>
                <c:ptCount val="1"/>
                <c:pt idx="0">
                  <c:v>Tech and Gadgets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'Gender(FEMALE)'!$D$1712:$D$1716</c:f>
              <c:strCache>
                <c:ptCount val="5"/>
                <c:pt idx="0">
                  <c:v>Tech Expert</c:v>
                </c:pt>
                <c:pt idx="1">
                  <c:v>Sportsperson</c:v>
                </c:pt>
                <c:pt idx="2">
                  <c:v>Travel Blogger</c:v>
                </c:pt>
                <c:pt idx="3">
                  <c:v>TikTok Stars</c:v>
                </c:pt>
                <c:pt idx="4">
                  <c:v>Celebrities</c:v>
                </c:pt>
              </c:strCache>
            </c:strRef>
          </c:cat>
          <c:val>
            <c:numRef>
              <c:f>'Gender(FEMALE)'!$E$1712:$E$1716</c:f>
              <c:numCache>
                <c:formatCode>0%</c:formatCode>
                <c:ptCount val="5"/>
                <c:pt idx="0">
                  <c:v>7.792207792207792E-2</c:v>
                </c:pt>
                <c:pt idx="1">
                  <c:v>9.0909090909090912E-2</c:v>
                </c:pt>
                <c:pt idx="2">
                  <c:v>0.11688311688311688</c:v>
                </c:pt>
                <c:pt idx="3">
                  <c:v>0.35064935064935066</c:v>
                </c:pt>
                <c:pt idx="4">
                  <c:v>0.36363636363636365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86-4593-A139-4962A8B65C6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826795455"/>
        <c:axId val="1826807519"/>
      </c:barChart>
      <c:catAx>
        <c:axId val="18267954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6807519"/>
        <c:crosses val="autoZero"/>
        <c:auto val="1"/>
        <c:lblAlgn val="ctr"/>
        <c:lblOffset val="100"/>
        <c:noMultiLvlLbl val="0"/>
      </c:catAx>
      <c:valAx>
        <c:axId val="1826807519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67954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>
          <a:shade val="15000"/>
        </a:schemeClr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'Gender(FEMALE)'!$E$1745</c:f>
              <c:strCache>
                <c:ptCount val="1"/>
                <c:pt idx="0">
                  <c:v>Health and Fitness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'Gender(FEMALE)'!$D$1746:$D$1750</c:f>
              <c:strCache>
                <c:ptCount val="5"/>
                <c:pt idx="0">
                  <c:v>Travel Blogger</c:v>
                </c:pt>
                <c:pt idx="1">
                  <c:v>Doctors</c:v>
                </c:pt>
                <c:pt idx="2">
                  <c:v>TikTok Stars</c:v>
                </c:pt>
                <c:pt idx="3">
                  <c:v>Celebrities</c:v>
                </c:pt>
                <c:pt idx="4">
                  <c:v>Sportsperson</c:v>
                </c:pt>
              </c:strCache>
            </c:strRef>
          </c:cat>
          <c:val>
            <c:numRef>
              <c:f>'Gender(FEMALE)'!$E$1746:$E$1750</c:f>
              <c:numCache>
                <c:formatCode>0%</c:formatCode>
                <c:ptCount val="5"/>
                <c:pt idx="0">
                  <c:v>1.5384615384615385E-2</c:v>
                </c:pt>
                <c:pt idx="1">
                  <c:v>0.14615384615384616</c:v>
                </c:pt>
                <c:pt idx="2">
                  <c:v>0.18461538461538463</c:v>
                </c:pt>
                <c:pt idx="3">
                  <c:v>0.2</c:v>
                </c:pt>
                <c:pt idx="4">
                  <c:v>0.45384615384615384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BC-471F-B73A-7C77407CF9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882277983"/>
        <c:axId val="1882275071"/>
      </c:barChart>
      <c:catAx>
        <c:axId val="18822779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2275071"/>
        <c:crosses val="autoZero"/>
        <c:auto val="1"/>
        <c:lblAlgn val="ctr"/>
        <c:lblOffset val="100"/>
        <c:noMultiLvlLbl val="0"/>
      </c:catAx>
      <c:valAx>
        <c:axId val="1882275071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2277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>
          <a:shade val="15000"/>
        </a:schemeClr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'Gender(FEMALE)'!$E$1776</c:f>
              <c:strCache>
                <c:ptCount val="1"/>
                <c:pt idx="0">
                  <c:v>Travel and Tourism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'Gender(FEMALE)'!$D$1777:$D$1781</c:f>
              <c:strCache>
                <c:ptCount val="5"/>
                <c:pt idx="0">
                  <c:v>Food Blogger</c:v>
                </c:pt>
                <c:pt idx="1">
                  <c:v>Sportsperson</c:v>
                </c:pt>
                <c:pt idx="2">
                  <c:v>Celebrities</c:v>
                </c:pt>
                <c:pt idx="3">
                  <c:v>TikTok Stars</c:v>
                </c:pt>
                <c:pt idx="4">
                  <c:v>Travel Blogger</c:v>
                </c:pt>
              </c:strCache>
            </c:strRef>
          </c:cat>
          <c:val>
            <c:numRef>
              <c:f>'Gender(FEMALE)'!$E$1777:$E$1781</c:f>
              <c:numCache>
                <c:formatCode>0%</c:formatCode>
                <c:ptCount val="5"/>
                <c:pt idx="0">
                  <c:v>1.8072289156626505E-2</c:v>
                </c:pt>
                <c:pt idx="1">
                  <c:v>2.4096385542168676E-2</c:v>
                </c:pt>
                <c:pt idx="2">
                  <c:v>7.2289156626506021E-2</c:v>
                </c:pt>
                <c:pt idx="3">
                  <c:v>7.8313253012048195E-2</c:v>
                </c:pt>
                <c:pt idx="4">
                  <c:v>0.80722891566265065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33-43FF-8FF1-6F75D6BD25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822255247"/>
        <c:axId val="1822240687"/>
      </c:barChart>
      <c:catAx>
        <c:axId val="18222552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2240687"/>
        <c:crosses val="autoZero"/>
        <c:auto val="1"/>
        <c:lblAlgn val="ctr"/>
        <c:lblOffset val="100"/>
        <c:noMultiLvlLbl val="0"/>
      </c:catAx>
      <c:valAx>
        <c:axId val="1822240687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22552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>
          <a:shade val="15000"/>
        </a:schemeClr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'Gender(FEMALE)'!$F$1805</c:f>
              <c:strCache>
                <c:ptCount val="1"/>
                <c:pt idx="0">
                  <c:v>Entertainment and Digital 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'Gender(FEMALE)'!$E$1806:$E$1809</c:f>
              <c:strCache>
                <c:ptCount val="4"/>
                <c:pt idx="0">
                  <c:v>Travel Blogger</c:v>
                </c:pt>
                <c:pt idx="1">
                  <c:v>Sportsperson</c:v>
                </c:pt>
                <c:pt idx="2">
                  <c:v>TikTok Stars</c:v>
                </c:pt>
                <c:pt idx="3">
                  <c:v>Celebrities</c:v>
                </c:pt>
              </c:strCache>
            </c:strRef>
          </c:cat>
          <c:val>
            <c:numRef>
              <c:f>'Gender(FEMALE)'!$F$1806:$F$1809</c:f>
              <c:numCache>
                <c:formatCode>0%</c:formatCode>
                <c:ptCount val="4"/>
                <c:pt idx="0">
                  <c:v>5.3333333333333337E-2</c:v>
                </c:pt>
                <c:pt idx="1">
                  <c:v>0.08</c:v>
                </c:pt>
                <c:pt idx="2">
                  <c:v>0.32</c:v>
                </c:pt>
                <c:pt idx="3">
                  <c:v>0.54666666666666663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70-4BF0-84E0-0C29395570D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883566415"/>
        <c:axId val="1883573071"/>
      </c:barChart>
      <c:catAx>
        <c:axId val="18835664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3573071"/>
        <c:crosses val="autoZero"/>
        <c:auto val="1"/>
        <c:lblAlgn val="ctr"/>
        <c:lblOffset val="100"/>
        <c:noMultiLvlLbl val="0"/>
      </c:catAx>
      <c:valAx>
        <c:axId val="1883573071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35664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>
          <a:shade val="15000"/>
        </a:schemeClr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'Gender(FEMALE)'!$E$1848</c:f>
              <c:strCache>
                <c:ptCount val="1"/>
                <c:pt idx="0">
                  <c:v>Educational and Learning 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'Gender(FEMALE)'!$D$1849:$D$1853</c:f>
              <c:strCache>
                <c:ptCount val="5"/>
                <c:pt idx="0">
                  <c:v>Travel Blogger</c:v>
                </c:pt>
                <c:pt idx="1">
                  <c:v>Sportsperson</c:v>
                </c:pt>
                <c:pt idx="2">
                  <c:v>TikTok Stars</c:v>
                </c:pt>
                <c:pt idx="3">
                  <c:v>Doctors</c:v>
                </c:pt>
                <c:pt idx="4">
                  <c:v>Celebrities</c:v>
                </c:pt>
              </c:strCache>
            </c:strRef>
          </c:cat>
          <c:val>
            <c:numRef>
              <c:f>'Gender(FEMALE)'!$E$1849:$E$1853</c:f>
              <c:numCache>
                <c:formatCode>0%</c:formatCode>
                <c:ptCount val="5"/>
                <c:pt idx="0">
                  <c:v>2.9411764705882353E-2</c:v>
                </c:pt>
                <c:pt idx="1">
                  <c:v>5.8823529411764705E-2</c:v>
                </c:pt>
                <c:pt idx="2">
                  <c:v>0.14705882352941177</c:v>
                </c:pt>
                <c:pt idx="3">
                  <c:v>0.17647058823529413</c:v>
                </c:pt>
                <c:pt idx="4">
                  <c:v>0.58823529411764708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67-4B66-9371-1069CD24ACF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882262175"/>
        <c:axId val="1882281311"/>
      </c:barChart>
      <c:catAx>
        <c:axId val="18822621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2281311"/>
        <c:crosses val="autoZero"/>
        <c:auto val="1"/>
        <c:lblAlgn val="ctr"/>
        <c:lblOffset val="100"/>
        <c:noMultiLvlLbl val="0"/>
      </c:catAx>
      <c:valAx>
        <c:axId val="1882281311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2262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>
          <a:shade val="15000"/>
        </a:schemeClr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'Gender(FEMALE)'!$E$1884</c:f>
              <c:strCache>
                <c:ptCount val="1"/>
                <c:pt idx="0">
                  <c:v>Automobile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'Gender(FEMALE)'!$D$1885:$D$1888</c:f>
              <c:strCache>
                <c:ptCount val="4"/>
                <c:pt idx="0">
                  <c:v>Sportsperson</c:v>
                </c:pt>
                <c:pt idx="1">
                  <c:v>TikTok Stars</c:v>
                </c:pt>
                <c:pt idx="2">
                  <c:v>Celebrities</c:v>
                </c:pt>
                <c:pt idx="3">
                  <c:v>Travel Blogger</c:v>
                </c:pt>
              </c:strCache>
            </c:strRef>
          </c:cat>
          <c:val>
            <c:numRef>
              <c:f>'Gender(FEMALE)'!$E$1885:$E$1888</c:f>
              <c:numCache>
                <c:formatCode>0%</c:formatCode>
                <c:ptCount val="4"/>
                <c:pt idx="0">
                  <c:v>2.6315789473684209E-2</c:v>
                </c:pt>
                <c:pt idx="1">
                  <c:v>7.8947368421052627E-2</c:v>
                </c:pt>
                <c:pt idx="2">
                  <c:v>0.36842105263157893</c:v>
                </c:pt>
                <c:pt idx="3">
                  <c:v>0.52631578947368418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DC-466E-80B6-3F13A524D8C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882260511"/>
        <c:axId val="1882277567"/>
      </c:barChart>
      <c:catAx>
        <c:axId val="18822605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2277567"/>
        <c:crosses val="autoZero"/>
        <c:auto val="1"/>
        <c:lblAlgn val="ctr"/>
        <c:lblOffset val="100"/>
        <c:noMultiLvlLbl val="0"/>
      </c:catAx>
      <c:valAx>
        <c:axId val="1882277567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2260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>
          <a:shade val="15000"/>
        </a:schemeClr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MALE!$E$1250</c:f>
              <c:strCache>
                <c:ptCount val="1"/>
                <c:pt idx="0">
                  <c:v>Beauty and Skincare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MALE!$D$1251:$D$1254</c:f>
              <c:strCache>
                <c:ptCount val="4"/>
                <c:pt idx="0">
                  <c:v>Sportsperson</c:v>
                </c:pt>
                <c:pt idx="1">
                  <c:v>TikTok Stars</c:v>
                </c:pt>
                <c:pt idx="2">
                  <c:v>Doctors</c:v>
                </c:pt>
                <c:pt idx="3">
                  <c:v>Celebrities</c:v>
                </c:pt>
              </c:strCache>
            </c:strRef>
          </c:cat>
          <c:val>
            <c:numRef>
              <c:f>MALE!$E$1251:$E$1254</c:f>
              <c:numCache>
                <c:formatCode>0.00%</c:formatCode>
                <c:ptCount val="4"/>
                <c:pt idx="0">
                  <c:v>0.04</c:v>
                </c:pt>
                <c:pt idx="1">
                  <c:v>0.152</c:v>
                </c:pt>
                <c:pt idx="2">
                  <c:v>0.30399999999999999</c:v>
                </c:pt>
                <c:pt idx="3">
                  <c:v>0.504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F9-4BDD-961E-3F5C8C7F5C8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605437167"/>
        <c:axId val="1605436751"/>
      </c:barChart>
      <c:catAx>
        <c:axId val="16054371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5436751"/>
        <c:crosses val="autoZero"/>
        <c:auto val="1"/>
        <c:lblAlgn val="ctr"/>
        <c:lblOffset val="100"/>
        <c:noMultiLvlLbl val="0"/>
      </c:catAx>
      <c:valAx>
        <c:axId val="1605436751"/>
        <c:scaling>
          <c:orientation val="minMax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54371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MALE!$E$1285</c:f>
              <c:strCache>
                <c:ptCount val="1"/>
                <c:pt idx="0">
                  <c:v>Fashion and Clothing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MALE!$D$1286:$D$1289</c:f>
              <c:strCache>
                <c:ptCount val="4"/>
                <c:pt idx="0">
                  <c:v>Travel Blogger</c:v>
                </c:pt>
                <c:pt idx="1">
                  <c:v>TikTok Stars</c:v>
                </c:pt>
                <c:pt idx="2">
                  <c:v>Sportsperson</c:v>
                </c:pt>
                <c:pt idx="3">
                  <c:v>Celebrities</c:v>
                </c:pt>
              </c:strCache>
            </c:strRef>
          </c:cat>
          <c:val>
            <c:numRef>
              <c:f>MALE!$E$1286:$E$1289</c:f>
              <c:numCache>
                <c:formatCode>0.00%</c:formatCode>
                <c:ptCount val="4"/>
                <c:pt idx="0">
                  <c:v>3.0701754385964911E-2</c:v>
                </c:pt>
                <c:pt idx="1">
                  <c:v>0.17105263157894737</c:v>
                </c:pt>
                <c:pt idx="2">
                  <c:v>0.17982456140350878</c:v>
                </c:pt>
                <c:pt idx="3">
                  <c:v>0.61842105263157898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28-46F6-B9C3-6E2F0929488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676903871"/>
        <c:axId val="1676910111"/>
      </c:barChart>
      <c:catAx>
        <c:axId val="16769038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6910111"/>
        <c:crosses val="autoZero"/>
        <c:auto val="1"/>
        <c:lblAlgn val="ctr"/>
        <c:lblOffset val="100"/>
        <c:noMultiLvlLbl val="0"/>
      </c:catAx>
      <c:valAx>
        <c:axId val="1676910111"/>
        <c:scaling>
          <c:orientation val="minMax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6903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605158886951351"/>
          <c:y val="0.21553079753493731"/>
          <c:w val="0.59202401377232916"/>
          <c:h val="0.654245294328089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MALE!$F$1331</c:f>
              <c:strCache>
                <c:ptCount val="1"/>
                <c:pt idx="0">
                  <c:v>Food and Beverages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MALE!$E$1332:$E$1337</c:f>
              <c:strCache>
                <c:ptCount val="6"/>
                <c:pt idx="0">
                  <c:v>Sportsperson</c:v>
                </c:pt>
                <c:pt idx="1">
                  <c:v>Travel Blogger</c:v>
                </c:pt>
                <c:pt idx="2">
                  <c:v>Doctors</c:v>
                </c:pt>
                <c:pt idx="3">
                  <c:v>TikTok Stars</c:v>
                </c:pt>
                <c:pt idx="4">
                  <c:v>Celebrities</c:v>
                </c:pt>
                <c:pt idx="5">
                  <c:v>Food Blogger</c:v>
                </c:pt>
              </c:strCache>
            </c:strRef>
          </c:cat>
          <c:val>
            <c:numRef>
              <c:f>MALE!$F$1332:$F$1337</c:f>
              <c:numCache>
                <c:formatCode>0.00%</c:formatCode>
                <c:ptCount val="6"/>
                <c:pt idx="0">
                  <c:v>2.0242914979757085E-2</c:v>
                </c:pt>
                <c:pt idx="1">
                  <c:v>2.0242914979757085E-2</c:v>
                </c:pt>
                <c:pt idx="2">
                  <c:v>4.8582995951417005E-2</c:v>
                </c:pt>
                <c:pt idx="3">
                  <c:v>6.8825910931174086E-2</c:v>
                </c:pt>
                <c:pt idx="4">
                  <c:v>8.0971659919028341E-2</c:v>
                </c:pt>
                <c:pt idx="5">
                  <c:v>0.76113360323886636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68-42DC-A9BE-15F53A48360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604474127"/>
        <c:axId val="1604468719"/>
      </c:barChart>
      <c:catAx>
        <c:axId val="16044741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4468719"/>
        <c:crosses val="autoZero"/>
        <c:auto val="1"/>
        <c:lblAlgn val="ctr"/>
        <c:lblOffset val="100"/>
        <c:noMultiLvlLbl val="0"/>
      </c:catAx>
      <c:valAx>
        <c:axId val="1604468719"/>
        <c:scaling>
          <c:orientation val="minMax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44741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MALE!$E$1370</c:f>
              <c:strCache>
                <c:ptCount val="1"/>
                <c:pt idx="0">
                  <c:v>Tech and Gadgets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MALE!$D$1371:$D$1376</c:f>
              <c:strCache>
                <c:ptCount val="6"/>
                <c:pt idx="0">
                  <c:v>Youtuber</c:v>
                </c:pt>
                <c:pt idx="1">
                  <c:v>Tech Expert</c:v>
                </c:pt>
                <c:pt idx="2">
                  <c:v>Travel Blogger</c:v>
                </c:pt>
                <c:pt idx="3">
                  <c:v>Sportsperson</c:v>
                </c:pt>
                <c:pt idx="4">
                  <c:v>TikTok Stars</c:v>
                </c:pt>
                <c:pt idx="5">
                  <c:v>Celebrities</c:v>
                </c:pt>
              </c:strCache>
            </c:strRef>
          </c:cat>
          <c:val>
            <c:numRef>
              <c:f>MALE!$E$1371:$E$1376</c:f>
              <c:numCache>
                <c:formatCode>0%</c:formatCode>
                <c:ptCount val="6"/>
                <c:pt idx="0">
                  <c:v>1.2195121951219513E-2</c:v>
                </c:pt>
                <c:pt idx="1">
                  <c:v>2.4390243902439025E-2</c:v>
                </c:pt>
                <c:pt idx="2">
                  <c:v>9.1463414634146339E-2</c:v>
                </c:pt>
                <c:pt idx="3">
                  <c:v>0.21341463414634146</c:v>
                </c:pt>
                <c:pt idx="4">
                  <c:v>0.28048780487804881</c:v>
                </c:pt>
                <c:pt idx="5">
                  <c:v>0.37804878048780488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C6-4117-A351-330A0C3E59D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035001183"/>
        <c:axId val="2035003679"/>
      </c:barChart>
      <c:catAx>
        <c:axId val="20350011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5003679"/>
        <c:crosses val="autoZero"/>
        <c:auto val="1"/>
        <c:lblAlgn val="ctr"/>
        <c:lblOffset val="100"/>
        <c:noMultiLvlLbl val="0"/>
      </c:catAx>
      <c:valAx>
        <c:axId val="2035003679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5001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MALE!$E$1404</c:f>
              <c:strCache>
                <c:ptCount val="1"/>
                <c:pt idx="0">
                  <c:v>Health and Fitness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MALE!$D$1405:$D$1409</c:f>
              <c:strCache>
                <c:ptCount val="5"/>
                <c:pt idx="0">
                  <c:v>Travel Blogger</c:v>
                </c:pt>
                <c:pt idx="1">
                  <c:v>TikTok Stars</c:v>
                </c:pt>
                <c:pt idx="2">
                  <c:v>Celebrities</c:v>
                </c:pt>
                <c:pt idx="3">
                  <c:v>Doctors</c:v>
                </c:pt>
                <c:pt idx="4">
                  <c:v>Sportsperson</c:v>
                </c:pt>
              </c:strCache>
            </c:strRef>
          </c:cat>
          <c:val>
            <c:numRef>
              <c:f>MALE!$E$1405:$E$1409</c:f>
              <c:numCache>
                <c:formatCode>0%</c:formatCode>
                <c:ptCount val="5"/>
                <c:pt idx="0">
                  <c:v>1.2987012987012988E-2</c:v>
                </c:pt>
                <c:pt idx="1">
                  <c:v>2.5974025974025976E-2</c:v>
                </c:pt>
                <c:pt idx="2">
                  <c:v>0.17532467532467533</c:v>
                </c:pt>
                <c:pt idx="3">
                  <c:v>0.17532467532467533</c:v>
                </c:pt>
                <c:pt idx="4">
                  <c:v>0.61038961038961037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59-411D-8221-FEFB3EC4C3F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604473295"/>
        <c:axId val="1604467887"/>
      </c:barChart>
      <c:catAx>
        <c:axId val="16044732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4467887"/>
        <c:crosses val="autoZero"/>
        <c:auto val="1"/>
        <c:lblAlgn val="ctr"/>
        <c:lblOffset val="100"/>
        <c:noMultiLvlLbl val="0"/>
      </c:catAx>
      <c:valAx>
        <c:axId val="1604467887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44732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MALE!$E$1434</c:f>
              <c:strCache>
                <c:ptCount val="1"/>
                <c:pt idx="0">
                  <c:v>Travel and Tourism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MALE!$D$1435:$D$1438</c:f>
              <c:strCache>
                <c:ptCount val="4"/>
                <c:pt idx="0">
                  <c:v>Food Blogger</c:v>
                </c:pt>
                <c:pt idx="1">
                  <c:v>Celebrities</c:v>
                </c:pt>
                <c:pt idx="2">
                  <c:v>TikTok Stars</c:v>
                </c:pt>
                <c:pt idx="3">
                  <c:v>Travel Blogger</c:v>
                </c:pt>
              </c:strCache>
            </c:strRef>
          </c:cat>
          <c:val>
            <c:numRef>
              <c:f>MALE!$E$1435:$E$1438</c:f>
              <c:numCache>
                <c:formatCode>0%</c:formatCode>
                <c:ptCount val="4"/>
                <c:pt idx="0">
                  <c:v>1.5789473684210527E-2</c:v>
                </c:pt>
                <c:pt idx="1">
                  <c:v>2.6315789473684209E-2</c:v>
                </c:pt>
                <c:pt idx="2">
                  <c:v>6.3157894736842107E-2</c:v>
                </c:pt>
                <c:pt idx="3">
                  <c:v>0.88947368421052631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0E-48EB-B992-44B5B675F1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659848223"/>
        <c:axId val="1659849471"/>
      </c:barChart>
      <c:catAx>
        <c:axId val="16598482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849471"/>
        <c:crosses val="autoZero"/>
        <c:auto val="1"/>
        <c:lblAlgn val="ctr"/>
        <c:lblOffset val="100"/>
        <c:noMultiLvlLbl val="0"/>
      </c:catAx>
      <c:valAx>
        <c:axId val="1659849471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8482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MALE!$F$1463</c:f>
              <c:strCache>
                <c:ptCount val="1"/>
                <c:pt idx="0">
                  <c:v>Entertainment and Digital 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MALE!$E$1464:$E$1467</c:f>
              <c:strCache>
                <c:ptCount val="4"/>
                <c:pt idx="0">
                  <c:v>Travel Blogger</c:v>
                </c:pt>
                <c:pt idx="1">
                  <c:v>Sportsperson</c:v>
                </c:pt>
                <c:pt idx="2">
                  <c:v>TikTok Stars</c:v>
                </c:pt>
                <c:pt idx="3">
                  <c:v>Celebrities</c:v>
                </c:pt>
              </c:strCache>
            </c:strRef>
          </c:cat>
          <c:val>
            <c:numRef>
              <c:f>MALE!$F$1464:$F$1467</c:f>
              <c:numCache>
                <c:formatCode>0%</c:formatCode>
                <c:ptCount val="4"/>
                <c:pt idx="0">
                  <c:v>3.7383177570093455E-2</c:v>
                </c:pt>
                <c:pt idx="1">
                  <c:v>0.12149532710280374</c:v>
                </c:pt>
                <c:pt idx="2">
                  <c:v>0.26168224299065418</c:v>
                </c:pt>
                <c:pt idx="3">
                  <c:v>0.57943925233644855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19-42F5-8254-C3AF0F1B5B5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035001599"/>
        <c:axId val="2035002015"/>
      </c:barChart>
      <c:catAx>
        <c:axId val="20350015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5002015"/>
        <c:crosses val="autoZero"/>
        <c:auto val="1"/>
        <c:lblAlgn val="ctr"/>
        <c:lblOffset val="100"/>
        <c:noMultiLvlLbl val="0"/>
      </c:catAx>
      <c:valAx>
        <c:axId val="2035002015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50015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MALE!$E$1506</c:f>
              <c:strCache>
                <c:ptCount val="1"/>
                <c:pt idx="0">
                  <c:v>Educational and Learning 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MALE!$D$1507:$D$1511</c:f>
              <c:strCache>
                <c:ptCount val="5"/>
                <c:pt idx="0">
                  <c:v>Travel Blogger</c:v>
                </c:pt>
                <c:pt idx="1">
                  <c:v>Sportsperson</c:v>
                </c:pt>
                <c:pt idx="2">
                  <c:v>Doctors</c:v>
                </c:pt>
                <c:pt idx="3">
                  <c:v>TikTok Stars</c:v>
                </c:pt>
                <c:pt idx="4">
                  <c:v>Celebrities</c:v>
                </c:pt>
              </c:strCache>
            </c:strRef>
          </c:cat>
          <c:val>
            <c:numRef>
              <c:f>MALE!$E$1507:$E$1511</c:f>
              <c:numCache>
                <c:formatCode>0%</c:formatCode>
                <c:ptCount val="5"/>
                <c:pt idx="0">
                  <c:v>2.7397260273972601E-2</c:v>
                </c:pt>
                <c:pt idx="1">
                  <c:v>9.5890410958904104E-2</c:v>
                </c:pt>
                <c:pt idx="2">
                  <c:v>0.16438356164383561</c:v>
                </c:pt>
                <c:pt idx="3">
                  <c:v>0.16438356164383561</c:v>
                </c:pt>
                <c:pt idx="4">
                  <c:v>0.54794520547945202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21-4359-AC92-23B9918E7B7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676479151"/>
        <c:axId val="1676479567"/>
      </c:barChart>
      <c:catAx>
        <c:axId val="16764791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6479567"/>
        <c:crosses val="autoZero"/>
        <c:auto val="1"/>
        <c:lblAlgn val="ctr"/>
        <c:lblOffset val="100"/>
        <c:noMultiLvlLbl val="0"/>
      </c:catAx>
      <c:valAx>
        <c:axId val="1676479567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64791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MALE!$E$1542</c:f>
              <c:strCache>
                <c:ptCount val="1"/>
                <c:pt idx="0">
                  <c:v>Automobile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MALE!$D$1543:$D$1546</c:f>
              <c:strCache>
                <c:ptCount val="4"/>
                <c:pt idx="0">
                  <c:v>TikTok Stars</c:v>
                </c:pt>
                <c:pt idx="1">
                  <c:v>Sportsperson</c:v>
                </c:pt>
                <c:pt idx="2">
                  <c:v>Celebrities</c:v>
                </c:pt>
                <c:pt idx="3">
                  <c:v>Travel Blogger</c:v>
                </c:pt>
              </c:strCache>
            </c:strRef>
          </c:cat>
          <c:val>
            <c:numRef>
              <c:f>MALE!$E$1543:$E$1546</c:f>
              <c:numCache>
                <c:formatCode>0%</c:formatCode>
                <c:ptCount val="4"/>
                <c:pt idx="0">
                  <c:v>3.8167938931297711E-2</c:v>
                </c:pt>
                <c:pt idx="1">
                  <c:v>0.19083969465648856</c:v>
                </c:pt>
                <c:pt idx="2">
                  <c:v>0.30534351145038169</c:v>
                </c:pt>
                <c:pt idx="3">
                  <c:v>0.46564885496183206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44-4398-908D-C59ACB4F6E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515612319"/>
        <c:axId val="1515610239"/>
      </c:barChart>
      <c:catAx>
        <c:axId val="15156123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5610239"/>
        <c:crosses val="autoZero"/>
        <c:auto val="1"/>
        <c:lblAlgn val="ctr"/>
        <c:lblOffset val="100"/>
        <c:noMultiLvlLbl val="0"/>
      </c:catAx>
      <c:valAx>
        <c:axId val="1515610239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56123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590721413495284"/>
          <c:y val="3.0922985827887134E-2"/>
          <c:w val="0.60597286923931648"/>
          <c:h val="0.8742654130719894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'Till Q6'!$A$423:$A$431</c:f>
              <c:strCache>
                <c:ptCount val="9"/>
                <c:pt idx="0">
                  <c:v>Beauty and Skin Care</c:v>
                </c:pt>
                <c:pt idx="1">
                  <c:v>Food and Beverages</c:v>
                </c:pt>
                <c:pt idx="2">
                  <c:v>Automobile</c:v>
                </c:pt>
                <c:pt idx="3">
                  <c:v>Fashion and Clothing</c:v>
                </c:pt>
                <c:pt idx="4">
                  <c:v>Tech and Gadgets</c:v>
                </c:pt>
                <c:pt idx="5">
                  <c:v>Entertainment and Digital Services</c:v>
                </c:pt>
                <c:pt idx="6">
                  <c:v>Education and Learning Services</c:v>
                </c:pt>
                <c:pt idx="7">
                  <c:v>Health and Fitness</c:v>
                </c:pt>
                <c:pt idx="8">
                  <c:v>Travel and Tourism</c:v>
                </c:pt>
              </c:strCache>
            </c:strRef>
          </c:cat>
          <c:val>
            <c:numRef>
              <c:f>'Till Q6'!$B$423:$B$431</c:f>
              <c:numCache>
                <c:formatCode>0%</c:formatCode>
                <c:ptCount val="9"/>
                <c:pt idx="0">
                  <c:v>0.6</c:v>
                </c:pt>
                <c:pt idx="1">
                  <c:v>0.62</c:v>
                </c:pt>
                <c:pt idx="2">
                  <c:v>0.63</c:v>
                </c:pt>
                <c:pt idx="3">
                  <c:v>0.64</c:v>
                </c:pt>
                <c:pt idx="4">
                  <c:v>0.64</c:v>
                </c:pt>
                <c:pt idx="5">
                  <c:v>0.65</c:v>
                </c:pt>
                <c:pt idx="6">
                  <c:v>0.67</c:v>
                </c:pt>
                <c:pt idx="7">
                  <c:v>0.77</c:v>
                </c:pt>
                <c:pt idx="8">
                  <c:v>0.79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4A-4543-A19B-FBBF6948701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001705504"/>
        <c:axId val="2001704416"/>
      </c:barChart>
      <c:catAx>
        <c:axId val="2001705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1704416"/>
        <c:crosses val="autoZero"/>
        <c:auto val="1"/>
        <c:lblAlgn val="ctr"/>
        <c:lblOffset val="100"/>
        <c:noMultiLvlLbl val="0"/>
      </c:catAx>
      <c:valAx>
        <c:axId val="200170441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1705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'Gender(FEMALE)'!$B$1011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'Gender(FEMALE)'!$A$1012:$A$1020</c:f>
              <c:strCache>
                <c:ptCount val="9"/>
                <c:pt idx="0">
                  <c:v>Tech and Gadgets</c:v>
                </c:pt>
                <c:pt idx="1">
                  <c:v>Automobile</c:v>
                </c:pt>
                <c:pt idx="2">
                  <c:v>Food and Beverages</c:v>
                </c:pt>
                <c:pt idx="3">
                  <c:v>Education and Learning Services</c:v>
                </c:pt>
                <c:pt idx="4">
                  <c:v>Beauty and Skin Care</c:v>
                </c:pt>
                <c:pt idx="5">
                  <c:v>Entertainment and Digital Services</c:v>
                </c:pt>
                <c:pt idx="6">
                  <c:v>Fashion and Clothing</c:v>
                </c:pt>
                <c:pt idx="7">
                  <c:v>Travel and Tourism</c:v>
                </c:pt>
                <c:pt idx="8">
                  <c:v>Health and Fitness</c:v>
                </c:pt>
              </c:strCache>
            </c:strRef>
          </c:cat>
          <c:val>
            <c:numRef>
              <c:f>'Gender(FEMALE)'!$B$1012:$B$1020</c:f>
              <c:numCache>
                <c:formatCode>0%</c:formatCode>
                <c:ptCount val="9"/>
                <c:pt idx="0">
                  <c:v>0.55000000000000004</c:v>
                </c:pt>
                <c:pt idx="1">
                  <c:v>0.56999999999999995</c:v>
                </c:pt>
                <c:pt idx="2">
                  <c:v>0.63</c:v>
                </c:pt>
                <c:pt idx="3">
                  <c:v>0.63</c:v>
                </c:pt>
                <c:pt idx="4">
                  <c:v>0.67</c:v>
                </c:pt>
                <c:pt idx="5">
                  <c:v>0.67</c:v>
                </c:pt>
                <c:pt idx="6">
                  <c:v>0.69</c:v>
                </c:pt>
                <c:pt idx="7">
                  <c:v>0.76</c:v>
                </c:pt>
                <c:pt idx="8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7F-4A65-868B-6A80A11E799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700669376"/>
        <c:axId val="-700672096"/>
      </c:barChart>
      <c:catAx>
        <c:axId val="-700669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00672096"/>
        <c:crosses val="autoZero"/>
        <c:auto val="1"/>
        <c:lblAlgn val="ctr"/>
        <c:lblOffset val="100"/>
        <c:noMultiLvlLbl val="0"/>
      </c:catAx>
      <c:valAx>
        <c:axId val="-70067209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00669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MALE!$B$906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MALE!$A$907:$A$915</c:f>
              <c:strCache>
                <c:ptCount val="9"/>
                <c:pt idx="0">
                  <c:v>Beauty and Skin Care</c:v>
                </c:pt>
                <c:pt idx="1">
                  <c:v>Food and Beverages</c:v>
                </c:pt>
                <c:pt idx="2">
                  <c:v>Entertainment and Digital Services</c:v>
                </c:pt>
                <c:pt idx="3">
                  <c:v>Automobile</c:v>
                </c:pt>
                <c:pt idx="4">
                  <c:v>Fashion and Clothing</c:v>
                </c:pt>
                <c:pt idx="5">
                  <c:v>Tech and Gadgets</c:v>
                </c:pt>
                <c:pt idx="6">
                  <c:v>Education and Learning Services</c:v>
                </c:pt>
                <c:pt idx="7">
                  <c:v>Health and Fitness</c:v>
                </c:pt>
                <c:pt idx="8">
                  <c:v>Travel and Tourism</c:v>
                </c:pt>
              </c:strCache>
            </c:strRef>
          </c:cat>
          <c:val>
            <c:numRef>
              <c:f>MALE!$B$907:$B$915</c:f>
              <c:numCache>
                <c:formatCode>0%</c:formatCode>
                <c:ptCount val="9"/>
                <c:pt idx="0">
                  <c:v>0.45</c:v>
                </c:pt>
                <c:pt idx="1">
                  <c:v>0.61</c:v>
                </c:pt>
                <c:pt idx="2">
                  <c:v>0.64</c:v>
                </c:pt>
                <c:pt idx="3">
                  <c:v>0.64</c:v>
                </c:pt>
                <c:pt idx="4">
                  <c:v>0.66</c:v>
                </c:pt>
                <c:pt idx="5">
                  <c:v>0.69</c:v>
                </c:pt>
                <c:pt idx="6">
                  <c:v>0.71</c:v>
                </c:pt>
                <c:pt idx="7">
                  <c:v>0.74</c:v>
                </c:pt>
                <c:pt idx="8">
                  <c:v>0.87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8D-4265-BABE-C6F0CA46A65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826793791"/>
        <c:axId val="1826795871"/>
      </c:barChart>
      <c:catAx>
        <c:axId val="18267937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6795871"/>
        <c:crosses val="autoZero"/>
        <c:auto val="1"/>
        <c:lblAlgn val="ctr"/>
        <c:lblOffset val="100"/>
        <c:noMultiLvlLbl val="0"/>
      </c:catAx>
      <c:valAx>
        <c:axId val="1826795871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6793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'Till Q6'!$A$958:$A$966</c:f>
              <c:strCache>
                <c:ptCount val="9"/>
                <c:pt idx="0">
                  <c:v>Beauty and Skin Care</c:v>
                </c:pt>
                <c:pt idx="1">
                  <c:v>Fashion and Clothing</c:v>
                </c:pt>
                <c:pt idx="2">
                  <c:v>Food and Beverages</c:v>
                </c:pt>
                <c:pt idx="3">
                  <c:v>Tech and Gadgets</c:v>
                </c:pt>
                <c:pt idx="4">
                  <c:v>Education and Learning Services</c:v>
                </c:pt>
                <c:pt idx="5">
                  <c:v>Automobile</c:v>
                </c:pt>
                <c:pt idx="6">
                  <c:v>Entertainment and Digital Services</c:v>
                </c:pt>
                <c:pt idx="7">
                  <c:v>Health and Fitness</c:v>
                </c:pt>
                <c:pt idx="8">
                  <c:v>Travel and Tourism</c:v>
                </c:pt>
              </c:strCache>
            </c:strRef>
          </c:cat>
          <c:val>
            <c:numRef>
              <c:f>'Till Q6'!$B$958:$B$966</c:f>
              <c:numCache>
                <c:formatCode>0%</c:formatCode>
                <c:ptCount val="9"/>
                <c:pt idx="0">
                  <c:v>0.43</c:v>
                </c:pt>
                <c:pt idx="1">
                  <c:v>0.48</c:v>
                </c:pt>
                <c:pt idx="2">
                  <c:v>0.56999999999999995</c:v>
                </c:pt>
                <c:pt idx="3">
                  <c:v>0.56999999999999995</c:v>
                </c:pt>
                <c:pt idx="4">
                  <c:v>0.59</c:v>
                </c:pt>
                <c:pt idx="5">
                  <c:v>0.59</c:v>
                </c:pt>
                <c:pt idx="6">
                  <c:v>0.6</c:v>
                </c:pt>
                <c:pt idx="7">
                  <c:v>0.72</c:v>
                </c:pt>
                <c:pt idx="8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1B-4A1C-81C5-D227608B82C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098884816"/>
        <c:axId val="2098885360"/>
      </c:barChart>
      <c:catAx>
        <c:axId val="2098884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8885360"/>
        <c:crosses val="autoZero"/>
        <c:auto val="1"/>
        <c:lblAlgn val="ctr"/>
        <c:lblOffset val="100"/>
        <c:noMultiLvlLbl val="0"/>
      </c:catAx>
      <c:valAx>
        <c:axId val="2098885360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8884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'Gender(FEMALE)'!$B$1563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'Gender(FEMALE)'!$A$1564:$A$1572</c:f>
              <c:strCache>
                <c:ptCount val="9"/>
                <c:pt idx="0">
                  <c:v>Beauty and Skin Care</c:v>
                </c:pt>
                <c:pt idx="1">
                  <c:v>Tech and Gadgets</c:v>
                </c:pt>
                <c:pt idx="2">
                  <c:v>Automobile</c:v>
                </c:pt>
                <c:pt idx="3">
                  <c:v>Fashion and Clothing</c:v>
                </c:pt>
                <c:pt idx="4">
                  <c:v>Education and Learning Services</c:v>
                </c:pt>
                <c:pt idx="5">
                  <c:v>Food and Beverages</c:v>
                </c:pt>
                <c:pt idx="6">
                  <c:v>Entertainment and Digital Services</c:v>
                </c:pt>
                <c:pt idx="7">
                  <c:v>Travel and Tourism</c:v>
                </c:pt>
                <c:pt idx="8">
                  <c:v>Health and Fitness</c:v>
                </c:pt>
              </c:strCache>
            </c:strRef>
          </c:cat>
          <c:val>
            <c:numRef>
              <c:f>'Gender(FEMALE)'!$B$1564:$B$1572</c:f>
              <c:numCache>
                <c:formatCode>0%</c:formatCode>
                <c:ptCount val="9"/>
                <c:pt idx="0">
                  <c:v>0.46</c:v>
                </c:pt>
                <c:pt idx="1">
                  <c:v>0.48</c:v>
                </c:pt>
                <c:pt idx="2">
                  <c:v>0.5</c:v>
                </c:pt>
                <c:pt idx="3">
                  <c:v>0.52</c:v>
                </c:pt>
                <c:pt idx="4">
                  <c:v>0.56000000000000005</c:v>
                </c:pt>
                <c:pt idx="5">
                  <c:v>0.57999999999999996</c:v>
                </c:pt>
                <c:pt idx="6">
                  <c:v>0.57999999999999996</c:v>
                </c:pt>
                <c:pt idx="7">
                  <c:v>0.63</c:v>
                </c:pt>
                <c:pt idx="8">
                  <c:v>0.74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D9-4878-A01C-57D315278E7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705646015"/>
        <c:axId val="1705642271"/>
      </c:barChart>
      <c:catAx>
        <c:axId val="17056460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5642271"/>
        <c:crosses val="autoZero"/>
        <c:auto val="1"/>
        <c:lblAlgn val="ctr"/>
        <c:lblOffset val="100"/>
        <c:noMultiLvlLbl val="0"/>
      </c:catAx>
      <c:valAx>
        <c:axId val="1705642271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5646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>
          <a:shade val="15000"/>
        </a:schemeClr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MALE!$B$1221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MALE!$A$1222:$A$1230</c:f>
              <c:strCache>
                <c:ptCount val="9"/>
                <c:pt idx="0">
                  <c:v>Beauty and Skin Care</c:v>
                </c:pt>
                <c:pt idx="1">
                  <c:v>Fashion and Clothing</c:v>
                </c:pt>
                <c:pt idx="2">
                  <c:v>Food and Beverages</c:v>
                </c:pt>
                <c:pt idx="3">
                  <c:v>Entertainment and Digital Services</c:v>
                </c:pt>
                <c:pt idx="4">
                  <c:v>Automobile</c:v>
                </c:pt>
                <c:pt idx="5">
                  <c:v>Tech and Gadgets</c:v>
                </c:pt>
                <c:pt idx="6">
                  <c:v>Education and Learning Services</c:v>
                </c:pt>
                <c:pt idx="7">
                  <c:v>Health and Fitness</c:v>
                </c:pt>
                <c:pt idx="8">
                  <c:v>Travel and Tourism</c:v>
                </c:pt>
              </c:strCache>
            </c:strRef>
          </c:cat>
          <c:val>
            <c:numRef>
              <c:f>MALE!$B$1222:$B$1230</c:f>
              <c:numCache>
                <c:formatCode>0%</c:formatCode>
                <c:ptCount val="9"/>
                <c:pt idx="0">
                  <c:v>0.38</c:v>
                </c:pt>
                <c:pt idx="1">
                  <c:v>0.44</c:v>
                </c:pt>
                <c:pt idx="2">
                  <c:v>0.55000000000000004</c:v>
                </c:pt>
                <c:pt idx="3">
                  <c:v>0.61</c:v>
                </c:pt>
                <c:pt idx="4">
                  <c:v>0.61</c:v>
                </c:pt>
                <c:pt idx="5">
                  <c:v>0.62</c:v>
                </c:pt>
                <c:pt idx="6">
                  <c:v>0.62</c:v>
                </c:pt>
                <c:pt idx="7">
                  <c:v>0.7</c:v>
                </c:pt>
                <c:pt idx="8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D3-4C8D-B682-CFB2462A96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696057727"/>
        <c:axId val="1696066047"/>
      </c:barChart>
      <c:catAx>
        <c:axId val="16960577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6066047"/>
        <c:crosses val="autoZero"/>
        <c:auto val="1"/>
        <c:lblAlgn val="ctr"/>
        <c:lblOffset val="100"/>
        <c:noMultiLvlLbl val="0"/>
      </c:catAx>
      <c:valAx>
        <c:axId val="1696066047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6057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>
          <a:shade val="15000"/>
        </a:schemeClr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622980422351954E-2"/>
          <c:y val="3.2679470999601154E-2"/>
          <c:w val="0.78647440631538745"/>
          <c:h val="0.867123446292330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'Consideration and Purchase'!$A$516:$A$520</c:f>
              <c:strCache>
                <c:ptCount val="5"/>
                <c:pt idx="0">
                  <c:v>Twitter</c:v>
                </c:pt>
                <c:pt idx="1">
                  <c:v>Facebook</c:v>
                </c:pt>
                <c:pt idx="2">
                  <c:v>TikTok</c:v>
                </c:pt>
                <c:pt idx="3">
                  <c:v>YouTube</c:v>
                </c:pt>
                <c:pt idx="4">
                  <c:v>Instagram</c:v>
                </c:pt>
              </c:strCache>
            </c:strRef>
          </c:cat>
          <c:val>
            <c:numRef>
              <c:f>'Consideration and Purchase'!$B$516:$B$520</c:f>
              <c:numCache>
                <c:formatCode>0%</c:formatCode>
                <c:ptCount val="5"/>
                <c:pt idx="0">
                  <c:v>0.13650793650793649</c:v>
                </c:pt>
                <c:pt idx="1">
                  <c:v>0.69841269841269837</c:v>
                </c:pt>
                <c:pt idx="2">
                  <c:v>0.7317460317460317</c:v>
                </c:pt>
                <c:pt idx="3">
                  <c:v>0.74444444444444446</c:v>
                </c:pt>
                <c:pt idx="4">
                  <c:v>0.84603174603174602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B0-4B00-8016-AAE8C7B66C0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874769280"/>
        <c:axId val="-874772000"/>
      </c:barChart>
      <c:catAx>
        <c:axId val="-874769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74772000"/>
        <c:crosses val="autoZero"/>
        <c:auto val="1"/>
        <c:lblAlgn val="ctr"/>
        <c:lblOffset val="100"/>
        <c:noMultiLvlLbl val="0"/>
      </c:catAx>
      <c:valAx>
        <c:axId val="-874772000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7476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'Consideration and Purchase'!$B$537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'Consideration and Purchase'!$A$538:$A$542</c:f>
              <c:strCache>
                <c:ptCount val="5"/>
                <c:pt idx="0">
                  <c:v>Twitter</c:v>
                </c:pt>
                <c:pt idx="1">
                  <c:v>Facebook</c:v>
                </c:pt>
                <c:pt idx="2">
                  <c:v>YouTube</c:v>
                </c:pt>
                <c:pt idx="3">
                  <c:v>TikTok</c:v>
                </c:pt>
                <c:pt idx="4">
                  <c:v>Instagram</c:v>
                </c:pt>
              </c:strCache>
            </c:strRef>
          </c:cat>
          <c:val>
            <c:numRef>
              <c:f>'Consideration and Purchase'!$B$538:$B$542</c:f>
              <c:numCache>
                <c:formatCode>0%</c:formatCode>
                <c:ptCount val="5"/>
                <c:pt idx="0">
                  <c:v>0.12063492063492064</c:v>
                </c:pt>
                <c:pt idx="1">
                  <c:v>0.66349206349206347</c:v>
                </c:pt>
                <c:pt idx="2">
                  <c:v>0.69206349206349205</c:v>
                </c:pt>
                <c:pt idx="3">
                  <c:v>0.80317460317460321</c:v>
                </c:pt>
                <c:pt idx="4">
                  <c:v>0.82857142857142863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B5-4AA7-938C-6A86E5813E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425700464"/>
        <c:axId val="1425693808"/>
      </c:barChart>
      <c:catAx>
        <c:axId val="1425700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5693808"/>
        <c:crosses val="autoZero"/>
        <c:auto val="1"/>
        <c:lblAlgn val="ctr"/>
        <c:lblOffset val="100"/>
        <c:noMultiLvlLbl val="0"/>
      </c:catAx>
      <c:valAx>
        <c:axId val="1425693808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5700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'Consideration and Purchase'!$B$562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'Consideration and Purchase'!$A$563:$A$567</c:f>
              <c:strCache>
                <c:ptCount val="5"/>
                <c:pt idx="0">
                  <c:v>Twitter</c:v>
                </c:pt>
                <c:pt idx="1">
                  <c:v>TikTok</c:v>
                </c:pt>
                <c:pt idx="2">
                  <c:v>Facebook</c:v>
                </c:pt>
                <c:pt idx="3">
                  <c:v>YouTube</c:v>
                </c:pt>
                <c:pt idx="4">
                  <c:v>Instagram</c:v>
                </c:pt>
              </c:strCache>
            </c:strRef>
          </c:cat>
          <c:val>
            <c:numRef>
              <c:f>'Consideration and Purchase'!$B$563:$B$567</c:f>
              <c:numCache>
                <c:formatCode>0%</c:formatCode>
                <c:ptCount val="5"/>
                <c:pt idx="0">
                  <c:v>0.15238095238095239</c:v>
                </c:pt>
                <c:pt idx="1">
                  <c:v>0.6603174603174603</c:v>
                </c:pt>
                <c:pt idx="2">
                  <c:v>0.73333333333333328</c:v>
                </c:pt>
                <c:pt idx="3">
                  <c:v>0.79682539682539677</c:v>
                </c:pt>
                <c:pt idx="4">
                  <c:v>0.86349206349206353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B4-4230-B92C-BF3C81C3B29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662695232"/>
        <c:axId val="1662714112"/>
      </c:barChart>
      <c:catAx>
        <c:axId val="1662695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2714112"/>
        <c:crosses val="autoZero"/>
        <c:auto val="1"/>
        <c:lblAlgn val="ctr"/>
        <c:lblOffset val="100"/>
        <c:noMultiLvlLbl val="0"/>
      </c:catAx>
      <c:valAx>
        <c:axId val="1662714112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2695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Funnel'!$A$23:$A$25</cx:f>
        <cx:lvl ptCount="3">
          <cx:pt idx="0">Awareness</cx:pt>
          <cx:pt idx="1">Consideration</cx:pt>
          <cx:pt idx="2">Purchase</cx:pt>
        </cx:lvl>
      </cx:strDim>
      <cx:numDim type="val">
        <cx:f>'Brand Funnel'!$B$23:$B$25</cx:f>
        <cx:lvl ptCount="3" formatCode="General">
          <cx:pt idx="0">417</cx:pt>
          <cx:pt idx="1">312</cx:pt>
          <cx:pt idx="2">257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 sz="1600">
                <a:solidFill>
                  <a:schemeClr val="accent1"/>
                </a:solidFill>
                <a:latin typeface="+mj-lt"/>
              </a:defRPr>
            </a:pPr>
            <a:r>
              <a:rPr lang="en-US" sz="1600" b="0" i="0" u="none" strike="noStrike" baseline="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1800" b="0" i="0" u="none" strike="noStrike" baseline="0" dirty="0">
                <a:solidFill>
                  <a:schemeClr val="accent1"/>
                </a:solidFill>
                <a:latin typeface="+mj-lt"/>
              </a:rPr>
              <a:t>Beauty and Skin Care</a:t>
            </a:r>
            <a:endParaRPr lang="en-US" sz="1600" b="0" i="0" u="none" strike="noStrike" baseline="0" dirty="0">
              <a:solidFill>
                <a:schemeClr val="accent1"/>
              </a:solidFill>
              <a:latin typeface="+mj-lt"/>
            </a:endParaRPr>
          </a:p>
        </cx:rich>
      </cx:tx>
      <cx:spPr>
        <a:ln>
          <a:solidFill>
            <a:schemeClr val="accent1"/>
          </a:solidFill>
        </a:ln>
      </cx:spPr>
    </cx:title>
    <cx:plotArea>
      <cx:plotAreaRegion>
        <cx:series layoutId="funnel" uniqueId="{9650348C-FACC-441E-8A2F-1D19198A4E6C}">
          <cx:tx>
            <cx:txData>
              <cx:f>'Brand Funnel'!$B$22</cx:f>
              <cx:v>Beauty and Skin Care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2"/>
                    </a:solidFill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2"/>
                  </a:solidFill>
                  <a:latin typeface="+mj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  <cx:axis id="1" hidden="1">
        <cx:valScaling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Funnel'!$A$30:$A$32</cx:f>
        <cx:lvl ptCount="3">
          <cx:pt idx="0">Awareness</cx:pt>
          <cx:pt idx="1">Consideration</cx:pt>
          <cx:pt idx="2">Purchase</cx:pt>
        </cx:lvl>
      </cx:strDim>
      <cx:numDim type="val">
        <cx:f>'Brand Funnel'!$B$30:$B$32</cx:f>
        <cx:lvl ptCount="3" formatCode="General">
          <cx:pt idx="0">537</cx:pt>
          <cx:pt idx="1">440</cx:pt>
          <cx:pt idx="2">383</cx:pt>
        </cx:lvl>
      </cx:numDim>
    </cx:data>
  </cx:chartData>
  <cx:chart>
    <cx:title pos="t" align="ctr" overlay="0">
      <cx:tx>
        <cx:txData>
          <cx:v>Fashion and Clothing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tx1"/>
              </a:solidFill>
              <a:latin typeface="+mj-lt"/>
            </a:defRPr>
          </a:pPr>
          <a:r>
            <a:rPr lang="en-US" sz="1800" b="0" i="0" u="none" strike="noStrike" baseline="0" dirty="0">
              <a:solidFill>
                <a:schemeClr val="tx1"/>
              </a:solidFill>
              <a:latin typeface="+mj-lt"/>
            </a:rPr>
            <a:t>Fashion and Clothing</a:t>
          </a:r>
        </a:p>
      </cx:txPr>
    </cx:title>
    <cx:plotArea>
      <cx:plotAreaRegion>
        <cx:series layoutId="funnel" uniqueId="{EEB895A0-0E20-446D-BDC6-8E0B3C1F00AE}"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2"/>
                    </a:solidFill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2"/>
                  </a:solidFill>
                  <a:latin typeface="+mj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tx1"/>
                </a:solidFill>
                <a:latin typeface="Arial Rounded MT Bold" panose="020F0704030504030204" pitchFamily="34" charset="0"/>
                <a:ea typeface="Arial Rounded MT Bold" panose="020F0704030504030204" pitchFamily="34" charset="0"/>
                <a:cs typeface="Arial Rounded MT Bold" panose="020F0704030504030204" pitchFamily="34" charset="0"/>
              </a:defRPr>
            </a:pPr>
            <a:endParaRPr lang="en-US" sz="1600">
              <a:solidFill>
                <a:schemeClr val="tx1"/>
              </a:solidFill>
              <a:latin typeface="Arial Rounded MT Bold" panose="020F0704030504030204" pitchFamily="34" charset="0"/>
            </a:endParaRPr>
          </a:p>
        </cx:txPr>
      </cx:axis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Funnel'!$A$37:$A$39</cx:f>
        <cx:lvl ptCount="3">
          <cx:pt idx="0">Awareness</cx:pt>
          <cx:pt idx="1">Consideration</cx:pt>
          <cx:pt idx="2">Purchase</cx:pt>
        </cx:lvl>
      </cx:strDim>
      <cx:numDim type="val">
        <cx:f>'Brand Funnel'!$B$37:$B$39</cx:f>
        <cx:lvl ptCount="3" formatCode="General">
          <cx:pt idx="0">505</cx:pt>
          <cx:pt idx="1">419</cx:pt>
          <cx:pt idx="2">359</cx:pt>
        </cx:lvl>
      </cx:numDim>
    </cx:data>
  </cx:chartData>
  <cx:chart>
    <cx:title pos="t" align="ctr" overlay="0">
      <cx:tx>
        <cx:txData>
          <cx:v>Food and Beverages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Food and Beverages</a:t>
          </a:r>
        </a:p>
      </cx:txPr>
    </cx:title>
    <cx:plotArea>
      <cx:plotAreaRegion>
        <cx:series layoutId="funnel" uniqueId="{DF074E16-E10E-4A6E-98D2-F28921665736}"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2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x:txPr>
      </cx:axis>
      <cx:axis id="1" hidden="1">
        <cx:valScaling/>
        <cx:tickLabels/>
      </cx:axis>
    </cx:plotArea>
  </cx:chart>
</cx:chartSpace>
</file>

<file path=ppt/charts/chartEx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Funnel'!$A$56:$A$58</cx:f>
        <cx:lvl ptCount="3">
          <cx:pt idx="0">Awareness</cx:pt>
          <cx:pt idx="1">Consideration</cx:pt>
          <cx:pt idx="2">Purchase</cx:pt>
        </cx:lvl>
      </cx:strDim>
      <cx:numDim type="val">
        <cx:f>'Brand Funnel'!$B$56:$B$58</cx:f>
        <cx:lvl ptCount="3" formatCode="General">
          <cx:pt idx="0">359</cx:pt>
          <cx:pt idx="1">281</cx:pt>
          <cx:pt idx="2">176</cx:pt>
        </cx:lvl>
      </cx:numDim>
    </cx:data>
  </cx:chartData>
  <cx:chart>
    <cx:title pos="t" align="ctr" overlay="0">
      <cx:tx>
        <cx:txData>
          <cx:v>Travel and Tourism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tx1"/>
              </a:solidFill>
              <a:latin typeface="+mj-lt"/>
            </a:defRPr>
          </a:pPr>
          <a:r>
            <a:rPr lang="en-US" sz="1800" b="0" i="0" u="none" strike="noStrike" baseline="0" dirty="0">
              <a:solidFill>
                <a:schemeClr val="tx1"/>
              </a:solidFill>
              <a:latin typeface="+mj-lt"/>
            </a:rPr>
            <a:t>Travel and Tourism</a:t>
          </a:r>
        </a:p>
      </cx:txPr>
    </cx:title>
    <cx:plotArea>
      <cx:plotAreaRegion>
        <cx:series layoutId="funnel" uniqueId="{D0F43593-1C62-4195-99AF-9B5378659C17}"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2"/>
                    </a:solidFill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2"/>
                  </a:solidFill>
                  <a:latin typeface="+mj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tx1"/>
              </a:solidFill>
              <a:latin typeface="+mn-lt"/>
            </a:endParaRPr>
          </a:p>
        </cx:txPr>
      </cx:axis>
    </cx:plotArea>
  </cx:chart>
</cx:chartSpace>
</file>

<file path=ppt/charts/chartEx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Funnel'!$A$43:$A$45</cx:f>
        <cx:lvl ptCount="3">
          <cx:pt idx="0">Awareness</cx:pt>
          <cx:pt idx="1">Consideration</cx:pt>
          <cx:pt idx="2">Purchase</cx:pt>
        </cx:lvl>
      </cx:strDim>
      <cx:numDim type="val">
        <cx:f>'Brand Funnel'!$B$43:$B$45</cx:f>
        <cx:lvl ptCount="3" formatCode="General">
          <cx:pt idx="0">328</cx:pt>
          <cx:pt idx="1">244</cx:pt>
          <cx:pt idx="2">176</cx:pt>
        </cx:lvl>
      </cx:numDim>
    </cx:data>
  </cx:chartData>
  <cx:chart>
    <cx:title pos="t" align="ctr" overlay="0">
      <cx:tx>
        <cx:txData>
          <cx:v>Tech Gadgets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j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j-lt"/>
            </a:rPr>
            <a:t>Tech Gadgets</a:t>
          </a:r>
        </a:p>
      </cx:txPr>
    </cx:title>
    <cx:plotArea>
      <cx:plotAreaRegion>
        <cx:series layoutId="funnel" uniqueId="{058D7FE1-C971-4A30-899F-7C9DFD5FD67F}"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2"/>
                    </a:solidFill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2"/>
                  </a:solidFill>
                  <a:latin typeface="+mj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j-lt"/>
            </a:endParaRPr>
          </a:p>
        </cx:txPr>
      </cx:axis>
      <cx:axis id="1" hidden="1">
        <cx:valScaling/>
        <cx:tickLabels/>
      </cx:axis>
    </cx:plotArea>
  </cx:chart>
</cx:chartSpace>
</file>

<file path=ppt/charts/chartEx6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Funnel'!$A$49:$A$51</cx:f>
        <cx:lvl ptCount="3">
          <cx:pt idx="0">Awareness</cx:pt>
          <cx:pt idx="1">Consideration</cx:pt>
          <cx:pt idx="2">Purchase</cx:pt>
        </cx:lvl>
      </cx:strDim>
      <cx:numDim type="val">
        <cx:f>'Brand Funnel'!$B$49:$B$51</cx:f>
        <cx:lvl ptCount="3" formatCode="General">
          <cx:pt idx="0">293</cx:pt>
          <cx:pt idx="1">195</cx:pt>
          <cx:pt idx="2">107</cx:pt>
        </cx:lvl>
      </cx:numDim>
    </cx:data>
  </cx:chartData>
  <cx:chart>
    <cx:title pos="t" align="ctr" overlay="0">
      <cx:tx>
        <cx:txData>
          <cx:v>Health and Fitness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tx1"/>
              </a:solidFill>
              <a:latin typeface="+mj-lt"/>
            </a:defRPr>
          </a:pPr>
          <a:r>
            <a:rPr lang="en-US" sz="1800" b="0" i="0" u="none" strike="noStrike" baseline="0" dirty="0">
              <a:solidFill>
                <a:schemeClr val="tx1"/>
              </a:solidFill>
              <a:latin typeface="+mj-lt"/>
            </a:rPr>
            <a:t>Health and Fitness</a:t>
          </a:r>
        </a:p>
      </cx:txPr>
    </cx:title>
    <cx:plotArea>
      <cx:plotAreaRegion>
        <cx:series layoutId="funnel" uniqueId="{23B167B6-F239-44D4-9967-67D06A077E1B}"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2"/>
                    </a:solidFill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2"/>
                  </a:solidFill>
                  <a:latin typeface="+mj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tx1"/>
              </a:solidFill>
              <a:latin typeface="+mj-lt"/>
            </a:endParaRPr>
          </a:p>
        </cx:txPr>
      </cx:axis>
      <cx:axis id="1" hidden="1">
        <cx:valScaling/>
        <cx:tickLabels/>
      </cx:axis>
    </cx:plotArea>
  </cx:chart>
</cx:chartSpace>
</file>

<file path=ppt/charts/chartEx7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Funnel'!$A$64:$A$66</cx:f>
        <cx:lvl ptCount="3">
          <cx:pt idx="0">Awareness</cx:pt>
          <cx:pt idx="1">Consideration</cx:pt>
          <cx:pt idx="2">Purchase</cx:pt>
        </cx:lvl>
      </cx:strDim>
      <cx:numDim type="val">
        <cx:f>'Brand Funnel'!$B$64:$B$66</cx:f>
        <cx:lvl ptCount="3" formatCode="General">
          <cx:pt idx="0">205</cx:pt>
          <cx:pt idx="1">118</cx:pt>
          <cx:pt idx="2">64</cx:pt>
        </cx:lvl>
      </cx:numDim>
    </cx:data>
  </cx:chartData>
  <cx:chart>
    <cx:title pos="t" align="ctr" overlay="0">
      <cx:tx>
        <cx:txData>
          <cx:v>Entertainment and Digital Services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tx1"/>
              </a:solidFill>
              <a:latin typeface="+mj-lt"/>
            </a:defRPr>
          </a:pPr>
          <a:r>
            <a:rPr lang="en-US" sz="1800" b="0" i="0" u="none" strike="noStrike" baseline="0" dirty="0">
              <a:solidFill>
                <a:schemeClr val="tx1"/>
              </a:solidFill>
              <a:latin typeface="+mj-lt"/>
            </a:rPr>
            <a:t>Entertainment and Digital Services</a:t>
          </a:r>
        </a:p>
      </cx:txPr>
    </cx:title>
    <cx:plotArea>
      <cx:plotAreaRegion>
        <cx:series layoutId="funnel" uniqueId="{DCC41D07-053F-4B55-A62A-98185BA13499}"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2"/>
                    </a:solidFill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2"/>
                  </a:solidFill>
                  <a:latin typeface="+mj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tx1"/>
              </a:solidFill>
              <a:latin typeface="+mj-lt"/>
            </a:endParaRPr>
          </a:p>
        </cx:txPr>
      </cx:axis>
    </cx:plotArea>
  </cx:chart>
</cx:chartSpace>
</file>

<file path=ppt/charts/chartEx8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Funnel'!$A$71:$A$73</cx:f>
        <cx:lvl ptCount="3">
          <cx:pt idx="0">Awareness</cx:pt>
          <cx:pt idx="1">Consideration</cx:pt>
          <cx:pt idx="2">Purchase</cx:pt>
        </cx:lvl>
      </cx:strDim>
      <cx:numDim type="val">
        <cx:f>'Brand Funnel'!$B$71:$B$73</cx:f>
        <cx:lvl ptCount="3" formatCode="General">
          <cx:pt idx="0">185</cx:pt>
          <cx:pt idx="1">97</cx:pt>
          <cx:pt idx="2">46</cx:pt>
        </cx:lvl>
      </cx:numDim>
    </cx:data>
  </cx:chartData>
  <cx:chart>
    <cx:title pos="t" align="ctr" overlay="0">
      <cx:tx>
        <cx:txData>
          <cx:v>Education and Learning services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tx1"/>
              </a:solidFill>
              <a:latin typeface="+mj-lt"/>
            </a:defRPr>
          </a:pPr>
          <a:r>
            <a:rPr lang="en-US" sz="1800" b="0" i="0" u="none" strike="noStrike" baseline="0" dirty="0">
              <a:solidFill>
                <a:schemeClr val="tx1"/>
              </a:solidFill>
              <a:latin typeface="+mj-lt"/>
            </a:rPr>
            <a:t>Education and Learning services</a:t>
          </a:r>
        </a:p>
      </cx:txPr>
    </cx:title>
    <cx:plotArea>
      <cx:plotAreaRegion>
        <cx:series layoutId="funnel" uniqueId="{E84F4C29-BA9A-4920-B01C-3B3233DA5E4C}"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2"/>
                    </a:solidFill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2"/>
                  </a:solidFill>
                  <a:latin typeface="+mj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tx1"/>
              </a:solidFill>
              <a:latin typeface="+mj-lt"/>
            </a:endParaRPr>
          </a:p>
        </cx:txPr>
      </cx:axis>
      <cx:axis id="1" hidden="1">
        <cx:valScaling/>
        <cx:tickLabels/>
      </cx:axis>
    </cx:plotArea>
  </cx:chart>
</cx:chartSpace>
</file>

<file path=ppt/charts/chartEx9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Funnel'!$A$78:$A$80</cx:f>
        <cx:lvl ptCount="3">
          <cx:pt idx="0">Awareness</cx:pt>
          <cx:pt idx="1">Consideration</cx:pt>
          <cx:pt idx="2">Purchase</cx:pt>
        </cx:lvl>
      </cx:strDim>
      <cx:numDim type="val">
        <cx:f>'Brand Funnel'!$B$78:$B$80</cx:f>
        <cx:lvl ptCount="3" formatCode="General">
          <cx:pt idx="0">179</cx:pt>
          <cx:pt idx="1">77</cx:pt>
          <cx:pt idx="2">32</cx:pt>
        </cx:lvl>
      </cx:numDim>
    </cx:data>
  </cx:chartData>
  <cx:chart>
    <cx:title pos="t" align="ctr" overlay="0">
      <cx:tx>
        <cx:txData>
          <cx:v>Automobile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tx1"/>
              </a:solidFill>
              <a:latin typeface="+mj-lt"/>
            </a:defRPr>
          </a:pPr>
          <a:r>
            <a:rPr lang="en-US" sz="1800" b="0" i="0" u="none" strike="noStrike" baseline="0" dirty="0">
              <a:solidFill>
                <a:schemeClr val="tx1"/>
              </a:solidFill>
              <a:latin typeface="+mj-lt"/>
            </a:rPr>
            <a:t>Automobile</a:t>
          </a:r>
        </a:p>
      </cx:txPr>
    </cx:title>
    <cx:plotArea>
      <cx:plotAreaRegion>
        <cx:series layoutId="funnel" uniqueId="{8E1C39BC-11B7-4C05-A5D0-68E07100ADFD}"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2"/>
                    </a:solidFill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2"/>
                  </a:solidFill>
                  <a:latin typeface="+mj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tx1"/>
              </a:solidFill>
              <a:latin typeface="+mj-lt"/>
            </a:endParaRPr>
          </a:p>
        </cx:txPr>
      </cx:axis>
      <cx:axis id="1" hidden="1">
        <cx:valScaling/>
        <cx:tickLabels/>
      </cx:axis>
    </cx:plotArea>
  </cx:chart>
</cx:chartSpace>
</file>

<file path=ppt/charts/chartEx10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Funnel'!$A$97:$A$99</cx:f>
        <cx:lvl ptCount="3">
          <cx:pt idx="0">Awareness</cx:pt>
          <cx:pt idx="1">Consideration</cx:pt>
          <cx:pt idx="2">Purchase</cx:pt>
        </cx:lvl>
      </cx:strDim>
      <cx:numDim type="val">
        <cx:f>'Brand Funnel'!$B$97:$B$99</cx:f>
        <cx:lvl ptCount="3" formatCode="General">
          <cx:pt idx="0">289</cx:pt>
          <cx:pt idx="1">241</cx:pt>
          <cx:pt idx="2">213</cx:pt>
        </cx:lvl>
      </cx:numDim>
    </cx:data>
  </cx:chartData>
  <cx:chart>
    <cx:title pos="t" align="ctr" overlay="0">
      <cx:tx>
        <cx:txData>
          <cx:v>Beauty and Skin Care 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n-lt"/>
            </a:rPr>
            <a:t>Beauty and Skin Care </a:t>
          </a:r>
        </a:p>
      </cx:txPr>
    </cx:title>
    <cx:plotArea>
      <cx:plotAreaRegion>
        <cx:series layoutId="funnel" uniqueId="{C94CEACD-CDCC-4637-823C-0F9DC0215E52}">
          <cx:tx>
            <cx:txData>
              <cx:f>'Brand Funnel'!$B$96</cx:f>
              <cx:v>Beauty and Skin Care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  <cx:axis id="1" hidden="1">
        <cx:valScaling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1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Funnel'!$A$104:$A$106</cx:f>
        <cx:lvl ptCount="3">
          <cx:pt idx="0">Awareness</cx:pt>
          <cx:pt idx="1">Consideration</cx:pt>
          <cx:pt idx="2">Purchase</cx:pt>
        </cx:lvl>
      </cx:strDim>
      <cx:numDim type="val">
        <cx:f>'Brand Funnel'!$B$104:$B$106</cx:f>
        <cx:lvl ptCount="3" formatCode="General">
          <cx:pt idx="0">290</cx:pt>
          <cx:pt idx="1">239</cx:pt>
          <cx:pt idx="2">206</cx:pt>
        </cx:lvl>
      </cx:numDim>
    </cx:data>
  </cx:chartData>
  <cx:chart>
    <cx:title pos="t" align="ctr" overlay="0">
      <cx:tx>
        <cx:txData>
          <cx:v>Fashion and Clothing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n-lt"/>
            </a:rPr>
            <a:t>Fashion and Clothing</a:t>
          </a:r>
        </a:p>
      </cx:txPr>
    </cx:title>
    <cx:plotArea>
      <cx:plotAreaRegion>
        <cx:series layoutId="funnel" uniqueId="{2280A7B9-F3A7-4904-82F2-C00840150571}">
          <cx:tx>
            <cx:txData>
              <cx:f>'Brand Funnel'!$B$103</cx:f>
              <cx:v>Fashion and Clothing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1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Funnel'!$A$111:$A$113</cx:f>
        <cx:lvl ptCount="3">
          <cx:pt idx="0">Awareness</cx:pt>
          <cx:pt idx="1">Consideration</cx:pt>
          <cx:pt idx="2">Purchase</cx:pt>
        </cx:lvl>
      </cx:strDim>
      <cx:numDim type="val">
        <cx:f>'Brand Funnel'!$B$111:$B$113</cx:f>
        <cx:lvl ptCount="3" formatCode="General">
          <cx:pt idx="0">253</cx:pt>
          <cx:pt idx="1">207</cx:pt>
          <cx:pt idx="2">172</cx:pt>
        </cx:lvl>
      </cx:numDim>
    </cx:data>
  </cx:chartData>
  <cx:chart>
    <cx:title pos="t" align="ctr" overlay="0">
      <cx:tx>
        <cx:txData>
          <cx:v>Food and Beverages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n-lt"/>
            </a:rPr>
            <a:t>Food and Beverages</a:t>
          </a:r>
        </a:p>
      </cx:txPr>
    </cx:title>
    <cx:plotArea>
      <cx:plotAreaRegion>
        <cx:series layoutId="funnel" uniqueId="{0107097F-2946-4FCC-B1EA-0B4E03F30F2F}">
          <cx:tx>
            <cx:txData>
              <cx:f>'Brand Funnel'!$B$110</cx:f>
              <cx:v>Food and Beverages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  <cx:axis id="1" hidden="1">
        <cx:valScaling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1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Funnel'!$A$118:$A$120</cx:f>
        <cx:lvl ptCount="3">
          <cx:pt idx="0">Awareness</cx:pt>
          <cx:pt idx="1">Consideration</cx:pt>
          <cx:pt idx="2">Purchase</cx:pt>
        </cx:lvl>
      </cx:strDim>
      <cx:numDim type="val">
        <cx:f>'Brand Funnel'!$B$118:$B$120</cx:f>
        <cx:lvl ptCount="3" formatCode="General">
          <cx:pt idx="0">97</cx:pt>
          <cx:pt idx="1">49</cx:pt>
          <cx:pt idx="2">31</cx:pt>
        </cx:lvl>
      </cx:numDim>
    </cx:data>
  </cx:chartData>
  <cx:chart>
    <cx:title pos="t" align="ctr" overlay="0">
      <cx:tx>
        <cx:txData>
          <cx:v>Tech and Gadgets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n-lt"/>
            </a:rPr>
            <a:t>Tech and Gadgets</a:t>
          </a:r>
        </a:p>
      </cx:txPr>
    </cx:title>
    <cx:plotArea>
      <cx:plotAreaRegion>
        <cx:series layoutId="funnel" uniqueId="{5520D636-6E55-49FC-A784-700FCD58AF7D}">
          <cx:tx>
            <cx:txData>
              <cx:f>'Brand Funnel'!$B$117</cx:f>
              <cx:v>Tech and Gadgets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  <cx:axis id="1" hidden="1">
        <cx:valScaling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1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Funnel'!$A$125:$A$127</cx:f>
        <cx:lvl ptCount="3">
          <cx:pt idx="0">Awareness</cx:pt>
          <cx:pt idx="1">Consideration</cx:pt>
          <cx:pt idx="2">Purchase</cx:pt>
        </cx:lvl>
      </cx:strDim>
      <cx:numDim type="val">
        <cx:f>'Brand Funnel'!$B$125:$B$127</cx:f>
        <cx:lvl ptCount="3" formatCode="General">
          <cx:pt idx="0">130</cx:pt>
          <cx:pt idx="1">78</cx:pt>
          <cx:pt idx="2">38</cx:pt>
        </cx:lvl>
      </cx:numDim>
    </cx:data>
  </cx:chartData>
  <cx:chart>
    <cx:title pos="t" align="ctr" overlay="0">
      <cx:tx>
        <cx:txData>
          <cx:v>Health and Fitness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n-lt"/>
            </a:rPr>
            <a:t>Health and Fitness</a:t>
          </a:r>
        </a:p>
      </cx:txPr>
    </cx:title>
    <cx:plotArea>
      <cx:plotAreaRegion>
        <cx:series layoutId="funnel" uniqueId="{FBA5398F-BF08-40FF-855F-269AB6867836}">
          <cx:tx>
            <cx:txData>
              <cx:f>'Brand Funnel'!$B$124</cx:f>
              <cx:v>Health and Fitness</cx:v>
            </cx:txData>
          </cx:tx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600">
                    <a:solidFill>
                      <a:schemeClr val="bg1"/>
                    </a:solidFill>
                  </a:defRPr>
                </a:pPr>
                <a:endParaRPr lang="en-US" sz="1600" b="0" i="0" u="none" strike="noStrike" baseline="0">
                  <a:solidFill>
                    <a:schemeClr val="bg1"/>
                  </a:solidFill>
                  <a:latin typeface="Times New Roman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  <cx:axis id="1" hidden="1">
        <cx:valScaling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1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Funnel'!$A$155:$A$157</cx:f>
        <cx:lvl ptCount="3">
          <cx:pt idx="0">Awareness</cx:pt>
          <cx:pt idx="1">Consideration</cx:pt>
          <cx:pt idx="2">Purchase</cx:pt>
        </cx:lvl>
      </cx:strDim>
      <cx:numDim type="val">
        <cx:f>'Brand Funnel'!$B$155:$B$157</cx:f>
        <cx:lvl ptCount="3" formatCode="General">
          <cx:pt idx="0">168</cx:pt>
          <cx:pt idx="1">125</cx:pt>
          <cx:pt idx="2">74</cx:pt>
        </cx:lvl>
      </cx:numDim>
    </cx:data>
  </cx:chartData>
  <cx:chart>
    <cx:title pos="t" align="ctr" overlay="0">
      <cx:tx>
        <cx:txData>
          <cx:v>Travel and Tourism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j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j-lt"/>
            </a:rPr>
            <a:t>Travel and Tourism</a:t>
          </a:r>
        </a:p>
      </cx:txPr>
    </cx:title>
    <cx:plotArea>
      <cx:plotAreaRegion>
        <cx:series layoutId="funnel" uniqueId="{D8DE16EE-C4BE-4C38-B25F-40420B26F62E}">
          <cx:tx>
            <cx:txData>
              <cx:f>'Brand Funnel'!$B$154</cx:f>
              <cx:v>Travel and Tourism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j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j-lt"/>
            </a:endParaRPr>
          </a:p>
        </cx:txPr>
      </cx:axis>
    </cx:plotArea>
  </cx:chart>
</cx:chartSpace>
</file>

<file path=ppt/charts/chartEx16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Funnel'!$A$142:$A$144</cx:f>
        <cx:lvl ptCount="3">
          <cx:pt idx="0">Awareness</cx:pt>
          <cx:pt idx="1">Consideration</cx:pt>
          <cx:pt idx="2">Purchase</cx:pt>
        </cx:lvl>
      </cx:strDim>
      <cx:numDim type="val">
        <cx:f>'Brand Funnel'!$B$142:$B$144</cx:f>
        <cx:lvl ptCount="3" formatCode="General">
          <cx:pt idx="0">88</cx:pt>
          <cx:pt idx="1">43</cx:pt>
          <cx:pt idx="2">20</cx:pt>
        </cx:lvl>
      </cx:numDim>
    </cx:data>
  </cx:chartData>
  <cx:chart>
    <cx:title pos="t" align="ctr" overlay="0">
      <cx:tx>
        <cx:txData>
          <cx:v>Education and Learning Services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n-lt"/>
            </a:rPr>
            <a:t>Education and Learning Services</a:t>
          </a:r>
        </a:p>
      </cx:txPr>
    </cx:title>
    <cx:plotArea>
      <cx:plotAreaRegion>
        <cx:series layoutId="funnel" uniqueId="{4E54F276-2612-4491-8CDC-36ECE4406550}">
          <cx:tx>
            <cx:txData>
              <cx:f>'Brand Funnel'!$B$141</cx:f>
              <cx:v>Education and Learning Services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17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Funnel'!$A$149:$A$151</cx:f>
        <cx:lvl ptCount="3">
          <cx:pt idx="0">Awareness</cx:pt>
          <cx:pt idx="1">Consideration</cx:pt>
          <cx:pt idx="2">Purchase</cx:pt>
        </cx:lvl>
      </cx:strDim>
      <cx:numDim type="val">
        <cx:f>'Brand Funnel'!$B$149:$B$151</cx:f>
        <cx:lvl ptCount="3" formatCode="General">
          <cx:pt idx="0">41</cx:pt>
          <cx:pt idx="1">21</cx:pt>
          <cx:pt idx="2">6</cx:pt>
        </cx:lvl>
      </cx:numDim>
    </cx:data>
  </cx:chartData>
  <cx:chart>
    <cx:title pos="t" align="ctr" overlay="0">
      <cx:tx>
        <cx:txData>
          <cx:v>Automobile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n-lt"/>
            </a:rPr>
            <a:t>Automobile</a:t>
          </a:r>
        </a:p>
      </cx:txPr>
    </cx:title>
    <cx:plotArea>
      <cx:plotAreaRegion>
        <cx:series layoutId="funnel" uniqueId="{1ED2452C-695F-4CBF-9ECE-49D66E17FAD1}">
          <cx:tx>
            <cx:txData>
              <cx:f>'Brand Funnel'!$B$148</cx:f>
              <cx:v>Automobile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  <cx:axis id="1" hidden="1">
        <cx:valScaling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18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Funnel'!$A$133:$A$135</cx:f>
        <cx:lvl ptCount="3">
          <cx:pt idx="0">Awareness</cx:pt>
          <cx:pt idx="1">Consideration</cx:pt>
          <cx:pt idx="2">Purchase</cx:pt>
        </cx:lvl>
      </cx:strDim>
      <cx:numDim type="val">
        <cx:f>'Brand Funnel'!$B$133:$B$135</cx:f>
        <cx:lvl ptCount="3" formatCode="General">
          <cx:pt idx="0">85</cx:pt>
          <cx:pt idx="1">47</cx:pt>
          <cx:pt idx="2">29</cx:pt>
        </cx:lvl>
      </cx:numDim>
    </cx:data>
  </cx:chartData>
  <cx:chart>
    <cx:title pos="t" align="ctr" overlay="0">
      <cx:tx>
        <cx:txData>
          <cx:v>Entertainment and Digital Services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latin typeface="+mn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n-lt"/>
            </a:rPr>
            <a:t>Entertainment and Digital Services</a:t>
          </a:r>
        </a:p>
      </cx:txPr>
    </cx:title>
    <cx:plotArea>
      <cx:plotAreaRegion>
        <cx:series layoutId="funnel" uniqueId="{3746B253-4B5B-4ED5-8D2C-EE51EFBA4843}">
          <cx:tx>
            <cx:txData>
              <cx:f>'Brand Funnel'!$B$132</cx:f>
              <cx:v>Entertainment and Digital Services</cx:v>
            </cx:txData>
          </cx:tx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600">
                    <a:solidFill>
                      <a:schemeClr val="bg1"/>
                    </a:solidFill>
                  </a:defRPr>
                </a:pPr>
                <a:endParaRPr lang="en-US" sz="1600" b="0" i="0" u="none" strike="noStrike" baseline="0">
                  <a:solidFill>
                    <a:schemeClr val="bg1"/>
                  </a:solidFill>
                  <a:latin typeface="Times New Roman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</cx:axis>
      <cx:axis id="1" hidden="1">
        <cx:valScaling/>
        <cx:tickLabels/>
      </cx:axis>
    </cx:plotArea>
  </cx:chart>
</cx:chartSpace>
</file>

<file path=ppt/charts/chartEx19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Funnel'!$A$186:$A$188</cx:f>
        <cx:lvl ptCount="3">
          <cx:pt idx="0">Awareness</cx:pt>
          <cx:pt idx="1">Consideration</cx:pt>
          <cx:pt idx="2">Purchase</cx:pt>
        </cx:lvl>
      </cx:strDim>
      <cx:numDim type="val">
        <cx:f>'Brand Funnel'!$B$186:$B$188</cx:f>
        <cx:lvl ptCount="3" formatCode="General">
          <cx:pt idx="0">252</cx:pt>
          <cx:pt idx="1">212</cx:pt>
          <cx:pt idx="2">187</cx:pt>
        </cx:lvl>
      </cx:numDim>
    </cx:data>
  </cx:chartData>
  <cx:chart>
    <cx:title pos="t" align="ctr" overlay="0">
      <cx:tx>
        <cx:txData>
          <cx:v>Food and Beverages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n-lt"/>
            </a:rPr>
            <a:t>Food and Beverages</a:t>
          </a:r>
        </a:p>
      </cx:txPr>
    </cx:title>
    <cx:plotArea>
      <cx:plotAreaRegion>
        <cx:series layoutId="funnel" uniqueId="{E168C5C4-AE01-4AAC-B85D-404DCCE4BBB8}">
          <cx:tx>
            <cx:txData>
              <cx:f>'Brand Funnel'!$B$185</cx:f>
              <cx:v>Food and Beverages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20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Funnel'!$A$179:$A$181</cx:f>
        <cx:lvl ptCount="3">
          <cx:pt idx="0">Awareness</cx:pt>
          <cx:pt idx="1">Consideration</cx:pt>
          <cx:pt idx="2">Purchase</cx:pt>
        </cx:lvl>
      </cx:strDim>
      <cx:numDim type="val">
        <cx:f>'Brand Funnel'!$B$179:$B$181</cx:f>
        <cx:lvl ptCount="3" formatCode="General">
          <cx:pt idx="0">247</cx:pt>
          <cx:pt idx="1">201</cx:pt>
          <cx:pt idx="2">177</cx:pt>
        </cx:lvl>
      </cx:numDim>
    </cx:data>
  </cx:chartData>
  <cx:chart>
    <cx:title pos="t" align="ctr" overlay="0">
      <cx:tx>
        <cx:txData>
          <cx:v>Fashion and Clothing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n-lt"/>
            </a:rPr>
            <a:t>Fashion and Clothing</a:t>
          </a:r>
        </a:p>
      </cx:txPr>
    </cx:title>
    <cx:plotArea>
      <cx:plotAreaRegion>
        <cx:series layoutId="funnel" uniqueId="{B7F16F19-B7C1-43C7-A048-3A23D64C38C1}">
          <cx:tx>
            <cx:txData>
              <cx:f>'Brand Funnel'!$B$178</cx:f>
              <cx:v>Fashion and Clothing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  <cx:axis id="1" hidden="1">
        <cx:valScaling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2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Funnel'!$A$195:$A$197</cx:f>
        <cx:lvl ptCount="3">
          <cx:pt idx="0">Awareness</cx:pt>
          <cx:pt idx="1">Consideration</cx:pt>
          <cx:pt idx="2">Purchase</cx:pt>
        </cx:lvl>
      </cx:strDim>
      <cx:numDim type="val">
        <cx:f>'Brand Funnel'!$B$195:$B$197</cx:f>
        <cx:lvl ptCount="3" formatCode="General">
          <cx:pt idx="0">231</cx:pt>
          <cx:pt idx="1">195</cx:pt>
          <cx:pt idx="2">145</cx:pt>
        </cx:lvl>
      </cx:numDim>
    </cx:data>
  </cx:chartData>
  <cx:chart>
    <cx:title pos="t" align="ctr" overlay="0">
      <cx:tx>
        <cx:txData>
          <cx:v>Tech and Gadgets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n-lt"/>
            </a:rPr>
            <a:t>Tech and Gadgets</a:t>
          </a:r>
        </a:p>
      </cx:txPr>
    </cx:title>
    <cx:plotArea>
      <cx:plotAreaRegion>
        <cx:series layoutId="funnel" uniqueId="{0D2CF322-E06B-4A1A-94AC-5A47E2C8127D}">
          <cx:tx>
            <cx:txData>
              <cx:f>'Brand Funnel'!$B$194</cx:f>
              <cx:v>Tech and Gadgets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  <cx:axis id="1" hidden="1">
        <cx:valScaling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2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Funnel'!$A$210:$A$212</cx:f>
        <cx:lvl ptCount="3">
          <cx:pt idx="0">Awareness</cx:pt>
          <cx:pt idx="1">Consideration</cx:pt>
          <cx:pt idx="2">Purchase</cx:pt>
        </cx:lvl>
      </cx:strDim>
      <cx:numDim type="val">
        <cx:f>'Brand Funnel'!$B$210:$B$212</cx:f>
        <cx:lvl ptCount="3" formatCode="General">
          <cx:pt idx="0">191</cx:pt>
          <cx:pt idx="1">156</cx:pt>
          <cx:pt idx="2">102</cx:pt>
        </cx:lvl>
      </cx:numDim>
    </cx:data>
  </cx:chartData>
  <cx:chart>
    <cx:title pos="t" align="ctr" overlay="0">
      <cx:tx>
        <cx:txData>
          <cx:v>Travel and Tourism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n-lt"/>
            </a:rPr>
            <a:t>Travel and Tourism</a:t>
          </a:r>
        </a:p>
      </cx:txPr>
    </cx:title>
    <cx:plotArea>
      <cx:plotAreaRegion>
        <cx:series layoutId="funnel" uniqueId="{959D11C2-9102-4994-9CCE-23F28058B68D}">
          <cx:tx>
            <cx:txData>
              <cx:f>'Brand Funnel'!$B$209</cx:f>
              <cx:v>Travel and Tourism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2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Funnel'!$A$203:$A$205</cx:f>
        <cx:lvl ptCount="3">
          <cx:pt idx="0">Awareness</cx:pt>
          <cx:pt idx="1">Consideration</cx:pt>
          <cx:pt idx="2">Purchase</cx:pt>
        </cx:lvl>
      </cx:strDim>
      <cx:numDim type="val">
        <cx:f>'Brand Funnel'!$B$203:$B$205</cx:f>
        <cx:lvl ptCount="3" formatCode="General">
          <cx:pt idx="0">163</cx:pt>
          <cx:pt idx="1">117</cx:pt>
          <cx:pt idx="2">69</cx:pt>
        </cx:lvl>
      </cx:numDim>
    </cx:data>
  </cx:chartData>
  <cx:chart>
    <cx:title pos="t" align="ctr" overlay="0">
      <cx:tx>
        <cx:txData>
          <cx:v>Health and Fitness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n-lt"/>
            </a:rPr>
            <a:t>Health and Fitness</a:t>
          </a:r>
        </a:p>
      </cx:txPr>
    </cx:title>
    <cx:plotArea>
      <cx:plotAreaRegion>
        <cx:series layoutId="funnel" uniqueId="{9D844F26-8C87-4074-B462-CC29E6A400D0}">
          <cx:tx>
            <cx:txData>
              <cx:f>'Brand Funnel'!$B$202</cx:f>
              <cx:v>Health and Fitness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  <cx:axis id="1" hidden="1">
        <cx:valScaling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2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Funnel'!$A$233:$A$235</cx:f>
        <cx:lvl ptCount="3">
          <cx:pt idx="0">Awareness</cx:pt>
          <cx:pt idx="1">Consideration</cx:pt>
          <cx:pt idx="2">Purchase</cx:pt>
        </cx:lvl>
      </cx:strDim>
      <cx:numDim type="val">
        <cx:f>'Brand Funnel'!$B$233:$B$235</cx:f>
        <cx:lvl ptCount="3" formatCode="General">
          <cx:pt idx="0">138</cx:pt>
          <cx:pt idx="1">81</cx:pt>
          <cx:pt idx="2">26</cx:pt>
        </cx:lvl>
      </cx:numDim>
    </cx:data>
  </cx:chartData>
  <cx:chart>
    <cx:title pos="t" align="ctr" overlay="0">
      <cx:tx>
        <cx:txData>
          <cx:v>Automobile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n-lt"/>
            </a:rPr>
            <a:t>Automobile</a:t>
          </a:r>
        </a:p>
      </cx:txPr>
    </cx:title>
    <cx:plotArea>
      <cx:plotAreaRegion>
        <cx:series layoutId="funnel" uniqueId="{00CD4A05-4067-4877-81E3-A0C514CEC90E}">
          <cx:tx>
            <cx:txData>
              <cx:f>'Brand Funnel'!$B$232</cx:f>
              <cx:v>Automobile</cx:v>
            </cx:txData>
          </cx:tx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600">
                    <a:solidFill>
                      <a:schemeClr val="bg1"/>
                    </a:solidFill>
                  </a:defRPr>
                </a:pPr>
                <a:endParaRPr lang="en-US" sz="1600" b="0" i="0" u="none" strike="noStrike" baseline="0">
                  <a:solidFill>
                    <a:schemeClr val="bg1"/>
                  </a:solidFill>
                  <a:latin typeface="Times New Roman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600"/>
            </a:pPr>
            <a:endParaRPr lang="en-US" sz="1600" b="0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Times New Roman"/>
            </a:endParaRPr>
          </a:p>
        </cx:txPr>
      </cx:axis>
      <cx:axis id="1" hidden="1">
        <cx:valScaling/>
        <cx:tickLabels/>
      </cx:axis>
    </cx:plotArea>
  </cx:chart>
</cx:chartSpace>
</file>

<file path=ppt/charts/chartEx2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Funnel'!$A$172:$A$174</cx:f>
        <cx:lvl ptCount="3">
          <cx:pt idx="0">Awareness</cx:pt>
          <cx:pt idx="1">Consideration</cx:pt>
          <cx:pt idx="2">Purchase</cx:pt>
        </cx:lvl>
      </cx:strDim>
      <cx:numDim type="val">
        <cx:f>'Brand Funnel'!$B$172:$B$174</cx:f>
        <cx:lvl ptCount="3" formatCode="General">
          <cx:pt idx="0">128</cx:pt>
          <cx:pt idx="1">71</cx:pt>
          <cx:pt idx="2">44</cx:pt>
        </cx:lvl>
      </cx:numDim>
    </cx:data>
  </cx:chartData>
  <cx:chart>
    <cx:title pos="t" align="ctr" overlay="0">
      <cx:tx>
        <cx:txData>
          <cx:v>Beauty and Skin Care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n-lt"/>
            </a:rPr>
            <a:t>Beauty and Skin Care</a:t>
          </a:r>
        </a:p>
      </cx:txPr>
    </cx:title>
    <cx:plotArea>
      <cx:plotAreaRegion>
        <cx:series layoutId="funnel" uniqueId="{A1B74E4E-69F1-41E5-9050-2CB994D14F4A}">
          <cx:tx>
            <cx:txData>
              <cx:f>'Brand Funnel'!$B$171</cx:f>
              <cx:v>Beauty and Skin Care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26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Funnel'!$A$218:$A$220</cx:f>
        <cx:lvl ptCount="3">
          <cx:pt idx="0">Awareness</cx:pt>
          <cx:pt idx="1">Consideration</cx:pt>
          <cx:pt idx="2">Purchase</cx:pt>
        </cx:lvl>
      </cx:strDim>
      <cx:numDim type="val">
        <cx:f>'Brand Funnel'!$B$218:$B$220</cx:f>
        <cx:lvl ptCount="3" formatCode="General">
          <cx:pt idx="0">120</cx:pt>
          <cx:pt idx="1">71</cx:pt>
          <cx:pt idx="2">35</cx:pt>
        </cx:lvl>
      </cx:numDim>
    </cx:data>
  </cx:chartData>
  <cx:chart>
    <cx:title pos="t" align="ctr" overlay="0">
      <cx:tx>
        <cx:txData>
          <cx:v>Entertainment and Digital Services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n-lt"/>
            </a:rPr>
            <a:t>Entertainment and Digital Services</a:t>
          </a:r>
        </a:p>
      </cx:txPr>
    </cx:title>
    <cx:plotArea>
      <cx:plotAreaRegion>
        <cx:series layoutId="funnel" uniqueId="{1B67D75E-F04B-4F02-926A-69185244CEF8}">
          <cx:tx>
            <cx:txData>
              <cx:f>'Brand Funnel'!$B$217</cx:f>
              <cx:v>Entertainment and Digital Services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  <cx:axis id="1" hidden="1">
        <cx:valScaling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27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'Brand Funnel'!$A$226:$A$228</cx:f>
        <cx:lvl ptCount="3">
          <cx:pt idx="0">Awareness</cx:pt>
          <cx:pt idx="1">Consideration</cx:pt>
          <cx:pt idx="2">Purchase</cx:pt>
        </cx:lvl>
      </cx:strDim>
      <cx:numDim type="val">
        <cx:f>'Brand Funnel'!$B$226:$B$228</cx:f>
        <cx:lvl ptCount="3" formatCode="General">
          <cx:pt idx="0">97</cx:pt>
          <cx:pt idx="1">54</cx:pt>
          <cx:pt idx="2">26</cx:pt>
        </cx:lvl>
      </cx:numDim>
    </cx:data>
  </cx:chartData>
  <cx:chart>
    <cx:title pos="t" align="ctr" overlay="0">
      <cx:tx>
        <cx:txData>
          <cx:v>Education and Learning Services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800" b="0" i="0" u="none" strike="noStrike" baseline="0" dirty="0">
              <a:solidFill>
                <a:schemeClr val="accent1"/>
              </a:solidFill>
              <a:latin typeface="+mn-lt"/>
            </a:rPr>
            <a:t>Education and Learning Services</a:t>
          </a:r>
        </a:p>
      </cx:txPr>
    </cx:title>
    <cx:plotArea>
      <cx:plotAreaRegion>
        <cx:series layoutId="funnel" uniqueId="{EF92E74E-2A8E-4019-9FA6-F4154B99DA0B}">
          <cx:tx>
            <cx:txData>
              <cx:f>'Brand Funnel'!$B$225</cx:f>
              <cx:v>Education and Learning Services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  <cx:axis id="1" hidden="1">
        <cx:valScaling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2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3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4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5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6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7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8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9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0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2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3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4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5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6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7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8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9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50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5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52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53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54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55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56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57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5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0.91413</cdr:x>
      <cdr:y>0.03913</cdr:y>
    </cdr:from>
    <cdr:to>
      <cdr:x>0.96328</cdr:x>
      <cdr:y>0.10268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313398" y="197695"/>
          <a:ext cx="554478" cy="32101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/>
            <a:t>541</a:t>
          </a:r>
        </a:p>
      </cdr:txBody>
    </cdr:sp>
  </cdr:relSizeAnchor>
  <cdr:relSizeAnchor xmlns:cdr="http://schemas.openxmlformats.org/drawingml/2006/chartDrawing">
    <cdr:from>
      <cdr:x>0.88367</cdr:x>
      <cdr:y>0.1256</cdr:y>
    </cdr:from>
    <cdr:to>
      <cdr:x>0.93282</cdr:x>
      <cdr:y>0.18914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9969687" y="634508"/>
          <a:ext cx="554478" cy="32101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/>
            <a:t>514</a:t>
          </a:r>
        </a:p>
      </cdr:txBody>
    </cdr:sp>
  </cdr:relSizeAnchor>
  <cdr:relSizeAnchor xmlns:cdr="http://schemas.openxmlformats.org/drawingml/2006/chartDrawing">
    <cdr:from>
      <cdr:x>0.77129</cdr:x>
      <cdr:y>0.21739</cdr:y>
    </cdr:from>
    <cdr:to>
      <cdr:x>0.82044</cdr:x>
      <cdr:y>0.28093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8701849" y="1098193"/>
          <a:ext cx="554478" cy="32101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/>
            <a:t>421</a:t>
          </a:r>
        </a:p>
      </cdr:txBody>
    </cdr:sp>
  </cdr:relSizeAnchor>
  <cdr:relSizeAnchor xmlns:cdr="http://schemas.openxmlformats.org/drawingml/2006/chartDrawing">
    <cdr:from>
      <cdr:x>0.70634</cdr:x>
      <cdr:y>0.30725</cdr:y>
    </cdr:from>
    <cdr:to>
      <cdr:x>0.75549</cdr:x>
      <cdr:y>0.37079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969032" y="1552151"/>
          <a:ext cx="554478" cy="32101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/>
            <a:t>362</a:t>
          </a:r>
        </a:p>
      </cdr:txBody>
    </cdr:sp>
  </cdr:relSizeAnchor>
  <cdr:relSizeAnchor xmlns:cdr="http://schemas.openxmlformats.org/drawingml/2006/chartDrawing">
    <cdr:from>
      <cdr:x>0.66984</cdr:x>
      <cdr:y>0.40561</cdr:y>
    </cdr:from>
    <cdr:to>
      <cdr:x>0.71899</cdr:x>
      <cdr:y>0.46916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7557227" y="2049077"/>
          <a:ext cx="554478" cy="32101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/>
            <a:t>334</a:t>
          </a:r>
        </a:p>
      </cdr:txBody>
    </cdr:sp>
  </cdr:relSizeAnchor>
  <cdr:relSizeAnchor xmlns:cdr="http://schemas.openxmlformats.org/drawingml/2006/chartDrawing">
    <cdr:from>
      <cdr:x>0.62989</cdr:x>
      <cdr:y>0.49243</cdr:y>
    </cdr:from>
    <cdr:to>
      <cdr:x>0.67904</cdr:x>
      <cdr:y>0.55597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7106511" y="2487637"/>
          <a:ext cx="554478" cy="32101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/>
            <a:t>299</a:t>
          </a:r>
        </a:p>
      </cdr:txBody>
    </cdr:sp>
  </cdr:relSizeAnchor>
  <cdr:relSizeAnchor xmlns:cdr="http://schemas.openxmlformats.org/drawingml/2006/chartDrawing">
    <cdr:from>
      <cdr:x>0.52793</cdr:x>
      <cdr:y>0.58036</cdr:y>
    </cdr:from>
    <cdr:to>
      <cdr:x>0.57708</cdr:x>
      <cdr:y>0.64391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956223" y="2931867"/>
          <a:ext cx="554478" cy="32101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/>
            <a:t>207</a:t>
          </a:r>
        </a:p>
      </cdr:txBody>
    </cdr:sp>
  </cdr:relSizeAnchor>
  <cdr:relSizeAnchor xmlns:cdr="http://schemas.openxmlformats.org/drawingml/2006/chartDrawing">
    <cdr:from>
      <cdr:x>0.50497</cdr:x>
      <cdr:y>0.66445</cdr:y>
    </cdr:from>
    <cdr:to>
      <cdr:x>0.55412</cdr:x>
      <cdr:y>0.72799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697182" y="3356641"/>
          <a:ext cx="554478" cy="32101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/>
            <a:t>193</a:t>
          </a:r>
        </a:p>
      </cdr:txBody>
    </cdr:sp>
  </cdr:relSizeAnchor>
  <cdr:relSizeAnchor xmlns:cdr="http://schemas.openxmlformats.org/drawingml/2006/chartDrawing">
    <cdr:from>
      <cdr:x>0.50336</cdr:x>
      <cdr:y>0.75816</cdr:y>
    </cdr:from>
    <cdr:to>
      <cdr:x>0.55251</cdr:x>
      <cdr:y>0.8217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678984" y="3830053"/>
          <a:ext cx="554478" cy="32101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/>
            <a:t>188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0.84045</cdr:x>
      <cdr:y>0.11794</cdr:y>
    </cdr:from>
    <cdr:to>
      <cdr:x>0.91833</cdr:x>
      <cdr:y>0.16182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546238" y="552236"/>
          <a:ext cx="421241" cy="20548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solidFill>
                <a:schemeClr val="accent1"/>
              </a:solidFill>
            </a:rPr>
            <a:t>292</a:t>
          </a:r>
        </a:p>
      </cdr:txBody>
    </cdr:sp>
  </cdr:relSizeAnchor>
  <cdr:relSizeAnchor xmlns:cdr="http://schemas.openxmlformats.org/drawingml/2006/chartDrawing">
    <cdr:from>
      <cdr:x>0.84014</cdr:x>
      <cdr:y>0.20315</cdr:y>
    </cdr:from>
    <cdr:to>
      <cdr:x>0.91801</cdr:x>
      <cdr:y>0.24703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44525" y="951216"/>
          <a:ext cx="421241" cy="20548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solidFill>
                <a:schemeClr val="accent1"/>
              </a:solidFill>
            </a:rPr>
            <a:t>291</a:t>
          </a:r>
        </a:p>
      </cdr:txBody>
    </cdr:sp>
  </cdr:relSizeAnchor>
  <cdr:relSizeAnchor xmlns:cdr="http://schemas.openxmlformats.org/drawingml/2006/chartDrawing">
    <cdr:from>
      <cdr:x>0.79993</cdr:x>
      <cdr:y>0.28835</cdr:y>
    </cdr:from>
    <cdr:to>
      <cdr:x>0.87781</cdr:x>
      <cdr:y>0.33224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327055" y="1350196"/>
          <a:ext cx="421241" cy="20548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solidFill>
                <a:schemeClr val="accent1"/>
              </a:solidFill>
            </a:rPr>
            <a:t>258</a:t>
          </a:r>
        </a:p>
      </cdr:txBody>
    </cdr:sp>
  </cdr:relSizeAnchor>
  <cdr:relSizeAnchor xmlns:cdr="http://schemas.openxmlformats.org/drawingml/2006/chartDrawing">
    <cdr:from>
      <cdr:x>0.72364</cdr:x>
      <cdr:y>0.37137</cdr:y>
    </cdr:from>
    <cdr:to>
      <cdr:x>0.80152</cdr:x>
      <cdr:y>0.41525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914376" y="1738902"/>
          <a:ext cx="421241" cy="20548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dirty="0">
              <a:solidFill>
                <a:schemeClr val="accent1"/>
              </a:solidFill>
            </a:rPr>
            <a:t>1</a:t>
          </a:r>
          <a:r>
            <a:rPr lang="en-US" sz="1100" dirty="0">
              <a:solidFill>
                <a:schemeClr val="accent1"/>
              </a:solidFill>
            </a:rPr>
            <a:t>92</a:t>
          </a:r>
        </a:p>
      </cdr:txBody>
    </cdr:sp>
  </cdr:relSizeAnchor>
  <cdr:relSizeAnchor xmlns:cdr="http://schemas.openxmlformats.org/drawingml/2006/chartDrawing">
    <cdr:from>
      <cdr:x>0.68724</cdr:x>
      <cdr:y>0.45636</cdr:y>
    </cdr:from>
    <cdr:to>
      <cdr:x>0.76511</cdr:x>
      <cdr:y>0.50024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717454" y="2136878"/>
          <a:ext cx="421241" cy="20548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dirty="0">
              <a:solidFill>
                <a:schemeClr val="accent1"/>
              </a:solidFill>
            </a:rPr>
            <a:t>16</a:t>
          </a:r>
          <a:r>
            <a:rPr lang="en-US" sz="1100" dirty="0">
              <a:solidFill>
                <a:schemeClr val="accent1"/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0.61475</cdr:x>
      <cdr:y>0.53916</cdr:y>
    </cdr:from>
    <cdr:to>
      <cdr:x>0.69262</cdr:x>
      <cdr:y>0.58304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325323" y="2524580"/>
          <a:ext cx="421241" cy="20548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solidFill>
                <a:schemeClr val="accent1"/>
              </a:solidFill>
            </a:rPr>
            <a:t>100</a:t>
          </a:r>
        </a:p>
      </cdr:txBody>
    </cdr:sp>
  </cdr:relSizeAnchor>
  <cdr:relSizeAnchor xmlns:cdr="http://schemas.openxmlformats.org/drawingml/2006/chartDrawing">
    <cdr:from>
      <cdr:x>0.60113</cdr:x>
      <cdr:y>0.62196</cdr:y>
    </cdr:from>
    <cdr:to>
      <cdr:x>0.67901</cdr:x>
      <cdr:y>0.66584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251691" y="2912282"/>
          <a:ext cx="421241" cy="20548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solidFill>
                <a:schemeClr val="accent1"/>
              </a:solidFill>
            </a:rPr>
            <a:t>90</a:t>
          </a:r>
        </a:p>
      </cdr:txBody>
    </cdr:sp>
  </cdr:relSizeAnchor>
  <cdr:relSizeAnchor xmlns:cdr="http://schemas.openxmlformats.org/drawingml/2006/chartDrawing">
    <cdr:from>
      <cdr:x>0.58752</cdr:x>
      <cdr:y>0.70476</cdr:y>
    </cdr:from>
    <cdr:to>
      <cdr:x>0.66539</cdr:x>
      <cdr:y>0.74864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178059" y="3299984"/>
          <a:ext cx="421241" cy="20548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solidFill>
                <a:schemeClr val="accent1"/>
              </a:solidFill>
            </a:rPr>
            <a:t>86</a:t>
          </a:r>
        </a:p>
      </cdr:txBody>
    </cdr:sp>
  </cdr:relSizeAnchor>
  <cdr:relSizeAnchor xmlns:cdr="http://schemas.openxmlformats.org/drawingml/2006/chartDrawing">
    <cdr:from>
      <cdr:x>0.55112</cdr:x>
      <cdr:y>0.78536</cdr:y>
    </cdr:from>
    <cdr:to>
      <cdr:x>0.62899</cdr:x>
      <cdr:y>0.82924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981137" y="3677412"/>
          <a:ext cx="421241" cy="20548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solidFill>
                <a:schemeClr val="accent1"/>
              </a:solidFill>
            </a:rPr>
            <a:t>42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0.88701</cdr:x>
      <cdr:y>0.12021</cdr:y>
    </cdr:from>
    <cdr:to>
      <cdr:x>0.96399</cdr:x>
      <cdr:y>0.16416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853892" y="561940"/>
          <a:ext cx="421241" cy="20548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>
              <a:solidFill>
                <a:schemeClr val="accent1"/>
              </a:solidFill>
            </a:rPr>
            <a:t>256</a:t>
          </a:r>
        </a:p>
      </cdr:txBody>
    </cdr:sp>
  </cdr:relSizeAnchor>
  <cdr:relSizeAnchor xmlns:cdr="http://schemas.openxmlformats.org/drawingml/2006/chartDrawing">
    <cdr:from>
      <cdr:x>0.87543</cdr:x>
      <cdr:y>0.20556</cdr:y>
    </cdr:from>
    <cdr:to>
      <cdr:x>0.95241</cdr:x>
      <cdr:y>0.24951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790534" y="960920"/>
          <a:ext cx="421241" cy="20548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>
              <a:solidFill>
                <a:schemeClr val="accent1"/>
              </a:solidFill>
            </a:rPr>
            <a:t>249</a:t>
          </a:r>
        </a:p>
      </cdr:txBody>
    </cdr:sp>
  </cdr:relSizeAnchor>
  <cdr:relSizeAnchor xmlns:cdr="http://schemas.openxmlformats.org/drawingml/2006/chartDrawing">
    <cdr:from>
      <cdr:x>0.86385</cdr:x>
      <cdr:y>0.2909</cdr:y>
    </cdr:from>
    <cdr:to>
      <cdr:x>0.94083</cdr:x>
      <cdr:y>0.33486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27151" y="1246309"/>
          <a:ext cx="421250" cy="18833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>
              <a:solidFill>
                <a:schemeClr val="accent1"/>
              </a:solidFill>
            </a:rPr>
            <a:t>234</a:t>
          </a:r>
        </a:p>
      </cdr:txBody>
    </cdr:sp>
  </cdr:relSizeAnchor>
  <cdr:relSizeAnchor xmlns:cdr="http://schemas.openxmlformats.org/drawingml/2006/chartDrawing">
    <cdr:from>
      <cdr:x>0.75089</cdr:x>
      <cdr:y>0.37625</cdr:y>
    </cdr:from>
    <cdr:to>
      <cdr:x>0.82787</cdr:x>
      <cdr:y>0.42021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109013" y="1758880"/>
          <a:ext cx="421241" cy="20548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>
              <a:solidFill>
                <a:schemeClr val="accent1"/>
              </a:solidFill>
            </a:rPr>
            <a:t>170</a:t>
          </a:r>
        </a:p>
      </cdr:txBody>
    </cdr:sp>
  </cdr:relSizeAnchor>
  <cdr:relSizeAnchor xmlns:cdr="http://schemas.openxmlformats.org/drawingml/2006/chartDrawing">
    <cdr:from>
      <cdr:x>0.73743</cdr:x>
      <cdr:y>0.4572</cdr:y>
    </cdr:from>
    <cdr:to>
      <cdr:x>0.81441</cdr:x>
      <cdr:y>0.50116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035380" y="2137311"/>
          <a:ext cx="421241" cy="20548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>
              <a:solidFill>
                <a:schemeClr val="accent1"/>
              </a:solidFill>
            </a:rPr>
            <a:t>164</a:t>
          </a:r>
        </a:p>
      </cdr:txBody>
    </cdr:sp>
  </cdr:relSizeAnchor>
  <cdr:relSizeAnchor xmlns:cdr="http://schemas.openxmlformats.org/drawingml/2006/chartDrawing">
    <cdr:from>
      <cdr:x>0.71459</cdr:x>
      <cdr:y>0.53816</cdr:y>
    </cdr:from>
    <cdr:to>
      <cdr:x>0.79157</cdr:x>
      <cdr:y>0.58211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910376" y="2515742"/>
          <a:ext cx="421241" cy="20548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>
              <a:solidFill>
                <a:schemeClr val="accent1"/>
              </a:solidFill>
            </a:rPr>
            <a:t>151</a:t>
          </a:r>
        </a:p>
      </cdr:txBody>
    </cdr:sp>
  </cdr:relSizeAnchor>
  <cdr:relSizeAnchor xmlns:cdr="http://schemas.openxmlformats.org/drawingml/2006/chartDrawing">
    <cdr:from>
      <cdr:x>0.68236</cdr:x>
      <cdr:y>0.61911</cdr:y>
    </cdr:from>
    <cdr:to>
      <cdr:x>0.75934</cdr:x>
      <cdr:y>0.66306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734002" y="2894173"/>
          <a:ext cx="421241" cy="20548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>
              <a:solidFill>
                <a:schemeClr val="accent1"/>
              </a:solidFill>
            </a:rPr>
            <a:t>130</a:t>
          </a:r>
        </a:p>
      </cdr:txBody>
    </cdr:sp>
  </cdr:relSizeAnchor>
  <cdr:relSizeAnchor xmlns:cdr="http://schemas.openxmlformats.org/drawingml/2006/chartDrawing">
    <cdr:from>
      <cdr:x>0.66703</cdr:x>
      <cdr:y>0.70006</cdr:y>
    </cdr:from>
    <cdr:to>
      <cdr:x>0.74401</cdr:x>
      <cdr:y>0.74402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650096" y="3272604"/>
          <a:ext cx="421241" cy="20548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>
              <a:solidFill>
                <a:schemeClr val="accent1"/>
              </a:solidFill>
            </a:rPr>
            <a:t>121</a:t>
          </a:r>
        </a:p>
      </cdr:txBody>
    </cdr:sp>
  </cdr:relSizeAnchor>
  <cdr:relSizeAnchor xmlns:cdr="http://schemas.openxmlformats.org/drawingml/2006/chartDrawing">
    <cdr:from>
      <cdr:x>0.63104</cdr:x>
      <cdr:y>0.7898</cdr:y>
    </cdr:from>
    <cdr:to>
      <cdr:x>0.70802</cdr:x>
      <cdr:y>0.83376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453174" y="3692132"/>
          <a:ext cx="421241" cy="20548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>
              <a:solidFill>
                <a:schemeClr val="accent1"/>
              </a:solidFill>
            </a:rPr>
            <a:t>98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657BAF-6C7C-BBD4-7ABD-97675CAA4B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B781D6-CC41-CC36-5A0F-916F0113C9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5E88E-DF7F-44A3-9DDF-A430F522D682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44F09-AD4D-C781-A44D-2F33498395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10990-7F4C-1CBB-B083-EBF724DF2E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77BC1-DB74-4976-8F49-66BEBCDB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97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EA99B-D56B-469D-B614-2D9EE2A6D3F9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0F3EC-4AB4-440E-88C8-3EFE72B6B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01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424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8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32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94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80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64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3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146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12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6834F-67F1-ED3F-8581-4BCCC7A08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59212E-3ABE-8ADC-4B0B-204ADB6CB1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4986F8-314F-5D53-F307-E7531DE82F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3999E-71EE-A287-D3B7-C944BF7063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3298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3DE90-1A97-1D41-45C3-A03593DBC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0B0CC2-B512-CC8B-75C5-3A3FE49B88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8759EB-3782-6E17-7C71-1FE4B5978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C36B9D-F847-4610-52F9-82790A004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933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694B2-10CE-F389-F7D7-163F7A2C9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659E63-3CEC-4EEC-AC0B-1608B953B3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9F05EB-0787-33BD-5E34-6979C7F1FB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E692DE-BC54-1187-96F9-9475F77E0A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33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6834F-67F1-ED3F-8581-4BCCC7A08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59212E-3ABE-8ADC-4B0B-204ADB6CB1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4986F8-314F-5D53-F307-E7531DE82F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3999E-71EE-A287-D3B7-C944BF7063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1674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3DE90-1A97-1D41-45C3-A03593DBC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0B0CC2-B512-CC8B-75C5-3A3FE49B88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8759EB-3782-6E17-7C71-1FE4B5978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C36B9D-F847-4610-52F9-82790A004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1531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694B2-10CE-F389-F7D7-163F7A2C9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659E63-3CEC-4EEC-AC0B-1608B953B3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9F05EB-0787-33BD-5E34-6979C7F1FB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E692DE-BC54-1187-96F9-9475F77E0A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1504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6834F-67F1-ED3F-8581-4BCCC7A08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59212E-3ABE-8ADC-4B0B-204ADB6CB1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4986F8-314F-5D53-F307-E7531DE82F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3999E-71EE-A287-D3B7-C944BF7063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8260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3DE90-1A97-1D41-45C3-A03593DBC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0B0CC2-B512-CC8B-75C5-3A3FE49B88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8759EB-3782-6E17-7C71-1FE4B5978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C36B9D-F847-4610-52F9-82790A004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8965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694B2-10CE-F389-F7D7-163F7A2C9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659E63-3CEC-4EEC-AC0B-1608B953B3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9F05EB-0787-33BD-5E34-6979C7F1FB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E692DE-BC54-1187-96F9-9475F77E0A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64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6729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864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166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3571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2167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613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104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  <a:p>
            <a:endParaRPr lang="en-US" dirty="0">
              <a:solidFill>
                <a:srgbClr val="E36C09"/>
              </a:solidFill>
            </a:endParaRPr>
          </a:p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 dirty="0">
              <a:solidFill>
                <a:srgbClr val="E36C09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981E47-4C5F-40AE-927F-E9B23EC0420B}"/>
              </a:ext>
            </a:extLst>
          </p:cNvPr>
          <p:cNvSpPr>
            <a:spLocks noChangeAspect="1"/>
          </p:cNvSpPr>
          <p:nvPr userDrawn="1"/>
        </p:nvSpPr>
        <p:spPr>
          <a:xfrm>
            <a:off x="440286" y="614407"/>
            <a:ext cx="11309338" cy="665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7794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12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819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59BFE6-3715-CE03-3C2D-5A573C62DC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66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1057BA-65D0-B672-4C08-DE637C4586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89" y="4890599"/>
            <a:ext cx="1772782" cy="18174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795547-4FC0-E24B-E459-96D9BA4A77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936" y="4895005"/>
            <a:ext cx="1772782" cy="18174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866254A-3411-D55B-D6AF-28DAA524025B}"/>
              </a:ext>
            </a:extLst>
          </p:cNvPr>
          <p:cNvSpPr/>
          <p:nvPr userDrawn="1"/>
        </p:nvSpPr>
        <p:spPr>
          <a:xfrm>
            <a:off x="4308530" y="6359104"/>
            <a:ext cx="3766088" cy="649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9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1004D9-E914-3BD2-04D4-5633580A64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8BCE6C-1621-C22D-72C0-A881286320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33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6D7230-C141-2B48-6BB6-A4A18D76B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94D96C-67D3-F8A8-4C3A-3B72189E4A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98" y="4602996"/>
            <a:ext cx="12207498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1B75B0-E787-4C00-6545-EA4B5559FD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5"/>
            <a:ext cx="121920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17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775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84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21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E36C09"/>
                </a:solidFill>
              </a:rPr>
              <a:t>Avant </a:t>
            </a:r>
            <a:r>
              <a:rPr lang="en-US" dirty="0" err="1">
                <a:solidFill>
                  <a:srgbClr val="E36C09"/>
                </a:solidFill>
              </a:rPr>
              <a:t>garde</a:t>
            </a:r>
            <a:r>
              <a:rPr lang="en-US" dirty="0">
                <a:solidFill>
                  <a:srgbClr val="E36C09"/>
                </a:solidFill>
              </a:rPr>
              <a:t> Solutions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3F3574-CE89-7BC8-CCA6-584BB8C46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2222</a:t>
            </a:r>
          </a:p>
        </p:txBody>
      </p:sp>
    </p:spTree>
    <p:extLst>
      <p:ext uri="{BB962C8B-B14F-4D97-AF65-F5344CB8AC3E}">
        <p14:creationId xmlns:p14="http://schemas.microsoft.com/office/powerpoint/2010/main" val="32939258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02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11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50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5AB1E1-B583-7D35-14BD-F87F751D5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17" y="0"/>
            <a:ext cx="1503076" cy="19549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6B558D-15D8-D704-80FC-99BB344267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493" y="-2184"/>
            <a:ext cx="1505437" cy="19580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105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83840F-FDCC-863B-2BC9-EDC93880F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22" y="133204"/>
            <a:ext cx="8896409" cy="6884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D1507D-0C8C-78E3-9299-273A9C83F1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30657D-6A91-9637-4261-5774528CB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18" y="421348"/>
            <a:ext cx="9106089" cy="62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74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53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243E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5207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665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8315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243E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8651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61049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5"/>
            <a:ext cx="11300036" cy="5821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4036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7D5AB9-A687-4E3C-A321-C01106B2E3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9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8208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A52B02-193E-4FA2-AD1A-74CD937E1B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" y="-92766"/>
            <a:ext cx="12189023" cy="69640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155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6D007A-EACC-471A-B34F-D91942E57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" y="14990"/>
            <a:ext cx="1218902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0801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565232-3DEA-4ABE-9F37-A96D6E7F18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4FDC71-25EE-425D-ADB4-0E5640D7F6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064" y="4902988"/>
            <a:ext cx="1772782" cy="18174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4902988"/>
            <a:ext cx="1772782" cy="18174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543582A-F321-4A64-A928-2F2A02A7ABF8}"/>
              </a:ext>
            </a:extLst>
          </p:cNvPr>
          <p:cNvSpPr/>
          <p:nvPr userDrawn="1"/>
        </p:nvSpPr>
        <p:spPr>
          <a:xfrm>
            <a:off x="4212956" y="6421275"/>
            <a:ext cx="3766088" cy="649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3463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243E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17983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59751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95643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F243E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F243E">
                  <a:lumMod val="75000"/>
                  <a:lumOff val="2500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838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555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1" r:id="rId1"/>
    <p:sldLayoutId id="2147484652" r:id="rId2"/>
    <p:sldLayoutId id="2147484653" r:id="rId3"/>
    <p:sldLayoutId id="2147484657" r:id="rId4"/>
    <p:sldLayoutId id="2147484672" r:id="rId5"/>
    <p:sldLayoutId id="2147484673" r:id="rId6"/>
    <p:sldLayoutId id="2147484674" r:id="rId7"/>
    <p:sldLayoutId id="2147484654" r:id="rId8"/>
    <p:sldLayoutId id="2147484655" r:id="rId9"/>
    <p:sldLayoutId id="2147484656" r:id="rId10"/>
    <p:sldLayoutId id="2147484669" r:id="rId11"/>
    <p:sldLayoutId id="2147484658" r:id="rId12"/>
    <p:sldLayoutId id="2147484659" r:id="rId13"/>
    <p:sldLayoutId id="2147484660" r:id="rId14"/>
    <p:sldLayoutId id="2147484670" r:id="rId15"/>
    <p:sldLayoutId id="2147484671" r:id="rId16"/>
    <p:sldLayoutId id="214748466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0653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9" r:id="rId1"/>
    <p:sldLayoutId id="2147484690" r:id="rId2"/>
    <p:sldLayoutId id="2147484691" r:id="rId3"/>
    <p:sldLayoutId id="2147484692" r:id="rId4"/>
    <p:sldLayoutId id="2147484693" r:id="rId5"/>
    <p:sldLayoutId id="2147484694" r:id="rId6"/>
    <p:sldLayoutId id="2147484695" r:id="rId7"/>
    <p:sldLayoutId id="2147484696" r:id="rId8"/>
    <p:sldLayoutId id="2147484697" r:id="rId9"/>
    <p:sldLayoutId id="2147484698" r:id="rId10"/>
    <p:sldLayoutId id="2147484699" r:id="rId11"/>
    <p:sldLayoutId id="2147484700" r:id="rId12"/>
    <p:sldLayoutId id="2147484701" r:id="rId13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7" Type="http://schemas.openxmlformats.org/officeDocument/2006/relationships/chart" Target="../charts/chart1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7" Type="http://schemas.openxmlformats.org/officeDocument/2006/relationships/chart" Target="../charts/chart2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30.xml"/><Relationship Id="rId5" Type="http://schemas.openxmlformats.org/officeDocument/2006/relationships/chart" Target="../charts/chart29.xml"/><Relationship Id="rId4" Type="http://schemas.openxmlformats.org/officeDocument/2006/relationships/chart" Target="../charts/chart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14/relationships/chartEx" Target="../charts/chartEx1.xml"/><Relationship Id="rId7" Type="http://schemas.microsoft.com/office/2014/relationships/chartEx" Target="../charts/chartEx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microsoft.com/office/2014/relationships/chartEx" Target="../charts/chartEx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14/relationships/chartEx" Target="../charts/chartEx4.xml"/><Relationship Id="rId7" Type="http://schemas.microsoft.com/office/2014/relationships/chartEx" Target="../charts/chartEx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microsoft.com/office/2014/relationships/chartEx" Target="../charts/chartEx5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14/relationships/chartEx" Target="../charts/chartEx7.xml"/><Relationship Id="rId7" Type="http://schemas.microsoft.com/office/2014/relationships/chartEx" Target="../charts/chartEx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microsoft.com/office/2014/relationships/chartEx" Target="../charts/chartEx8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14/relationships/chartEx" Target="../charts/chartEx10.xml"/><Relationship Id="rId7" Type="http://schemas.microsoft.com/office/2014/relationships/chartEx" Target="../charts/chartEx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microsoft.com/office/2014/relationships/chartEx" Target="../charts/chartEx11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14/relationships/chartEx" Target="../charts/chartEx13.xml"/><Relationship Id="rId7" Type="http://schemas.microsoft.com/office/2014/relationships/chartEx" Target="../charts/chartEx1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microsoft.com/office/2014/relationships/chartEx" Target="../charts/chartEx14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14/relationships/chartEx" Target="../charts/chartEx16.xml"/><Relationship Id="rId7" Type="http://schemas.microsoft.com/office/2014/relationships/chartEx" Target="../charts/chartEx1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microsoft.com/office/2014/relationships/chartEx" Target="../charts/chartEx17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14/relationships/chartEx" Target="../charts/chartEx19.xml"/><Relationship Id="rId7" Type="http://schemas.microsoft.com/office/2014/relationships/chartEx" Target="../charts/chartEx2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png"/><Relationship Id="rId5" Type="http://schemas.microsoft.com/office/2014/relationships/chartEx" Target="../charts/chartEx20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14/relationships/chartEx" Target="../charts/chartEx22.xml"/><Relationship Id="rId7" Type="http://schemas.microsoft.com/office/2014/relationships/chartEx" Target="../charts/chartEx2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microsoft.com/office/2014/relationships/chartEx" Target="../charts/chartEx23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microsoft.com/office/2014/relationships/chartEx" Target="../charts/chartEx25.xml"/><Relationship Id="rId7" Type="http://schemas.microsoft.com/office/2014/relationships/chartEx" Target="../charts/chartEx2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microsoft.com/office/2014/relationships/chartEx" Target="../charts/chartEx26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3">
            <a:extLst>
              <a:ext uri="{FF2B5EF4-FFF2-40B4-BE49-F238E27FC236}">
                <a16:creationId xmlns:a16="http://schemas.microsoft.com/office/drawing/2014/main" id="{9FB83F61-D481-DC44-73D6-E9963D9D393B}"/>
              </a:ext>
            </a:extLst>
          </p:cNvPr>
          <p:cNvSpPr txBox="1">
            <a:spLocks/>
          </p:cNvSpPr>
          <p:nvPr/>
        </p:nvSpPr>
        <p:spPr>
          <a:xfrm>
            <a:off x="2264898" y="5290628"/>
            <a:ext cx="9011092" cy="9811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JAN, 2025</a:t>
            </a:r>
            <a:endParaRPr lang="en-US" b="1" cap="none" dirty="0">
              <a:ln w="0"/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366566-B523-88BE-613A-2BE1FC909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882" y="150464"/>
            <a:ext cx="6122236" cy="170713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58599" y="2429584"/>
            <a:ext cx="901739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4000" b="1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PERCEPTION OF GEN Z </a:t>
            </a:r>
          </a:p>
          <a:p>
            <a:pPr lvl="0" algn="ctr"/>
            <a:r>
              <a:rPr lang="en-GB" sz="4000" b="1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ON</a:t>
            </a:r>
          </a:p>
          <a:p>
            <a:pPr lvl="0" algn="ctr"/>
            <a:r>
              <a:rPr lang="en-GB" sz="4000" b="1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INFLUENCER MARKETING</a:t>
            </a:r>
            <a:endParaRPr lang="en-US" sz="4000" b="1" dirty="0">
              <a:ln w="0"/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821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634438"/>
            <a:ext cx="10874493" cy="609412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latin typeface="+mn-lt"/>
                <a:cs typeface="Calibri" panose="020F0502020204030204" pitchFamily="34" charset="0"/>
              </a:rPr>
              <a:t>OBJECTIVES AND METHODOLOGY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72016DC-BECF-4523-A6BF-4CD4402EB0C1}"/>
              </a:ext>
            </a:extLst>
          </p:cNvPr>
          <p:cNvSpPr txBox="1">
            <a:spLocks/>
          </p:cNvSpPr>
          <p:nvPr/>
        </p:nvSpPr>
        <p:spPr>
          <a:xfrm>
            <a:off x="394124" y="1390148"/>
            <a:ext cx="6802483" cy="548095"/>
          </a:xfrm>
          <a:prstGeom prst="rect">
            <a:avLst/>
          </a:prstGeom>
        </p:spPr>
        <p:txBody>
          <a:bodyPr>
            <a:norm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Research Objectives</a:t>
            </a:r>
          </a:p>
          <a:p>
            <a:pPr marL="0" indent="0">
              <a:buNone/>
            </a:pPr>
            <a:endParaRPr lang="en-US" sz="2400" b="1" u="sng" dirty="0">
              <a:solidFill>
                <a:srgbClr val="00206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A12A4FA-52A0-45FE-8D33-0756A0318CBC}"/>
              </a:ext>
            </a:extLst>
          </p:cNvPr>
          <p:cNvSpPr txBox="1">
            <a:spLocks/>
          </p:cNvSpPr>
          <p:nvPr/>
        </p:nvSpPr>
        <p:spPr>
          <a:xfrm>
            <a:off x="368384" y="1973990"/>
            <a:ext cx="11401985" cy="911450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To analyze consumer engagement, trust, and purchasing behavior influenced by influencers across various product categories and platforms.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EE0725-0213-4D7B-8853-EEA4AE34F268}"/>
              </a:ext>
            </a:extLst>
          </p:cNvPr>
          <p:cNvSpPr txBox="1">
            <a:spLocks/>
          </p:cNvSpPr>
          <p:nvPr/>
        </p:nvSpPr>
        <p:spPr>
          <a:xfrm>
            <a:off x="395006" y="2939596"/>
            <a:ext cx="3405469" cy="43565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u="sng" cap="none" dirty="0">
                <a:solidFill>
                  <a:srgbClr val="002060"/>
                </a:solidFill>
                <a:latin typeface="+mn-lt"/>
              </a:rPr>
              <a:t>Research Methodology</a:t>
            </a:r>
            <a:endParaRPr lang="en-US" b="1" u="sng" cap="none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0897C5-3E03-4954-A3B0-4E04D166A6BA}"/>
              </a:ext>
            </a:extLst>
          </p:cNvPr>
          <p:cNvSpPr txBox="1"/>
          <p:nvPr/>
        </p:nvSpPr>
        <p:spPr>
          <a:xfrm>
            <a:off x="5598504" y="3157423"/>
            <a:ext cx="31962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Length of Interview (LOI)</a:t>
            </a: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 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20</a:t>
            </a:r>
            <a:r>
              <a:rPr lang="en-US" sz="1600" dirty="0">
                <a:solidFill>
                  <a:srgbClr val="002060"/>
                </a:solidFill>
              </a:rPr>
              <a:t> mins approx.</a:t>
            </a: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DF05055-93B0-4AF2-AD40-C72CA84AF441}"/>
              </a:ext>
            </a:extLst>
          </p:cNvPr>
          <p:cNvSpPr txBox="1">
            <a:spLocks/>
          </p:cNvSpPr>
          <p:nvPr/>
        </p:nvSpPr>
        <p:spPr>
          <a:xfrm>
            <a:off x="394124" y="3428999"/>
            <a:ext cx="4922035" cy="3362325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Sample Size: 630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Male: 315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Female: 315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Age Group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18 - 25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Data Analysis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Descriptive statistics using Excel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Thematic analysis of open-ended data</a:t>
            </a:r>
          </a:p>
          <a:p>
            <a:pPr marL="0" indent="0">
              <a:buClr>
                <a:srgbClr val="002060"/>
              </a:buClr>
              <a:buNone/>
            </a:pPr>
            <a:endParaRPr lang="en-US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 marL="0" indent="0">
              <a:buNone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E79CDA41-FE47-4E95-8DF0-A251F1E39090}"/>
              </a:ext>
            </a:extLst>
          </p:cNvPr>
          <p:cNvSpPr txBox="1">
            <a:spLocks/>
          </p:cNvSpPr>
          <p:nvPr/>
        </p:nvSpPr>
        <p:spPr>
          <a:xfrm>
            <a:off x="908080" y="5228155"/>
            <a:ext cx="4922035" cy="1770634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0A47D208-2773-4591-A25B-B1944D8048DE}"/>
              </a:ext>
            </a:extLst>
          </p:cNvPr>
          <p:cNvSpPr txBox="1">
            <a:spLocks/>
          </p:cNvSpPr>
          <p:nvPr/>
        </p:nvSpPr>
        <p:spPr>
          <a:xfrm>
            <a:off x="5571996" y="4354100"/>
            <a:ext cx="6224995" cy="2250512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cs typeface="Calibri" panose="020F0502020204030204" pitchFamily="34" charset="0"/>
              </a:rPr>
              <a:t>Research Design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Quantitative data with the survey questionnaire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Data collection using digital data collection platform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Administered survey with experienced field enumerators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Computer Aided Personal Interview (CAPI) with the respondents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CD6F9C-3557-4CEE-BF53-7DDF990BA9FE}"/>
              </a:ext>
            </a:extLst>
          </p:cNvPr>
          <p:cNvSpPr txBox="1"/>
          <p:nvPr/>
        </p:nvSpPr>
        <p:spPr>
          <a:xfrm>
            <a:off x="8391362" y="3175093"/>
            <a:ext cx="3196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Location</a:t>
            </a: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 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Kathmandu Valley</a:t>
            </a:r>
          </a:p>
        </p:txBody>
      </p:sp>
    </p:spTree>
    <p:extLst>
      <p:ext uri="{BB962C8B-B14F-4D97-AF65-F5344CB8AC3E}">
        <p14:creationId xmlns:p14="http://schemas.microsoft.com/office/powerpoint/2010/main" val="460510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99784B-B8B1-CA01-E305-3E9497CE5805}"/>
              </a:ext>
            </a:extLst>
          </p:cNvPr>
          <p:cNvSpPr txBox="1"/>
          <p:nvPr/>
        </p:nvSpPr>
        <p:spPr>
          <a:xfrm>
            <a:off x="2465797" y="2617579"/>
            <a:ext cx="79378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accent1"/>
                </a:solidFill>
              </a:rPr>
              <a:t>SHARE OF MIND</a:t>
            </a:r>
          </a:p>
        </p:txBody>
      </p:sp>
    </p:spTree>
    <p:extLst>
      <p:ext uri="{BB962C8B-B14F-4D97-AF65-F5344CB8AC3E}">
        <p14:creationId xmlns:p14="http://schemas.microsoft.com/office/powerpoint/2010/main" val="3507839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911227"/>
              </p:ext>
            </p:extLst>
          </p:nvPr>
        </p:nvGraphicFramePr>
        <p:xfrm>
          <a:off x="121580" y="1750100"/>
          <a:ext cx="11282149" cy="5051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/>
          </a:p>
          <a:p>
            <a:r>
              <a:rPr lang="en-US" sz="2800" b="1" dirty="0"/>
              <a:t>TOM SPON AIDED (OVERALL)</a:t>
            </a:r>
          </a:p>
          <a:p>
            <a:r>
              <a:rPr lang="en-US" sz="2000" b="1" dirty="0"/>
              <a:t>Fashion and Clothing leads in spontaneous and aided recall, suggesting they have strong awareness on the category.</a:t>
            </a:r>
          </a:p>
          <a:p>
            <a:endParaRPr lang="en-US" sz="2800" b="1" dirty="0"/>
          </a:p>
        </p:txBody>
      </p:sp>
      <p:sp>
        <p:nvSpPr>
          <p:cNvPr id="35" name="Speech Bubble: Rectangle 8">
            <a:extLst>
              <a:ext uri="{FF2B5EF4-FFF2-40B4-BE49-F238E27FC236}">
                <a16:creationId xmlns:a16="http://schemas.microsoft.com/office/drawing/2014/main" id="{E159293E-3BA0-480E-9600-593819B4FBE1}"/>
              </a:ext>
            </a:extLst>
          </p:cNvPr>
          <p:cNvSpPr/>
          <p:nvPr/>
        </p:nvSpPr>
        <p:spPr>
          <a:xfrm>
            <a:off x="9394939" y="3157152"/>
            <a:ext cx="2215870" cy="1930414"/>
          </a:xfrm>
          <a:prstGeom prst="wedgeRectCallout">
            <a:avLst>
              <a:gd name="adj1" fmla="val -8993"/>
              <a:gd name="adj2" fmla="val -6931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94 specifically mention Food and Beverages as the initial category that comes to mind when considering influencer marketing, while 213 recall it, and a total of 207 recognize.</a:t>
            </a:r>
          </a:p>
        </p:txBody>
      </p:sp>
    </p:spTree>
    <p:extLst>
      <p:ext uri="{BB962C8B-B14F-4D97-AF65-F5344CB8AC3E}">
        <p14:creationId xmlns:p14="http://schemas.microsoft.com/office/powerpoint/2010/main" val="2291006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436727" y="1882739"/>
          <a:ext cx="5409269" cy="4322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/>
          </a:p>
          <a:p>
            <a:endParaRPr lang="en-US" sz="2800" b="1" dirty="0"/>
          </a:p>
          <a:p>
            <a:r>
              <a:rPr lang="en-US" sz="2800" b="1" dirty="0"/>
              <a:t>TOM SPON AIDED (MALE AND FEMALE)</a:t>
            </a:r>
          </a:p>
          <a:p>
            <a:r>
              <a:rPr lang="en-US" sz="2000" b="1" dirty="0"/>
              <a:t>Fashion and Clothing leads in spontaneous and aided recall among female, while food and beverage leads in spontaneous and aided recall among male.</a:t>
            </a:r>
          </a:p>
          <a:p>
            <a:endParaRPr lang="en-US" sz="2800" b="1" dirty="0"/>
          </a:p>
          <a:p>
            <a:endParaRPr lang="en-US" sz="2800" b="1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9066922"/>
              </p:ext>
            </p:extLst>
          </p:nvPr>
        </p:nvGraphicFramePr>
        <p:xfrm>
          <a:off x="6246688" y="1931543"/>
          <a:ext cx="5472190" cy="4284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angle 2"/>
          <p:cNvSpPr/>
          <p:nvPr/>
        </p:nvSpPr>
        <p:spPr>
          <a:xfrm>
            <a:off x="323713" y="6277510"/>
            <a:ext cx="1196862" cy="462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Size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520575" y="6400799"/>
            <a:ext cx="369870" cy="2157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10328" y="6339153"/>
            <a:ext cx="811658" cy="339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315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464193" y="6354563"/>
            <a:ext cx="811658" cy="339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315</a:t>
            </a:r>
          </a:p>
        </p:txBody>
      </p:sp>
    </p:spTree>
    <p:extLst>
      <p:ext uri="{BB962C8B-B14F-4D97-AF65-F5344CB8AC3E}">
        <p14:creationId xmlns:p14="http://schemas.microsoft.com/office/powerpoint/2010/main" val="196146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99784B-B8B1-CA01-E305-3E9497CE5805}"/>
              </a:ext>
            </a:extLst>
          </p:cNvPr>
          <p:cNvSpPr txBox="1"/>
          <p:nvPr/>
        </p:nvSpPr>
        <p:spPr>
          <a:xfrm>
            <a:off x="2038055" y="2284843"/>
            <a:ext cx="89333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accent1"/>
                </a:solidFill>
              </a:rPr>
              <a:t>RECALLED INFLUENCER</a:t>
            </a:r>
          </a:p>
        </p:txBody>
      </p:sp>
    </p:spTree>
    <p:extLst>
      <p:ext uri="{BB962C8B-B14F-4D97-AF65-F5344CB8AC3E}">
        <p14:creationId xmlns:p14="http://schemas.microsoft.com/office/powerpoint/2010/main" val="1813089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RECALLED INFLUENCER (OVERALL) (1)</a:t>
            </a:r>
            <a:endParaRPr lang="en-US" sz="4000" b="1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79300BD-AE5A-4B26-B922-BCCB857D04AB}"/>
              </a:ext>
            </a:extLst>
          </p:cNvPr>
          <p:cNvSpPr txBox="1">
            <a:spLocks/>
          </p:cNvSpPr>
          <p:nvPr/>
        </p:nvSpPr>
        <p:spPr>
          <a:xfrm>
            <a:off x="2185733" y="2504257"/>
            <a:ext cx="11282150" cy="411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34" lvl="1" indent="-285734" defTabSz="914354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accent1"/>
              </a:solidFill>
            </a:endParaRPr>
          </a:p>
          <a:p>
            <a:pPr marL="285734" lvl="1" indent="-285734" defTabSz="914354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516773"/>
              </p:ext>
            </p:extLst>
          </p:nvPr>
        </p:nvGraphicFramePr>
        <p:xfrm>
          <a:off x="436728" y="2080555"/>
          <a:ext cx="5250721" cy="196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023157"/>
              </p:ext>
            </p:extLst>
          </p:nvPr>
        </p:nvGraphicFramePr>
        <p:xfrm>
          <a:off x="436728" y="4745108"/>
          <a:ext cx="5265428" cy="1877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4910593"/>
              </p:ext>
            </p:extLst>
          </p:nvPr>
        </p:nvGraphicFramePr>
        <p:xfrm>
          <a:off x="6409398" y="4746661"/>
          <a:ext cx="5015465" cy="1875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36728" y="1720555"/>
            <a:ext cx="5347623" cy="2923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1"/>
                </a:solidFill>
              </a:rPr>
              <a:t>Celebrities are the most preferred influencer for beauty and skincare category</a:t>
            </a:r>
            <a:r>
              <a:rPr lang="en-US" sz="1300" dirty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17220" y="1720555"/>
            <a:ext cx="5539158" cy="2923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1"/>
                </a:solidFill>
              </a:rPr>
              <a:t>Celebrities are the most preferred influencer for fashion and clothing category</a:t>
            </a:r>
            <a:r>
              <a:rPr lang="en-US" sz="1300" dirty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6728" y="4342961"/>
            <a:ext cx="5520247" cy="2923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1"/>
                </a:solidFill>
              </a:rPr>
              <a:t>Food Blogger are the most preferred influencer for food and beverages category</a:t>
            </a:r>
            <a:r>
              <a:rPr lang="en-US" sz="1300" dirty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35026" y="4321901"/>
            <a:ext cx="5429817" cy="2923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1"/>
                </a:solidFill>
              </a:rPr>
              <a:t>Celebrities are the most preferred influencer for tech and gadgets category</a:t>
            </a:r>
            <a:r>
              <a:rPr lang="en-US" sz="1300" dirty="0"/>
              <a:t>.</a:t>
            </a: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9671553"/>
              </p:ext>
            </p:extLst>
          </p:nvPr>
        </p:nvGraphicFramePr>
        <p:xfrm>
          <a:off x="6317220" y="2061467"/>
          <a:ext cx="5401658" cy="197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01214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RECALLED INFLUENCER (OVERALL) (2)</a:t>
            </a:r>
            <a:endParaRPr lang="en-US" sz="4000" b="1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6569795"/>
              </p:ext>
            </p:extLst>
          </p:nvPr>
        </p:nvGraphicFramePr>
        <p:xfrm>
          <a:off x="478006" y="2391241"/>
          <a:ext cx="3415454" cy="4091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4332439"/>
              </p:ext>
            </p:extLst>
          </p:nvPr>
        </p:nvGraphicFramePr>
        <p:xfrm>
          <a:off x="4561725" y="2373330"/>
          <a:ext cx="3236359" cy="4048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8073625"/>
              </p:ext>
            </p:extLst>
          </p:nvPr>
        </p:nvGraphicFramePr>
        <p:xfrm>
          <a:off x="8313024" y="2352782"/>
          <a:ext cx="3405854" cy="4068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6728" y="1782016"/>
            <a:ext cx="3566520" cy="4924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1"/>
                </a:solidFill>
              </a:rPr>
              <a:t>Sportsperson are the most preferred influencer for health and fitness category</a:t>
            </a:r>
            <a:r>
              <a:rPr lang="en-US" sz="1300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4543" y="1772951"/>
            <a:ext cx="3566520" cy="4924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1"/>
                </a:solidFill>
              </a:rPr>
              <a:t>Travel Vlogger are the most preferred influencer for travel and tourism category</a:t>
            </a:r>
            <a:r>
              <a:rPr lang="en-US" sz="1300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2358" y="1763886"/>
            <a:ext cx="3566520" cy="4924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1"/>
                </a:solidFill>
              </a:rPr>
              <a:t>Celebrities are the most preferred influencer for entertainment and digital services category</a:t>
            </a:r>
            <a:r>
              <a:rPr lang="en-US" sz="13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5064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RECALLED INFLUENCER (OVERALL) (3)</a:t>
            </a:r>
            <a:endParaRPr lang="en-US" sz="4000" b="1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79300BD-AE5A-4B26-B922-BCCB857D04AB}"/>
              </a:ext>
            </a:extLst>
          </p:cNvPr>
          <p:cNvSpPr txBox="1">
            <a:spLocks/>
          </p:cNvSpPr>
          <p:nvPr/>
        </p:nvSpPr>
        <p:spPr>
          <a:xfrm>
            <a:off x="2185733" y="2504257"/>
            <a:ext cx="11282150" cy="411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34" lvl="1" indent="-285734" defTabSz="914354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accent1"/>
              </a:solidFill>
            </a:endParaRPr>
          </a:p>
          <a:p>
            <a:pPr marL="285734" lvl="1" indent="-285734" defTabSz="914354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6924124"/>
              </p:ext>
            </p:extLst>
          </p:nvPr>
        </p:nvGraphicFramePr>
        <p:xfrm>
          <a:off x="436728" y="2425130"/>
          <a:ext cx="4812740" cy="4276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1039424"/>
              </p:ext>
            </p:extLst>
          </p:nvPr>
        </p:nvGraphicFramePr>
        <p:xfrm>
          <a:off x="6277509" y="2401452"/>
          <a:ext cx="5189461" cy="4323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6728" y="1806204"/>
            <a:ext cx="4869438" cy="4924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1"/>
                </a:solidFill>
              </a:rPr>
              <a:t>Celebrities are the most preferred influencer for educational and learning services category</a:t>
            </a:r>
            <a:r>
              <a:rPr lang="en-US" sz="1300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22032" y="1870637"/>
            <a:ext cx="5288777" cy="2923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accent1"/>
                </a:solidFill>
              </a:rPr>
              <a:t>Travel Blogger are the most preferred influencer for automobile category.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722821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RECALLED INFLUENCER (FEMALE) (1)</a:t>
            </a:r>
            <a:endParaRPr lang="en-US" sz="4000" b="1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79300BD-AE5A-4B26-B922-BCCB857D04AB}"/>
              </a:ext>
            </a:extLst>
          </p:cNvPr>
          <p:cNvSpPr txBox="1">
            <a:spLocks/>
          </p:cNvSpPr>
          <p:nvPr/>
        </p:nvSpPr>
        <p:spPr>
          <a:xfrm>
            <a:off x="2185733" y="2504257"/>
            <a:ext cx="11282150" cy="411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34" lvl="1" indent="-285734" defTabSz="914354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accent1"/>
              </a:solidFill>
            </a:endParaRPr>
          </a:p>
          <a:p>
            <a:pPr marL="285734" lvl="1" indent="-285734" defTabSz="914354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436727" y="1941286"/>
          <a:ext cx="3685329" cy="2383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4254932" y="1941285"/>
          <a:ext cx="3571876" cy="2383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8032254" y="1941285"/>
          <a:ext cx="3578555" cy="2383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/>
        </p:nvGraphicFramePr>
        <p:xfrm>
          <a:off x="505760" y="4548553"/>
          <a:ext cx="5082240" cy="2160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/>
        </p:nvGraphicFramePr>
        <p:xfrm>
          <a:off x="6286993" y="4541602"/>
          <a:ext cx="5323816" cy="2167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129588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RECALLED INFLUENCER (FEMALE) (2)</a:t>
            </a:r>
            <a:endParaRPr lang="en-US" sz="4000" b="1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79300BD-AE5A-4B26-B922-BCCB857D04AB}"/>
              </a:ext>
            </a:extLst>
          </p:cNvPr>
          <p:cNvSpPr txBox="1">
            <a:spLocks/>
          </p:cNvSpPr>
          <p:nvPr/>
        </p:nvSpPr>
        <p:spPr>
          <a:xfrm>
            <a:off x="2185733" y="2504257"/>
            <a:ext cx="11282150" cy="411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34" lvl="1" indent="-285734" defTabSz="914354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accent1"/>
              </a:solidFill>
            </a:endParaRPr>
          </a:p>
          <a:p>
            <a:pPr marL="285734" lvl="1" indent="-285734" defTabSz="914354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graphicFrame>
        <p:nvGraphicFramePr>
          <p:cNvPr id="13" name="Chart 12"/>
          <p:cNvGraphicFramePr>
            <a:graphicFrameLocks/>
          </p:cNvGraphicFramePr>
          <p:nvPr/>
        </p:nvGraphicFramePr>
        <p:xfrm>
          <a:off x="429809" y="1885796"/>
          <a:ext cx="5093215" cy="2414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/>
        </p:nvGraphicFramePr>
        <p:xfrm>
          <a:off x="6255657" y="1885797"/>
          <a:ext cx="5355151" cy="2375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/>
        </p:nvGraphicFramePr>
        <p:xfrm>
          <a:off x="436728" y="4563430"/>
          <a:ext cx="5086296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/>
        </p:nvGraphicFramePr>
        <p:xfrm>
          <a:off x="6299200" y="4563430"/>
          <a:ext cx="5311608" cy="2096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628387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RECALLED INFLUENCER (MALE) (1)</a:t>
            </a:r>
            <a:endParaRPr lang="en-US" sz="4000" b="1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79300BD-AE5A-4B26-B922-BCCB857D04AB}"/>
              </a:ext>
            </a:extLst>
          </p:cNvPr>
          <p:cNvSpPr txBox="1">
            <a:spLocks/>
          </p:cNvSpPr>
          <p:nvPr/>
        </p:nvSpPr>
        <p:spPr>
          <a:xfrm>
            <a:off x="2185733" y="2504257"/>
            <a:ext cx="11282150" cy="411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34" lvl="1" indent="-285734" defTabSz="914354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accent1"/>
              </a:solidFill>
            </a:endParaRPr>
          </a:p>
          <a:p>
            <a:pPr marL="285734" lvl="1" indent="-285734" defTabSz="914354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graphicFrame>
        <p:nvGraphicFramePr>
          <p:cNvPr id="13" name="Chart 12"/>
          <p:cNvGraphicFramePr>
            <a:graphicFrameLocks/>
          </p:cNvGraphicFramePr>
          <p:nvPr/>
        </p:nvGraphicFramePr>
        <p:xfrm>
          <a:off x="436728" y="1994890"/>
          <a:ext cx="3757901" cy="2127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/>
        </p:nvGraphicFramePr>
        <p:xfrm>
          <a:off x="4299857" y="1994889"/>
          <a:ext cx="3737428" cy="2127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/>
        </p:nvGraphicFramePr>
        <p:xfrm>
          <a:off x="8142514" y="1994889"/>
          <a:ext cx="3576364" cy="2127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/>
        </p:nvGraphicFramePr>
        <p:xfrm>
          <a:off x="436727" y="4398955"/>
          <a:ext cx="5006129" cy="2290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/>
        </p:nvGraphicFramePr>
        <p:xfrm>
          <a:off x="5964583" y="4379634"/>
          <a:ext cx="5754295" cy="2223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316240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RECALLED INFLUENCER (MALE) (2)</a:t>
            </a:r>
            <a:endParaRPr lang="en-US" sz="4000" b="1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79300BD-AE5A-4B26-B922-BCCB857D04AB}"/>
              </a:ext>
            </a:extLst>
          </p:cNvPr>
          <p:cNvSpPr txBox="1">
            <a:spLocks/>
          </p:cNvSpPr>
          <p:nvPr/>
        </p:nvSpPr>
        <p:spPr>
          <a:xfrm>
            <a:off x="2185733" y="2504257"/>
            <a:ext cx="11282150" cy="411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34" lvl="1" indent="-285734" defTabSz="914354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accent1"/>
              </a:solidFill>
            </a:endParaRPr>
          </a:p>
          <a:p>
            <a:pPr marL="285734" lvl="1" indent="-285734" defTabSz="914354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436728" y="1911351"/>
          <a:ext cx="5035158" cy="2283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6096001" y="1911351"/>
          <a:ext cx="5228092" cy="2283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/>
        </p:nvGraphicFramePr>
        <p:xfrm>
          <a:off x="436728" y="4440953"/>
          <a:ext cx="5035157" cy="2158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/>
        </p:nvGraphicFramePr>
        <p:xfrm>
          <a:off x="6096001" y="4440954"/>
          <a:ext cx="5228092" cy="2181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395545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99784B-B8B1-CA01-E305-3E9497CE5805}"/>
              </a:ext>
            </a:extLst>
          </p:cNvPr>
          <p:cNvSpPr txBox="1"/>
          <p:nvPr/>
        </p:nvSpPr>
        <p:spPr>
          <a:xfrm>
            <a:off x="1902751" y="1588898"/>
            <a:ext cx="90880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accent1"/>
                </a:solidFill>
              </a:rPr>
              <a:t>FUNNEL OF DIFFERENT CATEGORIES</a:t>
            </a:r>
          </a:p>
        </p:txBody>
      </p:sp>
    </p:spTree>
    <p:extLst>
      <p:ext uri="{BB962C8B-B14F-4D97-AF65-F5344CB8AC3E}">
        <p14:creationId xmlns:p14="http://schemas.microsoft.com/office/powerpoint/2010/main" val="1889268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3F209-CF69-0255-F88B-D44241233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8EAE75-D02C-4691-7275-8AC05037C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0AB3D3-0969-987B-AA43-07C708E5C89B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/>
          </a:p>
          <a:p>
            <a:r>
              <a:rPr lang="en-US" sz="2800" b="1" dirty="0"/>
              <a:t>FUNNEL (OVERALL) (1)</a:t>
            </a:r>
          </a:p>
          <a:p>
            <a:endParaRPr lang="en-US" sz="4000" b="1" dirty="0"/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6AFC0066-C3E3-F9F3-E663-FD3E7D90B79E}"/>
                  </a:ext>
                </a:extLst>
              </p:cNvPr>
              <p:cNvGraphicFramePr/>
              <p:nvPr/>
            </p:nvGraphicFramePr>
            <p:xfrm>
              <a:off x="8263033" y="1926472"/>
              <a:ext cx="2388972" cy="455198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3" name="Chart 2">
                <a:extLst>
                  <a:ext uri="{FF2B5EF4-FFF2-40B4-BE49-F238E27FC236}">
                    <a16:creationId xmlns:a16="http://schemas.microsoft.com/office/drawing/2014/main" id="{6AFC0066-C3E3-F9F3-E663-FD3E7D90B79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63033" y="1926472"/>
                <a:ext cx="2388972" cy="4551985"/>
              </a:xfrm>
              <a:prstGeom prst="rect">
                <a:avLst/>
              </a:prstGeom>
            </p:spPr>
          </p:pic>
        </mc:Fallback>
      </mc:AlternateContent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BF29F85B-068B-DFE1-A1F7-DF16032D4790}"/>
              </a:ext>
            </a:extLst>
          </p:cNvPr>
          <p:cNvSpPr/>
          <p:nvPr/>
        </p:nvSpPr>
        <p:spPr>
          <a:xfrm>
            <a:off x="10903035" y="3379332"/>
            <a:ext cx="286894" cy="485314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0C7299FF-F906-D774-8020-98270343CAB3}"/>
              </a:ext>
            </a:extLst>
          </p:cNvPr>
          <p:cNvSpPr/>
          <p:nvPr/>
        </p:nvSpPr>
        <p:spPr>
          <a:xfrm>
            <a:off x="10759589" y="4625414"/>
            <a:ext cx="286894" cy="485314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0740CF-2398-BE36-457A-75ED3CCFE5DD}"/>
              </a:ext>
            </a:extLst>
          </p:cNvPr>
          <p:cNvSpPr txBox="1"/>
          <p:nvPr/>
        </p:nvSpPr>
        <p:spPr>
          <a:xfrm>
            <a:off x="11297514" y="3439035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75%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C53FE2-9870-E538-73E6-83F4F4D70C75}"/>
              </a:ext>
            </a:extLst>
          </p:cNvPr>
          <p:cNvSpPr txBox="1"/>
          <p:nvPr/>
        </p:nvSpPr>
        <p:spPr>
          <a:xfrm>
            <a:off x="11315446" y="4685117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82%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3" name="Chart 12">
                <a:extLst>
                  <a:ext uri="{FF2B5EF4-FFF2-40B4-BE49-F238E27FC236}">
                    <a16:creationId xmlns:a16="http://schemas.microsoft.com/office/drawing/2014/main" id="{CDBABD08-3305-2498-277D-3AB525410045}"/>
                  </a:ext>
                </a:extLst>
              </p:cNvPr>
              <p:cNvGraphicFramePr/>
              <p:nvPr/>
            </p:nvGraphicFramePr>
            <p:xfrm>
              <a:off x="431278" y="1926473"/>
              <a:ext cx="3124405" cy="455198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13" name="Chart 12">
                <a:extLst>
                  <a:ext uri="{FF2B5EF4-FFF2-40B4-BE49-F238E27FC236}">
                    <a16:creationId xmlns:a16="http://schemas.microsoft.com/office/drawing/2014/main" id="{CDBABD08-3305-2498-277D-3AB52541004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1278" y="1926473"/>
                <a:ext cx="3124405" cy="4551985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Arrow: Curved Left 13">
            <a:extLst>
              <a:ext uri="{FF2B5EF4-FFF2-40B4-BE49-F238E27FC236}">
                <a16:creationId xmlns:a16="http://schemas.microsoft.com/office/drawing/2014/main" id="{C026D9D1-6C27-0330-985F-3C73063E5A8D}"/>
              </a:ext>
            </a:extLst>
          </p:cNvPr>
          <p:cNvSpPr/>
          <p:nvPr/>
        </p:nvSpPr>
        <p:spPr>
          <a:xfrm>
            <a:off x="3563581" y="3434261"/>
            <a:ext cx="237633" cy="49448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B192BD94-58C8-20CC-B8E3-392A1D16C0E8}"/>
              </a:ext>
            </a:extLst>
          </p:cNvPr>
          <p:cNvSpPr/>
          <p:nvPr/>
        </p:nvSpPr>
        <p:spPr>
          <a:xfrm>
            <a:off x="3502375" y="4645822"/>
            <a:ext cx="237633" cy="49448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3BAA1-5F46-D1FC-E0E7-D6BC85ED2D84}"/>
              </a:ext>
            </a:extLst>
          </p:cNvPr>
          <p:cNvSpPr txBox="1"/>
          <p:nvPr/>
        </p:nvSpPr>
        <p:spPr>
          <a:xfrm>
            <a:off x="3851663" y="3495094"/>
            <a:ext cx="679239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82%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58B472-C891-0BF3-18DA-FAE0489C6564}"/>
              </a:ext>
            </a:extLst>
          </p:cNvPr>
          <p:cNvSpPr txBox="1"/>
          <p:nvPr/>
        </p:nvSpPr>
        <p:spPr>
          <a:xfrm>
            <a:off x="3851664" y="4670928"/>
            <a:ext cx="67923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87%</a:t>
            </a:r>
          </a:p>
        </p:txBody>
      </p:sp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E1097EBA-DD8A-4B21-8CAB-F4660BC14681}"/>
              </a:ext>
            </a:extLst>
          </p:cNvPr>
          <p:cNvSpPr/>
          <p:nvPr/>
        </p:nvSpPr>
        <p:spPr>
          <a:xfrm>
            <a:off x="7138288" y="3429000"/>
            <a:ext cx="373694" cy="53114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7647BF-D4E2-48F1-84CB-0640CE4B3F4E}"/>
              </a:ext>
            </a:extLst>
          </p:cNvPr>
          <p:cNvSpPr txBox="1"/>
          <p:nvPr/>
        </p:nvSpPr>
        <p:spPr>
          <a:xfrm>
            <a:off x="7598487" y="3429000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83%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456E593-E8CA-4BE5-A1C7-13B02AB5454E}"/>
              </a:ext>
            </a:extLst>
          </p:cNvPr>
          <p:cNvSpPr txBox="1"/>
          <p:nvPr/>
        </p:nvSpPr>
        <p:spPr>
          <a:xfrm>
            <a:off x="7467749" y="4840205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86%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3" name="Chart 22">
                <a:extLst>
                  <a:ext uri="{FF2B5EF4-FFF2-40B4-BE49-F238E27FC236}">
                    <a16:creationId xmlns:a16="http://schemas.microsoft.com/office/drawing/2014/main" id="{FA0D8A42-F52F-40D6-9B02-3232CF5971E3}"/>
                  </a:ext>
                </a:extLst>
              </p:cNvPr>
              <p:cNvGraphicFramePr/>
              <p:nvPr/>
            </p:nvGraphicFramePr>
            <p:xfrm>
              <a:off x="4951257" y="1965302"/>
              <a:ext cx="2100526" cy="447432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23" name="Chart 22">
                <a:extLst>
                  <a:ext uri="{FF2B5EF4-FFF2-40B4-BE49-F238E27FC236}">
                    <a16:creationId xmlns:a16="http://schemas.microsoft.com/office/drawing/2014/main" id="{FA0D8A42-F52F-40D6-9B02-3232CF5971E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51257" y="1965302"/>
                <a:ext cx="2100526" cy="4474326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DE4F7F13-DD79-4B9E-AAB9-09A7EB53E132}"/>
              </a:ext>
            </a:extLst>
          </p:cNvPr>
          <p:cNvSpPr/>
          <p:nvPr/>
        </p:nvSpPr>
        <p:spPr>
          <a:xfrm>
            <a:off x="6947052" y="4743909"/>
            <a:ext cx="373694" cy="53114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3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4CC7B-72B1-2A87-73EB-294583245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3" name="Chart 22">
                <a:extLst>
                  <a:ext uri="{FF2B5EF4-FFF2-40B4-BE49-F238E27FC236}">
                    <a16:creationId xmlns:a16="http://schemas.microsoft.com/office/drawing/2014/main" id="{B8D709F7-97D6-447A-BF7C-03DB380B5D98}"/>
                  </a:ext>
                </a:extLst>
              </p:cNvPr>
              <p:cNvGraphicFramePr/>
              <p:nvPr/>
            </p:nvGraphicFramePr>
            <p:xfrm>
              <a:off x="416255" y="2112316"/>
              <a:ext cx="3929266" cy="414003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3" name="Chart 22">
                <a:extLst>
                  <a:ext uri="{FF2B5EF4-FFF2-40B4-BE49-F238E27FC236}">
                    <a16:creationId xmlns:a16="http://schemas.microsoft.com/office/drawing/2014/main" id="{B8D709F7-97D6-447A-BF7C-03DB380B5D9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6255" y="2112316"/>
                <a:ext cx="3929266" cy="4140031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FBDA5F65-7FDB-3B75-C763-6C0935D823FF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/>
          </a:p>
          <a:p>
            <a:r>
              <a:rPr lang="en-US" sz="2800" b="1" dirty="0"/>
              <a:t>FUNNEL (OVERALL) (2)</a:t>
            </a:r>
          </a:p>
          <a:p>
            <a:endParaRPr lang="en-US" sz="4000" b="1" dirty="0"/>
          </a:p>
        </p:txBody>
      </p:sp>
      <p:sp>
        <p:nvSpPr>
          <p:cNvPr id="14" name="Arrow: Curved Left 13">
            <a:extLst>
              <a:ext uri="{FF2B5EF4-FFF2-40B4-BE49-F238E27FC236}">
                <a16:creationId xmlns:a16="http://schemas.microsoft.com/office/drawing/2014/main" id="{BB1CCD2B-106E-0BBF-F2D4-AF47FCE4E2FC}"/>
              </a:ext>
            </a:extLst>
          </p:cNvPr>
          <p:cNvSpPr/>
          <p:nvPr/>
        </p:nvSpPr>
        <p:spPr>
          <a:xfrm>
            <a:off x="7484933" y="3260854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D5C71CC1-B0BB-E24C-4AC3-5437367D1EE8}"/>
              </a:ext>
            </a:extLst>
          </p:cNvPr>
          <p:cNvSpPr/>
          <p:nvPr/>
        </p:nvSpPr>
        <p:spPr>
          <a:xfrm>
            <a:off x="7203362" y="4582148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961EB9-8B3C-2530-E78C-5FAFBD4E2985}"/>
              </a:ext>
            </a:extLst>
          </p:cNvPr>
          <p:cNvSpPr txBox="1"/>
          <p:nvPr/>
        </p:nvSpPr>
        <p:spPr>
          <a:xfrm>
            <a:off x="7869300" y="3347575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74%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A9EE98-E3CF-5F59-A442-713AC8A4FB93}"/>
              </a:ext>
            </a:extLst>
          </p:cNvPr>
          <p:cNvSpPr txBox="1"/>
          <p:nvPr/>
        </p:nvSpPr>
        <p:spPr>
          <a:xfrm>
            <a:off x="7659104" y="4606736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72%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6" name="Chart 5">
                <a:extLst>
                  <a:ext uri="{FF2B5EF4-FFF2-40B4-BE49-F238E27FC236}">
                    <a16:creationId xmlns:a16="http://schemas.microsoft.com/office/drawing/2014/main" id="{09309FB6-9A7D-8100-FEEA-3ED20FFAAB18}"/>
                  </a:ext>
                </a:extLst>
              </p:cNvPr>
              <p:cNvGraphicFramePr/>
              <p:nvPr/>
            </p:nvGraphicFramePr>
            <p:xfrm>
              <a:off x="5271613" y="2070097"/>
              <a:ext cx="2213320" cy="408387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6" name="Chart 5">
                <a:extLst>
                  <a:ext uri="{FF2B5EF4-FFF2-40B4-BE49-F238E27FC236}">
                    <a16:creationId xmlns:a16="http://schemas.microsoft.com/office/drawing/2014/main" id="{09309FB6-9A7D-8100-FEEA-3ED20FFAAB1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71613" y="2070097"/>
                <a:ext cx="2213320" cy="4083873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E0B72773-2EFC-4E2B-AB43-EA4AE9D26895}"/>
              </a:ext>
            </a:extLst>
          </p:cNvPr>
          <p:cNvSpPr/>
          <p:nvPr/>
        </p:nvSpPr>
        <p:spPr>
          <a:xfrm>
            <a:off x="4227372" y="4833921"/>
            <a:ext cx="302449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1BF6B1-FF31-4167-BBAC-63D1EC3D7444}"/>
              </a:ext>
            </a:extLst>
          </p:cNvPr>
          <p:cNvSpPr txBox="1"/>
          <p:nvPr/>
        </p:nvSpPr>
        <p:spPr>
          <a:xfrm>
            <a:off x="4538091" y="3056738"/>
            <a:ext cx="648856" cy="3689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78%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5739BF-4A78-44FD-8310-A6AD62943E4B}"/>
              </a:ext>
            </a:extLst>
          </p:cNvPr>
          <p:cNvSpPr txBox="1"/>
          <p:nvPr/>
        </p:nvSpPr>
        <p:spPr>
          <a:xfrm>
            <a:off x="4600364" y="4887339"/>
            <a:ext cx="76020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63%</a:t>
            </a:r>
          </a:p>
        </p:txBody>
      </p:sp>
      <p:sp>
        <p:nvSpPr>
          <p:cNvPr id="25" name="Arrow: Curved Left 24">
            <a:extLst>
              <a:ext uri="{FF2B5EF4-FFF2-40B4-BE49-F238E27FC236}">
                <a16:creationId xmlns:a16="http://schemas.microsoft.com/office/drawing/2014/main" id="{46CA6670-80CC-4FDD-83C4-70FABBE8FF72}"/>
              </a:ext>
            </a:extLst>
          </p:cNvPr>
          <p:cNvSpPr/>
          <p:nvPr/>
        </p:nvSpPr>
        <p:spPr>
          <a:xfrm>
            <a:off x="10608871" y="3376905"/>
            <a:ext cx="239649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Arrow: Curved Left 25">
            <a:extLst>
              <a:ext uri="{FF2B5EF4-FFF2-40B4-BE49-F238E27FC236}">
                <a16:creationId xmlns:a16="http://schemas.microsoft.com/office/drawing/2014/main" id="{35A04E94-9DA7-481B-A87E-3F4D6A3F67B8}"/>
              </a:ext>
            </a:extLst>
          </p:cNvPr>
          <p:cNvSpPr/>
          <p:nvPr/>
        </p:nvSpPr>
        <p:spPr>
          <a:xfrm>
            <a:off x="10421742" y="4631349"/>
            <a:ext cx="239649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D78C9B3-BE84-4261-9568-B398668A04E0}"/>
              </a:ext>
            </a:extLst>
          </p:cNvPr>
          <p:cNvSpPr txBox="1"/>
          <p:nvPr/>
        </p:nvSpPr>
        <p:spPr>
          <a:xfrm>
            <a:off x="10977807" y="3381067"/>
            <a:ext cx="64576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67%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70F3D56-8CAF-40FB-9880-0335855C4830}"/>
              </a:ext>
            </a:extLst>
          </p:cNvPr>
          <p:cNvSpPr txBox="1"/>
          <p:nvPr/>
        </p:nvSpPr>
        <p:spPr>
          <a:xfrm>
            <a:off x="10803232" y="4593111"/>
            <a:ext cx="64576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55%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9" name="Chart 28">
                <a:extLst>
                  <a:ext uri="{FF2B5EF4-FFF2-40B4-BE49-F238E27FC236}">
                    <a16:creationId xmlns:a16="http://schemas.microsoft.com/office/drawing/2014/main" id="{A53112C9-B657-4306-8EB1-3F5237F85249}"/>
                  </a:ext>
                </a:extLst>
              </p:cNvPr>
              <p:cNvGraphicFramePr/>
              <p:nvPr/>
            </p:nvGraphicFramePr>
            <p:xfrm>
              <a:off x="8620453" y="2155060"/>
              <a:ext cx="1947072" cy="405454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29" name="Chart 28">
                <a:extLst>
                  <a:ext uri="{FF2B5EF4-FFF2-40B4-BE49-F238E27FC236}">
                    <a16:creationId xmlns:a16="http://schemas.microsoft.com/office/drawing/2014/main" id="{A53112C9-B657-4306-8EB1-3F5237F8524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20453" y="2155060"/>
                <a:ext cx="1947072" cy="4054545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Arrow: Curved Left 18">
            <a:extLst>
              <a:ext uri="{FF2B5EF4-FFF2-40B4-BE49-F238E27FC236}">
                <a16:creationId xmlns:a16="http://schemas.microsoft.com/office/drawing/2014/main" id="{1AE34150-A487-4324-AD31-C529A0D3B672}"/>
              </a:ext>
            </a:extLst>
          </p:cNvPr>
          <p:cNvSpPr/>
          <p:nvPr/>
        </p:nvSpPr>
        <p:spPr>
          <a:xfrm>
            <a:off x="4386867" y="3471978"/>
            <a:ext cx="302449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217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14706-81A3-3A5A-E2D7-DE40E601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F85BEC-4803-F981-4EFB-CB4F33D55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077980-55D6-4D8D-4563-C2C473981C43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/>
          </a:p>
          <a:p>
            <a:r>
              <a:rPr lang="en-US" sz="2800" b="1" dirty="0"/>
              <a:t>FUNNEL (OVERALL) (3)</a:t>
            </a:r>
          </a:p>
          <a:p>
            <a:endParaRPr lang="en-US" sz="4000" b="1" dirty="0"/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91CEBF31-28FE-5E01-3372-EA133C945F2A}"/>
              </a:ext>
            </a:extLst>
          </p:cNvPr>
          <p:cNvSpPr/>
          <p:nvPr/>
        </p:nvSpPr>
        <p:spPr>
          <a:xfrm>
            <a:off x="4418705" y="3244133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3EC3B02B-C311-F429-2B1E-8AEC3A841E02}"/>
              </a:ext>
            </a:extLst>
          </p:cNvPr>
          <p:cNvSpPr/>
          <p:nvPr/>
        </p:nvSpPr>
        <p:spPr>
          <a:xfrm>
            <a:off x="3940628" y="4415354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80441F-0BCF-DF35-7F80-6C64E707B9C6}"/>
              </a:ext>
            </a:extLst>
          </p:cNvPr>
          <p:cNvSpPr txBox="1"/>
          <p:nvPr/>
        </p:nvSpPr>
        <p:spPr>
          <a:xfrm>
            <a:off x="4793454" y="3304396"/>
            <a:ext cx="77288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58%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F1A475-0038-9BE3-9B2C-FDF79B60423A}"/>
              </a:ext>
            </a:extLst>
          </p:cNvPr>
          <p:cNvSpPr txBox="1"/>
          <p:nvPr/>
        </p:nvSpPr>
        <p:spPr>
          <a:xfrm>
            <a:off x="4380605" y="4443360"/>
            <a:ext cx="77288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54%</a:t>
            </a:r>
          </a:p>
        </p:txBody>
      </p:sp>
      <p:sp>
        <p:nvSpPr>
          <p:cNvPr id="14" name="Arrow: Curved Left 13">
            <a:extLst>
              <a:ext uri="{FF2B5EF4-FFF2-40B4-BE49-F238E27FC236}">
                <a16:creationId xmlns:a16="http://schemas.microsoft.com/office/drawing/2014/main" id="{5AE63771-4A06-FB31-7BFD-1353B80F9C03}"/>
              </a:ext>
            </a:extLst>
          </p:cNvPr>
          <p:cNvSpPr/>
          <p:nvPr/>
        </p:nvSpPr>
        <p:spPr>
          <a:xfrm>
            <a:off x="10713772" y="3448341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15C3CC5B-A4CD-4FD5-65A7-8354AF708C69}"/>
              </a:ext>
            </a:extLst>
          </p:cNvPr>
          <p:cNvSpPr/>
          <p:nvPr/>
        </p:nvSpPr>
        <p:spPr>
          <a:xfrm>
            <a:off x="10376531" y="4645582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2303A1-A180-E0A9-E0AE-DBE71F4FDA1D}"/>
              </a:ext>
            </a:extLst>
          </p:cNvPr>
          <p:cNvSpPr txBox="1"/>
          <p:nvPr/>
        </p:nvSpPr>
        <p:spPr>
          <a:xfrm>
            <a:off x="11188289" y="3323938"/>
            <a:ext cx="77288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52%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E95AE7-F82D-44ED-CE40-AB86CD58CBAF}"/>
              </a:ext>
            </a:extLst>
          </p:cNvPr>
          <p:cNvSpPr txBox="1"/>
          <p:nvPr/>
        </p:nvSpPr>
        <p:spPr>
          <a:xfrm>
            <a:off x="10797213" y="4720545"/>
            <a:ext cx="77288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47%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5" name="Chart 4">
                <a:extLst>
                  <a:ext uri="{FF2B5EF4-FFF2-40B4-BE49-F238E27FC236}">
                    <a16:creationId xmlns:a16="http://schemas.microsoft.com/office/drawing/2014/main" id="{5F4ACFCE-F85D-E085-786E-04161F11C2DF}"/>
                  </a:ext>
                </a:extLst>
              </p:cNvPr>
              <p:cNvGraphicFramePr/>
              <p:nvPr/>
            </p:nvGraphicFramePr>
            <p:xfrm>
              <a:off x="494368" y="1948543"/>
              <a:ext cx="3924337" cy="41148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5" name="Chart 4">
                <a:extLst>
                  <a:ext uri="{FF2B5EF4-FFF2-40B4-BE49-F238E27FC236}">
                    <a16:creationId xmlns:a16="http://schemas.microsoft.com/office/drawing/2014/main" id="{5F4ACFCE-F85D-E085-786E-04161F11C2D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4368" y="1948543"/>
                <a:ext cx="3924337" cy="411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6" name="Chart 5">
                <a:extLst>
                  <a:ext uri="{FF2B5EF4-FFF2-40B4-BE49-F238E27FC236}">
                    <a16:creationId xmlns:a16="http://schemas.microsoft.com/office/drawing/2014/main" id="{0A3A6E1D-56EC-7F14-9B5E-5388B82FE3B6}"/>
                  </a:ext>
                </a:extLst>
              </p:cNvPr>
              <p:cNvGraphicFramePr/>
              <p:nvPr/>
            </p:nvGraphicFramePr>
            <p:xfrm>
              <a:off x="8762133" y="1871936"/>
              <a:ext cx="1973843" cy="426801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6" name="Chart 5">
                <a:extLst>
                  <a:ext uri="{FF2B5EF4-FFF2-40B4-BE49-F238E27FC236}">
                    <a16:creationId xmlns:a16="http://schemas.microsoft.com/office/drawing/2014/main" id="{0A3A6E1D-56EC-7F14-9B5E-5388B82FE3B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62133" y="1871936"/>
                <a:ext cx="1973843" cy="4268013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Arrow: Curved Left 18">
            <a:extLst>
              <a:ext uri="{FF2B5EF4-FFF2-40B4-BE49-F238E27FC236}">
                <a16:creationId xmlns:a16="http://schemas.microsoft.com/office/drawing/2014/main" id="{29FB9067-C8CA-411F-86B0-99EE650A791B}"/>
              </a:ext>
            </a:extLst>
          </p:cNvPr>
          <p:cNvSpPr/>
          <p:nvPr/>
        </p:nvSpPr>
        <p:spPr>
          <a:xfrm>
            <a:off x="7628661" y="3330622"/>
            <a:ext cx="340123" cy="511036"/>
          </a:xfrm>
          <a:prstGeom prst="curvedLeftArrow">
            <a:avLst>
              <a:gd name="adj1" fmla="val 25000"/>
              <a:gd name="adj2" fmla="val 5315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607647-7AE2-44B7-8F8D-3F5B15A8CF77}"/>
              </a:ext>
            </a:extLst>
          </p:cNvPr>
          <p:cNvSpPr txBox="1"/>
          <p:nvPr/>
        </p:nvSpPr>
        <p:spPr>
          <a:xfrm>
            <a:off x="8060177" y="3252664"/>
            <a:ext cx="640719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43%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9C73FC-3230-4FFC-9BF4-6227B40D3E7E}"/>
              </a:ext>
            </a:extLst>
          </p:cNvPr>
          <p:cNvSpPr txBox="1"/>
          <p:nvPr/>
        </p:nvSpPr>
        <p:spPr>
          <a:xfrm>
            <a:off x="7663678" y="4670463"/>
            <a:ext cx="610212" cy="37117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42%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2" name="Chart 21">
                <a:extLst>
                  <a:ext uri="{FF2B5EF4-FFF2-40B4-BE49-F238E27FC236}">
                    <a16:creationId xmlns:a16="http://schemas.microsoft.com/office/drawing/2014/main" id="{9DE96853-D467-43E9-8C2A-12FD39890FED}"/>
                  </a:ext>
                </a:extLst>
              </p:cNvPr>
              <p:cNvGraphicFramePr/>
              <p:nvPr/>
            </p:nvGraphicFramePr>
            <p:xfrm>
              <a:off x="5782956" y="1871936"/>
              <a:ext cx="1754312" cy="424624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22" name="Chart 21">
                <a:extLst>
                  <a:ext uri="{FF2B5EF4-FFF2-40B4-BE49-F238E27FC236}">
                    <a16:creationId xmlns:a16="http://schemas.microsoft.com/office/drawing/2014/main" id="{9DE96853-D467-43E9-8C2A-12FD39890F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82956" y="1871936"/>
                <a:ext cx="1754312" cy="4246242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Arrow: Curved Left 22">
            <a:extLst>
              <a:ext uri="{FF2B5EF4-FFF2-40B4-BE49-F238E27FC236}">
                <a16:creationId xmlns:a16="http://schemas.microsoft.com/office/drawing/2014/main" id="{9E7DA770-186A-4383-903F-827C14D6FDCB}"/>
              </a:ext>
            </a:extLst>
          </p:cNvPr>
          <p:cNvSpPr/>
          <p:nvPr/>
        </p:nvSpPr>
        <p:spPr>
          <a:xfrm>
            <a:off x="7197145" y="4571392"/>
            <a:ext cx="340123" cy="511036"/>
          </a:xfrm>
          <a:prstGeom prst="curvedLeftArrow">
            <a:avLst>
              <a:gd name="adj1" fmla="val 25000"/>
              <a:gd name="adj2" fmla="val 5315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21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3F209-CF69-0255-F88B-D44241233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8EAE75-D02C-4691-7275-8AC05037C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0AB3D3-0969-987B-AA43-07C708E5C89B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/>
          </a:p>
          <a:p>
            <a:r>
              <a:rPr lang="en-US" sz="2800" b="1" dirty="0"/>
              <a:t>FUNNEL (FEMALE) (1)</a:t>
            </a:r>
          </a:p>
          <a:p>
            <a:endParaRPr lang="en-US" sz="4000" b="1" dirty="0"/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9" name="Chart 18">
                <a:extLst>
                  <a:ext uri="{FF2B5EF4-FFF2-40B4-BE49-F238E27FC236}">
                    <a16:creationId xmlns:a16="http://schemas.microsoft.com/office/drawing/2014/main" id="{16EC4157-3EA0-4C8A-8D9C-DA5194B436F0}"/>
                  </a:ext>
                </a:extLst>
              </p:cNvPr>
              <p:cNvGraphicFramePr/>
              <p:nvPr/>
            </p:nvGraphicFramePr>
            <p:xfrm>
              <a:off x="5025292" y="1936486"/>
              <a:ext cx="2270276" cy="425419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19" name="Chart 18">
                <a:extLst>
                  <a:ext uri="{FF2B5EF4-FFF2-40B4-BE49-F238E27FC236}">
                    <a16:creationId xmlns:a16="http://schemas.microsoft.com/office/drawing/2014/main" id="{16EC4157-3EA0-4C8A-8D9C-DA5194B436F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25292" y="1936486"/>
                <a:ext cx="2270276" cy="4254192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Arrow: Curved Left 24">
            <a:extLst>
              <a:ext uri="{FF2B5EF4-FFF2-40B4-BE49-F238E27FC236}">
                <a16:creationId xmlns:a16="http://schemas.microsoft.com/office/drawing/2014/main" id="{BFF13954-B194-4E23-ADF4-A7B2949C513B}"/>
              </a:ext>
            </a:extLst>
          </p:cNvPr>
          <p:cNvSpPr/>
          <p:nvPr/>
        </p:nvSpPr>
        <p:spPr>
          <a:xfrm>
            <a:off x="7295568" y="3403122"/>
            <a:ext cx="386881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8ECED4-6A65-44E4-B2C9-BAFC233B548F}"/>
              </a:ext>
            </a:extLst>
          </p:cNvPr>
          <p:cNvSpPr txBox="1"/>
          <p:nvPr/>
        </p:nvSpPr>
        <p:spPr>
          <a:xfrm>
            <a:off x="7722459" y="3489843"/>
            <a:ext cx="69066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83%</a:t>
            </a: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C979F5A3-288C-4C6F-9AE7-096527A2F90A}"/>
              </a:ext>
            </a:extLst>
          </p:cNvPr>
          <p:cNvSpPr/>
          <p:nvPr/>
        </p:nvSpPr>
        <p:spPr>
          <a:xfrm>
            <a:off x="7102127" y="4624276"/>
            <a:ext cx="386881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93B4D2-3196-4C98-A9D4-2F1DF654A0AC}"/>
              </a:ext>
            </a:extLst>
          </p:cNvPr>
          <p:cNvSpPr txBox="1"/>
          <p:nvPr/>
        </p:nvSpPr>
        <p:spPr>
          <a:xfrm>
            <a:off x="7529018" y="4710997"/>
            <a:ext cx="69066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88%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9" name="Chart 28">
                <a:extLst>
                  <a:ext uri="{FF2B5EF4-FFF2-40B4-BE49-F238E27FC236}">
                    <a16:creationId xmlns:a16="http://schemas.microsoft.com/office/drawing/2014/main" id="{735E2A4A-ACA0-410E-99EB-B2F60111E14B}"/>
                  </a:ext>
                </a:extLst>
              </p:cNvPr>
              <p:cNvGraphicFramePr/>
              <p:nvPr/>
            </p:nvGraphicFramePr>
            <p:xfrm>
              <a:off x="641791" y="1874150"/>
              <a:ext cx="2943890" cy="425419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29" name="Chart 28">
                <a:extLst>
                  <a:ext uri="{FF2B5EF4-FFF2-40B4-BE49-F238E27FC236}">
                    <a16:creationId xmlns:a16="http://schemas.microsoft.com/office/drawing/2014/main" id="{735E2A4A-ACA0-410E-99EB-B2F60111E14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1791" y="1874150"/>
                <a:ext cx="2943890" cy="4254192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Arrow: Curved Left 29">
            <a:extLst>
              <a:ext uri="{FF2B5EF4-FFF2-40B4-BE49-F238E27FC236}">
                <a16:creationId xmlns:a16="http://schemas.microsoft.com/office/drawing/2014/main" id="{08413E98-BD9B-41CD-BE19-E6BCBB1FC8F8}"/>
              </a:ext>
            </a:extLst>
          </p:cNvPr>
          <p:cNvSpPr/>
          <p:nvPr/>
        </p:nvSpPr>
        <p:spPr>
          <a:xfrm>
            <a:off x="3696238" y="3366373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BF8B53A-5FFB-4A07-94C3-3B342126337A}"/>
              </a:ext>
            </a:extLst>
          </p:cNvPr>
          <p:cNvSpPr txBox="1"/>
          <p:nvPr/>
        </p:nvSpPr>
        <p:spPr>
          <a:xfrm>
            <a:off x="4080605" y="3453094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82%</a:t>
            </a:r>
          </a:p>
        </p:txBody>
      </p:sp>
      <p:sp>
        <p:nvSpPr>
          <p:cNvPr id="32" name="Arrow: Curved Left 31">
            <a:extLst>
              <a:ext uri="{FF2B5EF4-FFF2-40B4-BE49-F238E27FC236}">
                <a16:creationId xmlns:a16="http://schemas.microsoft.com/office/drawing/2014/main" id="{E1C02F33-BA40-49CC-93CC-56545EDCC2AD}"/>
              </a:ext>
            </a:extLst>
          </p:cNvPr>
          <p:cNvSpPr/>
          <p:nvPr/>
        </p:nvSpPr>
        <p:spPr>
          <a:xfrm>
            <a:off x="3476115" y="4616350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2750C8-0B7D-4ACA-9B94-6E0F16BDE58B}"/>
              </a:ext>
            </a:extLst>
          </p:cNvPr>
          <p:cNvSpPr txBox="1"/>
          <p:nvPr/>
        </p:nvSpPr>
        <p:spPr>
          <a:xfrm>
            <a:off x="3860482" y="4703071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86%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34" name="Chart 33">
                <a:extLst>
                  <a:ext uri="{FF2B5EF4-FFF2-40B4-BE49-F238E27FC236}">
                    <a16:creationId xmlns:a16="http://schemas.microsoft.com/office/drawing/2014/main" id="{56D59B28-FBE5-42FF-9738-777D27E8EBE9}"/>
                  </a:ext>
                </a:extLst>
              </p:cNvPr>
              <p:cNvGraphicFramePr/>
              <p:nvPr/>
            </p:nvGraphicFramePr>
            <p:xfrm>
              <a:off x="8529318" y="1874150"/>
              <a:ext cx="2254695" cy="425419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34" name="Chart 33">
                <a:extLst>
                  <a:ext uri="{FF2B5EF4-FFF2-40B4-BE49-F238E27FC236}">
                    <a16:creationId xmlns:a16="http://schemas.microsoft.com/office/drawing/2014/main" id="{56D59B28-FBE5-42FF-9738-777D27E8EB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529318" y="1874150"/>
                <a:ext cx="2254695" cy="4254192"/>
              </a:xfrm>
              <a:prstGeom prst="rect">
                <a:avLst/>
              </a:prstGeom>
            </p:spPr>
          </p:pic>
        </mc:Fallback>
      </mc:AlternateContent>
      <p:sp>
        <p:nvSpPr>
          <p:cNvPr id="35" name="Arrow: Curved Left 34">
            <a:extLst>
              <a:ext uri="{FF2B5EF4-FFF2-40B4-BE49-F238E27FC236}">
                <a16:creationId xmlns:a16="http://schemas.microsoft.com/office/drawing/2014/main" id="{A899F1B0-1ADD-4321-802F-FF322E9B0C78}"/>
              </a:ext>
            </a:extLst>
          </p:cNvPr>
          <p:cNvSpPr/>
          <p:nvPr/>
        </p:nvSpPr>
        <p:spPr>
          <a:xfrm>
            <a:off x="10726037" y="3270792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BC7A247-BA5E-4C86-BE25-AF4760038C80}"/>
              </a:ext>
            </a:extLst>
          </p:cNvPr>
          <p:cNvSpPr txBox="1"/>
          <p:nvPr/>
        </p:nvSpPr>
        <p:spPr>
          <a:xfrm>
            <a:off x="11110404" y="3357513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82%</a:t>
            </a:r>
          </a:p>
        </p:txBody>
      </p:sp>
      <p:sp>
        <p:nvSpPr>
          <p:cNvPr id="37" name="Arrow: Curved Left 36">
            <a:extLst>
              <a:ext uri="{FF2B5EF4-FFF2-40B4-BE49-F238E27FC236}">
                <a16:creationId xmlns:a16="http://schemas.microsoft.com/office/drawing/2014/main" id="{AF23668B-377D-48F3-9CE2-88F4E34DDA3C}"/>
              </a:ext>
            </a:extLst>
          </p:cNvPr>
          <p:cNvSpPr/>
          <p:nvPr/>
        </p:nvSpPr>
        <p:spPr>
          <a:xfrm>
            <a:off x="10551865" y="4582546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2DD7BBC-943C-4C01-B0C5-0B651AB3E623}"/>
              </a:ext>
            </a:extLst>
          </p:cNvPr>
          <p:cNvSpPr txBox="1"/>
          <p:nvPr/>
        </p:nvSpPr>
        <p:spPr>
          <a:xfrm>
            <a:off x="10936232" y="4669267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83%</a:t>
            </a:r>
          </a:p>
        </p:txBody>
      </p:sp>
    </p:spTree>
    <p:extLst>
      <p:ext uri="{BB962C8B-B14F-4D97-AF65-F5344CB8AC3E}">
        <p14:creationId xmlns:p14="http://schemas.microsoft.com/office/powerpoint/2010/main" val="1776929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4CC7B-72B1-2A87-73EB-294583245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DA5F65-7FDB-3B75-C763-6C0935D823FF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/>
          </a:p>
          <a:p>
            <a:r>
              <a:rPr lang="en-US" sz="2800" b="1" dirty="0"/>
              <a:t>FUNNEL (FEMALE) (2)</a:t>
            </a:r>
          </a:p>
          <a:p>
            <a:endParaRPr lang="en-US" sz="4000" b="1" dirty="0"/>
          </a:p>
        </p:txBody>
      </p:sp>
      <p:sp>
        <p:nvSpPr>
          <p:cNvPr id="32" name="Arrow: Curved Left 31">
            <a:extLst>
              <a:ext uri="{FF2B5EF4-FFF2-40B4-BE49-F238E27FC236}">
                <a16:creationId xmlns:a16="http://schemas.microsoft.com/office/drawing/2014/main" id="{031C441F-770B-4F63-8493-73DB13A80D5D}"/>
              </a:ext>
            </a:extLst>
          </p:cNvPr>
          <p:cNvSpPr/>
          <p:nvPr/>
        </p:nvSpPr>
        <p:spPr>
          <a:xfrm>
            <a:off x="10357660" y="4629727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4" name="Chart 23">
                <a:extLst>
                  <a:ext uri="{FF2B5EF4-FFF2-40B4-BE49-F238E27FC236}">
                    <a16:creationId xmlns:a16="http://schemas.microsoft.com/office/drawing/2014/main" id="{3E28A222-964A-4832-B4A2-33A9787A13A6}"/>
                  </a:ext>
                </a:extLst>
              </p:cNvPr>
              <p:cNvGraphicFramePr/>
              <p:nvPr/>
            </p:nvGraphicFramePr>
            <p:xfrm>
              <a:off x="8807196" y="1718799"/>
              <a:ext cx="1921268" cy="458227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4" name="Chart 23">
                <a:extLst>
                  <a:ext uri="{FF2B5EF4-FFF2-40B4-BE49-F238E27FC236}">
                    <a16:creationId xmlns:a16="http://schemas.microsoft.com/office/drawing/2014/main" id="{3E28A222-964A-4832-B4A2-33A9787A13A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07196" y="1718799"/>
                <a:ext cx="1921268" cy="4582274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Arrow: Curved Left 29">
            <a:extLst>
              <a:ext uri="{FF2B5EF4-FFF2-40B4-BE49-F238E27FC236}">
                <a16:creationId xmlns:a16="http://schemas.microsoft.com/office/drawing/2014/main" id="{6426AA2F-C0E3-405A-8E45-88A312BBC70A}"/>
              </a:ext>
            </a:extLst>
          </p:cNvPr>
          <p:cNvSpPr/>
          <p:nvPr/>
        </p:nvSpPr>
        <p:spPr>
          <a:xfrm>
            <a:off x="10728464" y="3226531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9802F6-4A1C-4357-A932-0AB37D070F13}"/>
              </a:ext>
            </a:extLst>
          </p:cNvPr>
          <p:cNvSpPr txBox="1"/>
          <p:nvPr/>
        </p:nvSpPr>
        <p:spPr>
          <a:xfrm>
            <a:off x="11112831" y="3313252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51%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828B240-247D-48FF-A9B4-AB677A5E28B2}"/>
              </a:ext>
            </a:extLst>
          </p:cNvPr>
          <p:cNvSpPr txBox="1"/>
          <p:nvPr/>
        </p:nvSpPr>
        <p:spPr>
          <a:xfrm>
            <a:off x="10764488" y="4729373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63%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34" name="Chart 33">
                <a:extLst>
                  <a:ext uri="{FF2B5EF4-FFF2-40B4-BE49-F238E27FC236}">
                    <a16:creationId xmlns:a16="http://schemas.microsoft.com/office/drawing/2014/main" id="{703EF909-915F-4E8A-8F48-F654AD919280}"/>
                  </a:ext>
                </a:extLst>
              </p:cNvPr>
              <p:cNvGraphicFramePr/>
              <p:nvPr/>
            </p:nvGraphicFramePr>
            <p:xfrm>
              <a:off x="4944741" y="1828800"/>
              <a:ext cx="2380733" cy="458227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34" name="Chart 33">
                <a:extLst>
                  <a:ext uri="{FF2B5EF4-FFF2-40B4-BE49-F238E27FC236}">
                    <a16:creationId xmlns:a16="http://schemas.microsoft.com/office/drawing/2014/main" id="{703EF909-915F-4E8A-8F48-F654AD91928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44741" y="1828800"/>
                <a:ext cx="2380733" cy="4582274"/>
              </a:xfrm>
              <a:prstGeom prst="rect">
                <a:avLst/>
              </a:prstGeom>
            </p:spPr>
          </p:pic>
        </mc:Fallback>
      </mc:AlternateContent>
      <p:sp>
        <p:nvSpPr>
          <p:cNvPr id="35" name="Arrow: Curved Left 34">
            <a:extLst>
              <a:ext uri="{FF2B5EF4-FFF2-40B4-BE49-F238E27FC236}">
                <a16:creationId xmlns:a16="http://schemas.microsoft.com/office/drawing/2014/main" id="{1E0008DA-49F5-45DC-8D05-BE2FB86F5F83}"/>
              </a:ext>
            </a:extLst>
          </p:cNvPr>
          <p:cNvSpPr/>
          <p:nvPr/>
        </p:nvSpPr>
        <p:spPr>
          <a:xfrm>
            <a:off x="7463032" y="3336532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0B84828-062E-4E50-A2B4-42986A00B573}"/>
              </a:ext>
            </a:extLst>
          </p:cNvPr>
          <p:cNvSpPr txBox="1"/>
          <p:nvPr/>
        </p:nvSpPr>
        <p:spPr>
          <a:xfrm>
            <a:off x="7847399" y="3423253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60%</a:t>
            </a:r>
          </a:p>
        </p:txBody>
      </p:sp>
      <p:sp>
        <p:nvSpPr>
          <p:cNvPr id="37" name="Arrow: Curved Left 36">
            <a:extLst>
              <a:ext uri="{FF2B5EF4-FFF2-40B4-BE49-F238E27FC236}">
                <a16:creationId xmlns:a16="http://schemas.microsoft.com/office/drawing/2014/main" id="{8820D0AE-71B6-42B2-B78B-D57FFC3F25F2}"/>
              </a:ext>
            </a:extLst>
          </p:cNvPr>
          <p:cNvSpPr/>
          <p:nvPr/>
        </p:nvSpPr>
        <p:spPr>
          <a:xfrm>
            <a:off x="6977131" y="4752653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E47BCD4-3C22-4A02-AFC4-B27F53A0F370}"/>
              </a:ext>
            </a:extLst>
          </p:cNvPr>
          <p:cNvSpPr txBox="1"/>
          <p:nvPr/>
        </p:nvSpPr>
        <p:spPr>
          <a:xfrm>
            <a:off x="7361498" y="4839374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49%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45" name="Chart 44">
                <a:extLst>
                  <a:ext uri="{FF2B5EF4-FFF2-40B4-BE49-F238E27FC236}">
                    <a16:creationId xmlns:a16="http://schemas.microsoft.com/office/drawing/2014/main" id="{023B1EEF-33E8-47CB-B5BC-51103A085731}"/>
                  </a:ext>
                </a:extLst>
              </p:cNvPr>
              <p:cNvGraphicFramePr/>
              <p:nvPr/>
            </p:nvGraphicFramePr>
            <p:xfrm>
              <a:off x="436728" y="1773952"/>
              <a:ext cx="3332815" cy="452712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45" name="Chart 44">
                <a:extLst>
                  <a:ext uri="{FF2B5EF4-FFF2-40B4-BE49-F238E27FC236}">
                    <a16:creationId xmlns:a16="http://schemas.microsoft.com/office/drawing/2014/main" id="{023B1EEF-33E8-47CB-B5BC-51103A08573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6728" y="1773952"/>
                <a:ext cx="3332815" cy="4527121"/>
              </a:xfrm>
              <a:prstGeom prst="rect">
                <a:avLst/>
              </a:prstGeom>
            </p:spPr>
          </p:pic>
        </mc:Fallback>
      </mc:AlternateContent>
      <p:sp>
        <p:nvSpPr>
          <p:cNvPr id="46" name="Arrow: Curved Left 45">
            <a:extLst>
              <a:ext uri="{FF2B5EF4-FFF2-40B4-BE49-F238E27FC236}">
                <a16:creationId xmlns:a16="http://schemas.microsoft.com/office/drawing/2014/main" id="{EBA4CB41-3BC4-4BC6-9BF1-F133079FC75F}"/>
              </a:ext>
            </a:extLst>
          </p:cNvPr>
          <p:cNvSpPr/>
          <p:nvPr/>
        </p:nvSpPr>
        <p:spPr>
          <a:xfrm>
            <a:off x="3769543" y="3236807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B0F2544-91D1-496D-9AD4-6C98486AE743}"/>
              </a:ext>
            </a:extLst>
          </p:cNvPr>
          <p:cNvSpPr txBox="1"/>
          <p:nvPr/>
        </p:nvSpPr>
        <p:spPr>
          <a:xfrm>
            <a:off x="4153910" y="3323528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74%</a:t>
            </a:r>
          </a:p>
        </p:txBody>
      </p:sp>
      <p:sp>
        <p:nvSpPr>
          <p:cNvPr id="48" name="Arrow: Curved Left 47">
            <a:extLst>
              <a:ext uri="{FF2B5EF4-FFF2-40B4-BE49-F238E27FC236}">
                <a16:creationId xmlns:a16="http://schemas.microsoft.com/office/drawing/2014/main" id="{068BE551-A9B2-4A80-BAED-CD32796EBBA7}"/>
              </a:ext>
            </a:extLst>
          </p:cNvPr>
          <p:cNvSpPr/>
          <p:nvPr/>
        </p:nvSpPr>
        <p:spPr>
          <a:xfrm>
            <a:off x="3485291" y="4603269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B37366A-8BAB-462D-942F-FBEC2B85D6D6}"/>
              </a:ext>
            </a:extLst>
          </p:cNvPr>
          <p:cNvSpPr txBox="1"/>
          <p:nvPr/>
        </p:nvSpPr>
        <p:spPr>
          <a:xfrm>
            <a:off x="3869658" y="4689990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59%</a:t>
            </a:r>
          </a:p>
        </p:txBody>
      </p:sp>
    </p:spTree>
    <p:extLst>
      <p:ext uri="{BB962C8B-B14F-4D97-AF65-F5344CB8AC3E}">
        <p14:creationId xmlns:p14="http://schemas.microsoft.com/office/powerpoint/2010/main" val="59808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14706-81A3-3A5A-E2D7-DE40E601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F85BEC-4803-F981-4EFB-CB4F33D55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077980-55D6-4D8D-4563-C2C473981C43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/>
          </a:p>
          <a:p>
            <a:r>
              <a:rPr lang="en-US" sz="2800" b="1" dirty="0"/>
              <a:t>FUNNEL (FEMALE) (3)</a:t>
            </a:r>
          </a:p>
          <a:p>
            <a:endParaRPr lang="en-US" sz="4000" b="1" dirty="0"/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4" name="Chart 23">
                <a:extLst>
                  <a:ext uri="{FF2B5EF4-FFF2-40B4-BE49-F238E27FC236}">
                    <a16:creationId xmlns:a16="http://schemas.microsoft.com/office/drawing/2014/main" id="{D28666A8-E097-4543-858C-E368E0EE38E6}"/>
                  </a:ext>
                </a:extLst>
              </p:cNvPr>
              <p:cNvGraphicFramePr/>
              <p:nvPr/>
            </p:nvGraphicFramePr>
            <p:xfrm>
              <a:off x="436728" y="1966145"/>
              <a:ext cx="3744854" cy="452712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4" name="Chart 23">
                <a:extLst>
                  <a:ext uri="{FF2B5EF4-FFF2-40B4-BE49-F238E27FC236}">
                    <a16:creationId xmlns:a16="http://schemas.microsoft.com/office/drawing/2014/main" id="{D28666A8-E097-4543-858C-E368E0EE38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6728" y="1966145"/>
                <a:ext cx="3744854" cy="4527122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Arrow: Curved Left 24">
            <a:extLst>
              <a:ext uri="{FF2B5EF4-FFF2-40B4-BE49-F238E27FC236}">
                <a16:creationId xmlns:a16="http://schemas.microsoft.com/office/drawing/2014/main" id="{8B24C9B8-29F6-453B-A461-F5FC23D47512}"/>
              </a:ext>
            </a:extLst>
          </p:cNvPr>
          <p:cNvSpPr/>
          <p:nvPr/>
        </p:nvSpPr>
        <p:spPr>
          <a:xfrm>
            <a:off x="4180195" y="3429000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C9FD8C6-3C48-47FC-B532-03EE944AE852}"/>
              </a:ext>
            </a:extLst>
          </p:cNvPr>
          <p:cNvSpPr txBox="1"/>
          <p:nvPr/>
        </p:nvSpPr>
        <p:spPr>
          <a:xfrm>
            <a:off x="4565949" y="3515721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49%</a:t>
            </a: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A4291F0A-5E62-4E87-9BBC-34F816C057C2}"/>
              </a:ext>
            </a:extLst>
          </p:cNvPr>
          <p:cNvSpPr/>
          <p:nvPr/>
        </p:nvSpPr>
        <p:spPr>
          <a:xfrm>
            <a:off x="3678465" y="4795462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C29326D-4694-497B-B5F4-F2FDEFED3373}"/>
              </a:ext>
            </a:extLst>
          </p:cNvPr>
          <p:cNvSpPr txBox="1"/>
          <p:nvPr/>
        </p:nvSpPr>
        <p:spPr>
          <a:xfrm>
            <a:off x="4062832" y="4882183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47%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9" name="Chart 28">
                <a:extLst>
                  <a:ext uri="{FF2B5EF4-FFF2-40B4-BE49-F238E27FC236}">
                    <a16:creationId xmlns:a16="http://schemas.microsoft.com/office/drawing/2014/main" id="{14AD2A36-C1DF-49F0-A91A-A0740584AF96}"/>
                  </a:ext>
                </a:extLst>
              </p:cNvPr>
              <p:cNvGraphicFramePr/>
              <p:nvPr/>
            </p:nvGraphicFramePr>
            <p:xfrm>
              <a:off x="8540135" y="1820087"/>
              <a:ext cx="2438239" cy="452712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29" name="Chart 28">
                <a:extLst>
                  <a:ext uri="{FF2B5EF4-FFF2-40B4-BE49-F238E27FC236}">
                    <a16:creationId xmlns:a16="http://schemas.microsoft.com/office/drawing/2014/main" id="{14AD2A36-C1DF-49F0-A91A-A0740584AF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40135" y="1820087"/>
                <a:ext cx="2438239" cy="4527122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Arrow: Curved Left 29">
            <a:extLst>
              <a:ext uri="{FF2B5EF4-FFF2-40B4-BE49-F238E27FC236}">
                <a16:creationId xmlns:a16="http://schemas.microsoft.com/office/drawing/2014/main" id="{AA35EF5F-661A-4AF2-8B7D-D14D6F786A4B}"/>
              </a:ext>
            </a:extLst>
          </p:cNvPr>
          <p:cNvSpPr/>
          <p:nvPr/>
        </p:nvSpPr>
        <p:spPr>
          <a:xfrm>
            <a:off x="10931542" y="3282942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ACA3F7E-9A3F-4115-8065-EEDFC755B3A3}"/>
              </a:ext>
            </a:extLst>
          </p:cNvPr>
          <p:cNvSpPr txBox="1"/>
          <p:nvPr/>
        </p:nvSpPr>
        <p:spPr>
          <a:xfrm>
            <a:off x="11315909" y="3369663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47%</a:t>
            </a:r>
          </a:p>
        </p:txBody>
      </p:sp>
      <p:sp>
        <p:nvSpPr>
          <p:cNvPr id="32" name="Arrow: Curved Left 31">
            <a:extLst>
              <a:ext uri="{FF2B5EF4-FFF2-40B4-BE49-F238E27FC236}">
                <a16:creationId xmlns:a16="http://schemas.microsoft.com/office/drawing/2014/main" id="{70ADFBF4-181E-4F41-9A89-711B7EE76F9E}"/>
              </a:ext>
            </a:extLst>
          </p:cNvPr>
          <p:cNvSpPr/>
          <p:nvPr/>
        </p:nvSpPr>
        <p:spPr>
          <a:xfrm>
            <a:off x="10410670" y="4649404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4909899-C7B9-4F64-95AF-46CE362FD63C}"/>
              </a:ext>
            </a:extLst>
          </p:cNvPr>
          <p:cNvSpPr txBox="1"/>
          <p:nvPr/>
        </p:nvSpPr>
        <p:spPr>
          <a:xfrm>
            <a:off x="10795037" y="4736125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47%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40" name="Chart 39">
                <a:extLst>
                  <a:ext uri="{FF2B5EF4-FFF2-40B4-BE49-F238E27FC236}">
                    <a16:creationId xmlns:a16="http://schemas.microsoft.com/office/drawing/2014/main" id="{C26CA541-B477-415D-B25B-4142F0D8BD42}"/>
                  </a:ext>
                </a:extLst>
              </p:cNvPr>
              <p:cNvGraphicFramePr/>
              <p:nvPr/>
            </p:nvGraphicFramePr>
            <p:xfrm>
              <a:off x="5343970" y="1764936"/>
              <a:ext cx="2380733" cy="458227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40" name="Chart 39">
                <a:extLst>
                  <a:ext uri="{FF2B5EF4-FFF2-40B4-BE49-F238E27FC236}">
                    <a16:creationId xmlns:a16="http://schemas.microsoft.com/office/drawing/2014/main" id="{C26CA541-B477-415D-B25B-4142F0D8BD4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43970" y="1764936"/>
                <a:ext cx="2380733" cy="4582273"/>
              </a:xfrm>
              <a:prstGeom prst="rect">
                <a:avLst/>
              </a:prstGeom>
            </p:spPr>
          </p:pic>
        </mc:Fallback>
      </mc:AlternateContent>
      <p:sp>
        <p:nvSpPr>
          <p:cNvPr id="41" name="Arrow: Curved Left 40">
            <a:extLst>
              <a:ext uri="{FF2B5EF4-FFF2-40B4-BE49-F238E27FC236}">
                <a16:creationId xmlns:a16="http://schemas.microsoft.com/office/drawing/2014/main" id="{A4A597C9-DDCC-4FFF-BCDC-CAC39D82FC31}"/>
              </a:ext>
            </a:extLst>
          </p:cNvPr>
          <p:cNvSpPr/>
          <p:nvPr/>
        </p:nvSpPr>
        <p:spPr>
          <a:xfrm>
            <a:off x="7666563" y="3483793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E3D9301-84DF-4614-994C-CF211D512DD2}"/>
              </a:ext>
            </a:extLst>
          </p:cNvPr>
          <p:cNvSpPr txBox="1"/>
          <p:nvPr/>
        </p:nvSpPr>
        <p:spPr>
          <a:xfrm>
            <a:off x="8050930" y="3570514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55%</a:t>
            </a:r>
          </a:p>
        </p:txBody>
      </p:sp>
      <p:sp>
        <p:nvSpPr>
          <p:cNvPr id="43" name="Arrow: Curved Left 42">
            <a:extLst>
              <a:ext uri="{FF2B5EF4-FFF2-40B4-BE49-F238E27FC236}">
                <a16:creationId xmlns:a16="http://schemas.microsoft.com/office/drawing/2014/main" id="{C4BB5B60-FCE1-4F02-AD7F-70BAF64F0B90}"/>
              </a:ext>
            </a:extLst>
          </p:cNvPr>
          <p:cNvSpPr/>
          <p:nvPr/>
        </p:nvSpPr>
        <p:spPr>
          <a:xfrm>
            <a:off x="7192516" y="4775511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92AB697-EF8B-4203-A714-D5CF0067EB47}"/>
              </a:ext>
            </a:extLst>
          </p:cNvPr>
          <p:cNvSpPr txBox="1"/>
          <p:nvPr/>
        </p:nvSpPr>
        <p:spPr>
          <a:xfrm>
            <a:off x="7576883" y="4862232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62%</a:t>
            </a:r>
          </a:p>
        </p:txBody>
      </p:sp>
    </p:spTree>
    <p:extLst>
      <p:ext uri="{BB962C8B-B14F-4D97-AF65-F5344CB8AC3E}">
        <p14:creationId xmlns:p14="http://schemas.microsoft.com/office/powerpoint/2010/main" val="3292201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3F209-CF69-0255-F88B-D44241233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8EAE75-D02C-4691-7275-8AC05037C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0AB3D3-0969-987B-AA43-07C708E5C89B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/>
          </a:p>
          <a:p>
            <a:r>
              <a:rPr lang="en-US" sz="2800" b="1" dirty="0"/>
              <a:t>FUNNEL (MALE) (1)</a:t>
            </a:r>
          </a:p>
          <a:p>
            <a:endParaRPr lang="en-US" sz="4000" b="1" dirty="0"/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0" name="Chart 19">
                <a:extLst>
                  <a:ext uri="{FF2B5EF4-FFF2-40B4-BE49-F238E27FC236}">
                    <a16:creationId xmlns:a16="http://schemas.microsoft.com/office/drawing/2014/main" id="{81EF3D8B-D795-4F64-B06B-2141067D1F28}"/>
                  </a:ext>
                </a:extLst>
              </p:cNvPr>
              <p:cNvGraphicFramePr/>
              <p:nvPr/>
            </p:nvGraphicFramePr>
            <p:xfrm>
              <a:off x="436729" y="2013735"/>
              <a:ext cx="3477726" cy="450008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0" name="Chart 19">
                <a:extLst>
                  <a:ext uri="{FF2B5EF4-FFF2-40B4-BE49-F238E27FC236}">
                    <a16:creationId xmlns:a16="http://schemas.microsoft.com/office/drawing/2014/main" id="{81EF3D8B-D795-4F64-B06B-2141067D1F2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6729" y="2013735"/>
                <a:ext cx="3477726" cy="45000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1" name="Chart 20">
                <a:extLst>
                  <a:ext uri="{FF2B5EF4-FFF2-40B4-BE49-F238E27FC236}">
                    <a16:creationId xmlns:a16="http://schemas.microsoft.com/office/drawing/2014/main" id="{2C83B2C5-CB68-4E7B-863C-DB5869F141DA}"/>
                  </a:ext>
                </a:extLst>
              </p:cNvPr>
              <p:cNvGraphicFramePr/>
              <p:nvPr/>
            </p:nvGraphicFramePr>
            <p:xfrm>
              <a:off x="5188449" y="2013735"/>
              <a:ext cx="2187478" cy="450008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21" name="Chart 20">
                <a:extLst>
                  <a:ext uri="{FF2B5EF4-FFF2-40B4-BE49-F238E27FC236}">
                    <a16:creationId xmlns:a16="http://schemas.microsoft.com/office/drawing/2014/main" id="{2C83B2C5-CB68-4E7B-863C-DB5869F141D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88449" y="2013735"/>
                <a:ext cx="2187478" cy="45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2" name="Chart 21">
                <a:extLst>
                  <a:ext uri="{FF2B5EF4-FFF2-40B4-BE49-F238E27FC236}">
                    <a16:creationId xmlns:a16="http://schemas.microsoft.com/office/drawing/2014/main" id="{99DD3C88-CF51-4493-A9FB-ED178164E105}"/>
                  </a:ext>
                </a:extLst>
              </p:cNvPr>
              <p:cNvGraphicFramePr/>
              <p:nvPr/>
            </p:nvGraphicFramePr>
            <p:xfrm>
              <a:off x="8505165" y="2018679"/>
              <a:ext cx="2435225" cy="439239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22" name="Chart 21">
                <a:extLst>
                  <a:ext uri="{FF2B5EF4-FFF2-40B4-BE49-F238E27FC236}">
                    <a16:creationId xmlns:a16="http://schemas.microsoft.com/office/drawing/2014/main" id="{99DD3C88-CF51-4493-A9FB-ED178164E10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505165" y="2018679"/>
                <a:ext cx="2435225" cy="4392395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Arrow: Curved Left 22">
            <a:extLst>
              <a:ext uri="{FF2B5EF4-FFF2-40B4-BE49-F238E27FC236}">
                <a16:creationId xmlns:a16="http://schemas.microsoft.com/office/drawing/2014/main" id="{959CECC5-F612-43EF-AF05-421AFB0436C3}"/>
              </a:ext>
            </a:extLst>
          </p:cNvPr>
          <p:cNvSpPr/>
          <p:nvPr/>
        </p:nvSpPr>
        <p:spPr>
          <a:xfrm>
            <a:off x="3975264" y="3429000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EB3E21A-356C-4508-B0EB-6DCF47B29928}"/>
              </a:ext>
            </a:extLst>
          </p:cNvPr>
          <p:cNvSpPr txBox="1"/>
          <p:nvPr/>
        </p:nvSpPr>
        <p:spPr>
          <a:xfrm>
            <a:off x="4361018" y="3515721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84%</a:t>
            </a:r>
          </a:p>
        </p:txBody>
      </p:sp>
      <p:sp>
        <p:nvSpPr>
          <p:cNvPr id="39" name="Arrow: Curved Left 38">
            <a:extLst>
              <a:ext uri="{FF2B5EF4-FFF2-40B4-BE49-F238E27FC236}">
                <a16:creationId xmlns:a16="http://schemas.microsoft.com/office/drawing/2014/main" id="{52859038-F73E-4744-8136-2C4CDE505685}"/>
              </a:ext>
            </a:extLst>
          </p:cNvPr>
          <p:cNvSpPr/>
          <p:nvPr/>
        </p:nvSpPr>
        <p:spPr>
          <a:xfrm>
            <a:off x="3740283" y="4764641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F8401B5-01C0-451F-8F6C-3EC7E4307F36}"/>
              </a:ext>
            </a:extLst>
          </p:cNvPr>
          <p:cNvSpPr txBox="1"/>
          <p:nvPr/>
        </p:nvSpPr>
        <p:spPr>
          <a:xfrm>
            <a:off x="4126037" y="4851362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88%</a:t>
            </a:r>
          </a:p>
        </p:txBody>
      </p:sp>
      <p:sp>
        <p:nvSpPr>
          <p:cNvPr id="41" name="Arrow: Curved Left 40">
            <a:extLst>
              <a:ext uri="{FF2B5EF4-FFF2-40B4-BE49-F238E27FC236}">
                <a16:creationId xmlns:a16="http://schemas.microsoft.com/office/drawing/2014/main" id="{63663E9B-9DD8-4C91-B59A-FFB346973DA3}"/>
              </a:ext>
            </a:extLst>
          </p:cNvPr>
          <p:cNvSpPr/>
          <p:nvPr/>
        </p:nvSpPr>
        <p:spPr>
          <a:xfrm>
            <a:off x="10959125" y="3395196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759605C-D445-4346-8600-8FDE68009C39}"/>
              </a:ext>
            </a:extLst>
          </p:cNvPr>
          <p:cNvSpPr txBox="1"/>
          <p:nvPr/>
        </p:nvSpPr>
        <p:spPr>
          <a:xfrm>
            <a:off x="11344879" y="3481917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84%</a:t>
            </a:r>
          </a:p>
        </p:txBody>
      </p:sp>
      <p:sp>
        <p:nvSpPr>
          <p:cNvPr id="43" name="Arrow: Curved Left 42">
            <a:extLst>
              <a:ext uri="{FF2B5EF4-FFF2-40B4-BE49-F238E27FC236}">
                <a16:creationId xmlns:a16="http://schemas.microsoft.com/office/drawing/2014/main" id="{83E065D8-E04F-4FE2-A43B-6A0434013AF2}"/>
              </a:ext>
            </a:extLst>
          </p:cNvPr>
          <p:cNvSpPr/>
          <p:nvPr/>
        </p:nvSpPr>
        <p:spPr>
          <a:xfrm>
            <a:off x="10742152" y="4519712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54FDDF0-7019-484F-A896-5071E7AB1505}"/>
              </a:ext>
            </a:extLst>
          </p:cNvPr>
          <p:cNvSpPr txBox="1"/>
          <p:nvPr/>
        </p:nvSpPr>
        <p:spPr>
          <a:xfrm>
            <a:off x="11127906" y="4606433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74%</a:t>
            </a:r>
          </a:p>
        </p:txBody>
      </p:sp>
      <p:sp>
        <p:nvSpPr>
          <p:cNvPr id="45" name="Arrow: Curved Left 44">
            <a:extLst>
              <a:ext uri="{FF2B5EF4-FFF2-40B4-BE49-F238E27FC236}">
                <a16:creationId xmlns:a16="http://schemas.microsoft.com/office/drawing/2014/main" id="{88C5A9F4-1629-46A5-8A43-8263999536E8}"/>
              </a:ext>
            </a:extLst>
          </p:cNvPr>
          <p:cNvSpPr/>
          <p:nvPr/>
        </p:nvSpPr>
        <p:spPr>
          <a:xfrm>
            <a:off x="7410836" y="3481917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4597099-9302-4FB4-8161-124937EFE27F}"/>
              </a:ext>
            </a:extLst>
          </p:cNvPr>
          <p:cNvSpPr txBox="1"/>
          <p:nvPr/>
        </p:nvSpPr>
        <p:spPr>
          <a:xfrm>
            <a:off x="7796590" y="3568638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81%</a:t>
            </a:r>
          </a:p>
        </p:txBody>
      </p:sp>
      <p:sp>
        <p:nvSpPr>
          <p:cNvPr id="47" name="Arrow: Curved Left 46">
            <a:extLst>
              <a:ext uri="{FF2B5EF4-FFF2-40B4-BE49-F238E27FC236}">
                <a16:creationId xmlns:a16="http://schemas.microsoft.com/office/drawing/2014/main" id="{978FC6B1-5D06-4851-A5BD-48D9922314BE}"/>
              </a:ext>
            </a:extLst>
          </p:cNvPr>
          <p:cNvSpPr/>
          <p:nvPr/>
        </p:nvSpPr>
        <p:spPr>
          <a:xfrm>
            <a:off x="7218009" y="4764641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0BF10FA-15DD-4C23-97D1-7CB3718DF479}"/>
              </a:ext>
            </a:extLst>
          </p:cNvPr>
          <p:cNvSpPr txBox="1"/>
          <p:nvPr/>
        </p:nvSpPr>
        <p:spPr>
          <a:xfrm>
            <a:off x="7603763" y="4851362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88%</a:t>
            </a:r>
          </a:p>
        </p:txBody>
      </p:sp>
    </p:spTree>
    <p:extLst>
      <p:ext uri="{BB962C8B-B14F-4D97-AF65-F5344CB8AC3E}">
        <p14:creationId xmlns:p14="http://schemas.microsoft.com/office/powerpoint/2010/main" val="18246790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4CC7B-72B1-2A87-73EB-294583245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DA5F65-7FDB-3B75-C763-6C0935D823FF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/>
          </a:p>
          <a:p>
            <a:r>
              <a:rPr lang="en-US" sz="2800" b="1" dirty="0"/>
              <a:t>FUNNEL (MALE) (2)</a:t>
            </a:r>
          </a:p>
          <a:p>
            <a:endParaRPr lang="en-US" sz="4000" b="1" dirty="0"/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9" name="Chart 18">
                <a:extLst>
                  <a:ext uri="{FF2B5EF4-FFF2-40B4-BE49-F238E27FC236}">
                    <a16:creationId xmlns:a16="http://schemas.microsoft.com/office/drawing/2014/main" id="{E6C38B71-D015-44D2-B2CE-48DB9132FB90}"/>
                  </a:ext>
                </a:extLst>
              </p:cNvPr>
              <p:cNvGraphicFramePr/>
              <p:nvPr/>
            </p:nvGraphicFramePr>
            <p:xfrm>
              <a:off x="436728" y="1925727"/>
              <a:ext cx="3446903" cy="461309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19" name="Chart 18">
                <a:extLst>
                  <a:ext uri="{FF2B5EF4-FFF2-40B4-BE49-F238E27FC236}">
                    <a16:creationId xmlns:a16="http://schemas.microsoft.com/office/drawing/2014/main" id="{E6C38B71-D015-44D2-B2CE-48DB9132FB9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6728" y="1925727"/>
                <a:ext cx="3446903" cy="46130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0" name="Chart 19">
                <a:extLst>
                  <a:ext uri="{FF2B5EF4-FFF2-40B4-BE49-F238E27FC236}">
                    <a16:creationId xmlns:a16="http://schemas.microsoft.com/office/drawing/2014/main" id="{DBC0D747-61D9-4F39-81BF-B4BF52AE6D48}"/>
                  </a:ext>
                </a:extLst>
              </p:cNvPr>
              <p:cNvGraphicFramePr/>
              <p:nvPr/>
            </p:nvGraphicFramePr>
            <p:xfrm>
              <a:off x="5326882" y="1925727"/>
              <a:ext cx="2070511" cy="461309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20" name="Chart 19">
                <a:extLst>
                  <a:ext uri="{FF2B5EF4-FFF2-40B4-BE49-F238E27FC236}">
                    <a16:creationId xmlns:a16="http://schemas.microsoft.com/office/drawing/2014/main" id="{DBC0D747-61D9-4F39-81BF-B4BF52AE6D4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26882" y="1925727"/>
                <a:ext cx="2070511" cy="46130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1" name="Chart 20">
                <a:extLst>
                  <a:ext uri="{FF2B5EF4-FFF2-40B4-BE49-F238E27FC236}">
                    <a16:creationId xmlns:a16="http://schemas.microsoft.com/office/drawing/2014/main" id="{71B99A7B-1A51-4334-B214-A472E10FE3AB}"/>
                  </a:ext>
                </a:extLst>
              </p:cNvPr>
              <p:cNvGraphicFramePr/>
              <p:nvPr/>
            </p:nvGraphicFramePr>
            <p:xfrm>
              <a:off x="8917969" y="1925727"/>
              <a:ext cx="1967404" cy="461309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21" name="Chart 20">
                <a:extLst>
                  <a:ext uri="{FF2B5EF4-FFF2-40B4-BE49-F238E27FC236}">
                    <a16:creationId xmlns:a16="http://schemas.microsoft.com/office/drawing/2014/main" id="{71B99A7B-1A51-4334-B214-A472E10FE3A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17969" y="1925727"/>
                <a:ext cx="1967404" cy="4613096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Arrow: Curved Left 21">
            <a:extLst>
              <a:ext uri="{FF2B5EF4-FFF2-40B4-BE49-F238E27FC236}">
                <a16:creationId xmlns:a16="http://schemas.microsoft.com/office/drawing/2014/main" id="{FB62372A-2E4B-4B03-8EDF-98447FC3B23C}"/>
              </a:ext>
            </a:extLst>
          </p:cNvPr>
          <p:cNvSpPr/>
          <p:nvPr/>
        </p:nvSpPr>
        <p:spPr>
          <a:xfrm>
            <a:off x="3927274" y="3429000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AB6E6C-78D7-4083-B40C-479E1916B741}"/>
              </a:ext>
            </a:extLst>
          </p:cNvPr>
          <p:cNvSpPr txBox="1"/>
          <p:nvPr/>
        </p:nvSpPr>
        <p:spPr>
          <a:xfrm>
            <a:off x="4313028" y="3515721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82%</a:t>
            </a:r>
          </a:p>
        </p:txBody>
      </p:sp>
      <p:sp>
        <p:nvSpPr>
          <p:cNvPr id="25" name="Arrow: Curved Left 24">
            <a:extLst>
              <a:ext uri="{FF2B5EF4-FFF2-40B4-BE49-F238E27FC236}">
                <a16:creationId xmlns:a16="http://schemas.microsoft.com/office/drawing/2014/main" id="{DAF85759-783C-43D1-8E64-AADEE001CB30}"/>
              </a:ext>
            </a:extLst>
          </p:cNvPr>
          <p:cNvSpPr/>
          <p:nvPr/>
        </p:nvSpPr>
        <p:spPr>
          <a:xfrm>
            <a:off x="3753103" y="4805737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3EDC7C0-A1DF-4964-8905-91B9311D95AD}"/>
              </a:ext>
            </a:extLst>
          </p:cNvPr>
          <p:cNvSpPr txBox="1"/>
          <p:nvPr/>
        </p:nvSpPr>
        <p:spPr>
          <a:xfrm>
            <a:off x="4138857" y="4892458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65%</a:t>
            </a: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181B8CD7-2A60-4330-A81E-EB6A112ABB44}"/>
              </a:ext>
            </a:extLst>
          </p:cNvPr>
          <p:cNvSpPr/>
          <p:nvPr/>
        </p:nvSpPr>
        <p:spPr>
          <a:xfrm>
            <a:off x="7397393" y="3429000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CF158B0-4831-443F-91A2-A771B2E0DA77}"/>
              </a:ext>
            </a:extLst>
          </p:cNvPr>
          <p:cNvSpPr txBox="1"/>
          <p:nvPr/>
        </p:nvSpPr>
        <p:spPr>
          <a:xfrm>
            <a:off x="7783147" y="3515721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72%</a:t>
            </a:r>
          </a:p>
        </p:txBody>
      </p:sp>
      <p:sp>
        <p:nvSpPr>
          <p:cNvPr id="29" name="Arrow: Curved Left 28">
            <a:extLst>
              <a:ext uri="{FF2B5EF4-FFF2-40B4-BE49-F238E27FC236}">
                <a16:creationId xmlns:a16="http://schemas.microsoft.com/office/drawing/2014/main" id="{5DB53590-5B1B-4B62-9084-B7DF53F9859F}"/>
              </a:ext>
            </a:extLst>
          </p:cNvPr>
          <p:cNvSpPr/>
          <p:nvPr/>
        </p:nvSpPr>
        <p:spPr>
          <a:xfrm>
            <a:off x="7123128" y="4805737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8F21D98-7672-4226-AF6F-65E29683646B}"/>
              </a:ext>
            </a:extLst>
          </p:cNvPr>
          <p:cNvSpPr txBox="1"/>
          <p:nvPr/>
        </p:nvSpPr>
        <p:spPr>
          <a:xfrm>
            <a:off x="7508882" y="4892458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59%</a:t>
            </a:r>
          </a:p>
        </p:txBody>
      </p:sp>
      <p:sp>
        <p:nvSpPr>
          <p:cNvPr id="40" name="Arrow: Curved Left 39">
            <a:extLst>
              <a:ext uri="{FF2B5EF4-FFF2-40B4-BE49-F238E27FC236}">
                <a16:creationId xmlns:a16="http://schemas.microsoft.com/office/drawing/2014/main" id="{807568F7-F498-48D5-B01D-727EF1D63774}"/>
              </a:ext>
            </a:extLst>
          </p:cNvPr>
          <p:cNvSpPr/>
          <p:nvPr/>
        </p:nvSpPr>
        <p:spPr>
          <a:xfrm>
            <a:off x="10903871" y="3270792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9801A04-F3CD-44B1-A87E-7770AECA5A93}"/>
              </a:ext>
            </a:extLst>
          </p:cNvPr>
          <p:cNvSpPr txBox="1"/>
          <p:nvPr/>
        </p:nvSpPr>
        <p:spPr>
          <a:xfrm>
            <a:off x="11289625" y="3357513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59%</a:t>
            </a:r>
          </a:p>
        </p:txBody>
      </p:sp>
      <p:sp>
        <p:nvSpPr>
          <p:cNvPr id="42" name="Arrow: Curved Left 41">
            <a:extLst>
              <a:ext uri="{FF2B5EF4-FFF2-40B4-BE49-F238E27FC236}">
                <a16:creationId xmlns:a16="http://schemas.microsoft.com/office/drawing/2014/main" id="{619B150F-3B9F-40C2-BB83-CB20A55DF502}"/>
              </a:ext>
            </a:extLst>
          </p:cNvPr>
          <p:cNvSpPr/>
          <p:nvPr/>
        </p:nvSpPr>
        <p:spPr>
          <a:xfrm>
            <a:off x="10555528" y="4771933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EBD86F9-4982-4BE0-AB7E-6B3FB6143E2C}"/>
              </a:ext>
            </a:extLst>
          </p:cNvPr>
          <p:cNvSpPr txBox="1"/>
          <p:nvPr/>
        </p:nvSpPr>
        <p:spPr>
          <a:xfrm>
            <a:off x="10941282" y="4858654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32%</a:t>
            </a:r>
          </a:p>
        </p:txBody>
      </p:sp>
    </p:spTree>
    <p:extLst>
      <p:ext uri="{BB962C8B-B14F-4D97-AF65-F5344CB8AC3E}">
        <p14:creationId xmlns:p14="http://schemas.microsoft.com/office/powerpoint/2010/main" val="1508521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14706-81A3-3A5A-E2D7-DE40E601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F85BEC-4803-F981-4EFB-CB4F33D55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077980-55D6-4D8D-4563-C2C473981C43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/>
          </a:p>
          <a:p>
            <a:r>
              <a:rPr lang="en-US" sz="2800" b="1" dirty="0"/>
              <a:t>FUNNEL (MALE) (3)</a:t>
            </a:r>
          </a:p>
          <a:p>
            <a:endParaRPr lang="en-US" sz="4000" b="1" dirty="0"/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1" name="Chart 20">
                <a:extLst>
                  <a:ext uri="{FF2B5EF4-FFF2-40B4-BE49-F238E27FC236}">
                    <a16:creationId xmlns:a16="http://schemas.microsoft.com/office/drawing/2014/main" id="{B15302F7-411E-408C-8F9E-CF34675E3B95}"/>
                  </a:ext>
                </a:extLst>
              </p:cNvPr>
              <p:cNvGraphicFramePr/>
              <p:nvPr/>
            </p:nvGraphicFramePr>
            <p:xfrm>
              <a:off x="436728" y="1993187"/>
              <a:ext cx="4042805" cy="444870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1" name="Chart 20">
                <a:extLst>
                  <a:ext uri="{FF2B5EF4-FFF2-40B4-BE49-F238E27FC236}">
                    <a16:creationId xmlns:a16="http://schemas.microsoft.com/office/drawing/2014/main" id="{B15302F7-411E-408C-8F9E-CF34675E3B9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6728" y="1993187"/>
                <a:ext cx="4042805" cy="44487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2" name="Chart 21">
                <a:extLst>
                  <a:ext uri="{FF2B5EF4-FFF2-40B4-BE49-F238E27FC236}">
                    <a16:creationId xmlns:a16="http://schemas.microsoft.com/office/drawing/2014/main" id="{25A70303-41FD-40D4-A620-198C2093DE12}"/>
                  </a:ext>
                </a:extLst>
              </p:cNvPr>
              <p:cNvGraphicFramePr/>
              <p:nvPr/>
            </p:nvGraphicFramePr>
            <p:xfrm>
              <a:off x="5500233" y="1957227"/>
              <a:ext cx="2140182" cy="452062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22" name="Chart 21">
                <a:extLst>
                  <a:ext uri="{FF2B5EF4-FFF2-40B4-BE49-F238E27FC236}">
                    <a16:creationId xmlns:a16="http://schemas.microsoft.com/office/drawing/2014/main" id="{25A70303-41FD-40D4-A620-198C2093DE1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00233" y="1957227"/>
                <a:ext cx="2140182" cy="45206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3" name="Chart 22">
                <a:extLst>
                  <a:ext uri="{FF2B5EF4-FFF2-40B4-BE49-F238E27FC236}">
                    <a16:creationId xmlns:a16="http://schemas.microsoft.com/office/drawing/2014/main" id="{12E289A0-252A-44DC-99C0-87DB05B30447}"/>
                  </a:ext>
                </a:extLst>
              </p:cNvPr>
              <p:cNvGraphicFramePr/>
              <p:nvPr/>
            </p:nvGraphicFramePr>
            <p:xfrm>
              <a:off x="8661115" y="1921267"/>
              <a:ext cx="2602519" cy="452062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23" name="Chart 22">
                <a:extLst>
                  <a:ext uri="{FF2B5EF4-FFF2-40B4-BE49-F238E27FC236}">
                    <a16:creationId xmlns:a16="http://schemas.microsoft.com/office/drawing/2014/main" id="{12E289A0-252A-44DC-99C0-87DB05B3044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61115" y="1921267"/>
                <a:ext cx="2602519" cy="4520627"/>
              </a:xfrm>
              <a:prstGeom prst="rect">
                <a:avLst/>
              </a:prstGeom>
            </p:spPr>
          </p:pic>
        </mc:Fallback>
      </mc:AlternateContent>
      <p:sp>
        <p:nvSpPr>
          <p:cNvPr id="34" name="Arrow: Curved Left 33">
            <a:extLst>
              <a:ext uri="{FF2B5EF4-FFF2-40B4-BE49-F238E27FC236}">
                <a16:creationId xmlns:a16="http://schemas.microsoft.com/office/drawing/2014/main" id="{C41F38D4-9CB7-4151-8584-2281EE2DCBD8}"/>
              </a:ext>
            </a:extLst>
          </p:cNvPr>
          <p:cNvSpPr/>
          <p:nvPr/>
        </p:nvSpPr>
        <p:spPr>
          <a:xfrm>
            <a:off x="4492613" y="3521468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7809769-E670-4C49-AD9D-1C73C9E79638}"/>
              </a:ext>
            </a:extLst>
          </p:cNvPr>
          <p:cNvSpPr txBox="1"/>
          <p:nvPr/>
        </p:nvSpPr>
        <p:spPr>
          <a:xfrm>
            <a:off x="4878367" y="3608189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55%</a:t>
            </a:r>
          </a:p>
        </p:txBody>
      </p:sp>
      <p:sp>
        <p:nvSpPr>
          <p:cNvPr id="36" name="Arrow: Curved Left 35">
            <a:extLst>
              <a:ext uri="{FF2B5EF4-FFF2-40B4-BE49-F238E27FC236}">
                <a16:creationId xmlns:a16="http://schemas.microsoft.com/office/drawing/2014/main" id="{30552158-4297-4FBC-A3E2-D0C480B139DE}"/>
              </a:ext>
            </a:extLst>
          </p:cNvPr>
          <p:cNvSpPr/>
          <p:nvPr/>
        </p:nvSpPr>
        <p:spPr>
          <a:xfrm>
            <a:off x="3982263" y="4737830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D07C95A-FF8D-4BA7-9972-25C1F81DA5E8}"/>
              </a:ext>
            </a:extLst>
          </p:cNvPr>
          <p:cNvSpPr txBox="1"/>
          <p:nvPr/>
        </p:nvSpPr>
        <p:spPr>
          <a:xfrm>
            <a:off x="4368017" y="4824551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62%</a:t>
            </a:r>
          </a:p>
        </p:txBody>
      </p:sp>
      <p:sp>
        <p:nvSpPr>
          <p:cNvPr id="38" name="Arrow: Curved Left 37">
            <a:extLst>
              <a:ext uri="{FF2B5EF4-FFF2-40B4-BE49-F238E27FC236}">
                <a16:creationId xmlns:a16="http://schemas.microsoft.com/office/drawing/2014/main" id="{A9222670-22F2-46B1-B8FF-6575ADB1C9C7}"/>
              </a:ext>
            </a:extLst>
          </p:cNvPr>
          <p:cNvSpPr/>
          <p:nvPr/>
        </p:nvSpPr>
        <p:spPr>
          <a:xfrm>
            <a:off x="7653495" y="3608189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92CEA85-E682-4B72-BE77-75FCB8D97657}"/>
              </a:ext>
            </a:extLst>
          </p:cNvPr>
          <p:cNvSpPr txBox="1"/>
          <p:nvPr/>
        </p:nvSpPr>
        <p:spPr>
          <a:xfrm>
            <a:off x="8039249" y="3694910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59%</a:t>
            </a:r>
          </a:p>
        </p:txBody>
      </p:sp>
      <p:sp>
        <p:nvSpPr>
          <p:cNvPr id="46" name="Arrow: Curved Left 45">
            <a:extLst>
              <a:ext uri="{FF2B5EF4-FFF2-40B4-BE49-F238E27FC236}">
                <a16:creationId xmlns:a16="http://schemas.microsoft.com/office/drawing/2014/main" id="{C4A53675-A91D-4AF5-86D2-06E3562CEF2C}"/>
              </a:ext>
            </a:extLst>
          </p:cNvPr>
          <p:cNvSpPr/>
          <p:nvPr/>
        </p:nvSpPr>
        <p:spPr>
          <a:xfrm>
            <a:off x="7305152" y="4895082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85AEF21-AA55-413D-9A16-579967165AF0}"/>
              </a:ext>
            </a:extLst>
          </p:cNvPr>
          <p:cNvSpPr txBox="1"/>
          <p:nvPr/>
        </p:nvSpPr>
        <p:spPr>
          <a:xfrm>
            <a:off x="7690906" y="4981803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49%</a:t>
            </a:r>
          </a:p>
        </p:txBody>
      </p:sp>
      <p:sp>
        <p:nvSpPr>
          <p:cNvPr id="48" name="Arrow: Curved Left 47">
            <a:extLst>
              <a:ext uri="{FF2B5EF4-FFF2-40B4-BE49-F238E27FC236}">
                <a16:creationId xmlns:a16="http://schemas.microsoft.com/office/drawing/2014/main" id="{618CDE31-3DCF-46CF-9B94-F77D61B48C28}"/>
              </a:ext>
            </a:extLst>
          </p:cNvPr>
          <p:cNvSpPr/>
          <p:nvPr/>
        </p:nvSpPr>
        <p:spPr>
          <a:xfrm>
            <a:off x="11227869" y="3506115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7A93BEF-551C-4A35-915F-5590098FCB6C}"/>
              </a:ext>
            </a:extLst>
          </p:cNvPr>
          <p:cNvSpPr txBox="1"/>
          <p:nvPr/>
        </p:nvSpPr>
        <p:spPr>
          <a:xfrm>
            <a:off x="11393402" y="3038045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56%</a:t>
            </a:r>
          </a:p>
        </p:txBody>
      </p:sp>
      <p:sp>
        <p:nvSpPr>
          <p:cNvPr id="50" name="Arrow: Curved Left 49">
            <a:extLst>
              <a:ext uri="{FF2B5EF4-FFF2-40B4-BE49-F238E27FC236}">
                <a16:creationId xmlns:a16="http://schemas.microsoft.com/office/drawing/2014/main" id="{1376A3AF-CCCF-4CD5-A7E9-6F48587D29B2}"/>
              </a:ext>
            </a:extLst>
          </p:cNvPr>
          <p:cNvSpPr/>
          <p:nvPr/>
        </p:nvSpPr>
        <p:spPr>
          <a:xfrm>
            <a:off x="10718433" y="4861278"/>
            <a:ext cx="348343" cy="48985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98DA23E-DE1B-4F1A-A517-23E01D667338}"/>
              </a:ext>
            </a:extLst>
          </p:cNvPr>
          <p:cNvSpPr txBox="1"/>
          <p:nvPr/>
        </p:nvSpPr>
        <p:spPr>
          <a:xfrm>
            <a:off x="11104187" y="4947999"/>
            <a:ext cx="62186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27%</a:t>
            </a:r>
          </a:p>
        </p:txBody>
      </p:sp>
    </p:spTree>
    <p:extLst>
      <p:ext uri="{BB962C8B-B14F-4D97-AF65-F5344CB8AC3E}">
        <p14:creationId xmlns:p14="http://schemas.microsoft.com/office/powerpoint/2010/main" val="24845064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99784B-B8B1-CA01-E305-3E9497CE5805}"/>
              </a:ext>
            </a:extLst>
          </p:cNvPr>
          <p:cNvSpPr txBox="1"/>
          <p:nvPr/>
        </p:nvSpPr>
        <p:spPr>
          <a:xfrm>
            <a:off x="1994451" y="2368381"/>
            <a:ext cx="91721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/>
                </a:solidFill>
              </a:rPr>
              <a:t>PERCEPTION TOWARDS INFLUENCER ENDORSEMENT</a:t>
            </a:r>
          </a:p>
        </p:txBody>
      </p:sp>
    </p:spTree>
    <p:extLst>
      <p:ext uri="{BB962C8B-B14F-4D97-AF65-F5344CB8AC3E}">
        <p14:creationId xmlns:p14="http://schemas.microsoft.com/office/powerpoint/2010/main" val="1388764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/>
          </a:p>
          <a:p>
            <a:r>
              <a:rPr lang="en-US" sz="2400" b="1" dirty="0"/>
              <a:t>PERCEPTION TOWARDS THE INFLUENCER ENDORSEMENT (OVERALL)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Respondents feel positive about influencer promoting the product and services across all the category.</a:t>
            </a:r>
          </a:p>
          <a:p>
            <a:r>
              <a:rPr lang="en-US" sz="2800" b="1" dirty="0"/>
              <a:t> 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8188254"/>
              </p:ext>
            </p:extLst>
          </p:nvPr>
        </p:nvGraphicFramePr>
        <p:xfrm>
          <a:off x="357457" y="1880379"/>
          <a:ext cx="11253352" cy="4334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BC55C7B2-7EB3-4E56-9985-4A2FACBE0843}"/>
              </a:ext>
            </a:extLst>
          </p:cNvPr>
          <p:cNvSpPr/>
          <p:nvPr/>
        </p:nvSpPr>
        <p:spPr>
          <a:xfrm>
            <a:off x="8585690" y="3125701"/>
            <a:ext cx="2603453" cy="1329801"/>
          </a:xfrm>
          <a:prstGeom prst="wedgeRectCallout">
            <a:avLst>
              <a:gd name="adj1" fmla="val -28055"/>
              <a:gd name="adj2" fmla="val -6806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77% of respondents, aware of health and fitness influencer marketing feel positive about their promotions.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6189934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PERCEPTION TOWARDS THE INFLUENCER ENDORSEMENT</a:t>
            </a:r>
          </a:p>
          <a:p>
            <a:r>
              <a:rPr lang="en-US" sz="2800" b="1" dirty="0"/>
              <a:t>(GENDER) 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2822184"/>
              </p:ext>
            </p:extLst>
          </p:nvPr>
        </p:nvGraphicFramePr>
        <p:xfrm>
          <a:off x="436728" y="2437667"/>
          <a:ext cx="5398993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1545876"/>
              </p:ext>
            </p:extLst>
          </p:nvPr>
        </p:nvGraphicFramePr>
        <p:xfrm>
          <a:off x="6096001" y="2437667"/>
          <a:ext cx="5622877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19271" y="1783608"/>
            <a:ext cx="5416450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Majority of the female respondents feel positive about influencer promoting the product and services across all the category.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0" y="1783608"/>
            <a:ext cx="5676729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Majority of the male respondents feel positive about influencer promoting the product and services across all the category.</a:t>
            </a:r>
          </a:p>
        </p:txBody>
      </p:sp>
    </p:spTree>
    <p:extLst>
      <p:ext uri="{BB962C8B-B14F-4D97-AF65-F5344CB8AC3E}">
        <p14:creationId xmlns:p14="http://schemas.microsoft.com/office/powerpoint/2010/main" val="1447870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99784B-B8B1-CA01-E305-3E9497CE5805}"/>
              </a:ext>
            </a:extLst>
          </p:cNvPr>
          <p:cNvSpPr txBox="1"/>
          <p:nvPr/>
        </p:nvSpPr>
        <p:spPr>
          <a:xfrm>
            <a:off x="2073442" y="2773783"/>
            <a:ext cx="93213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/>
                </a:solidFill>
              </a:rPr>
              <a:t>TRUST ON INFLUENCER ENDORSEMENT</a:t>
            </a:r>
          </a:p>
        </p:txBody>
      </p:sp>
    </p:spTree>
    <p:extLst>
      <p:ext uri="{BB962C8B-B14F-4D97-AF65-F5344CB8AC3E}">
        <p14:creationId xmlns:p14="http://schemas.microsoft.com/office/powerpoint/2010/main" val="16956551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dirty="0"/>
          </a:p>
          <a:p>
            <a:r>
              <a:rPr lang="en-US" sz="2800" b="1" dirty="0"/>
              <a:t>TRUST ON INFLUENCER ENDORSEMENT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Respondents mentioned that influencers in the travel and tourism category are more trustworthy.</a:t>
            </a:r>
          </a:p>
          <a:p>
            <a:endParaRPr lang="en-US" sz="2800" b="1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085700"/>
              </p:ext>
            </p:extLst>
          </p:nvPr>
        </p:nvGraphicFramePr>
        <p:xfrm>
          <a:off x="581193" y="1922124"/>
          <a:ext cx="10226237" cy="4766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BC55C7B2-7EB3-4E56-9985-4A2FACBE0843}"/>
              </a:ext>
            </a:extLst>
          </p:cNvPr>
          <p:cNvSpPr/>
          <p:nvPr/>
        </p:nvSpPr>
        <p:spPr>
          <a:xfrm>
            <a:off x="9455174" y="3317551"/>
            <a:ext cx="2155636" cy="1521735"/>
          </a:xfrm>
          <a:prstGeom prst="wedgeRectCallout">
            <a:avLst>
              <a:gd name="adj1" fmla="val -26750"/>
              <a:gd name="adj2" fmla="val -6651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72% of respondents, aware of health and fitness influencer marketing stated that they are trustworthy.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67471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TRUST ON INFLUENCER ENDORSEMENT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6044375"/>
              </p:ext>
            </p:extLst>
          </p:nvPr>
        </p:nvGraphicFramePr>
        <p:xfrm>
          <a:off x="436728" y="2425409"/>
          <a:ext cx="5659272" cy="4139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7790069"/>
              </p:ext>
            </p:extLst>
          </p:nvPr>
        </p:nvGraphicFramePr>
        <p:xfrm>
          <a:off x="6296024" y="2400299"/>
          <a:ext cx="5422853" cy="4164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6728" y="1783608"/>
            <a:ext cx="5659272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74% of respondents, aware of health and fitness influencer marketing stated that the influencers are trustworthy.</a:t>
            </a:r>
            <a:endParaRPr lang="en-US" sz="1100" dirty="0">
              <a:solidFill>
                <a:schemeClr val="accent1"/>
              </a:soli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0008" y="1783608"/>
            <a:ext cx="5422853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77% of respondents, aware of travel and tourism influencer marketing stated that the influencers are trustworthy.</a:t>
            </a:r>
            <a:endParaRPr lang="en-US" sz="1100" dirty="0">
              <a:solidFill>
                <a:schemeClr val="accent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37314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99784B-B8B1-CA01-E305-3E9497CE5805}"/>
              </a:ext>
            </a:extLst>
          </p:cNvPr>
          <p:cNvSpPr txBox="1"/>
          <p:nvPr/>
        </p:nvSpPr>
        <p:spPr>
          <a:xfrm>
            <a:off x="1810739" y="2572092"/>
            <a:ext cx="9321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accent1"/>
                </a:solidFill>
              </a:rPr>
              <a:t>SOCIAL MEDIA PLATFORM</a:t>
            </a:r>
          </a:p>
        </p:txBody>
      </p:sp>
    </p:spTree>
    <p:extLst>
      <p:ext uri="{BB962C8B-B14F-4D97-AF65-F5344CB8AC3E}">
        <p14:creationId xmlns:p14="http://schemas.microsoft.com/office/powerpoint/2010/main" val="28686845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A34F20D-51BF-4698-8DDA-16C3BCB15B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2755768"/>
              </p:ext>
            </p:extLst>
          </p:nvPr>
        </p:nvGraphicFramePr>
        <p:xfrm>
          <a:off x="436727" y="2290836"/>
          <a:ext cx="11286085" cy="4274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ON WHICH SOCIAL MEDIA PLATFORM THEY FOLLOW INFLUENCER? (OVERALL)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728" y="1793266"/>
            <a:ext cx="1120015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of the respondents follow the influencers across social media like Instagram, YouTube, </a:t>
            </a:r>
            <a:r>
              <a:rPr lang="en-US" dirty="0" err="1">
                <a:solidFill>
                  <a:schemeClr val="accent1"/>
                </a:solidFill>
              </a:rPr>
              <a:t>TikTok</a:t>
            </a:r>
            <a:r>
              <a:rPr lang="en-US" dirty="0">
                <a:solidFill>
                  <a:schemeClr val="accent1"/>
                </a:solidFill>
              </a:rPr>
              <a:t> and Facebook.</a:t>
            </a:r>
            <a:endParaRPr lang="en-US" dirty="0"/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BC55C7B2-7EB3-4E56-9985-4A2FACBE0843}"/>
              </a:ext>
            </a:extLst>
          </p:cNvPr>
          <p:cNvSpPr/>
          <p:nvPr/>
        </p:nvSpPr>
        <p:spPr>
          <a:xfrm>
            <a:off x="9701752" y="3268306"/>
            <a:ext cx="2155636" cy="871538"/>
          </a:xfrm>
          <a:prstGeom prst="wedgeRectCallout">
            <a:avLst>
              <a:gd name="adj1" fmla="val -59889"/>
              <a:gd name="adj2" fmla="val -2180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74% of the respondents, follow the influencer on YouTube.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6381234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ON WHICH SOCIAL MEDIA PLATFORM THEY FOLLOW INFLUENCER? (MALE AND FEMALE)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6726" y="1781662"/>
            <a:ext cx="5659273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Majority of the female respondents follow the influencers across social media like Instagram, </a:t>
            </a:r>
            <a:r>
              <a:rPr lang="en-US" sz="1400" dirty="0" err="1">
                <a:solidFill>
                  <a:schemeClr val="accent1"/>
                </a:solidFill>
              </a:rPr>
              <a:t>TikTok</a:t>
            </a:r>
            <a:r>
              <a:rPr lang="en-US" sz="1400" dirty="0">
                <a:solidFill>
                  <a:schemeClr val="accent1"/>
                </a:solidFill>
              </a:rPr>
              <a:t> and YouTube.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6359002" y="1781662"/>
            <a:ext cx="5359876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Majority of the male respondents follow the influencers across social media like Instagram, YouTube and Facebook.</a:t>
            </a:r>
            <a:endParaRPr lang="en-US" sz="1400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209B127-F5E9-4CDC-9F98-454768131E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8592695"/>
              </p:ext>
            </p:extLst>
          </p:nvPr>
        </p:nvGraphicFramePr>
        <p:xfrm>
          <a:off x="436725" y="2418282"/>
          <a:ext cx="5659273" cy="4188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AC66AD2C-4255-430A-A1C9-E3F780EADA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6564904"/>
              </p:ext>
            </p:extLst>
          </p:nvPr>
        </p:nvGraphicFramePr>
        <p:xfrm>
          <a:off x="6359002" y="2418282"/>
          <a:ext cx="5359876" cy="4188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736110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609969" y="-3070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61887" y="3889830"/>
            <a:ext cx="10191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</a:t>
            </a:r>
            <a:endParaRPr lang="en-GB" sz="7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060" y="1"/>
            <a:ext cx="1503076" cy="19549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643" y="-3070"/>
            <a:ext cx="1505437" cy="195805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38204" y="2927529"/>
            <a:ext cx="11347396" cy="35705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3251197" y="3154281"/>
            <a:ext cx="5721410" cy="1361370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60166F-8F84-4FBA-B937-F11BFF28DEFD}"/>
              </a:ext>
            </a:extLst>
          </p:cNvPr>
          <p:cNvSpPr txBox="1"/>
          <p:nvPr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 | 5912340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471332"/>
      </p:ext>
    </p:extLst>
  </p:cSld>
  <p:clrMapOvr>
    <a:masterClrMapping/>
  </p:clrMapOvr>
</p:sld>
</file>

<file path=ppt/theme/theme1.xml><?xml version="1.0" encoding="utf-8"?>
<a:theme xmlns:a="http://schemas.openxmlformats.org/drawingml/2006/main" name="80_Dividend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F243E"/>
      </a:accent1>
      <a:accent2>
        <a:srgbClr val="E36C09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F243E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1_Dividend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F243E"/>
      </a:accent1>
      <a:accent2>
        <a:srgbClr val="E36C09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F243E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36117</TotalTime>
  <Words>1123</Words>
  <Application>Microsoft Office PowerPoint</Application>
  <PresentationFormat>Widescreen</PresentationFormat>
  <Paragraphs>303</Paragraphs>
  <Slides>33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Times New Roman</vt:lpstr>
      <vt:lpstr>Wingdings</vt:lpstr>
      <vt:lpstr>Wingdings 2</vt:lpstr>
      <vt:lpstr>80_Dividend</vt:lpstr>
      <vt:lpstr>1_Dividend</vt:lpstr>
      <vt:lpstr>PowerPoint Presentation</vt:lpstr>
      <vt:lpstr>OBJECTIVES AND METHODOLOGY</vt:lpstr>
      <vt:lpstr>PowerPoint Presentation</vt:lpstr>
      <vt:lpstr>Research Purpose                                                                        4/10</vt:lpstr>
      <vt:lpstr>Research Purpose                                                                        4/10</vt:lpstr>
      <vt:lpstr>PowerPoint Presentation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PowerPoint Presentation</vt:lpstr>
      <vt:lpstr>Research Purpose                                                                        4/10</vt:lpstr>
      <vt:lpstr>PowerPoint Presentation</vt:lpstr>
      <vt:lpstr>Research Purpose                                                                        4/10</vt:lpstr>
      <vt:lpstr>Research Purpose                                                                        4/10</vt:lpstr>
      <vt:lpstr>PowerPoint Presentation</vt:lpstr>
      <vt:lpstr>Research Purpose                                                                        4/10</vt:lpstr>
      <vt:lpstr>Research Purpose                                                                        4/10</vt:lpstr>
      <vt:lpstr>PowerPoint Presentation</vt:lpstr>
      <vt:lpstr>Research Purpose                                                                        4/10</vt:lpstr>
      <vt:lpstr>PowerPoint Presentation</vt:lpstr>
      <vt:lpstr>Research Purpose                                                                        4/10</vt:lpstr>
      <vt:lpstr>Research Purpose                                                                        4/10</vt:lpstr>
      <vt:lpstr>PowerPoint Presentation</vt:lpstr>
      <vt:lpstr>Research Purpose                                                                        4/10</vt:lpstr>
      <vt:lpstr>Research Purpose                                                                        4/10</vt:lpstr>
      <vt:lpstr>PowerPoint Presentation</vt:lpstr>
      <vt:lpstr>Research Purpose                                                                        4/10</vt:lpstr>
      <vt:lpstr>Research Purpose                                                                        4/10</vt:lpstr>
      <vt:lpstr>THANK YOU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- Post Launch Evaluation</dc:title>
  <dc:creator>Avant Garde</dc:creator>
  <cp:lastModifiedBy>Sudeep Rai</cp:lastModifiedBy>
  <cp:revision>3114</cp:revision>
  <cp:lastPrinted>2024-05-09T08:59:51Z</cp:lastPrinted>
  <dcterms:created xsi:type="dcterms:W3CDTF">2018-02-05T15:26:47Z</dcterms:created>
  <dcterms:modified xsi:type="dcterms:W3CDTF">2025-04-22T05:49:00Z</dcterms:modified>
</cp:coreProperties>
</file>