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24"/>
  </p:notesMasterIdLst>
  <p:handoutMasterIdLst>
    <p:handoutMasterId r:id="rId25"/>
  </p:handoutMasterIdLst>
  <p:sldIdLst>
    <p:sldId id="5869" r:id="rId2"/>
    <p:sldId id="263" r:id="rId3"/>
    <p:sldId id="5991" r:id="rId4"/>
    <p:sldId id="5918" r:id="rId5"/>
    <p:sldId id="6003" r:id="rId6"/>
    <p:sldId id="6015" r:id="rId7"/>
    <p:sldId id="6031" r:id="rId8"/>
    <p:sldId id="6013" r:id="rId9"/>
    <p:sldId id="6045" r:id="rId10"/>
    <p:sldId id="5920" r:id="rId11"/>
    <p:sldId id="6004" r:id="rId12"/>
    <p:sldId id="6016" r:id="rId13"/>
    <p:sldId id="6032" r:id="rId14"/>
    <p:sldId id="6046" r:id="rId15"/>
    <p:sldId id="5922" r:id="rId16"/>
    <p:sldId id="5986" r:id="rId17"/>
    <p:sldId id="5987" r:id="rId18"/>
    <p:sldId id="5988" r:id="rId19"/>
    <p:sldId id="6049" r:id="rId20"/>
    <p:sldId id="5989" r:id="rId21"/>
    <p:sldId id="5990" r:id="rId22"/>
    <p:sldId id="398" r:id="rId2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69"/>
            <p14:sldId id="263"/>
            <p14:sldId id="5991"/>
            <p14:sldId id="5918"/>
            <p14:sldId id="6003"/>
            <p14:sldId id="6015"/>
            <p14:sldId id="6031"/>
            <p14:sldId id="6013"/>
            <p14:sldId id="6045"/>
            <p14:sldId id="5920"/>
            <p14:sldId id="6004"/>
            <p14:sldId id="6016"/>
            <p14:sldId id="6032"/>
            <p14:sldId id="6046"/>
            <p14:sldId id="5922"/>
            <p14:sldId id="5986"/>
            <p14:sldId id="5987"/>
            <p14:sldId id="5988"/>
            <p14:sldId id="6049"/>
            <p14:sldId id="5989"/>
            <p14:sldId id="5990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4409"/>
    <a:srgbClr val="0F243E"/>
    <a:srgbClr val="FFCC99"/>
    <a:srgbClr val="E96E09"/>
    <a:srgbClr val="A4CCB5"/>
    <a:srgbClr val="CCCCFF"/>
    <a:srgbClr val="8CEEF8"/>
    <a:srgbClr val="AFEB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 autoAdjust="0"/>
    <p:restoredTop sz="93784" autoAdjust="0"/>
  </p:normalViewPr>
  <p:slideViewPr>
    <p:cSldViewPr snapToGrid="0">
      <p:cViewPr varScale="1">
        <p:scale>
          <a:sx n="66" d="100"/>
          <a:sy n="66" d="100"/>
        </p:scale>
        <p:origin x="660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Clean%20Data%20Sheet\EV%20Adoption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Clean%20Data%20Sheet\EV%20Adoption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Clean%20Data%20Sheet\EV%20Adoption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Clean%20Data%20Sheet\EV%20Adoption%20Da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Clean%20Data%20Sheet\EV%20Adoption%20Dat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Clean%20Data%20Sheet\EV%20Adoption%20Dat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Clean%20Data%20Sheet\EV%20Adoption%20Dat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EV%20Adoption\Analysis\EV%20Adoption%20Dat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Downloads\EV%20Adoption%20Data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sarwa\OneDrive\Desktop\Mini%20Research\EV%20Adoption\Analysis\SE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Sheet1!$A$18:$A$23</c:f>
              <c:strCache>
                <c:ptCount val="6"/>
                <c:pt idx="0">
                  <c:v>Not Familiar at All</c:v>
                </c:pt>
                <c:pt idx="1">
                  <c:v>Somewhat Familiar</c:v>
                </c:pt>
                <c:pt idx="2">
                  <c:v>Familiar</c:v>
                </c:pt>
                <c:pt idx="3">
                  <c:v>Very Familiar</c:v>
                </c:pt>
                <c:pt idx="4">
                  <c:v>Don’t Know</c:v>
                </c:pt>
                <c:pt idx="5">
                  <c:v>No Response</c:v>
                </c:pt>
              </c:strCache>
            </c:strRef>
          </c:cat>
          <c:val>
            <c:numRef>
              <c:f>Sheet1!$B$18:$B$23</c:f>
              <c:numCache>
                <c:formatCode>0.00%</c:formatCode>
                <c:ptCount val="6"/>
                <c:pt idx="0">
                  <c:v>2.771362586605081E-2</c:v>
                </c:pt>
                <c:pt idx="1">
                  <c:v>0.44572748267898382</c:v>
                </c:pt>
                <c:pt idx="2">
                  <c:v>0.43418013856812931</c:v>
                </c:pt>
                <c:pt idx="3">
                  <c:v>6.9284064665127015E-2</c:v>
                </c:pt>
                <c:pt idx="4">
                  <c:v>1.8475750577367205E-2</c:v>
                </c:pt>
                <c:pt idx="5">
                  <c:v>4.6189376443418013E-3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7A-4BF5-85EE-FDEF33BBD1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2246344"/>
        <c:axId val="432247656"/>
      </c:barChart>
      <c:catAx>
        <c:axId val="43224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47656"/>
        <c:crosses val="autoZero"/>
        <c:auto val="1"/>
        <c:lblAlgn val="ctr"/>
        <c:lblOffset val="100"/>
        <c:noMultiLvlLbl val="0"/>
      </c:catAx>
      <c:valAx>
        <c:axId val="4322476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46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Gender!$D$4:$D$5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Gender!$E$4:$E$5</c:f>
              <c:numCache>
                <c:formatCode>0%</c:formatCode>
                <c:ptCount val="2"/>
                <c:pt idx="0">
                  <c:v>0.51</c:v>
                </c:pt>
                <c:pt idx="1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CB-4FDA-AF15-52F40347CC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7604976"/>
        <c:axId val="607609896"/>
      </c:barChart>
      <c:catAx>
        <c:axId val="60760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609896"/>
        <c:crosses val="autoZero"/>
        <c:auto val="1"/>
        <c:lblAlgn val="ctr"/>
        <c:lblOffset val="100"/>
        <c:noMultiLvlLbl val="0"/>
      </c:catAx>
      <c:valAx>
        <c:axId val="60760989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60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AGe!$D$4:$D$7</c:f>
              <c:strCache>
                <c:ptCount val="4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45-55</c:v>
                </c:pt>
              </c:strCache>
            </c:strRef>
          </c:cat>
          <c:val>
            <c:numRef>
              <c:f>AGe!$E$4:$E$7</c:f>
              <c:numCache>
                <c:formatCode>0%</c:formatCode>
                <c:ptCount val="4"/>
                <c:pt idx="0">
                  <c:v>0.45</c:v>
                </c:pt>
                <c:pt idx="1">
                  <c:v>0.47</c:v>
                </c:pt>
                <c:pt idx="2">
                  <c:v>0.59</c:v>
                </c:pt>
                <c:pt idx="3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AB-4A47-8D5C-A448FF89BD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7604976"/>
        <c:axId val="607609896"/>
      </c:barChart>
      <c:catAx>
        <c:axId val="60760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609896"/>
        <c:crosses val="autoZero"/>
        <c:auto val="1"/>
        <c:lblAlgn val="ctr"/>
        <c:lblOffset val="100"/>
        <c:noMultiLvlLbl val="0"/>
      </c:catAx>
      <c:valAx>
        <c:axId val="60760989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60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SEC!$D$2:$D$5</c:f>
              <c:strCache>
                <c:ptCount val="4"/>
                <c:pt idx="0">
                  <c:v>High / Upper</c:v>
                </c:pt>
                <c:pt idx="1">
                  <c:v>Upper Middle</c:v>
                </c:pt>
                <c:pt idx="2">
                  <c:v>Middle</c:v>
                </c:pt>
                <c:pt idx="3">
                  <c:v>Lower Middle</c:v>
                </c:pt>
              </c:strCache>
            </c:strRef>
          </c:cat>
          <c:val>
            <c:numRef>
              <c:f>SEC!$E$2:$E$5</c:f>
              <c:numCache>
                <c:formatCode>0.00%</c:formatCode>
                <c:ptCount val="4"/>
                <c:pt idx="0">
                  <c:v>0.51600000000000001</c:v>
                </c:pt>
                <c:pt idx="1">
                  <c:v>0.53169999999999995</c:v>
                </c:pt>
                <c:pt idx="2">
                  <c:v>7.6899999999999996E-2</c:v>
                </c:pt>
                <c:pt idx="3" formatCode="0%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A-4479-9E4A-5A56C7350A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0330160"/>
        <c:axId val="590327208"/>
      </c:barChart>
      <c:catAx>
        <c:axId val="59033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0327208"/>
        <c:crosses val="autoZero"/>
        <c:auto val="1"/>
        <c:lblAlgn val="ctr"/>
        <c:lblOffset val="100"/>
        <c:noMultiLvlLbl val="0"/>
      </c:catAx>
      <c:valAx>
        <c:axId val="59032720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033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906578090169"/>
          <c:y val="1.9983321007662896E-2"/>
          <c:w val="0.62557473531197516"/>
          <c:h val="0.872316244484356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Sheet1!$A$44:$A$49</c:f>
              <c:strCache>
                <c:ptCount val="6"/>
                <c:pt idx="0">
                  <c:v>No Response</c:v>
                </c:pt>
                <c:pt idx="1">
                  <c:v>Don’t Know</c:v>
                </c:pt>
                <c:pt idx="2">
                  <c:v>Motorbike dealerships</c:v>
                </c:pt>
                <c:pt idx="3">
                  <c:v>Online Media (TV, radio, online articles)</c:v>
                </c:pt>
                <c:pt idx="4">
                  <c:v>Social media</c:v>
                </c:pt>
                <c:pt idx="5">
                  <c:v>Word of Mouth (Friends/Family/Relatives)</c:v>
                </c:pt>
              </c:strCache>
            </c:strRef>
          </c:cat>
          <c:val>
            <c:numRef>
              <c:f>Sheet1!$B$44:$B$49</c:f>
              <c:numCache>
                <c:formatCode>0.00%</c:formatCode>
                <c:ptCount val="6"/>
                <c:pt idx="0">
                  <c:v>4.6189376443418013E-3</c:v>
                </c:pt>
                <c:pt idx="1">
                  <c:v>1.6166281755196306E-2</c:v>
                </c:pt>
                <c:pt idx="2">
                  <c:v>7.3903002309468821E-2</c:v>
                </c:pt>
                <c:pt idx="3">
                  <c:v>0.10623556581986143</c:v>
                </c:pt>
                <c:pt idx="4">
                  <c:v>0.30946882217090071</c:v>
                </c:pt>
                <c:pt idx="5">
                  <c:v>0.48960739030023093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22-498E-8601-9F303FF614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61584656"/>
        <c:axId val="561585968"/>
      </c:barChart>
      <c:catAx>
        <c:axId val="561584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585968"/>
        <c:crosses val="autoZero"/>
        <c:auto val="1"/>
        <c:lblAlgn val="ctr"/>
        <c:lblOffset val="100"/>
        <c:noMultiLvlLbl val="0"/>
      </c:catAx>
      <c:valAx>
        <c:axId val="561585968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58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Gender!$E$30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588525111660906E-3"/>
                  <c:y val="1.89338637370930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E5E-4F40-BEA6-1E0A975612CD}"/>
                </c:ext>
              </c:extLst>
            </c:dLbl>
            <c:dLbl>
              <c:idx val="1"/>
              <c:layout>
                <c:manualLayout>
                  <c:x val="-6.0750837451269254E-4"/>
                  <c:y val="2.43435390905483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E5E-4F40-BEA6-1E0A975612CD}"/>
                </c:ext>
              </c:extLst>
            </c:dLbl>
            <c:dLbl>
              <c:idx val="2"/>
              <c:layout>
                <c:manualLayout>
                  <c:x val="5.9159828504303565E-3"/>
                  <c:y val="1.89338637370930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E5E-4F40-BEA6-1E0A975612CD}"/>
                </c:ext>
              </c:extLst>
            </c:dLbl>
            <c:dLbl>
              <c:idx val="3"/>
              <c:layout>
                <c:manualLayout>
                  <c:x val="-3.0893936961832358E-3"/>
                  <c:y val="2.16387014138207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E5E-4F40-BEA6-1E0A975612CD}"/>
                </c:ext>
              </c:extLst>
            </c:dLbl>
            <c:dLbl>
              <c:idx val="4"/>
              <c:layout>
                <c:manualLayout>
                  <c:x val="-7.0022120785841657E-5"/>
                  <c:y val="5.40967535345514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E5E-4F40-BEA6-1E0A975612CD}"/>
                </c:ext>
              </c:extLst>
            </c:dLbl>
            <c:dLbl>
              <c:idx val="5"/>
              <c:layout>
                <c:manualLayout>
                  <c:x val="1.3866773076654102E-2"/>
                  <c:y val="2.43435390905483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E5E-4F40-BEA6-1E0A975612CD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Gender!$D$31:$D$36</c:f>
              <c:strCache>
                <c:ptCount val="6"/>
                <c:pt idx="0">
                  <c:v>No Response</c:v>
                </c:pt>
                <c:pt idx="1">
                  <c:v>Don’t Know</c:v>
                </c:pt>
                <c:pt idx="2">
                  <c:v>Motorbike dealerships</c:v>
                </c:pt>
                <c:pt idx="3">
                  <c:v>Online Media (TV, radio, online articles)</c:v>
                </c:pt>
                <c:pt idx="4">
                  <c:v>Social media</c:v>
                </c:pt>
                <c:pt idx="5">
                  <c:v>Word of Mouth (Friends/Family/Relatives)</c:v>
                </c:pt>
              </c:strCache>
            </c:strRef>
          </c:cat>
          <c:val>
            <c:numRef>
              <c:f>Gender!$E$31:$E$36</c:f>
              <c:numCache>
                <c:formatCode>0.00%</c:formatCode>
                <c:ptCount val="6"/>
                <c:pt idx="0">
                  <c:v>1.7857142857142856E-2</c:v>
                </c:pt>
                <c:pt idx="1">
                  <c:v>1.7857142857142856E-2</c:v>
                </c:pt>
                <c:pt idx="2">
                  <c:v>7.1428571428571425E-2</c:v>
                </c:pt>
                <c:pt idx="3">
                  <c:v>7.1428571428571425E-2</c:v>
                </c:pt>
                <c:pt idx="4">
                  <c:v>0.35714285714285715</c:v>
                </c:pt>
                <c:pt idx="5">
                  <c:v>0.4642857142857143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5E-4F40-BEA6-1E0A975612CD}"/>
            </c:ext>
          </c:extLst>
        </c:ser>
        <c:ser>
          <c:idx val="1"/>
          <c:order val="1"/>
          <c:tx>
            <c:strRef>
              <c:f>Gender!$F$30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11947316065401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E5E-4F40-BEA6-1E0A975612CD}"/>
                </c:ext>
              </c:extLst>
            </c:dLbl>
            <c:dLbl>
              <c:idx val="1"/>
              <c:layout>
                <c:manualLayout>
                  <c:x val="3.668627315593864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E5E-4F40-BEA6-1E0A975612CD}"/>
                </c:ext>
              </c:extLst>
            </c:dLbl>
            <c:dLbl>
              <c:idx val="2"/>
              <c:layout>
                <c:manualLayout>
                  <c:x val="5.560110932766444E-3"/>
                  <c:y val="-1.3524188383637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E5E-4F40-BEA6-1E0A975612CD}"/>
                </c:ext>
              </c:extLst>
            </c:dLbl>
            <c:dLbl>
              <c:idx val="3"/>
              <c:layout>
                <c:manualLayout>
                  <c:x val="3.421068096157921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E5E-4F40-BEA6-1E0A975612CD}"/>
                </c:ext>
              </c:extLst>
            </c:dLbl>
            <c:dLbl>
              <c:idx val="4"/>
              <c:layout>
                <c:manualLayout>
                  <c:x val="2.5097789437101035E-2"/>
                  <c:y val="-2.16387014138207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E5E-4F40-BEA6-1E0A975612CD}"/>
                </c:ext>
              </c:extLst>
            </c:dLbl>
            <c:dLbl>
              <c:idx val="5"/>
              <c:layout>
                <c:manualLayout>
                  <c:x val="1.6716230214651483E-2"/>
                  <c:y val="-2.16387014138207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E5E-4F40-BEA6-1E0A975612CD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Gender!$D$31:$D$36</c:f>
              <c:strCache>
                <c:ptCount val="6"/>
                <c:pt idx="0">
                  <c:v>No Response</c:v>
                </c:pt>
                <c:pt idx="1">
                  <c:v>Don’t Know</c:v>
                </c:pt>
                <c:pt idx="2">
                  <c:v>Motorbike dealerships</c:v>
                </c:pt>
                <c:pt idx="3">
                  <c:v>Online Media (TV, radio, online articles)</c:v>
                </c:pt>
                <c:pt idx="4">
                  <c:v>Social media</c:v>
                </c:pt>
                <c:pt idx="5">
                  <c:v>Word of Mouth (Friends/Family/Relatives)</c:v>
                </c:pt>
              </c:strCache>
            </c:strRef>
          </c:cat>
          <c:val>
            <c:numRef>
              <c:f>Gender!$F$31:$F$36</c:f>
              <c:numCache>
                <c:formatCode>0.00%</c:formatCode>
                <c:ptCount val="6"/>
                <c:pt idx="0">
                  <c:v>2.6525198938992041E-3</c:v>
                </c:pt>
                <c:pt idx="1">
                  <c:v>1.5915119363395226E-2</c:v>
                </c:pt>
                <c:pt idx="2">
                  <c:v>7.4270557029177717E-2</c:v>
                </c:pt>
                <c:pt idx="3">
                  <c:v>0.11140583554376658</c:v>
                </c:pt>
                <c:pt idx="4">
                  <c:v>0.30238726790450926</c:v>
                </c:pt>
                <c:pt idx="5">
                  <c:v>0.49336870026525198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5E-4F40-BEA6-1E0A975612C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07511824"/>
        <c:axId val="607510512"/>
      </c:barChart>
      <c:catAx>
        <c:axId val="607511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510512"/>
        <c:crosses val="autoZero"/>
        <c:auto val="1"/>
        <c:lblAlgn val="ctr"/>
        <c:lblOffset val="100"/>
        <c:noMultiLvlLbl val="0"/>
      </c:catAx>
      <c:valAx>
        <c:axId val="607510512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51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AGe!$D$33</c:f>
              <c:strCache>
                <c:ptCount val="1"/>
                <c:pt idx="0">
                  <c:v>Motorbike dealerships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AGe!$E$30:$H$30</c:f>
              <c:strCache>
                <c:ptCount val="4"/>
                <c:pt idx="0">
                  <c:v>18-24</c:v>
                </c:pt>
                <c:pt idx="1">
                  <c:v>25-34</c:v>
                </c:pt>
                <c:pt idx="2">
                  <c:v>35-44 </c:v>
                </c:pt>
                <c:pt idx="3">
                  <c:v>45-55</c:v>
                </c:pt>
              </c:strCache>
            </c:strRef>
          </c:cat>
          <c:val>
            <c:numRef>
              <c:f>AGe!$E$33:$H$33</c:f>
              <c:numCache>
                <c:formatCode>0%</c:formatCode>
                <c:ptCount val="4"/>
                <c:pt idx="0">
                  <c:v>5.8823529411764705E-2</c:v>
                </c:pt>
                <c:pt idx="1">
                  <c:v>6.5989847715736044E-2</c:v>
                </c:pt>
                <c:pt idx="2">
                  <c:v>8.6538461538461536E-2</c:v>
                </c:pt>
                <c:pt idx="3">
                  <c:v>0.10638297872340426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7-4000-A814-1C883D0E9589}"/>
            </c:ext>
          </c:extLst>
        </c:ser>
        <c:ser>
          <c:idx val="1"/>
          <c:order val="1"/>
          <c:tx>
            <c:strRef>
              <c:f>AGe!$D$34</c:f>
              <c:strCache>
                <c:ptCount val="1"/>
                <c:pt idx="0">
                  <c:v>Online Media (TV, radio, online articles)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AGe!$E$30:$H$30</c:f>
              <c:strCache>
                <c:ptCount val="4"/>
                <c:pt idx="0">
                  <c:v>18-24</c:v>
                </c:pt>
                <c:pt idx="1">
                  <c:v>25-34</c:v>
                </c:pt>
                <c:pt idx="2">
                  <c:v>35-44 </c:v>
                </c:pt>
                <c:pt idx="3">
                  <c:v>45-55</c:v>
                </c:pt>
              </c:strCache>
            </c:strRef>
          </c:cat>
          <c:val>
            <c:numRef>
              <c:f>AGe!$E$34:$H$34</c:f>
              <c:numCache>
                <c:formatCode>0%</c:formatCode>
                <c:ptCount val="4"/>
                <c:pt idx="0">
                  <c:v>0.10588235294117647</c:v>
                </c:pt>
                <c:pt idx="1">
                  <c:v>0.1116751269035533</c:v>
                </c:pt>
                <c:pt idx="2">
                  <c:v>8.6538461538461536E-2</c:v>
                </c:pt>
                <c:pt idx="3">
                  <c:v>0.1276595744680851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37-4000-A814-1C883D0E9589}"/>
            </c:ext>
          </c:extLst>
        </c:ser>
        <c:ser>
          <c:idx val="2"/>
          <c:order val="2"/>
          <c:tx>
            <c:strRef>
              <c:f>AGe!$D$35</c:f>
              <c:strCache>
                <c:ptCount val="1"/>
                <c:pt idx="0">
                  <c:v>Social media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AGe!$E$30:$H$30</c:f>
              <c:strCache>
                <c:ptCount val="4"/>
                <c:pt idx="0">
                  <c:v>18-24</c:v>
                </c:pt>
                <c:pt idx="1">
                  <c:v>25-34</c:v>
                </c:pt>
                <c:pt idx="2">
                  <c:v>35-44 </c:v>
                </c:pt>
                <c:pt idx="3">
                  <c:v>45-55</c:v>
                </c:pt>
              </c:strCache>
            </c:strRef>
          </c:cat>
          <c:val>
            <c:numRef>
              <c:f>AGe!$E$35:$H$35</c:f>
              <c:numCache>
                <c:formatCode>0%</c:formatCode>
                <c:ptCount val="4"/>
                <c:pt idx="0">
                  <c:v>0.3411764705882353</c:v>
                </c:pt>
                <c:pt idx="1">
                  <c:v>0.28934010152284262</c:v>
                </c:pt>
                <c:pt idx="2">
                  <c:v>0.36538461538461536</c:v>
                </c:pt>
                <c:pt idx="3">
                  <c:v>0.21276595744680851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37-4000-A814-1C883D0E9589}"/>
            </c:ext>
          </c:extLst>
        </c:ser>
        <c:ser>
          <c:idx val="3"/>
          <c:order val="3"/>
          <c:tx>
            <c:strRef>
              <c:f>AGe!$D$36</c:f>
              <c:strCache>
                <c:ptCount val="1"/>
                <c:pt idx="0">
                  <c:v>Word of Mouth (Friends/Family/Relatives)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AGe!$E$30:$H$30</c:f>
              <c:strCache>
                <c:ptCount val="4"/>
                <c:pt idx="0">
                  <c:v>18-24</c:v>
                </c:pt>
                <c:pt idx="1">
                  <c:v>25-34</c:v>
                </c:pt>
                <c:pt idx="2">
                  <c:v>35-44 </c:v>
                </c:pt>
                <c:pt idx="3">
                  <c:v>45-55</c:v>
                </c:pt>
              </c:strCache>
            </c:strRef>
          </c:cat>
          <c:val>
            <c:numRef>
              <c:f>AGe!$E$36:$H$36</c:f>
              <c:numCache>
                <c:formatCode>0%</c:formatCode>
                <c:ptCount val="4"/>
                <c:pt idx="0">
                  <c:v>0.44705882352941179</c:v>
                </c:pt>
                <c:pt idx="1">
                  <c:v>0.52284263959390864</c:v>
                </c:pt>
                <c:pt idx="2">
                  <c:v>0.43269230769230771</c:v>
                </c:pt>
                <c:pt idx="3">
                  <c:v>0.55319148936170215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37-4000-A814-1C883D0E95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5811208"/>
        <c:axId val="585805960"/>
      </c:barChart>
      <c:catAx>
        <c:axId val="58581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805960"/>
        <c:crosses val="autoZero"/>
        <c:auto val="1"/>
        <c:lblAlgn val="ctr"/>
        <c:lblOffset val="100"/>
        <c:noMultiLvlLbl val="0"/>
      </c:catAx>
      <c:valAx>
        <c:axId val="58580596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81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SEC!$J$37</c:f>
              <c:strCache>
                <c:ptCount val="1"/>
                <c:pt idx="0">
                  <c:v>Motorbike dealerships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SEC!$K$36:$N$36</c:f>
              <c:strCache>
                <c:ptCount val="4"/>
                <c:pt idx="0">
                  <c:v>High / Upper</c:v>
                </c:pt>
                <c:pt idx="1">
                  <c:v>Upper Middle</c:v>
                </c:pt>
                <c:pt idx="2">
                  <c:v>Middle</c:v>
                </c:pt>
                <c:pt idx="3">
                  <c:v>Lower Middle</c:v>
                </c:pt>
              </c:strCache>
            </c:strRef>
          </c:cat>
          <c:val>
            <c:numRef>
              <c:f>SEC!$K$37:$N$37</c:f>
              <c:numCache>
                <c:formatCode>0%</c:formatCode>
                <c:ptCount val="4"/>
                <c:pt idx="0">
                  <c:v>4.7872340425531915E-2</c:v>
                </c:pt>
                <c:pt idx="1">
                  <c:v>4.7619047619047616E-2</c:v>
                </c:pt>
                <c:pt idx="2">
                  <c:v>0.19230769230769232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9-483A-ADCD-6EB7D9B154E8}"/>
            </c:ext>
          </c:extLst>
        </c:ser>
        <c:ser>
          <c:idx val="1"/>
          <c:order val="1"/>
          <c:tx>
            <c:strRef>
              <c:f>SEC!$J$38</c:f>
              <c:strCache>
                <c:ptCount val="1"/>
                <c:pt idx="0">
                  <c:v>Online Media (TV, radio, online articles)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SEC!$K$36:$N$36</c:f>
              <c:strCache>
                <c:ptCount val="4"/>
                <c:pt idx="0">
                  <c:v>High / Upper</c:v>
                </c:pt>
                <c:pt idx="1">
                  <c:v>Upper Middle</c:v>
                </c:pt>
                <c:pt idx="2">
                  <c:v>Middle</c:v>
                </c:pt>
                <c:pt idx="3">
                  <c:v>Lower Middle</c:v>
                </c:pt>
              </c:strCache>
            </c:strRef>
          </c:cat>
          <c:val>
            <c:numRef>
              <c:f>SEC!$K$38:$N$38</c:f>
              <c:numCache>
                <c:formatCode>0%</c:formatCode>
                <c:ptCount val="4"/>
                <c:pt idx="0">
                  <c:v>0.1276595744680851</c:v>
                </c:pt>
                <c:pt idx="1">
                  <c:v>0.10317460317460317</c:v>
                </c:pt>
                <c:pt idx="2">
                  <c:v>0.13461538461538461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9-483A-ADCD-6EB7D9B154E8}"/>
            </c:ext>
          </c:extLst>
        </c:ser>
        <c:ser>
          <c:idx val="2"/>
          <c:order val="2"/>
          <c:tx>
            <c:strRef>
              <c:f>SEC!$J$39</c:f>
              <c:strCache>
                <c:ptCount val="1"/>
                <c:pt idx="0">
                  <c:v>Social media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SEC!$K$36:$N$36</c:f>
              <c:strCache>
                <c:ptCount val="4"/>
                <c:pt idx="0">
                  <c:v>High / Upper</c:v>
                </c:pt>
                <c:pt idx="1">
                  <c:v>Upper Middle</c:v>
                </c:pt>
                <c:pt idx="2">
                  <c:v>Middle</c:v>
                </c:pt>
                <c:pt idx="3">
                  <c:v>Lower Middle</c:v>
                </c:pt>
              </c:strCache>
            </c:strRef>
          </c:cat>
          <c:val>
            <c:numRef>
              <c:f>SEC!$K$39:$N$39</c:f>
              <c:numCache>
                <c:formatCode>0%</c:formatCode>
                <c:ptCount val="4"/>
                <c:pt idx="0">
                  <c:v>0.28723404255319152</c:v>
                </c:pt>
                <c:pt idx="1">
                  <c:v>0.35714285714285715</c:v>
                </c:pt>
                <c:pt idx="2">
                  <c:v>0.23076923076923078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99-483A-ADCD-6EB7D9B154E8}"/>
            </c:ext>
          </c:extLst>
        </c:ser>
        <c:ser>
          <c:idx val="3"/>
          <c:order val="3"/>
          <c:tx>
            <c:strRef>
              <c:f>SEC!$J$40</c:f>
              <c:strCache>
                <c:ptCount val="1"/>
                <c:pt idx="0">
                  <c:v>Word of Mouth (Friends/Family/Relatives)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SEC!$K$36:$N$36</c:f>
              <c:strCache>
                <c:ptCount val="4"/>
                <c:pt idx="0">
                  <c:v>High / Upper</c:v>
                </c:pt>
                <c:pt idx="1">
                  <c:v>Upper Middle</c:v>
                </c:pt>
                <c:pt idx="2">
                  <c:v>Middle</c:v>
                </c:pt>
                <c:pt idx="3">
                  <c:v>Lower Middle</c:v>
                </c:pt>
              </c:strCache>
            </c:strRef>
          </c:cat>
          <c:val>
            <c:numRef>
              <c:f>SEC!$K$40:$N$40</c:f>
              <c:numCache>
                <c:formatCode>0%</c:formatCode>
                <c:ptCount val="4"/>
                <c:pt idx="0">
                  <c:v>0.51595744680851063</c:v>
                </c:pt>
                <c:pt idx="1">
                  <c:v>0.47619047619047616</c:v>
                </c:pt>
                <c:pt idx="2">
                  <c:v>0.40384615384615385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99-483A-ADCD-6EB7D9B154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8328256"/>
        <c:axId val="448325304"/>
      </c:barChart>
      <c:catAx>
        <c:axId val="44832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325304"/>
        <c:crosses val="autoZero"/>
        <c:auto val="1"/>
        <c:lblAlgn val="ctr"/>
        <c:lblOffset val="100"/>
        <c:noMultiLvlLbl val="0"/>
      </c:catAx>
      <c:valAx>
        <c:axId val="4483253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32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Sheet1!$E$61:$E$65</c:f>
              <c:strCache>
                <c:ptCount val="5"/>
                <c:pt idx="0">
                  <c:v>Smart Feature</c:v>
                </c:pt>
                <c:pt idx="1">
                  <c:v>Comfort</c:v>
                </c:pt>
                <c:pt idx="2">
                  <c:v>Performance</c:v>
                </c:pt>
                <c:pt idx="3">
                  <c:v>Reliability</c:v>
                </c:pt>
                <c:pt idx="4">
                  <c:v>Battery Life</c:v>
                </c:pt>
              </c:strCache>
            </c:strRef>
          </c:cat>
          <c:val>
            <c:numRef>
              <c:f>Sheet1!$F$61:$F$65</c:f>
              <c:numCache>
                <c:formatCode>0.00%</c:formatCode>
                <c:ptCount val="5"/>
                <c:pt idx="0">
                  <c:v>0.57509999999999994</c:v>
                </c:pt>
                <c:pt idx="1">
                  <c:v>0.49880000000000002</c:v>
                </c:pt>
                <c:pt idx="2">
                  <c:v>0.33950000000000002</c:v>
                </c:pt>
                <c:pt idx="3">
                  <c:v>0.30020000000000002</c:v>
                </c:pt>
                <c:pt idx="4">
                  <c:v>0.2263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B-4E8A-B9DB-85F7DACEA2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1534144"/>
        <c:axId val="561535128"/>
      </c:barChart>
      <c:catAx>
        <c:axId val="56153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535128"/>
        <c:crosses val="autoZero"/>
        <c:auto val="1"/>
        <c:lblAlgn val="ctr"/>
        <c:lblOffset val="100"/>
        <c:noMultiLvlLbl val="0"/>
      </c:catAx>
      <c:valAx>
        <c:axId val="56153512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5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 dirty="0">
                <a:solidFill>
                  <a:schemeClr val="accent1"/>
                </a:solidFill>
                <a:effectLst/>
              </a:rPr>
              <a:t>Test ride in near future</a:t>
            </a:r>
            <a:endParaRPr lang="en-US" sz="1800" b="0" dirty="0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31350425229233791"/>
          <c:y val="1.8161000847513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686597855905125"/>
          <c:y val="0.17448455647594596"/>
          <c:w val="0.48458777803876035"/>
          <c:h val="0.65150707707033029"/>
        </c:manualLayout>
      </c:layout>
      <c:pieChart>
        <c:varyColors val="1"/>
        <c:ser>
          <c:idx val="0"/>
          <c:order val="0"/>
          <c:explosion val="18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9E-4349-B427-0E2A7CBBA86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9E-4349-B427-0E2A7CBBA860}"/>
              </c:ext>
            </c:extLst>
          </c:dPt>
          <c:dLbls>
            <c:dLbl>
              <c:idx val="0"/>
              <c:layout>
                <c:manualLayout>
                  <c:x val="2.2926481211471301E-2"/>
                  <c:y val="1.73358908090082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9E-4349-B427-0E2A7CBBA860}"/>
                </c:ext>
              </c:extLst>
            </c:dLbl>
            <c:dLbl>
              <c:idx val="1"/>
              <c:layout>
                <c:manualLayout>
                  <c:x val="-3.8527585610898633E-2"/>
                  <c:y val="6.075116950172124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9E-4349-B427-0E2A7CBBA86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Sheet1!$A$361:$A$362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Sheet1!$B$361:$B$362</c:f>
              <c:numCache>
                <c:formatCode>0%</c:formatCode>
                <c:ptCount val="2"/>
                <c:pt idx="0">
                  <c:v>0.73538461538461541</c:v>
                </c:pt>
                <c:pt idx="1">
                  <c:v>0.26461538461538464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9E-4349-B427-0E2A7CBBA86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 dirty="0">
                <a:solidFill>
                  <a:schemeClr val="accent1"/>
                </a:solidFill>
                <a:effectLst/>
              </a:rPr>
              <a:t>Driven two-wheeler electric vehicles</a:t>
            </a:r>
            <a:endParaRPr lang="en-US" sz="1800" b="0" dirty="0">
              <a:solidFill>
                <a:schemeClr val="accent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358976448072892"/>
          <c:y val="0.17448451489046798"/>
          <c:w val="0.51915940752405931"/>
          <c:h val="0.6515071601277943"/>
        </c:manualLayout>
      </c:layout>
      <c:pie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B4-4C9C-B82C-8E763FB2EE3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B4-4C9C-B82C-8E763FB2EE3C}"/>
              </c:ext>
            </c:extLst>
          </c:dPt>
          <c:dLbls>
            <c:dLbl>
              <c:idx val="0"/>
              <c:layout>
                <c:manualLayout>
                  <c:x val="-9.4555993000874899E-3"/>
                  <c:y val="-1.54658792650918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B4-4C9C-B82C-8E763FB2EE3C}"/>
                </c:ext>
              </c:extLst>
            </c:dLbl>
            <c:dLbl>
              <c:idx val="1"/>
              <c:layout>
                <c:manualLayout>
                  <c:x val="-3.4296150481189849E-2"/>
                  <c:y val="7.45807815689713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B4-4C9C-B82C-8E763FB2EE3C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Sheet1!$A$139:$A$140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Sheet1!$B$139:$B$140</c:f>
              <c:numCache>
                <c:formatCode>0%</c:formatCode>
                <c:ptCount val="2"/>
                <c:pt idx="0">
                  <c:v>0.24942263279445728</c:v>
                </c:pt>
                <c:pt idx="1">
                  <c:v>0.75057736720554269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B4-4C9C-B82C-8E763FB2E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Reason</a:t>
            </a:r>
            <a:r>
              <a:rPr lang="en-US" baseline="0" dirty="0"/>
              <a:t> for Consideration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Overall!$A$329:$A$344</c:f>
              <c:strCache>
                <c:ptCount val="16"/>
                <c:pt idx="0">
                  <c:v>Durable</c:v>
                </c:pt>
                <c:pt idx="1">
                  <c:v>Good Mileage</c:v>
                </c:pt>
                <c:pt idx="2">
                  <c:v>Lightweight</c:v>
                </c:pt>
                <c:pt idx="3">
                  <c:v>Compact and Stylish</c:v>
                </c:pt>
                <c:pt idx="4">
                  <c:v>Trending EV Market</c:v>
                </c:pt>
                <c:pt idx="5">
                  <c:v>Best for Daily Commute</c:v>
                </c:pt>
                <c:pt idx="6">
                  <c:v>Good for Short Ride</c:v>
                </c:pt>
                <c:pt idx="7">
                  <c:v>Less Tax</c:v>
                </c:pt>
                <c:pt idx="8">
                  <c:v>Comfortable and Smooth</c:v>
                </c:pt>
                <c:pt idx="9">
                  <c:v>Convenience Charging</c:v>
                </c:pt>
                <c:pt idx="10">
                  <c:v>Convenient</c:v>
                </c:pt>
                <c:pt idx="11">
                  <c:v>Decrease Pollution</c:v>
                </c:pt>
                <c:pt idx="12">
                  <c:v>Less Maintenance Cost</c:v>
                </c:pt>
                <c:pt idx="13">
                  <c:v>Easy to Ride</c:v>
                </c:pt>
                <c:pt idx="14">
                  <c:v>Eco-Friendly</c:v>
                </c:pt>
                <c:pt idx="15">
                  <c:v>Affordable</c:v>
                </c:pt>
              </c:strCache>
            </c:strRef>
          </c:cat>
          <c:val>
            <c:numRef>
              <c:f>Overall!$C$329:$C$344</c:f>
              <c:numCache>
                <c:formatCode>0%</c:formatCode>
                <c:ptCount val="16"/>
                <c:pt idx="0">
                  <c:v>5.3191489361702126E-3</c:v>
                </c:pt>
                <c:pt idx="1">
                  <c:v>5.3191489361702126E-3</c:v>
                </c:pt>
                <c:pt idx="2">
                  <c:v>5.3191489361702126E-3</c:v>
                </c:pt>
                <c:pt idx="3">
                  <c:v>1.0638297872340425E-2</c:v>
                </c:pt>
                <c:pt idx="4">
                  <c:v>2.1276595744680851E-2</c:v>
                </c:pt>
                <c:pt idx="5">
                  <c:v>3.1914893617021274E-2</c:v>
                </c:pt>
                <c:pt idx="6">
                  <c:v>3.7234042553191488E-2</c:v>
                </c:pt>
                <c:pt idx="7">
                  <c:v>3.7234042553191488E-2</c:v>
                </c:pt>
                <c:pt idx="8">
                  <c:v>4.2553191489361701E-2</c:v>
                </c:pt>
                <c:pt idx="9">
                  <c:v>4.2553191489361701E-2</c:v>
                </c:pt>
                <c:pt idx="10">
                  <c:v>4.7872340425531915E-2</c:v>
                </c:pt>
                <c:pt idx="11">
                  <c:v>4.7872340425531915E-2</c:v>
                </c:pt>
                <c:pt idx="12">
                  <c:v>6.3829787234042548E-2</c:v>
                </c:pt>
                <c:pt idx="13">
                  <c:v>8.5106382978723402E-2</c:v>
                </c:pt>
                <c:pt idx="14">
                  <c:v>0.22340425531914893</c:v>
                </c:pt>
                <c:pt idx="15">
                  <c:v>0.29255319148936171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5-470A-AF09-C96F1AB580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8298552"/>
        <c:axId val="299202296"/>
      </c:barChart>
      <c:catAx>
        <c:axId val="428298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02296"/>
        <c:crosses val="autoZero"/>
        <c:auto val="1"/>
        <c:lblAlgn val="ctr"/>
        <c:lblOffset val="100"/>
        <c:noMultiLvlLbl val="0"/>
      </c:catAx>
      <c:valAx>
        <c:axId val="29920229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298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Purchase</a:t>
            </a:r>
            <a:r>
              <a:rPr lang="en-US" baseline="0" dirty="0"/>
              <a:t> EV in Near Future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62904080721832"/>
          <c:y val="0.21613368093242449"/>
          <c:w val="0.6057776993118642"/>
          <c:h val="0.6244971026721991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453-43D5-96DE-CB43FB795A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453-43D5-96DE-CB43FB795A47}"/>
              </c:ext>
            </c:extLst>
          </c:dPt>
          <c:dLbls>
            <c:dLbl>
              <c:idx val="0"/>
              <c:layout>
                <c:manualLayout>
                  <c:x val="-2.234611980559004E-2"/>
                  <c:y val="-0.1314518413143328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53-43D5-96DE-CB43FB795A47}"/>
                </c:ext>
              </c:extLst>
            </c:dLbl>
            <c:dLbl>
              <c:idx val="1"/>
              <c:layout>
                <c:manualLayout>
                  <c:x val="-7.804515691847932E-3"/>
                  <c:y val="3.70877471500577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53-43D5-96DE-CB43FB795A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Sheet1!$A$155:$A$156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Sheet1!$B$155:$B$156</c:f>
              <c:numCache>
                <c:formatCode>0%</c:formatCode>
                <c:ptCount val="2"/>
                <c:pt idx="0">
                  <c:v>0.41339491916859122</c:v>
                </c:pt>
                <c:pt idx="1">
                  <c:v>0.58660508083140872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53-43D5-96DE-CB43FB795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Sheet1!$A$596:$A$613</c:f>
              <c:strCache>
                <c:ptCount val="18"/>
                <c:pt idx="0">
                  <c:v>Low Resale Value</c:v>
                </c:pt>
                <c:pt idx="1">
                  <c:v>High Battery Expenses</c:v>
                </c:pt>
                <c:pt idx="2">
                  <c:v>Lack of Sound Leading to Accident</c:v>
                </c:pt>
                <c:pt idx="3">
                  <c:v>Poor Battery Backup</c:v>
                </c:pt>
                <c:pt idx="4">
                  <c:v>Dislike Design</c:v>
                </c:pt>
                <c:pt idx="5">
                  <c:v>Already Owns Two-Wheeler</c:v>
                </c:pt>
                <c:pt idx="6">
                  <c:v>Time Consuming for Charging</c:v>
                </c:pt>
                <c:pt idx="7">
                  <c:v>Lightweight</c:v>
                </c:pt>
                <c:pt idx="8">
                  <c:v>Inadequate Information</c:v>
                </c:pt>
                <c:pt idx="9">
                  <c:v>Not Successful Market Yet</c:v>
                </c:pt>
                <c:pt idx="10">
                  <c:v>Unrelaible Battery</c:v>
                </c:pt>
                <c:pt idx="11">
                  <c:v>Untrustworthy</c:v>
                </c:pt>
                <c:pt idx="12">
                  <c:v>Lack of Charging Station</c:v>
                </c:pt>
                <c:pt idx="13">
                  <c:v>Not Durable</c:v>
                </c:pt>
                <c:pt idx="14">
                  <c:v>Prefers ICE </c:v>
                </c:pt>
                <c:pt idx="15">
                  <c:v>Charging Issue</c:v>
                </c:pt>
                <c:pt idx="16">
                  <c:v>Poor Pickup and Power</c:v>
                </c:pt>
                <c:pt idx="17">
                  <c:v>Not Suitable for Long Ride </c:v>
                </c:pt>
              </c:strCache>
            </c:strRef>
          </c:cat>
          <c:val>
            <c:numRef>
              <c:f>Sheet1!$C$596:$C$613</c:f>
              <c:numCache>
                <c:formatCode>0%</c:formatCode>
                <c:ptCount val="18"/>
                <c:pt idx="0">
                  <c:v>8.658008658008658E-3</c:v>
                </c:pt>
                <c:pt idx="1">
                  <c:v>1.7316017316017316E-2</c:v>
                </c:pt>
                <c:pt idx="2">
                  <c:v>1.7316017316017316E-2</c:v>
                </c:pt>
                <c:pt idx="3">
                  <c:v>1.7316017316017316E-2</c:v>
                </c:pt>
                <c:pt idx="4">
                  <c:v>2.1645021645021644E-2</c:v>
                </c:pt>
                <c:pt idx="5">
                  <c:v>2.5974025974025976E-2</c:v>
                </c:pt>
                <c:pt idx="6">
                  <c:v>2.5974025974025976E-2</c:v>
                </c:pt>
                <c:pt idx="7">
                  <c:v>3.0303030303030304E-2</c:v>
                </c:pt>
                <c:pt idx="8">
                  <c:v>4.3290043290043288E-2</c:v>
                </c:pt>
                <c:pt idx="9">
                  <c:v>4.7619047619047616E-2</c:v>
                </c:pt>
                <c:pt idx="10">
                  <c:v>5.627705627705628E-2</c:v>
                </c:pt>
                <c:pt idx="11">
                  <c:v>6.0606060606060608E-2</c:v>
                </c:pt>
                <c:pt idx="12">
                  <c:v>7.3593073593073599E-2</c:v>
                </c:pt>
                <c:pt idx="13">
                  <c:v>7.3593073593073599E-2</c:v>
                </c:pt>
                <c:pt idx="14">
                  <c:v>7.3593073593073599E-2</c:v>
                </c:pt>
                <c:pt idx="15">
                  <c:v>9.9567099567099568E-2</c:v>
                </c:pt>
                <c:pt idx="16">
                  <c:v>0.12987012987012986</c:v>
                </c:pt>
                <c:pt idx="17">
                  <c:v>0.1774891774891775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F9-4990-8750-B4041E1F07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33608120"/>
        <c:axId val="533607136"/>
      </c:barChart>
      <c:catAx>
        <c:axId val="533608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607136"/>
        <c:crosses val="autoZero"/>
        <c:auto val="1"/>
        <c:lblAlgn val="ctr"/>
        <c:lblOffset val="100"/>
        <c:noMultiLvlLbl val="0"/>
      </c:catAx>
      <c:valAx>
        <c:axId val="53360713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608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118035779270654E-2"/>
          <c:y val="7.9835704259014571E-3"/>
          <c:w val="0.80620928813076309"/>
          <c:h val="0.9056285782881317"/>
        </c:manualLayout>
      </c:layout>
      <c:pieChart>
        <c:varyColors val="1"/>
        <c:ser>
          <c:idx val="0"/>
          <c:order val="0"/>
          <c:explosion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DE-49D7-983E-BC52E17D4B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DE-49D7-983E-BC52E17D4B14}"/>
              </c:ext>
            </c:extLst>
          </c:dPt>
          <c:dLbls>
            <c:dLbl>
              <c:idx val="0"/>
              <c:layout>
                <c:manualLayout>
                  <c:x val="2.1924671368688999E-2"/>
                  <c:y val="-7.88777450214886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DE-49D7-983E-BC52E17D4B14}"/>
                </c:ext>
              </c:extLst>
            </c:dLbl>
            <c:dLbl>
              <c:idx val="1"/>
              <c:layout>
                <c:manualLayout>
                  <c:x val="1.7351656201682483E-2"/>
                  <c:y val="9.48587285897516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DE-49D7-983E-BC52E17D4B14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Sheet1!$A$630:$A$631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Sheet1!$B$630:$B$631</c:f>
              <c:numCache>
                <c:formatCode>0%</c:formatCode>
                <c:ptCount val="2"/>
                <c:pt idx="0">
                  <c:v>0.42263279445727481</c:v>
                </c:pt>
                <c:pt idx="1">
                  <c:v>0.57736720554272514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DE-49D7-983E-BC52E17D4B1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776649711998869"/>
          <c:y val="0.6523364991337488"/>
          <c:w val="8.1757984455265484E-2"/>
          <c:h val="0.129339421244676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Sheet1!$A$804:$A$821</c:f>
              <c:strCache>
                <c:ptCount val="18"/>
                <c:pt idx="0">
                  <c:v>Battery can be Recycled</c:v>
                </c:pt>
                <c:pt idx="1">
                  <c:v>Helps Combat Climate Change</c:v>
                </c:pt>
                <c:pt idx="2">
                  <c:v>Protects Natural Resources</c:v>
                </c:pt>
                <c:pt idx="3">
                  <c:v>Reduces Global Warming</c:v>
                </c:pt>
                <c:pt idx="4">
                  <c:v>Spreads Eco Awareness</c:v>
                </c:pt>
                <c:pt idx="5">
                  <c:v>Beneficial For Wildlife</c:v>
                </c:pt>
                <c:pt idx="6">
                  <c:v>Conserves Nature</c:v>
                </c:pt>
                <c:pt idx="7">
                  <c:v>Ensures Quieter Rides</c:v>
                </c:pt>
                <c:pt idx="8">
                  <c:v>Affordable</c:v>
                </c:pt>
                <c:pt idx="9">
                  <c:v>Beneficial For Health  </c:v>
                </c:pt>
                <c:pt idx="10">
                  <c:v>Cost Efficient</c:v>
                </c:pt>
                <c:pt idx="11">
                  <c:v>Promotes Renewable Energy</c:v>
                </c:pt>
                <c:pt idx="12">
                  <c:v>Convinent </c:v>
                </c:pt>
                <c:pt idx="13">
                  <c:v>Eco friendly</c:v>
                </c:pt>
                <c:pt idx="14">
                  <c:v>Reduces Diseases</c:v>
                </c:pt>
                <c:pt idx="15">
                  <c:v>Saves Fuel Expenses</c:v>
                </c:pt>
                <c:pt idx="16">
                  <c:v>Beneficial For Environment</c:v>
                </c:pt>
                <c:pt idx="17">
                  <c:v>Reduces Pollution</c:v>
                </c:pt>
              </c:strCache>
            </c:strRef>
          </c:cat>
          <c:val>
            <c:numRef>
              <c:f>Sheet1!$C$804:$C$821</c:f>
              <c:numCache>
                <c:formatCode>0%</c:formatCode>
                <c:ptCount val="18"/>
                <c:pt idx="0">
                  <c:v>5.5248618784530384E-3</c:v>
                </c:pt>
                <c:pt idx="1">
                  <c:v>5.5248618784530384E-3</c:v>
                </c:pt>
                <c:pt idx="2">
                  <c:v>5.5248618784530384E-3</c:v>
                </c:pt>
                <c:pt idx="3">
                  <c:v>5.5248618784530384E-3</c:v>
                </c:pt>
                <c:pt idx="4">
                  <c:v>5.5248618784530384E-3</c:v>
                </c:pt>
                <c:pt idx="5">
                  <c:v>1.1049723756906077E-2</c:v>
                </c:pt>
                <c:pt idx="6">
                  <c:v>1.1049723756906077E-2</c:v>
                </c:pt>
                <c:pt idx="7">
                  <c:v>1.1049723756906077E-2</c:v>
                </c:pt>
                <c:pt idx="8">
                  <c:v>1.6574585635359115E-2</c:v>
                </c:pt>
                <c:pt idx="9">
                  <c:v>2.2099447513812154E-2</c:v>
                </c:pt>
                <c:pt idx="10">
                  <c:v>2.2099447513812154E-2</c:v>
                </c:pt>
                <c:pt idx="11">
                  <c:v>2.2099447513812154E-2</c:v>
                </c:pt>
                <c:pt idx="12">
                  <c:v>2.7624309392265192E-2</c:v>
                </c:pt>
                <c:pt idx="13">
                  <c:v>2.7624309392265192E-2</c:v>
                </c:pt>
                <c:pt idx="14">
                  <c:v>2.7624309392265192E-2</c:v>
                </c:pt>
                <c:pt idx="15">
                  <c:v>4.9723756906077346E-2</c:v>
                </c:pt>
                <c:pt idx="16">
                  <c:v>0.16022099447513813</c:v>
                </c:pt>
                <c:pt idx="17">
                  <c:v>0.56353591160220995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E-400C-ADA6-6D049D50B6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5350240"/>
        <c:axId val="2115340640"/>
      </c:barChart>
      <c:catAx>
        <c:axId val="2115350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340640"/>
        <c:crosses val="autoZero"/>
        <c:auto val="1"/>
        <c:lblAlgn val="ctr"/>
        <c:lblOffset val="100"/>
        <c:noMultiLvlLbl val="0"/>
      </c:catAx>
      <c:valAx>
        <c:axId val="211534064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35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Funnel!$A$21:$A$31</cx:f>
        <cx:lvl ptCount="11">
          <cx:pt idx="0">SEC1</cx:pt>
          <cx:pt idx="1">SEC2</cx:pt>
          <cx:pt idx="2">SEC3</cx:pt>
          <cx:pt idx="3">SEC4</cx:pt>
          <cx:pt idx="4">SEC5</cx:pt>
          <cx:pt idx="5">SEC6</cx:pt>
          <cx:pt idx="6">SEC7</cx:pt>
          <cx:pt idx="7">SEC8</cx:pt>
          <cx:pt idx="8">SEC9</cx:pt>
          <cx:pt idx="9">SEC10</cx:pt>
          <cx:pt idx="10">SEC11</cx:pt>
        </cx:lvl>
      </cx:strDim>
      <cx:numDim type="val">
        <cx:f>Funnel!$B$21:$B$31</cx:f>
        <cx:lvl ptCount="11" formatCode="0.00%">
          <cx:pt idx="0">0.021621621621621623</cx:pt>
          <cx:pt idx="1">0.07567567567567568</cx:pt>
          <cx:pt idx="2">0.083783783783783788</cx:pt>
          <cx:pt idx="3">0.12432432432432433</cx:pt>
          <cx:pt idx="4">0.040540540540540543</cx:pt>
          <cx:pt idx="5">0.16216216216216217</cx:pt>
          <cx:pt idx="6">0.1864864864864865</cx:pt>
          <cx:pt idx="7">0.15405405405405406</cx:pt>
          <cx:pt idx="8">0.091891891891891897</cx:pt>
          <cx:pt idx="9">0.048648648648648651</cx:pt>
          <cx:pt idx="10">0.010810810810810811</cx:pt>
        </cx:lvl>
      </cx:numDim>
    </cx:data>
  </cx:chartData>
  <cx:chart>
    <cx:plotArea>
      <cx:plotAreaRegion>
        <cx:series layoutId="funnel" uniqueId="{BE7A8A12-4DCE-4731-9F50-D245D0E026E6}">
          <cx:spPr>
            <a:solidFill>
              <a:schemeClr val="accent2"/>
            </a:solidFill>
          </cx:spPr>
          <cx:dataLabels>
            <cx:spPr>
              <a:ln>
                <a:noFill/>
              </a:ln>
            </cx:spPr>
            <cx:txPr>
              <a:bodyPr vertOverflow="overflow" horzOverflow="overflow" wrap="square" lIns="0" tIns="0" rIns="0" bIns="0"/>
              <a:lstStyle/>
              <a:p>
                <a:pPr algn="ctr" rtl="0">
                  <a:defRPr sz="1400" b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400">
                  <a:solidFill>
                    <a:schemeClr val="bg1"/>
                  </a:solidFill>
                </a:endParaRPr>
              </a:p>
            </cx:txPr>
            <cx:visibility seriesName="0" categoryName="0" value="1"/>
            <cx:dataLabel idx="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>
                      <a:solidFill>
                        <a:schemeClr val="bg1"/>
                      </a:solidFill>
                    </a:rPr>
                    <a:t>2.16%</a:t>
                  </a:r>
                </a:p>
              </cx:txPr>
            </cx:dataLabel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74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13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28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27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69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92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73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04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91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99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85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25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08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4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81E47-4C5F-40AE-927F-E9B23EC0420B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6F39F0-9B15-4E0D-8042-B0C54613FA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-92766"/>
            <a:ext cx="12189023" cy="696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A808B704-FB1C-7C4B-5B95-DA2AE40AB4D8}"/>
              </a:ext>
            </a:extLst>
          </p:cNvPr>
          <p:cNvSpPr txBox="1">
            <a:spLocks/>
          </p:cNvSpPr>
          <p:nvPr/>
        </p:nvSpPr>
        <p:spPr>
          <a:xfrm>
            <a:off x="2296914" y="2242727"/>
            <a:ext cx="9468068" cy="23725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8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AWARENESS AND CONSIDERATION STUDY ON</a:t>
            </a:r>
          </a:p>
          <a:p>
            <a:pPr algn="ctr"/>
            <a:r>
              <a:rPr lang="en-GB" sz="48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EV ADOPTION</a:t>
            </a:r>
            <a:endParaRPr lang="en-US" sz="48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11" name="Title 13">
            <a:extLst>
              <a:ext uri="{FF2B5EF4-FFF2-40B4-BE49-F238E27FC236}">
                <a16:creationId xmlns:a16="http://schemas.microsoft.com/office/drawing/2014/main" id="{D870AA4C-6B3A-236D-FC10-8192D99995AB}"/>
              </a:ext>
            </a:extLst>
          </p:cNvPr>
          <p:cNvSpPr txBox="1">
            <a:spLocks/>
          </p:cNvSpPr>
          <p:nvPr/>
        </p:nvSpPr>
        <p:spPr>
          <a:xfrm>
            <a:off x="1590454" y="52484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Jan, 2025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F96420-CC1B-986E-1DB6-E28C221A4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3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Research Objectives</a:t>
            </a:r>
          </a:p>
          <a:p>
            <a:pPr marL="0" indent="0">
              <a:buNone/>
            </a:pPr>
            <a:endParaRPr lang="en-US" sz="2400" b="1" u="sng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95007" y="2092596"/>
            <a:ext cx="11292168" cy="70341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 assess awareness, perceptions, and adoption potential of two-wheeler electric vehicles (EVs) among ICE users, focusing on familiarity, experience, purchase intent, and environmental motivations.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939596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u="sng" cap="none" dirty="0">
                <a:solidFill>
                  <a:srgbClr val="002060"/>
                </a:solidFill>
                <a:latin typeface="+mn-lt"/>
              </a:rPr>
              <a:t>Research Methodology</a:t>
            </a:r>
            <a:endParaRPr lang="en-US" b="1" u="sng" cap="non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3157423"/>
            <a:ext cx="3196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Length of Interview (LOI)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20</a:t>
            </a:r>
            <a:r>
              <a:rPr lang="en-US" sz="1600" dirty="0">
                <a:solidFill>
                  <a:srgbClr val="002060"/>
                </a:solidFill>
              </a:rPr>
              <a:t> mins approx.</a:t>
            </a: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94124" y="3428999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Screening Criteria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Buyers who have purchased the two-wheeler (ICE) in the last six months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Descriptive statistics using Excel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Thematic analysis of open-ended data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Location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Kathmandu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Janakpur</a:t>
            </a:r>
          </a:p>
          <a:p>
            <a:pPr marL="0" indent="0">
              <a:buClr>
                <a:srgbClr val="002060"/>
              </a:buClr>
              <a:buNone/>
            </a:pPr>
            <a:endParaRPr lang="en-US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71996" y="4354100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Research Design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Quantitative data with the survey questionnaire with few open-ended questions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7371DA-B2CF-46EE-9A70-7A2CBCB862D0}"/>
              </a:ext>
            </a:extLst>
          </p:cNvPr>
          <p:cNvSpPr/>
          <p:nvPr/>
        </p:nvSpPr>
        <p:spPr>
          <a:xfrm>
            <a:off x="2349358" y="5894174"/>
            <a:ext cx="1883595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 Butwal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 Biratnagar/</a:t>
            </a:r>
            <a:r>
              <a:rPr lang="en-US" sz="1600" dirty="0" err="1">
                <a:solidFill>
                  <a:srgbClr val="002060"/>
                </a:solidFill>
                <a:cs typeface="Poppins" panose="00000500000000000000" pitchFamily="2" charset="0"/>
              </a:rPr>
              <a:t>Itahari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35EB41-CA2D-4B4D-BB83-3DDEE3360118}"/>
              </a:ext>
            </a:extLst>
          </p:cNvPr>
          <p:cNvSpPr txBox="1"/>
          <p:nvPr/>
        </p:nvSpPr>
        <p:spPr>
          <a:xfrm>
            <a:off x="8259481" y="3157423"/>
            <a:ext cx="1511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Sample Size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433</a:t>
            </a:r>
            <a:endParaRPr lang="en-US" sz="1600" dirty="0">
              <a:solidFill>
                <a:srgbClr val="002060"/>
              </a:solidFill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63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5C6407CB-32C4-4130-87DA-BB2D4C42B415}"/>
              </a:ext>
            </a:extLst>
          </p:cNvPr>
          <p:cNvSpPr txBox="1">
            <a:spLocks/>
          </p:cNvSpPr>
          <p:nvPr/>
        </p:nvSpPr>
        <p:spPr>
          <a:xfrm>
            <a:off x="1361966" y="2861064"/>
            <a:ext cx="9468068" cy="12672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72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FAMILIARITY</a:t>
            </a:r>
            <a:endParaRPr lang="en-US" sz="7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90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3035924-DB17-456B-8865-12D23AAA7A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0729"/>
              </p:ext>
            </p:extLst>
          </p:nvPr>
        </p:nvGraphicFramePr>
        <p:xfrm>
          <a:off x="436728" y="1880171"/>
          <a:ext cx="11282150" cy="4582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FAMILIARITY WITH TWO-WHEELER ELECTRIC VEHICLE (EV) (OVERALL)</a:t>
            </a:r>
          </a:p>
          <a:p>
            <a:r>
              <a:rPr lang="en-US" sz="2000" b="1" dirty="0"/>
              <a:t>Most of the respondent are familiar with the two-wheeler electric vehicle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AE966170-9978-4360-B3A6-C733836D5D73}"/>
              </a:ext>
            </a:extLst>
          </p:cNvPr>
          <p:cNvSpPr/>
          <p:nvPr/>
        </p:nvSpPr>
        <p:spPr>
          <a:xfrm>
            <a:off x="6376855" y="2095929"/>
            <a:ext cx="2202066" cy="978613"/>
          </a:xfrm>
          <a:prstGeom prst="wedgeRectCallout">
            <a:avLst>
              <a:gd name="adj1" fmla="val -63499"/>
              <a:gd name="adj2" fmla="val -159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43.42% of the respondents are familiar with the two-wheeler electric vehicle.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6309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73642D3-CA34-488F-883B-5C27CB53CF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3235204"/>
              </p:ext>
            </p:extLst>
          </p:nvPr>
        </p:nvGraphicFramePr>
        <p:xfrm>
          <a:off x="436727" y="1890445"/>
          <a:ext cx="11282149" cy="3606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FAMILIARITY WITH TWO-WHEELER ELECTRIC VEHICLE (EV) (GENDER)</a:t>
            </a:r>
          </a:p>
          <a:p>
            <a:r>
              <a:rPr lang="en-US" sz="2000" b="1" dirty="0"/>
              <a:t>Most of the male respondent were familiar with the two-wheeler electric vehicle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AE966170-9978-4360-B3A6-C733836D5D73}"/>
              </a:ext>
            </a:extLst>
          </p:cNvPr>
          <p:cNvSpPr/>
          <p:nvPr/>
        </p:nvSpPr>
        <p:spPr>
          <a:xfrm>
            <a:off x="4850503" y="1818545"/>
            <a:ext cx="2202066" cy="978613"/>
          </a:xfrm>
          <a:prstGeom prst="wedgeRectCallout">
            <a:avLst>
              <a:gd name="adj1" fmla="val -63499"/>
              <a:gd name="adj2" fmla="val -159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51% of the male respondents were familiar with the two-wheeler electric vehicle.</a:t>
            </a:r>
            <a:endParaRPr lang="en-GB"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4B7750-3D19-4E26-837F-EE96C14B1656}"/>
              </a:ext>
            </a:extLst>
          </p:cNvPr>
          <p:cNvSpPr/>
          <p:nvPr/>
        </p:nvSpPr>
        <p:spPr>
          <a:xfrm>
            <a:off x="436727" y="6051479"/>
            <a:ext cx="2984567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Male Sample: 377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0B36E7-B18F-4F84-805B-A547B6B62453}"/>
              </a:ext>
            </a:extLst>
          </p:cNvPr>
          <p:cNvSpPr/>
          <p:nvPr/>
        </p:nvSpPr>
        <p:spPr>
          <a:xfrm>
            <a:off x="8263923" y="6051478"/>
            <a:ext cx="2984567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Female Sample: 56</a:t>
            </a:r>
          </a:p>
        </p:txBody>
      </p:sp>
    </p:spTree>
    <p:extLst>
      <p:ext uri="{BB962C8B-B14F-4D97-AF65-F5344CB8AC3E}">
        <p14:creationId xmlns:p14="http://schemas.microsoft.com/office/powerpoint/2010/main" val="114037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6BDFDFA-B1E6-4C8E-AB36-987F457E4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61461"/>
              </p:ext>
            </p:extLst>
          </p:nvPr>
        </p:nvGraphicFramePr>
        <p:xfrm>
          <a:off x="436728" y="1931542"/>
          <a:ext cx="11282150" cy="4119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FAMILIARITY WITH TWO-WHEELER ELECTRIC VEHICLE (EV) (AGE)</a:t>
            </a:r>
          </a:p>
          <a:p>
            <a:r>
              <a:rPr lang="en-US" sz="2000" b="1" dirty="0"/>
              <a:t>Most of the respondent from 35-55 age group were familiar with the two-wheeler electric vehicle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4B7750-3D19-4E26-837F-EE96C14B1656}"/>
              </a:ext>
            </a:extLst>
          </p:cNvPr>
          <p:cNvSpPr/>
          <p:nvPr/>
        </p:nvSpPr>
        <p:spPr>
          <a:xfrm>
            <a:off x="1925690" y="6051477"/>
            <a:ext cx="888296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FCD3D-5A15-49D8-B449-DF1381666CAD}"/>
              </a:ext>
            </a:extLst>
          </p:cNvPr>
          <p:cNvSpPr/>
          <p:nvPr/>
        </p:nvSpPr>
        <p:spPr>
          <a:xfrm>
            <a:off x="4602823" y="6051477"/>
            <a:ext cx="888296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197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EC28B3-7970-43E5-8572-60908E1F7F92}"/>
              </a:ext>
            </a:extLst>
          </p:cNvPr>
          <p:cNvSpPr/>
          <p:nvPr/>
        </p:nvSpPr>
        <p:spPr>
          <a:xfrm>
            <a:off x="7191910" y="6051477"/>
            <a:ext cx="888297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2D935A-8F17-48EC-890E-64D270A3C812}"/>
              </a:ext>
            </a:extLst>
          </p:cNvPr>
          <p:cNvSpPr/>
          <p:nvPr/>
        </p:nvSpPr>
        <p:spPr>
          <a:xfrm>
            <a:off x="9883739" y="6020041"/>
            <a:ext cx="888296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4DD4ED-6CB8-425D-8C6D-D499F3E00389}"/>
              </a:ext>
            </a:extLst>
          </p:cNvPr>
          <p:cNvSpPr/>
          <p:nvPr/>
        </p:nvSpPr>
        <p:spPr>
          <a:xfrm>
            <a:off x="122157" y="6051477"/>
            <a:ext cx="1121015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</a:t>
            </a:r>
          </a:p>
        </p:txBody>
      </p:sp>
    </p:spTree>
    <p:extLst>
      <p:ext uri="{BB962C8B-B14F-4D97-AF65-F5344CB8AC3E}">
        <p14:creationId xmlns:p14="http://schemas.microsoft.com/office/powerpoint/2010/main" val="364369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FAMILIARITY WITH TWO-WHEELER ELECTRIC VEHICLE (EV) (SEC)</a:t>
            </a:r>
          </a:p>
          <a:p>
            <a:r>
              <a:rPr lang="en-US" sz="2000" b="1" dirty="0"/>
              <a:t>Most of the respondent from higher/upper, upper middle and lower middle were familiar with the two-wheeler electric vehicle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4B7750-3D19-4E26-837F-EE96C14B1656}"/>
              </a:ext>
            </a:extLst>
          </p:cNvPr>
          <p:cNvSpPr/>
          <p:nvPr/>
        </p:nvSpPr>
        <p:spPr>
          <a:xfrm>
            <a:off x="2104559" y="6051477"/>
            <a:ext cx="888296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188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FCD3D-5A15-49D8-B449-DF1381666CAD}"/>
              </a:ext>
            </a:extLst>
          </p:cNvPr>
          <p:cNvSpPr/>
          <p:nvPr/>
        </p:nvSpPr>
        <p:spPr>
          <a:xfrm>
            <a:off x="4742538" y="6057994"/>
            <a:ext cx="888296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EC28B3-7970-43E5-8572-60908E1F7F92}"/>
              </a:ext>
            </a:extLst>
          </p:cNvPr>
          <p:cNvSpPr/>
          <p:nvPr/>
        </p:nvSpPr>
        <p:spPr>
          <a:xfrm>
            <a:off x="7279956" y="6051477"/>
            <a:ext cx="888297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2D935A-8F17-48EC-890E-64D270A3C812}"/>
              </a:ext>
            </a:extLst>
          </p:cNvPr>
          <p:cNvSpPr/>
          <p:nvPr/>
        </p:nvSpPr>
        <p:spPr>
          <a:xfrm>
            <a:off x="9883739" y="6020041"/>
            <a:ext cx="888296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4DD4ED-6CB8-425D-8C6D-D499F3E00389}"/>
              </a:ext>
            </a:extLst>
          </p:cNvPr>
          <p:cNvSpPr/>
          <p:nvPr/>
        </p:nvSpPr>
        <p:spPr>
          <a:xfrm>
            <a:off x="122157" y="6051477"/>
            <a:ext cx="1121015" cy="595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274C08C-1F69-417D-A462-A6C3F1BF9B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234020"/>
              </p:ext>
            </p:extLst>
          </p:nvPr>
        </p:nvGraphicFramePr>
        <p:xfrm>
          <a:off x="436728" y="1808252"/>
          <a:ext cx="11282150" cy="3965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0106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D9A826EF-621B-4A58-B10D-5113923913A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49088548"/>
                  </p:ext>
                </p:extLst>
              </p:nvPr>
            </p:nvGraphicFramePr>
            <p:xfrm>
              <a:off x="436727" y="1880171"/>
              <a:ext cx="5984621" cy="472611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7" name="Chart 6">
                <a:extLst>
                  <a:ext uri="{FF2B5EF4-FFF2-40B4-BE49-F238E27FC236}">
                    <a16:creationId xmlns:a16="http://schemas.microsoft.com/office/drawing/2014/main" id="{D9A826EF-621B-4A58-B10D-5113923913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727" y="1880171"/>
                <a:ext cx="5984621" cy="4726111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SOCIO-ECONOMIC CLASSIFICATION</a:t>
            </a:r>
          </a:p>
          <a:p>
            <a:r>
              <a:rPr lang="en-US" sz="2000" b="1" dirty="0"/>
              <a:t>Majority of the ICE Users (50.81%) were from Higher/Upper Class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4C8FE9-DAD8-428A-A726-4C966676F7B0}"/>
              </a:ext>
            </a:extLst>
          </p:cNvPr>
          <p:cNvSpPr txBox="1"/>
          <p:nvPr/>
        </p:nvSpPr>
        <p:spPr>
          <a:xfrm>
            <a:off x="6842998" y="4890503"/>
            <a:ext cx="234783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SEC 8 – Upper Middle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86CA42-9069-4A7F-A97E-F2225BD10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459201"/>
              </p:ext>
            </p:extLst>
          </p:nvPr>
        </p:nvGraphicFramePr>
        <p:xfrm>
          <a:off x="6842998" y="1880170"/>
          <a:ext cx="4912275" cy="268155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961955">
                  <a:extLst>
                    <a:ext uri="{9D8B030D-6E8A-4147-A177-3AD203B41FA5}">
                      <a16:colId xmlns:a16="http://schemas.microsoft.com/office/drawing/2014/main" val="3217438918"/>
                    </a:ext>
                  </a:extLst>
                </a:gridCol>
                <a:gridCol w="2950320">
                  <a:extLst>
                    <a:ext uri="{9D8B030D-6E8A-4147-A177-3AD203B41FA5}">
                      <a16:colId xmlns:a16="http://schemas.microsoft.com/office/drawing/2014/main" val="2574374935"/>
                    </a:ext>
                  </a:extLst>
                </a:gridCol>
              </a:tblGrid>
              <a:tr h="446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SEC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effectLst/>
                        </a:rPr>
                        <a:t>CLASS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782653"/>
                  </a:ext>
                </a:extLst>
              </a:tr>
              <a:tr h="446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SEC 1 - SEC 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High / Upper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532324"/>
                  </a:ext>
                </a:extLst>
              </a:tr>
              <a:tr h="446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SEC 7 – SEC 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Upper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3104"/>
                  </a:ext>
                </a:extLst>
              </a:tr>
              <a:tr h="446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SEC 9 – SEC 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238834"/>
                  </a:ext>
                </a:extLst>
              </a:tr>
              <a:tr h="446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SEC 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Lower Middle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477299"/>
                  </a:ext>
                </a:extLst>
              </a:tr>
              <a:tr h="446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SEC 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Lower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112374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46C719-F88A-42C8-85F0-D033F5F9D54B}"/>
              </a:ext>
            </a:extLst>
          </p:cNvPr>
          <p:cNvCxnSpPr/>
          <p:nvPr/>
        </p:nvCxnSpPr>
        <p:spPr>
          <a:xfrm>
            <a:off x="6065178" y="5063371"/>
            <a:ext cx="697168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76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5C6407CB-32C4-4130-87DA-BB2D4C42B415}"/>
              </a:ext>
            </a:extLst>
          </p:cNvPr>
          <p:cNvSpPr txBox="1">
            <a:spLocks/>
          </p:cNvSpPr>
          <p:nvPr/>
        </p:nvSpPr>
        <p:spPr>
          <a:xfrm>
            <a:off x="1495530" y="2604210"/>
            <a:ext cx="9468068" cy="23376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72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INFORMATION SOURCE</a:t>
            </a:r>
            <a:endParaRPr lang="en-US" sz="7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6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B50D02E-C52A-4618-83B6-CEE55AF6026E}"/>
              </a:ext>
            </a:extLst>
          </p:cNvPr>
          <p:cNvGraphicFramePr>
            <a:graphicFrameLocks/>
          </p:cNvGraphicFramePr>
          <p:nvPr/>
        </p:nvGraphicFramePr>
        <p:xfrm>
          <a:off x="436728" y="1880171"/>
          <a:ext cx="11282150" cy="4448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INFORMATION SOURCE OF TWO-WHEELER ELECTRIC VEHICLES (OVERALL)</a:t>
            </a:r>
          </a:p>
          <a:p>
            <a:r>
              <a:rPr lang="en-US" sz="2000" b="1" dirty="0"/>
              <a:t>Majority of the respondent heard about two-wheeler electric vehicle through friends and family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472F869-F047-4651-AB4B-5A067297A189}"/>
              </a:ext>
            </a:extLst>
          </p:cNvPr>
          <p:cNvSpPr/>
          <p:nvPr/>
        </p:nvSpPr>
        <p:spPr>
          <a:xfrm>
            <a:off x="6831196" y="3429000"/>
            <a:ext cx="2446368" cy="1122450"/>
          </a:xfrm>
          <a:prstGeom prst="wedgeRectCallout">
            <a:avLst>
              <a:gd name="adj1" fmla="val -62989"/>
              <a:gd name="adj2" fmla="val -390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10.62% of respondent heard about two-wheeler electric vehicle through online media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90437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B4E6BB2-3F8D-420F-AE02-E3ADD4CA5E4B}"/>
              </a:ext>
            </a:extLst>
          </p:cNvPr>
          <p:cNvGraphicFramePr>
            <a:graphicFrameLocks/>
          </p:cNvGraphicFramePr>
          <p:nvPr/>
        </p:nvGraphicFramePr>
        <p:xfrm>
          <a:off x="436727" y="1818525"/>
          <a:ext cx="11282149" cy="4695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INFORMATION SOURCE OF TWO-WHEELER ELECTRIC VEHICLES (GENDER)</a:t>
            </a:r>
          </a:p>
          <a:p>
            <a:r>
              <a:rPr lang="en-US" sz="2000" b="1" dirty="0"/>
              <a:t>Majority of the respondent heard about two-wheeler electric vehicle through friends and family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472F869-F047-4651-AB4B-5A067297A189}"/>
              </a:ext>
            </a:extLst>
          </p:cNvPr>
          <p:cNvSpPr/>
          <p:nvPr/>
        </p:nvSpPr>
        <p:spPr>
          <a:xfrm>
            <a:off x="6831195" y="3429000"/>
            <a:ext cx="2651851" cy="1122450"/>
          </a:xfrm>
          <a:prstGeom prst="wedgeRectCallout">
            <a:avLst>
              <a:gd name="adj1" fmla="val -62989"/>
              <a:gd name="adj2" fmla="val -390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11.14% of female respondent heard about two-wheeler electric vehicle through online media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19008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5B53D95-F5A3-47A3-9E8E-B9242FED766D}"/>
              </a:ext>
            </a:extLst>
          </p:cNvPr>
          <p:cNvGraphicFramePr>
            <a:graphicFrameLocks/>
          </p:cNvGraphicFramePr>
          <p:nvPr/>
        </p:nvGraphicFramePr>
        <p:xfrm>
          <a:off x="436728" y="2057400"/>
          <a:ext cx="1128215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INFORMATION SOURCE OF TWO-WHEELER ELECTRIC VEHICLES</a:t>
            </a:r>
          </a:p>
          <a:p>
            <a:r>
              <a:rPr lang="en-US" sz="2000" b="1" dirty="0"/>
              <a:t>Majority of the respondent heard about two-wheeler electric vehicle through friends and family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472F869-F047-4651-AB4B-5A067297A189}"/>
              </a:ext>
            </a:extLst>
          </p:cNvPr>
          <p:cNvSpPr/>
          <p:nvPr/>
        </p:nvSpPr>
        <p:spPr>
          <a:xfrm>
            <a:off x="8773012" y="1926424"/>
            <a:ext cx="1778547" cy="1669531"/>
          </a:xfrm>
          <a:prstGeom prst="wedgeRectCallout">
            <a:avLst>
              <a:gd name="adj1" fmla="val -66455"/>
              <a:gd name="adj2" fmla="val -397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10.62% of respondent heard about two-wheeler electric vehicle through online media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30853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7186A6-D8C8-43A0-BC94-CC034939665A}"/>
              </a:ext>
            </a:extLst>
          </p:cNvPr>
          <p:cNvGraphicFramePr>
            <a:graphicFrameLocks/>
          </p:cNvGraphicFramePr>
          <p:nvPr/>
        </p:nvGraphicFramePr>
        <p:xfrm>
          <a:off x="436727" y="1926424"/>
          <a:ext cx="11282149" cy="4494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INFORMATION SOURCE OF TWO-WHEELER ELECTRIC VEHICLES</a:t>
            </a:r>
          </a:p>
          <a:p>
            <a:r>
              <a:rPr lang="en-US" sz="2000" b="1" dirty="0"/>
              <a:t>Majority of the respondent heard about two-wheeler electric vehicle through friends and family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472F869-F047-4651-AB4B-5A067297A189}"/>
              </a:ext>
            </a:extLst>
          </p:cNvPr>
          <p:cNvSpPr/>
          <p:nvPr/>
        </p:nvSpPr>
        <p:spPr>
          <a:xfrm>
            <a:off x="8773012" y="1926424"/>
            <a:ext cx="1778547" cy="1669531"/>
          </a:xfrm>
          <a:prstGeom prst="wedgeRectCallout">
            <a:avLst>
              <a:gd name="adj1" fmla="val -66455"/>
              <a:gd name="adj2" fmla="val 348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40% of the middle class respondent heard about two-wheeler electric vehicle through word of mouth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90338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5C6407CB-32C4-4130-87DA-BB2D4C42B415}"/>
              </a:ext>
            </a:extLst>
          </p:cNvPr>
          <p:cNvSpPr txBox="1">
            <a:spLocks/>
          </p:cNvSpPr>
          <p:nvPr/>
        </p:nvSpPr>
        <p:spPr>
          <a:xfrm>
            <a:off x="1927044" y="1823374"/>
            <a:ext cx="9468068" cy="37760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72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PERCEPTION ON DIFFERENT PARAMETERS</a:t>
            </a:r>
            <a:endParaRPr lang="en-US" sz="7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088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AFDA20A-24AC-432C-885A-96E6B2F31A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874987"/>
              </p:ext>
            </p:extLst>
          </p:nvPr>
        </p:nvGraphicFramePr>
        <p:xfrm>
          <a:off x="436728" y="2352973"/>
          <a:ext cx="11318544" cy="4058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EVALUATING PARAMETERS BASED ON THE KNOWLEDGE (OVERALL)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5A97D62-A873-4776-AB96-950892CEF617}"/>
              </a:ext>
            </a:extLst>
          </p:cNvPr>
          <p:cNvSpPr/>
          <p:nvPr/>
        </p:nvSpPr>
        <p:spPr>
          <a:xfrm>
            <a:off x="9053924" y="3339100"/>
            <a:ext cx="2701348" cy="831031"/>
          </a:xfrm>
          <a:prstGeom prst="wedgeRectCallout">
            <a:avLst>
              <a:gd name="adj1" fmla="val -59111"/>
              <a:gd name="adj2" fmla="val 3624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70% </a:t>
            </a:r>
            <a:r>
              <a:rPr lang="en-GB" sz="1600" dirty="0"/>
              <a:t>of the users states that it provides better reliability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8A9FD5-85EC-475B-8A77-B2C1215FC729}"/>
              </a:ext>
            </a:extLst>
          </p:cNvPr>
          <p:cNvSpPr/>
          <p:nvPr/>
        </p:nvSpPr>
        <p:spPr>
          <a:xfrm>
            <a:off x="436728" y="1824334"/>
            <a:ext cx="11318544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Most respondents have highlighted that EV are equipped with smart features and offer a comfortable riding experience</a:t>
            </a:r>
          </a:p>
        </p:txBody>
      </p:sp>
    </p:spTree>
    <p:extLst>
      <p:ext uri="{BB962C8B-B14F-4D97-AF65-F5344CB8AC3E}">
        <p14:creationId xmlns:p14="http://schemas.microsoft.com/office/powerpoint/2010/main" val="3511949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DE4AD49-7542-446A-B8B2-6C3BA078E7DC}"/>
              </a:ext>
            </a:extLst>
          </p:cNvPr>
          <p:cNvGraphicFramePr>
            <a:graphicFrameLocks/>
          </p:cNvGraphicFramePr>
          <p:nvPr/>
        </p:nvGraphicFramePr>
        <p:xfrm>
          <a:off x="6077802" y="1992223"/>
          <a:ext cx="5641075" cy="4195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71B2C08-311D-42DD-B309-7EA11AEFB386}"/>
              </a:ext>
            </a:extLst>
          </p:cNvPr>
          <p:cNvGraphicFramePr>
            <a:graphicFrameLocks/>
          </p:cNvGraphicFramePr>
          <p:nvPr/>
        </p:nvGraphicFramePr>
        <p:xfrm>
          <a:off x="436728" y="1992223"/>
          <a:ext cx="5388719" cy="419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EXPERIENCE WITH TWO-WHEELER EV (OVERALL)</a:t>
            </a:r>
          </a:p>
          <a:p>
            <a:r>
              <a:rPr lang="en-US" sz="2000" b="1" dirty="0"/>
              <a:t>Most respondents have not yet experienced riding a two-wheeler EV but expressed a strong interest in taking a test ride in the near future.</a:t>
            </a:r>
            <a:endParaRPr lang="en-US" sz="3200" b="1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95CFAA4-E456-4235-A5C8-2D6AC08B2BD3}"/>
              </a:ext>
            </a:extLst>
          </p:cNvPr>
          <p:cNvSpPr/>
          <p:nvPr/>
        </p:nvSpPr>
        <p:spPr>
          <a:xfrm>
            <a:off x="4451997" y="2693803"/>
            <a:ext cx="1137144" cy="1857649"/>
          </a:xfrm>
          <a:prstGeom prst="wedgeRectCallout">
            <a:avLst>
              <a:gd name="adj1" fmla="val -78117"/>
              <a:gd name="adj2" fmla="val -3052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25% of the respondent have driven two- wheeler electric vehicle</a:t>
            </a:r>
            <a:endParaRPr lang="en-GB" sz="1600" dirty="0"/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59F19F83-BC07-4C47-8FA5-4AFDB2857619}"/>
              </a:ext>
            </a:extLst>
          </p:cNvPr>
          <p:cNvSpPr/>
          <p:nvPr/>
        </p:nvSpPr>
        <p:spPr>
          <a:xfrm>
            <a:off x="10007029" y="3174715"/>
            <a:ext cx="1459315" cy="2001749"/>
          </a:xfrm>
          <a:prstGeom prst="wedgeRectCallout">
            <a:avLst>
              <a:gd name="adj1" fmla="val -67556"/>
              <a:gd name="adj2" fmla="val 4303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Among the 75% who has not driven two-wheeler EV, 74% of them wanted to test ride in the near future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80414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B55556E-D728-4D0E-B229-F8E18242CC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7476936"/>
              </p:ext>
            </p:extLst>
          </p:nvPr>
        </p:nvGraphicFramePr>
        <p:xfrm>
          <a:off x="5618251" y="1797978"/>
          <a:ext cx="5970998" cy="481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CONSIDERATION OF PURCHASING TWO-WHEELER EV IN NEAR FUTURE (OVERALL)</a:t>
            </a:r>
          </a:p>
          <a:p>
            <a:r>
              <a:rPr lang="en-US" sz="1900" b="1" dirty="0"/>
              <a:t>Nearly half of the respondents wanted to purchase two-wheeler electric vehicle due to cost efficiency</a:t>
            </a:r>
            <a:r>
              <a:rPr lang="en-US" sz="2000" b="1" dirty="0"/>
              <a:t>.</a:t>
            </a:r>
            <a:endParaRPr lang="en-US" sz="4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D9BEF8B-F831-4A38-AFD8-0C886B8536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7983849"/>
              </p:ext>
            </p:extLst>
          </p:nvPr>
        </p:nvGraphicFramePr>
        <p:xfrm>
          <a:off x="436728" y="1797978"/>
          <a:ext cx="4967479" cy="481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00ED1F1C-BAA0-40A5-9A34-BD50A642CFDC}"/>
              </a:ext>
            </a:extLst>
          </p:cNvPr>
          <p:cNvSpPr/>
          <p:nvPr/>
        </p:nvSpPr>
        <p:spPr>
          <a:xfrm>
            <a:off x="4164321" y="3741767"/>
            <a:ext cx="1137144" cy="2186422"/>
          </a:xfrm>
          <a:prstGeom prst="wedgeRectCallout">
            <a:avLst>
              <a:gd name="adj1" fmla="val -32942"/>
              <a:gd name="adj2" fmla="val -652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41% of the respondent wanted to purchase two- wheeler electric vehicle in future.</a:t>
            </a:r>
            <a:endParaRPr lang="en-GB" sz="1600" dirty="0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FFBBDBD9-9FB8-47F0-8DD8-E4749924B7F8}"/>
              </a:ext>
            </a:extLst>
          </p:cNvPr>
          <p:cNvSpPr/>
          <p:nvPr/>
        </p:nvSpPr>
        <p:spPr>
          <a:xfrm>
            <a:off x="9029058" y="3519029"/>
            <a:ext cx="2457449" cy="1376475"/>
          </a:xfrm>
          <a:prstGeom prst="wedgeRectCallout">
            <a:avLst>
              <a:gd name="adj1" fmla="val -61433"/>
              <a:gd name="adj2" fmla="val -1923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Among 41% who wanted to purchase two- wheeler electric vehicle in future, 4% stated due to the convenience charging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88629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648C8AF-35B9-4BD8-A9B1-4BF92AD379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866322"/>
              </p:ext>
            </p:extLst>
          </p:nvPr>
        </p:nvGraphicFramePr>
        <p:xfrm>
          <a:off x="436728" y="1797978"/>
          <a:ext cx="11282150" cy="491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/>
              <a:t>REASON FOR NOT CONSIDERING PURCHASING ELECTRIC VEHICLE (OVERALL)</a:t>
            </a:r>
          </a:p>
          <a:p>
            <a:r>
              <a:rPr lang="en-US" b="1" dirty="0"/>
              <a:t>The majority of respondents were hesitant to purchase a two-wheeler electric vehicle, stating its unsuitability for long-distance rides as a primary concern.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B25AAA9-C400-4705-B8D7-0E76241AE4E8}"/>
              </a:ext>
            </a:extLst>
          </p:cNvPr>
          <p:cNvSpPr/>
          <p:nvPr/>
        </p:nvSpPr>
        <p:spPr>
          <a:xfrm>
            <a:off x="8219943" y="2602412"/>
            <a:ext cx="2448814" cy="1291494"/>
          </a:xfrm>
          <a:prstGeom prst="wedgeRectCallout">
            <a:avLst>
              <a:gd name="adj1" fmla="val -63725"/>
              <a:gd name="adj2" fmla="val -473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Among 59% who did not wanted to purchase two-wheeler electric vehicle, 10% stated it was due to charging issues.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14714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5C6407CB-32C4-4130-87DA-BB2D4C42B415}"/>
              </a:ext>
            </a:extLst>
          </p:cNvPr>
          <p:cNvSpPr txBox="1">
            <a:spLocks/>
          </p:cNvSpPr>
          <p:nvPr/>
        </p:nvSpPr>
        <p:spPr>
          <a:xfrm>
            <a:off x="1639367" y="2234341"/>
            <a:ext cx="9468068" cy="2923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54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ADOPTION OF EV DUE TO ENVIRONMENT POLLUTION</a:t>
            </a:r>
            <a:endParaRPr lang="en-US" sz="54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13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ENVIRONMENTAL POLLUTION ENCOURAGE TO ADOPT A TWO-WHEELER ELECTRIC VEHICLE IN THE NEAR FUTURE (OVERALL)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AE21106-D023-4DFD-A3BC-98CC778D07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98381"/>
              </p:ext>
            </p:extLst>
          </p:nvPr>
        </p:nvGraphicFramePr>
        <p:xfrm>
          <a:off x="2065105" y="1872465"/>
          <a:ext cx="7274103" cy="4623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A20BE47D-3C0B-4B59-B31E-4425B92BE547}"/>
              </a:ext>
            </a:extLst>
          </p:cNvPr>
          <p:cNvSpPr/>
          <p:nvPr/>
        </p:nvSpPr>
        <p:spPr>
          <a:xfrm>
            <a:off x="9154892" y="2633235"/>
            <a:ext cx="2448814" cy="1291494"/>
          </a:xfrm>
          <a:prstGeom prst="wedgeRectCallout">
            <a:avLst>
              <a:gd name="adj1" fmla="val -67501"/>
              <a:gd name="adj2" fmla="val -1789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1"/>
                </a:solidFill>
              </a:rPr>
              <a:t>42% of the respondent stated it encourages them to adopt two-wheeler electric vehicle in the near future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80747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968D60B-DF98-400C-A9EB-865F3F9228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6560799"/>
              </p:ext>
            </p:extLst>
          </p:nvPr>
        </p:nvGraphicFramePr>
        <p:xfrm>
          <a:off x="436728" y="1869897"/>
          <a:ext cx="11282150" cy="4839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REASONS TO ADOPT TWO-WHEELER ELECTRIC VEHICLE (OVERALL)</a:t>
            </a:r>
          </a:p>
          <a:p>
            <a:r>
              <a:rPr lang="en-US" sz="2000" b="1" dirty="0"/>
              <a:t>Majority of the respondents stated adopting two-wheeler electric vehicle reduces pollution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B25AAA9-C400-4705-B8D7-0E76241AE4E8}"/>
              </a:ext>
            </a:extLst>
          </p:cNvPr>
          <p:cNvSpPr/>
          <p:nvPr/>
        </p:nvSpPr>
        <p:spPr>
          <a:xfrm>
            <a:off x="4265417" y="2644551"/>
            <a:ext cx="2340866" cy="1568897"/>
          </a:xfrm>
          <a:prstGeom prst="wedgeRectCallout">
            <a:avLst>
              <a:gd name="adj1" fmla="val -67501"/>
              <a:gd name="adj2" fmla="val -3178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Among 42% who stated it encourages them to adopt two-wheeler electric vehicle in the near future, 3% stated it reduces diseases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39611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609969" y="-307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1887" y="3889830"/>
            <a:ext cx="10191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GB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060" y="1"/>
            <a:ext cx="1503076" cy="1954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643" y="-3070"/>
            <a:ext cx="1505437" cy="195805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3251197" y="3154281"/>
            <a:ext cx="5721410" cy="1361370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60166F-8F84-4FBA-B937-F11BFF28DEFD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7133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35905</TotalTime>
  <Words>899</Words>
  <Application>Microsoft Office PowerPoint</Application>
  <PresentationFormat>Widescreen</PresentationFormat>
  <Paragraphs>143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Wingdings 2</vt:lpstr>
      <vt:lpstr>80_Dividend</vt:lpstr>
      <vt:lpstr>PowerPoint Presentation</vt:lpstr>
      <vt:lpstr>OBJECTIVES AND METHODOLOGY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THANK YOU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Sudeep Rai</cp:lastModifiedBy>
  <cp:revision>3059</cp:revision>
  <cp:lastPrinted>2024-05-09T08:59:51Z</cp:lastPrinted>
  <dcterms:created xsi:type="dcterms:W3CDTF">2018-02-05T15:26:47Z</dcterms:created>
  <dcterms:modified xsi:type="dcterms:W3CDTF">2025-04-22T05:48:39Z</dcterms:modified>
</cp:coreProperties>
</file>