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4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3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4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5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26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27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28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9.xml" ContentType="application/vnd.openxmlformats-officedocument.presentationml.notesSl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30.xml" ContentType="application/vnd.openxmlformats-officedocument.presentationml.notesSl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31.xml" ContentType="application/vnd.openxmlformats-officedocument.presentationml.notesSl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32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notesSlides/notesSlide33.xml" ContentType="application/vnd.openxmlformats-officedocument.presentationml.notesSl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34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35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36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37.xml" ContentType="application/vnd.openxmlformats-officedocument.presentationml.notesSl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38.xml" ContentType="application/vnd.openxmlformats-officedocument.presentationml.notesSlid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39.xml" ContentType="application/vnd.openxmlformats-officedocument.presentationml.notesSlid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drawings/drawing5.xml" ContentType="application/vnd.openxmlformats-officedocument.drawingml.chartshapes+xml"/>
  <Override PartName="/ppt/notesSlides/notesSlide40.xml" ContentType="application/vnd.openxmlformats-officedocument.presentationml.notesSl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41.xml" ContentType="application/vnd.openxmlformats-officedocument.presentationml.notesSl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notesSlides/notesSlide42.xml" ContentType="application/vnd.openxmlformats-officedocument.presentationml.notesSl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43.xml" ContentType="application/vnd.openxmlformats-officedocument.presentationml.notesSl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notesSlides/notesSlide44.xml" ContentType="application/vnd.openxmlformats-officedocument.presentationml.notesSlid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notesSlides/notesSlide45.xml" ContentType="application/vnd.openxmlformats-officedocument.presentationml.notesSl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notesSlides/notesSlide46.xml" ContentType="application/vnd.openxmlformats-officedocument.presentationml.notesSlid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51"/>
  </p:notesMasterIdLst>
  <p:handoutMasterIdLst>
    <p:handoutMasterId r:id="rId52"/>
  </p:handoutMasterIdLst>
  <p:sldIdLst>
    <p:sldId id="5869" r:id="rId2"/>
    <p:sldId id="6038" r:id="rId3"/>
    <p:sldId id="5997" r:id="rId4"/>
    <p:sldId id="5922" r:id="rId5"/>
    <p:sldId id="6001" r:id="rId6"/>
    <p:sldId id="5995" r:id="rId7"/>
    <p:sldId id="6000" r:id="rId8"/>
    <p:sldId id="5994" r:id="rId9"/>
    <p:sldId id="5991" r:id="rId10"/>
    <p:sldId id="5999" r:id="rId11"/>
    <p:sldId id="6002" r:id="rId12"/>
    <p:sldId id="5996" r:id="rId13"/>
    <p:sldId id="6004" r:id="rId14"/>
    <p:sldId id="6003" r:id="rId15"/>
    <p:sldId id="6005" r:id="rId16"/>
    <p:sldId id="5993" r:id="rId17"/>
    <p:sldId id="6006" r:id="rId18"/>
    <p:sldId id="6007" r:id="rId19"/>
    <p:sldId id="6008" r:id="rId20"/>
    <p:sldId id="6009" r:id="rId21"/>
    <p:sldId id="6010" r:id="rId22"/>
    <p:sldId id="6011" r:id="rId23"/>
    <p:sldId id="6012" r:id="rId24"/>
    <p:sldId id="6013" r:id="rId25"/>
    <p:sldId id="6017" r:id="rId26"/>
    <p:sldId id="6014" r:id="rId27"/>
    <p:sldId id="6018" r:id="rId28"/>
    <p:sldId id="6015" r:id="rId29"/>
    <p:sldId id="6019" r:id="rId30"/>
    <p:sldId id="6016" r:id="rId31"/>
    <p:sldId id="6020" r:id="rId32"/>
    <p:sldId id="6021" r:id="rId33"/>
    <p:sldId id="6022" r:id="rId34"/>
    <p:sldId id="6023" r:id="rId35"/>
    <p:sldId id="6024" r:id="rId36"/>
    <p:sldId id="6025" r:id="rId37"/>
    <p:sldId id="6026" r:id="rId38"/>
    <p:sldId id="6027" r:id="rId39"/>
    <p:sldId id="6028" r:id="rId40"/>
    <p:sldId id="6029" r:id="rId41"/>
    <p:sldId id="6039" r:id="rId42"/>
    <p:sldId id="6031" r:id="rId43"/>
    <p:sldId id="6032" r:id="rId44"/>
    <p:sldId id="6033" r:id="rId45"/>
    <p:sldId id="6034" r:id="rId46"/>
    <p:sldId id="6035" r:id="rId47"/>
    <p:sldId id="6036" r:id="rId48"/>
    <p:sldId id="6037" r:id="rId49"/>
    <p:sldId id="398" r:id="rId50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69"/>
            <p14:sldId id="6038"/>
            <p14:sldId id="5997"/>
            <p14:sldId id="5922"/>
            <p14:sldId id="6001"/>
            <p14:sldId id="5995"/>
            <p14:sldId id="6000"/>
            <p14:sldId id="5994"/>
            <p14:sldId id="5991"/>
            <p14:sldId id="5999"/>
            <p14:sldId id="6002"/>
            <p14:sldId id="5996"/>
            <p14:sldId id="6004"/>
            <p14:sldId id="6003"/>
            <p14:sldId id="6005"/>
            <p14:sldId id="5993"/>
            <p14:sldId id="6006"/>
            <p14:sldId id="6007"/>
            <p14:sldId id="6008"/>
            <p14:sldId id="6009"/>
            <p14:sldId id="6010"/>
            <p14:sldId id="6011"/>
            <p14:sldId id="6012"/>
            <p14:sldId id="6013"/>
            <p14:sldId id="6017"/>
            <p14:sldId id="6014"/>
            <p14:sldId id="6018"/>
            <p14:sldId id="6015"/>
            <p14:sldId id="6019"/>
            <p14:sldId id="6016"/>
            <p14:sldId id="6020"/>
            <p14:sldId id="6021"/>
            <p14:sldId id="6022"/>
            <p14:sldId id="6023"/>
            <p14:sldId id="6024"/>
            <p14:sldId id="6025"/>
            <p14:sldId id="6026"/>
            <p14:sldId id="6027"/>
            <p14:sldId id="6028"/>
            <p14:sldId id="6029"/>
            <p14:sldId id="6039"/>
            <p14:sldId id="6031"/>
            <p14:sldId id="6032"/>
            <p14:sldId id="6033"/>
            <p14:sldId id="6034"/>
            <p14:sldId id="6035"/>
            <p14:sldId id="6036"/>
            <p14:sldId id="6037"/>
            <p14:sldId id="39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409"/>
    <a:srgbClr val="0F243E"/>
    <a:srgbClr val="FFCC99"/>
    <a:srgbClr val="99FF99"/>
    <a:srgbClr val="E96E09"/>
    <a:srgbClr val="A4CCB5"/>
    <a:srgbClr val="CCCCFF"/>
    <a:srgbClr val="8CEEF8"/>
    <a:srgbClr val="AFEBF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51" autoAdjust="0"/>
    <p:restoredTop sz="93827" autoAdjust="0"/>
  </p:normalViewPr>
  <p:slideViewPr>
    <p:cSldViewPr snapToGrid="0">
      <p:cViewPr varScale="1">
        <p:scale>
          <a:sx n="66" d="100"/>
          <a:sy n="66" d="100"/>
        </p:scale>
        <p:origin x="660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chartUserShapes" Target="../drawings/drawing5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ini%20Research\SME's\Analysis\Text%20-%20Internal%20Survey-SMEs%20Final%20data.xlsx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552775845029521E-2"/>
          <c:y val="0.1353672473924562"/>
          <c:w val="0.90944722415497048"/>
          <c:h val="0.7731384102617319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Overall.VS.Industry!$A$13:$A$16</c:f>
              <c:strCache>
                <c:ptCount val="4"/>
                <c:pt idx="0">
                  <c:v>To a small extent </c:v>
                </c:pt>
                <c:pt idx="1">
                  <c:v>To a moderate extent </c:v>
                </c:pt>
                <c:pt idx="2">
                  <c:v>To a large extent </c:v>
                </c:pt>
                <c:pt idx="3">
                  <c:v>To a very large extent </c:v>
                </c:pt>
              </c:strCache>
            </c:strRef>
          </c:cat>
          <c:val>
            <c:numRef>
              <c:f>Overall.VS.Industry!$B$13:$B$16</c:f>
              <c:numCache>
                <c:formatCode>0.00%</c:formatCode>
                <c:ptCount val="4"/>
                <c:pt idx="0">
                  <c:v>2.5454545454545455E-2</c:v>
                </c:pt>
                <c:pt idx="1">
                  <c:v>0.16727272727272727</c:v>
                </c:pt>
                <c:pt idx="2">
                  <c:v>0.40727272727272729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DC-48A6-8947-5421A331AC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5538072"/>
        <c:axId val="665529872"/>
      </c:barChart>
      <c:catAx>
        <c:axId val="66553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529872"/>
        <c:crosses val="autoZero"/>
        <c:auto val="1"/>
        <c:lblAlgn val="ctr"/>
        <c:lblOffset val="100"/>
        <c:noMultiLvlLbl val="0"/>
      </c:catAx>
      <c:valAx>
        <c:axId val="66552987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538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Overall.VS.Industry!$A$42:$A$47</c:f>
              <c:strCache>
                <c:ptCount val="6"/>
                <c:pt idx="0">
                  <c:v>Timber/Wood processors</c:v>
                </c:pt>
                <c:pt idx="1">
                  <c:v>Aluminium/Metal smelting</c:v>
                </c:pt>
                <c:pt idx="2">
                  <c:v>Textiles</c:v>
                </c:pt>
                <c:pt idx="3">
                  <c:v>Rubber and Plastics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Overall.VS.Industry!$B$42:$B$47</c:f>
              <c:numCache>
                <c:formatCode>0%</c:formatCode>
                <c:ptCount val="6"/>
                <c:pt idx="0">
                  <c:v>0.73770491803278693</c:v>
                </c:pt>
                <c:pt idx="1">
                  <c:v>0.78181818181818186</c:v>
                </c:pt>
                <c:pt idx="2">
                  <c:v>0.7857142857142857</c:v>
                </c:pt>
                <c:pt idx="3">
                  <c:v>0.83870967741935476</c:v>
                </c:pt>
                <c:pt idx="4">
                  <c:v>0.89473684210526305</c:v>
                </c:pt>
                <c:pt idx="5">
                  <c:v>0.94444444444444442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E5-4659-B561-4C3C758DB2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4089944"/>
        <c:axId val="544090272"/>
      </c:barChart>
      <c:catAx>
        <c:axId val="544089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090272"/>
        <c:crosses val="autoZero"/>
        <c:auto val="1"/>
        <c:lblAlgn val="ctr"/>
        <c:lblOffset val="100"/>
        <c:noMultiLvlLbl val="0"/>
      </c:catAx>
      <c:valAx>
        <c:axId val="54409027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089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Overall.VS.Industry!$D$4:$D$7</c:f>
              <c:strCache>
                <c:ptCount val="4"/>
                <c:pt idx="0">
                  <c:v>To a small extent</c:v>
                </c:pt>
                <c:pt idx="1">
                  <c:v>To a moderate extent</c:v>
                </c:pt>
                <c:pt idx="2">
                  <c:v>To a large extent 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Overall.VS.Industry!$E$4:$E$7</c:f>
              <c:numCache>
                <c:formatCode>0.00%</c:formatCode>
                <c:ptCount val="4"/>
                <c:pt idx="0">
                  <c:v>5.8181818181818182E-2</c:v>
                </c:pt>
                <c:pt idx="1">
                  <c:v>0.29818181818181816</c:v>
                </c:pt>
                <c:pt idx="2">
                  <c:v>0.44</c:v>
                </c:pt>
                <c:pt idx="3">
                  <c:v>0.20363636363636364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A-4515-9CD3-D193B4D997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185064"/>
        <c:axId val="544186048"/>
      </c:barChart>
      <c:catAx>
        <c:axId val="54418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86048"/>
        <c:crosses val="autoZero"/>
        <c:auto val="1"/>
        <c:lblAlgn val="ctr"/>
        <c:lblOffset val="100"/>
        <c:noMultiLvlLbl val="0"/>
      </c:catAx>
      <c:valAx>
        <c:axId val="54418604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85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'[Text - Internal Survey-SMEs Final data.xlsx]Sheet1'!$A$38:$A$43</c:f>
              <c:strCache>
                <c:ptCount val="6"/>
                <c:pt idx="0">
                  <c:v>Timber/Wood processors</c:v>
                </c:pt>
                <c:pt idx="1">
                  <c:v>Textiles</c:v>
                </c:pt>
                <c:pt idx="2">
                  <c:v>Aluminium/Metal smelting</c:v>
                </c:pt>
                <c:pt idx="3">
                  <c:v>Rubber and Plastics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'[Text - Internal Survey-SMEs Final data.xlsx]Sheet1'!$B$38:$B$43</c:f>
              <c:numCache>
                <c:formatCode>0%</c:formatCode>
                <c:ptCount val="6"/>
                <c:pt idx="0">
                  <c:v>0.52</c:v>
                </c:pt>
                <c:pt idx="1">
                  <c:v>0.6</c:v>
                </c:pt>
                <c:pt idx="2">
                  <c:v>0.7</c:v>
                </c:pt>
                <c:pt idx="3">
                  <c:v>0.72</c:v>
                </c:pt>
                <c:pt idx="4">
                  <c:v>0.73</c:v>
                </c:pt>
                <c:pt idx="5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1C-439E-852D-E3B9DF66A7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4097816"/>
        <c:axId val="544097488"/>
      </c:barChart>
      <c:catAx>
        <c:axId val="544097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097488"/>
        <c:crosses val="autoZero"/>
        <c:auto val="1"/>
        <c:lblAlgn val="ctr"/>
        <c:lblOffset val="100"/>
        <c:noMultiLvlLbl val="0"/>
      </c:catAx>
      <c:valAx>
        <c:axId val="54409748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097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Overall.VS.Industry!$A$20:$A$24</c:f>
              <c:strCache>
                <c:ptCount val="5"/>
                <c:pt idx="0">
                  <c:v>Not at all</c:v>
                </c:pt>
                <c:pt idx="1">
                  <c:v>To a small extent</c:v>
                </c:pt>
                <c:pt idx="2">
                  <c:v>To a moderate extent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Overall.VS.Industry!$B$20:$B$24</c:f>
              <c:numCache>
                <c:formatCode>0.00%</c:formatCode>
                <c:ptCount val="5"/>
                <c:pt idx="0">
                  <c:v>3.6363636363636364E-3</c:v>
                </c:pt>
                <c:pt idx="1">
                  <c:v>1.8181818181818181E-2</c:v>
                </c:pt>
                <c:pt idx="2">
                  <c:v>0.24727272727272728</c:v>
                </c:pt>
                <c:pt idx="3">
                  <c:v>0.44727272727272727</c:v>
                </c:pt>
                <c:pt idx="4">
                  <c:v>0.28363636363636363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5-414E-821D-D561590C9F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112248"/>
        <c:axId val="544116840"/>
      </c:barChart>
      <c:catAx>
        <c:axId val="54411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16840"/>
        <c:crosses val="autoZero"/>
        <c:auto val="1"/>
        <c:lblAlgn val="ctr"/>
        <c:lblOffset val="100"/>
        <c:noMultiLvlLbl val="0"/>
      </c:catAx>
      <c:valAx>
        <c:axId val="54411684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12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'[Text - Internal Survey-SMEs Final data.xlsx]Sheet1'!$A$57:$A$62</c:f>
              <c:strCache>
                <c:ptCount val="6"/>
                <c:pt idx="0">
                  <c:v>Timber/Wood processors</c:v>
                </c:pt>
                <c:pt idx="1">
                  <c:v>Textiles</c:v>
                </c:pt>
                <c:pt idx="2">
                  <c:v>Aluminium/Metal smelting</c:v>
                </c:pt>
                <c:pt idx="3">
                  <c:v>Rubber and Plastics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'[Text - Internal Survey-SMEs Final data.xlsx]Sheet1'!$B$57:$B$62</c:f>
              <c:numCache>
                <c:formatCode>0%</c:formatCode>
                <c:ptCount val="6"/>
                <c:pt idx="0">
                  <c:v>0.64</c:v>
                </c:pt>
                <c:pt idx="1">
                  <c:v>0.71</c:v>
                </c:pt>
                <c:pt idx="2">
                  <c:v>0.75</c:v>
                </c:pt>
                <c:pt idx="3">
                  <c:v>0.76</c:v>
                </c:pt>
                <c:pt idx="4">
                  <c:v>0.78</c:v>
                </c:pt>
                <c:pt idx="5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DD-47D3-AD95-454A2444D2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65470176"/>
        <c:axId val="665469192"/>
      </c:barChart>
      <c:catAx>
        <c:axId val="665470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469192"/>
        <c:crosses val="autoZero"/>
        <c:auto val="1"/>
        <c:lblAlgn val="ctr"/>
        <c:lblOffset val="100"/>
        <c:noMultiLvlLbl val="0"/>
      </c:catAx>
      <c:valAx>
        <c:axId val="66546919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470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Overall.VS.Industry!$A$148:$A$151</c:f>
              <c:strCache>
                <c:ptCount val="4"/>
                <c:pt idx="0">
                  <c:v>To a small extent</c:v>
                </c:pt>
                <c:pt idx="1">
                  <c:v>To a moderate extent</c:v>
                </c:pt>
                <c:pt idx="2">
                  <c:v>To a large extent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Overall.VS.Industry!$B$148:$B$151</c:f>
              <c:numCache>
                <c:formatCode>0.00%</c:formatCode>
                <c:ptCount val="4"/>
                <c:pt idx="0">
                  <c:v>1.4545454545454545E-2</c:v>
                </c:pt>
                <c:pt idx="1">
                  <c:v>8.3636363636363634E-2</c:v>
                </c:pt>
                <c:pt idx="2">
                  <c:v>0.36727272727272725</c:v>
                </c:pt>
                <c:pt idx="3">
                  <c:v>0.53454545454545455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3-448C-BDDF-8CF40E455D9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180472"/>
        <c:axId val="544171616"/>
      </c:barChart>
      <c:catAx>
        <c:axId val="54418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71616"/>
        <c:crosses val="autoZero"/>
        <c:auto val="1"/>
        <c:lblAlgn val="ctr"/>
        <c:lblOffset val="100"/>
        <c:noMultiLvlLbl val="0"/>
      </c:catAx>
      <c:valAx>
        <c:axId val="54417161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80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Sheet1!$A$105:$A$110</c:f>
              <c:strCache>
                <c:ptCount val="6"/>
                <c:pt idx="0">
                  <c:v>Timber/Wood processors</c:v>
                </c:pt>
                <c:pt idx="1">
                  <c:v>Rubber and Plastics</c:v>
                </c:pt>
                <c:pt idx="2">
                  <c:v>Aluminium/Metal smelting</c:v>
                </c:pt>
                <c:pt idx="3">
                  <c:v>Textiles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Sheet1!$B$105:$B$110</c:f>
              <c:numCache>
                <c:formatCode>0%</c:formatCode>
                <c:ptCount val="6"/>
                <c:pt idx="0">
                  <c:v>0.86</c:v>
                </c:pt>
                <c:pt idx="1">
                  <c:v>0.9</c:v>
                </c:pt>
                <c:pt idx="2">
                  <c:v>0.92</c:v>
                </c:pt>
                <c:pt idx="3">
                  <c:v>0.93</c:v>
                </c:pt>
                <c:pt idx="4">
                  <c:v>0.93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2F-4785-8D3B-BC12EAB9121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65549552"/>
        <c:axId val="665558080"/>
      </c:barChart>
      <c:catAx>
        <c:axId val="665549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558080"/>
        <c:crosses val="autoZero"/>
        <c:auto val="1"/>
        <c:lblAlgn val="ctr"/>
        <c:lblOffset val="100"/>
        <c:noMultiLvlLbl val="0"/>
      </c:catAx>
      <c:valAx>
        <c:axId val="66555808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5549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Overall.VS.Industry!$A$155:$A$159</c:f>
              <c:strCache>
                <c:ptCount val="5"/>
                <c:pt idx="0">
                  <c:v>Not at all </c:v>
                </c:pt>
                <c:pt idx="1">
                  <c:v>To a small extent</c:v>
                </c:pt>
                <c:pt idx="2">
                  <c:v>To a moderate extent</c:v>
                </c:pt>
                <c:pt idx="3">
                  <c:v>To a large extent </c:v>
                </c:pt>
                <c:pt idx="4">
                  <c:v>To a very large extent</c:v>
                </c:pt>
              </c:strCache>
            </c:strRef>
          </c:cat>
          <c:val>
            <c:numRef>
              <c:f>Overall.VS.Industry!$B$155:$B$159</c:f>
              <c:numCache>
                <c:formatCode>0.00%</c:formatCode>
                <c:ptCount val="5"/>
                <c:pt idx="0">
                  <c:v>3.6363636363636364E-3</c:v>
                </c:pt>
                <c:pt idx="1">
                  <c:v>1.8181818181818181E-2</c:v>
                </c:pt>
                <c:pt idx="2">
                  <c:v>0.13818181818181818</c:v>
                </c:pt>
                <c:pt idx="3">
                  <c:v>0.41818181818181815</c:v>
                </c:pt>
                <c:pt idx="4">
                  <c:v>0.42181818181818181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6-47EA-964E-502EE0EB313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4166368"/>
        <c:axId val="544166696"/>
      </c:barChart>
      <c:catAx>
        <c:axId val="54416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66696"/>
        <c:crosses val="autoZero"/>
        <c:auto val="1"/>
        <c:lblAlgn val="ctr"/>
        <c:lblOffset val="100"/>
        <c:noMultiLvlLbl val="0"/>
      </c:catAx>
      <c:valAx>
        <c:axId val="54416669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6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Overall.VS.Industry!$A$128:$A$133</c:f>
              <c:strCache>
                <c:ptCount val="6"/>
                <c:pt idx="0">
                  <c:v>Timber/Wood processors</c:v>
                </c:pt>
                <c:pt idx="1">
                  <c:v>Rubber and Plastics</c:v>
                </c:pt>
                <c:pt idx="2">
                  <c:v>Aluminium/Metal smelting</c:v>
                </c:pt>
                <c:pt idx="3">
                  <c:v>Textiles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Overall.VS.Industry!$B$128:$B$133</c:f>
              <c:numCache>
                <c:formatCode>0%</c:formatCode>
                <c:ptCount val="6"/>
                <c:pt idx="0">
                  <c:v>0.76</c:v>
                </c:pt>
                <c:pt idx="1">
                  <c:v>0.79</c:v>
                </c:pt>
                <c:pt idx="2">
                  <c:v>0.87</c:v>
                </c:pt>
                <c:pt idx="3">
                  <c:v>0.88</c:v>
                </c:pt>
                <c:pt idx="4">
                  <c:v>0.89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F-4E8F-806B-39939DDDF88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4129960"/>
        <c:axId val="544130288"/>
      </c:barChart>
      <c:catAx>
        <c:axId val="544129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30288"/>
        <c:crosses val="autoZero"/>
        <c:auto val="1"/>
        <c:lblAlgn val="ctr"/>
        <c:lblOffset val="100"/>
        <c:noMultiLvlLbl val="0"/>
      </c:catAx>
      <c:valAx>
        <c:axId val="54413028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29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Overall.VS.Industry!$A$177:$A$181</c:f>
              <c:strCache>
                <c:ptCount val="5"/>
                <c:pt idx="0">
                  <c:v>Not at all </c:v>
                </c:pt>
                <c:pt idx="1">
                  <c:v>To a small extent</c:v>
                </c:pt>
                <c:pt idx="2">
                  <c:v>To a moderate extent 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Overall.VS.Industry!$B$177:$B$181</c:f>
              <c:numCache>
                <c:formatCode>0.00%</c:formatCode>
                <c:ptCount val="5"/>
                <c:pt idx="0">
                  <c:v>3.6363636363636364E-3</c:v>
                </c:pt>
                <c:pt idx="1">
                  <c:v>2.5454545454545455E-2</c:v>
                </c:pt>
                <c:pt idx="2">
                  <c:v>0.18181818181818182</c:v>
                </c:pt>
                <c:pt idx="3">
                  <c:v>0.41818181818181815</c:v>
                </c:pt>
                <c:pt idx="4">
                  <c:v>0.37090909090909091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ED-429E-96EB-B34C3C64D21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77798304"/>
        <c:axId val="677804536"/>
      </c:barChart>
      <c:catAx>
        <c:axId val="67779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804536"/>
        <c:crosses val="autoZero"/>
        <c:auto val="1"/>
        <c:lblAlgn val="ctr"/>
        <c:lblOffset val="100"/>
        <c:noMultiLvlLbl val="0"/>
      </c:catAx>
      <c:valAx>
        <c:axId val="67780453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9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Overall.VS.Industry!$A$218:$A$223</c:f>
              <c:strCache>
                <c:ptCount val="6"/>
                <c:pt idx="0">
                  <c:v>Rubber and Plastics</c:v>
                </c:pt>
                <c:pt idx="1">
                  <c:v>Timber/Wood processors</c:v>
                </c:pt>
                <c:pt idx="2">
                  <c:v>Textiles</c:v>
                </c:pt>
                <c:pt idx="3">
                  <c:v>Food and Beverage processing</c:v>
                </c:pt>
                <c:pt idx="4">
                  <c:v>Cement Block Industry</c:v>
                </c:pt>
                <c:pt idx="5">
                  <c:v>Aluminium/Metal smelting</c:v>
                </c:pt>
              </c:strCache>
            </c:strRef>
          </c:cat>
          <c:val>
            <c:numRef>
              <c:f>Overall.VS.Industry!$B$218:$B$223</c:f>
              <c:numCache>
                <c:formatCode>0%</c:formatCode>
                <c:ptCount val="6"/>
                <c:pt idx="0">
                  <c:v>0.69</c:v>
                </c:pt>
                <c:pt idx="1">
                  <c:v>0.76</c:v>
                </c:pt>
                <c:pt idx="2">
                  <c:v>0.76</c:v>
                </c:pt>
                <c:pt idx="3">
                  <c:v>0.82</c:v>
                </c:pt>
                <c:pt idx="4">
                  <c:v>0.83</c:v>
                </c:pt>
                <c:pt idx="5">
                  <c:v>0.87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D-4FBD-928D-8CE5CD043F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4140128"/>
        <c:axId val="544144064"/>
      </c:barChart>
      <c:catAx>
        <c:axId val="544140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44064"/>
        <c:crosses val="autoZero"/>
        <c:auto val="1"/>
        <c:lblAlgn val="ctr"/>
        <c:lblOffset val="100"/>
        <c:noMultiLvlLbl val="0"/>
      </c:catAx>
      <c:valAx>
        <c:axId val="54414406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414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Overall.VS.Industry!$A$197:$A$201</c:f>
              <c:strCache>
                <c:ptCount val="5"/>
                <c:pt idx="0">
                  <c:v>Not at all </c:v>
                </c:pt>
                <c:pt idx="1">
                  <c:v>To a small extent</c:v>
                </c:pt>
                <c:pt idx="2">
                  <c:v>To a moderate extent </c:v>
                </c:pt>
                <c:pt idx="3">
                  <c:v>To a large extent</c:v>
                </c:pt>
                <c:pt idx="4">
                  <c:v>To a very large extent</c:v>
                </c:pt>
              </c:strCache>
            </c:strRef>
          </c:cat>
          <c:val>
            <c:numRef>
              <c:f>Overall.VS.Industry!$B$197:$B$201</c:f>
              <c:numCache>
                <c:formatCode>0.00%</c:formatCode>
                <c:ptCount val="5"/>
                <c:pt idx="0">
                  <c:v>6.1818181818181821E-2</c:v>
                </c:pt>
                <c:pt idx="1">
                  <c:v>0.16363636363636364</c:v>
                </c:pt>
                <c:pt idx="2">
                  <c:v>0.30909090909090908</c:v>
                </c:pt>
                <c:pt idx="3">
                  <c:v>0.32363636363636361</c:v>
                </c:pt>
                <c:pt idx="4">
                  <c:v>0.14181818181818182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76-436A-8A4A-40A3AC87C2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77733688"/>
        <c:axId val="677740576"/>
      </c:barChart>
      <c:catAx>
        <c:axId val="67773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40576"/>
        <c:crosses val="autoZero"/>
        <c:auto val="1"/>
        <c:lblAlgn val="ctr"/>
        <c:lblOffset val="100"/>
        <c:noMultiLvlLbl val="0"/>
      </c:catAx>
      <c:valAx>
        <c:axId val="67774057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33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Overall.VS.Industry!$A$240:$A$245</c:f>
              <c:strCache>
                <c:ptCount val="6"/>
                <c:pt idx="0">
                  <c:v>Rubber and Plastics</c:v>
                </c:pt>
                <c:pt idx="1">
                  <c:v>Timber/Wood processors</c:v>
                </c:pt>
                <c:pt idx="2">
                  <c:v>Aluminium/Metal smelting</c:v>
                </c:pt>
                <c:pt idx="3">
                  <c:v>Textiles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Overall.VS.Industry!$B$240:$B$245</c:f>
              <c:numCache>
                <c:formatCode>0%</c:formatCode>
                <c:ptCount val="6"/>
                <c:pt idx="0">
                  <c:v>0.38</c:v>
                </c:pt>
                <c:pt idx="1">
                  <c:v>0.43</c:v>
                </c:pt>
                <c:pt idx="2">
                  <c:v>0.47</c:v>
                </c:pt>
                <c:pt idx="3">
                  <c:v>0.5</c:v>
                </c:pt>
                <c:pt idx="4">
                  <c:v>0.55000000000000004</c:v>
                </c:pt>
                <c:pt idx="5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2B-48C7-ABEA-B5FC9A6908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77704824"/>
        <c:axId val="677709744"/>
      </c:barChart>
      <c:catAx>
        <c:axId val="677704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09744"/>
        <c:crosses val="autoZero"/>
        <c:auto val="1"/>
        <c:lblAlgn val="ctr"/>
        <c:lblOffset val="100"/>
        <c:noMultiLvlLbl val="0"/>
      </c:catAx>
      <c:valAx>
        <c:axId val="67770974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04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Overall.VS.Industry!$A$263:$A$267</c:f>
              <c:strCache>
                <c:ptCount val="5"/>
                <c:pt idx="0">
                  <c:v>Not at all</c:v>
                </c:pt>
                <c:pt idx="1">
                  <c:v>To a small extent</c:v>
                </c:pt>
                <c:pt idx="2">
                  <c:v>To a moderate extent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Overall.VS.Industry!$B$263:$B$267</c:f>
              <c:numCache>
                <c:formatCode>0.00%</c:formatCode>
                <c:ptCount val="5"/>
                <c:pt idx="0">
                  <c:v>2.181818181818182E-2</c:v>
                </c:pt>
                <c:pt idx="1">
                  <c:v>2.9090909090909091E-2</c:v>
                </c:pt>
                <c:pt idx="2">
                  <c:v>0.21090909090909091</c:v>
                </c:pt>
                <c:pt idx="3">
                  <c:v>0.43269999999999997</c:v>
                </c:pt>
                <c:pt idx="4">
                  <c:v>0.30545454545454548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A-4228-A648-13D7B8EC77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77690064"/>
        <c:axId val="677694656"/>
      </c:barChart>
      <c:catAx>
        <c:axId val="6776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94656"/>
        <c:crosses val="autoZero"/>
        <c:auto val="1"/>
        <c:lblAlgn val="ctr"/>
        <c:lblOffset val="100"/>
        <c:noMultiLvlLbl val="0"/>
      </c:catAx>
      <c:valAx>
        <c:axId val="67769465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9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Overall.VS.Industry!$A$282:$A$287</c:f>
              <c:strCache>
                <c:ptCount val="6"/>
                <c:pt idx="0">
                  <c:v>Timber/Wood processors</c:v>
                </c:pt>
                <c:pt idx="1">
                  <c:v>Rubber and Plastics</c:v>
                </c:pt>
                <c:pt idx="2">
                  <c:v>Cement Block Industry</c:v>
                </c:pt>
                <c:pt idx="3">
                  <c:v>Aluminium/Metal smelting</c:v>
                </c:pt>
                <c:pt idx="4">
                  <c:v>Food and Beverage processing</c:v>
                </c:pt>
                <c:pt idx="5">
                  <c:v>Textiles</c:v>
                </c:pt>
              </c:strCache>
            </c:strRef>
          </c:cat>
          <c:val>
            <c:numRef>
              <c:f>Overall.VS.Industry!$B$282:$B$287</c:f>
              <c:numCache>
                <c:formatCode>0%</c:formatCode>
                <c:ptCount val="6"/>
                <c:pt idx="0">
                  <c:v>0.67</c:v>
                </c:pt>
                <c:pt idx="1">
                  <c:v>0.72</c:v>
                </c:pt>
                <c:pt idx="2">
                  <c:v>0.72</c:v>
                </c:pt>
                <c:pt idx="3">
                  <c:v>0.77</c:v>
                </c:pt>
                <c:pt idx="4">
                  <c:v>0.8</c:v>
                </c:pt>
                <c:pt idx="5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6F-4174-BF35-7C06229B3A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77764520"/>
        <c:axId val="677770752"/>
      </c:barChart>
      <c:catAx>
        <c:axId val="677764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70752"/>
        <c:crosses val="autoZero"/>
        <c:auto val="1"/>
        <c:lblAlgn val="ctr"/>
        <c:lblOffset val="100"/>
        <c:noMultiLvlLbl val="0"/>
      </c:catAx>
      <c:valAx>
        <c:axId val="67777075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764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Overall.VS.Industry!$A$302:$A$305</c:f>
              <c:strCache>
                <c:ptCount val="4"/>
                <c:pt idx="0">
                  <c:v>To a small extent</c:v>
                </c:pt>
                <c:pt idx="1">
                  <c:v>To a moderate extent </c:v>
                </c:pt>
                <c:pt idx="2">
                  <c:v>To a large extent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Overall.VS.Industry!$B$302:$B$305</c:f>
              <c:numCache>
                <c:formatCode>0.00%</c:formatCode>
                <c:ptCount val="4"/>
                <c:pt idx="0">
                  <c:v>2.181818181818182E-2</c:v>
                </c:pt>
                <c:pt idx="1">
                  <c:v>0.24727272727272728</c:v>
                </c:pt>
                <c:pt idx="2">
                  <c:v>0.44727272727272727</c:v>
                </c:pt>
                <c:pt idx="3">
                  <c:v>0.28363636363636363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0-41E2-BCF5-FE54349560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7606624"/>
        <c:axId val="727609904"/>
      </c:barChart>
      <c:catAx>
        <c:axId val="72760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09904"/>
        <c:crosses val="autoZero"/>
        <c:auto val="1"/>
        <c:lblAlgn val="ctr"/>
        <c:lblOffset val="100"/>
        <c:noMultiLvlLbl val="0"/>
      </c:catAx>
      <c:valAx>
        <c:axId val="72760990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0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Overall.VS.Industry!$A$319:$A$324</c:f>
              <c:strCache>
                <c:ptCount val="6"/>
                <c:pt idx="0">
                  <c:v>Timber/Wood processors</c:v>
                </c:pt>
                <c:pt idx="1">
                  <c:v>Aluminium/Metal smelting</c:v>
                </c:pt>
                <c:pt idx="2">
                  <c:v>Rubber and Plastics</c:v>
                </c:pt>
                <c:pt idx="3">
                  <c:v>Textiles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Overall.VS.Industry!$B$319:$B$324</c:f>
              <c:numCache>
                <c:formatCode>0%</c:formatCode>
                <c:ptCount val="6"/>
                <c:pt idx="0">
                  <c:v>0.6</c:v>
                </c:pt>
                <c:pt idx="1">
                  <c:v>0.68</c:v>
                </c:pt>
                <c:pt idx="2">
                  <c:v>0.76</c:v>
                </c:pt>
                <c:pt idx="3">
                  <c:v>0.76</c:v>
                </c:pt>
                <c:pt idx="4">
                  <c:v>0.82</c:v>
                </c:pt>
                <c:pt idx="5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70-41F6-843A-D769714C42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27787680"/>
        <c:axId val="727780136"/>
      </c:barChart>
      <c:catAx>
        <c:axId val="72778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780136"/>
        <c:crosses val="autoZero"/>
        <c:auto val="1"/>
        <c:lblAlgn val="ctr"/>
        <c:lblOffset val="100"/>
        <c:noMultiLvlLbl val="0"/>
      </c:catAx>
      <c:valAx>
        <c:axId val="72778013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78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Overall.VS.Industry!$A$340:$A$343</c:f>
              <c:strCache>
                <c:ptCount val="4"/>
                <c:pt idx="0">
                  <c:v>To a small extent </c:v>
                </c:pt>
                <c:pt idx="1">
                  <c:v>To a moderate extent </c:v>
                </c:pt>
                <c:pt idx="2">
                  <c:v>To a large extent</c:v>
                </c:pt>
                <c:pt idx="3">
                  <c:v>To a very large extent </c:v>
                </c:pt>
              </c:strCache>
            </c:strRef>
          </c:cat>
          <c:val>
            <c:numRef>
              <c:f>Overall.VS.Industry!$B$340:$B$343</c:f>
              <c:numCache>
                <c:formatCode>0.00%</c:formatCode>
                <c:ptCount val="4"/>
                <c:pt idx="0">
                  <c:v>3.272727272727273E-2</c:v>
                </c:pt>
                <c:pt idx="1">
                  <c:v>0.29454545454545455</c:v>
                </c:pt>
                <c:pt idx="2">
                  <c:v>0.44727272727272727</c:v>
                </c:pt>
                <c:pt idx="3">
                  <c:v>0.22545454545454546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C-4F63-B712-38510A7375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7637456"/>
        <c:axId val="727634176"/>
      </c:barChart>
      <c:catAx>
        <c:axId val="72763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34176"/>
        <c:crosses val="autoZero"/>
        <c:auto val="1"/>
        <c:lblAlgn val="ctr"/>
        <c:lblOffset val="100"/>
        <c:noMultiLvlLbl val="0"/>
      </c:catAx>
      <c:valAx>
        <c:axId val="72763417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37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Overall.VS.Industry!$A$357:$A$362</c:f>
              <c:strCache>
                <c:ptCount val="6"/>
                <c:pt idx="0">
                  <c:v>Timber/Wood processors</c:v>
                </c:pt>
                <c:pt idx="1">
                  <c:v>Rubber and Plastics</c:v>
                </c:pt>
                <c:pt idx="2">
                  <c:v>Aluminium/Metal smelting</c:v>
                </c:pt>
                <c:pt idx="3">
                  <c:v>Textiles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Overall.VS.Industry!$B$357:$B$362</c:f>
              <c:numCache>
                <c:formatCode>0%</c:formatCode>
                <c:ptCount val="6"/>
                <c:pt idx="0">
                  <c:v>0.56999999999999995</c:v>
                </c:pt>
                <c:pt idx="1">
                  <c:v>0.62</c:v>
                </c:pt>
                <c:pt idx="2">
                  <c:v>0.7</c:v>
                </c:pt>
                <c:pt idx="3">
                  <c:v>0.71</c:v>
                </c:pt>
                <c:pt idx="4">
                  <c:v>0.73</c:v>
                </c:pt>
                <c:pt idx="5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BB-43F6-9147-5E1C428D20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27632536"/>
        <c:axId val="727635488"/>
      </c:barChart>
      <c:catAx>
        <c:axId val="727632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35488"/>
        <c:crosses val="autoZero"/>
        <c:auto val="1"/>
        <c:lblAlgn val="ctr"/>
        <c:lblOffset val="100"/>
        <c:noMultiLvlLbl val="0"/>
      </c:catAx>
      <c:valAx>
        <c:axId val="72763548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632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Overall.VS.Industry!$A$376:$A$379</c:f>
              <c:strCache>
                <c:ptCount val="4"/>
                <c:pt idx="0">
                  <c:v>To a small extent</c:v>
                </c:pt>
                <c:pt idx="1">
                  <c:v>To a moderate extent</c:v>
                </c:pt>
                <c:pt idx="2">
                  <c:v>To a large extent</c:v>
                </c:pt>
                <c:pt idx="3">
                  <c:v>To a very large extent </c:v>
                </c:pt>
              </c:strCache>
            </c:strRef>
          </c:cat>
          <c:val>
            <c:numRef>
              <c:f>Overall.VS.Industry!$B$376:$B$379</c:f>
              <c:numCache>
                <c:formatCode>0.00%</c:formatCode>
                <c:ptCount val="4"/>
                <c:pt idx="0">
                  <c:v>2.181818181818182E-2</c:v>
                </c:pt>
                <c:pt idx="1">
                  <c:v>6.545454545454546E-2</c:v>
                </c:pt>
                <c:pt idx="2">
                  <c:v>0.40363636363636363</c:v>
                </c:pt>
                <c:pt idx="3">
                  <c:v>0.50909090909090904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4B-40CE-B292-EE42265DA6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4459464"/>
        <c:axId val="554455528"/>
      </c:barChart>
      <c:catAx>
        <c:axId val="55445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455528"/>
        <c:crosses val="autoZero"/>
        <c:auto val="1"/>
        <c:lblAlgn val="ctr"/>
        <c:lblOffset val="100"/>
        <c:noMultiLvlLbl val="0"/>
      </c:catAx>
      <c:valAx>
        <c:axId val="55445552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459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Overall.VS.Industry!$A$395:$A$400</c:f>
              <c:strCache>
                <c:ptCount val="6"/>
                <c:pt idx="0">
                  <c:v>Food and Beverage processing</c:v>
                </c:pt>
                <c:pt idx="1">
                  <c:v>Rubber and Plastics</c:v>
                </c:pt>
                <c:pt idx="2">
                  <c:v>Timber/Wood processors</c:v>
                </c:pt>
                <c:pt idx="3">
                  <c:v>Aluminium/Metal smelting</c:v>
                </c:pt>
                <c:pt idx="4">
                  <c:v>Cement Block Industry</c:v>
                </c:pt>
                <c:pt idx="5">
                  <c:v>Textiles</c:v>
                </c:pt>
              </c:strCache>
            </c:strRef>
          </c:cat>
          <c:val>
            <c:numRef>
              <c:f>Overall.VS.Industry!$B$395:$B$400</c:f>
              <c:numCache>
                <c:formatCode>0%</c:formatCode>
                <c:ptCount val="6"/>
                <c:pt idx="0">
                  <c:v>0.89</c:v>
                </c:pt>
                <c:pt idx="1">
                  <c:v>0.9</c:v>
                </c:pt>
                <c:pt idx="2">
                  <c:v>0.91</c:v>
                </c:pt>
                <c:pt idx="3">
                  <c:v>0.91</c:v>
                </c:pt>
                <c:pt idx="4">
                  <c:v>0.94</c:v>
                </c:pt>
                <c:pt idx="5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8-4FA2-9859-45A8075DAC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41791128"/>
        <c:axId val="441806216"/>
      </c:barChart>
      <c:catAx>
        <c:axId val="441791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06216"/>
        <c:crosses val="autoZero"/>
        <c:auto val="1"/>
        <c:lblAlgn val="ctr"/>
        <c:lblOffset val="100"/>
        <c:noMultiLvlLbl val="0"/>
      </c:catAx>
      <c:valAx>
        <c:axId val="44180621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791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Overall.VS.Industry!$A$414:$A$417</c:f>
              <c:strCache>
                <c:ptCount val="4"/>
                <c:pt idx="0">
                  <c:v>To a small extent</c:v>
                </c:pt>
                <c:pt idx="1">
                  <c:v>To a moderate extent </c:v>
                </c:pt>
                <c:pt idx="2">
                  <c:v>To a large extent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Overall.VS.Industry!$B$414:$B$417</c:f>
              <c:numCache>
                <c:formatCode>0.00%</c:formatCode>
                <c:ptCount val="4"/>
                <c:pt idx="0">
                  <c:v>1.4545454545454545E-2</c:v>
                </c:pt>
                <c:pt idx="1">
                  <c:v>0.10909090909090909</c:v>
                </c:pt>
                <c:pt idx="2">
                  <c:v>0.46909090909090911</c:v>
                </c:pt>
                <c:pt idx="3">
                  <c:v>0.40727272727272729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3-4932-A596-10B4212899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20756184"/>
        <c:axId val="520760776"/>
      </c:barChart>
      <c:catAx>
        <c:axId val="52075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760776"/>
        <c:crosses val="autoZero"/>
        <c:auto val="1"/>
        <c:lblAlgn val="ctr"/>
        <c:lblOffset val="100"/>
        <c:noMultiLvlLbl val="0"/>
      </c:catAx>
      <c:valAx>
        <c:axId val="52076077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756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Overall.VS.Industry!$A$431:$A$436</c:f>
              <c:strCache>
                <c:ptCount val="6"/>
                <c:pt idx="0">
                  <c:v>Aluminium/Metal smelting</c:v>
                </c:pt>
                <c:pt idx="1">
                  <c:v>Timber/Wood processors</c:v>
                </c:pt>
                <c:pt idx="2">
                  <c:v>Textiles</c:v>
                </c:pt>
                <c:pt idx="3">
                  <c:v>Rubber and Plastics</c:v>
                </c:pt>
                <c:pt idx="4">
                  <c:v>Food and Beverage processing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Overall.VS.Industry!$B$431:$B$436</c:f>
              <c:numCache>
                <c:formatCode>0%</c:formatCode>
                <c:ptCount val="6"/>
                <c:pt idx="0">
                  <c:v>0.83</c:v>
                </c:pt>
                <c:pt idx="1">
                  <c:v>0.84</c:v>
                </c:pt>
                <c:pt idx="2">
                  <c:v>0.88</c:v>
                </c:pt>
                <c:pt idx="3">
                  <c:v>0.9</c:v>
                </c:pt>
                <c:pt idx="4">
                  <c:v>0.91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9-44FF-AFE9-81A581704B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30702968"/>
        <c:axId val="430703624"/>
      </c:barChart>
      <c:catAx>
        <c:axId val="430702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03624"/>
        <c:crosses val="autoZero"/>
        <c:auto val="1"/>
        <c:lblAlgn val="ctr"/>
        <c:lblOffset val="100"/>
        <c:noMultiLvlLbl val="0"/>
      </c:catAx>
      <c:valAx>
        <c:axId val="43070362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702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Overall.VS.Industry!$A$450:$A$453</c:f>
              <c:strCache>
                <c:ptCount val="4"/>
                <c:pt idx="0">
                  <c:v>To a small extent</c:v>
                </c:pt>
                <c:pt idx="1">
                  <c:v>To a moderate extent </c:v>
                </c:pt>
                <c:pt idx="2">
                  <c:v>To a large extent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Overall.VS.Industry!$B$450:$B$453</c:f>
              <c:numCache>
                <c:formatCode>0.00%</c:formatCode>
                <c:ptCount val="4"/>
                <c:pt idx="0">
                  <c:v>2.5454545454545455E-2</c:v>
                </c:pt>
                <c:pt idx="1">
                  <c:v>0.21454545454545454</c:v>
                </c:pt>
                <c:pt idx="2">
                  <c:v>0.49818181818181817</c:v>
                </c:pt>
                <c:pt idx="3">
                  <c:v>0.26181818181818184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C-4F11-A056-30CC93E5535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7798576"/>
        <c:axId val="627800544"/>
      </c:barChart>
      <c:catAx>
        <c:axId val="62779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800544"/>
        <c:crosses val="autoZero"/>
        <c:auto val="1"/>
        <c:lblAlgn val="ctr"/>
        <c:lblOffset val="100"/>
        <c:noMultiLvlLbl val="0"/>
      </c:catAx>
      <c:valAx>
        <c:axId val="62780054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79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Overall.VS.Industry!$A$467:$A$472</c:f>
              <c:strCache>
                <c:ptCount val="6"/>
                <c:pt idx="0">
                  <c:v>Timber/Wood processors</c:v>
                </c:pt>
                <c:pt idx="1">
                  <c:v>Rubber and Plastics</c:v>
                </c:pt>
                <c:pt idx="2">
                  <c:v>Cement Block Industry</c:v>
                </c:pt>
                <c:pt idx="3">
                  <c:v>Aluminium/Metal smelting</c:v>
                </c:pt>
                <c:pt idx="4">
                  <c:v>Textiles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Overall.VS.Industry!$B$467:$B$472</c:f>
              <c:numCache>
                <c:formatCode>0%</c:formatCode>
                <c:ptCount val="6"/>
                <c:pt idx="0">
                  <c:v>0.64</c:v>
                </c:pt>
                <c:pt idx="1">
                  <c:v>0.72</c:v>
                </c:pt>
                <c:pt idx="2">
                  <c:v>0.72</c:v>
                </c:pt>
                <c:pt idx="3">
                  <c:v>0.77</c:v>
                </c:pt>
                <c:pt idx="4">
                  <c:v>0.81</c:v>
                </c:pt>
                <c:pt idx="5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F4-4455-9695-8BF1B693D0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42165512"/>
        <c:axId val="442169776"/>
      </c:barChart>
      <c:catAx>
        <c:axId val="442165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169776"/>
        <c:crosses val="autoZero"/>
        <c:auto val="1"/>
        <c:lblAlgn val="ctr"/>
        <c:lblOffset val="100"/>
        <c:noMultiLvlLbl val="0"/>
      </c:catAx>
      <c:valAx>
        <c:axId val="44216977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165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Overall.VS.Industry!$A$489:$A$493</c:f>
              <c:strCache>
                <c:ptCount val="5"/>
                <c:pt idx="0">
                  <c:v>Not at all </c:v>
                </c:pt>
                <c:pt idx="1">
                  <c:v>To a small extent </c:v>
                </c:pt>
                <c:pt idx="2">
                  <c:v>To a moderate extent 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Overall.VS.Industry!$B$489:$B$493</c:f>
              <c:numCache>
                <c:formatCode>0.00%</c:formatCode>
                <c:ptCount val="5"/>
                <c:pt idx="0">
                  <c:v>0.04</c:v>
                </c:pt>
                <c:pt idx="1">
                  <c:v>0.11272727272727273</c:v>
                </c:pt>
                <c:pt idx="2">
                  <c:v>0.27636363636363637</c:v>
                </c:pt>
                <c:pt idx="3">
                  <c:v>0.44363636363636366</c:v>
                </c:pt>
                <c:pt idx="4">
                  <c:v>0.12727272727272726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1-4B62-9855-03305F8ED5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1327936"/>
        <c:axId val="511327280"/>
      </c:barChart>
      <c:catAx>
        <c:axId val="51132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327280"/>
        <c:crosses val="autoZero"/>
        <c:auto val="1"/>
        <c:lblAlgn val="ctr"/>
        <c:lblOffset val="100"/>
        <c:noMultiLvlLbl val="0"/>
      </c:catAx>
      <c:valAx>
        <c:axId val="51132728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32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Overall.VS.Industry!$A$507:$A$512</c:f>
              <c:strCache>
                <c:ptCount val="6"/>
                <c:pt idx="0">
                  <c:v>Textiles</c:v>
                </c:pt>
                <c:pt idx="1">
                  <c:v>Aluminium/Metal smelting</c:v>
                </c:pt>
                <c:pt idx="2">
                  <c:v>Cement Block Industry</c:v>
                </c:pt>
                <c:pt idx="3">
                  <c:v>Timber/Wood processors</c:v>
                </c:pt>
                <c:pt idx="4">
                  <c:v>Rubber and Plastics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Overall.VS.Industry!$B$507:$B$512</c:f>
              <c:numCache>
                <c:formatCode>0%</c:formatCode>
                <c:ptCount val="6"/>
                <c:pt idx="0">
                  <c:v>0.5</c:v>
                </c:pt>
                <c:pt idx="1">
                  <c:v>0.55000000000000004</c:v>
                </c:pt>
                <c:pt idx="2">
                  <c:v>0.56000000000000005</c:v>
                </c:pt>
                <c:pt idx="3">
                  <c:v>0.56999999999999995</c:v>
                </c:pt>
                <c:pt idx="4">
                  <c:v>0.59</c:v>
                </c:pt>
                <c:pt idx="5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0-45F5-AA44-269D01DF8A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42167808"/>
        <c:axId val="442169448"/>
      </c:barChart>
      <c:catAx>
        <c:axId val="442167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169448"/>
        <c:crosses val="autoZero"/>
        <c:auto val="1"/>
        <c:lblAlgn val="ctr"/>
        <c:lblOffset val="100"/>
        <c:noMultiLvlLbl val="0"/>
      </c:catAx>
      <c:valAx>
        <c:axId val="44216944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167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Overall.VS.Industry!$A$527:$A$531</c:f>
              <c:strCache>
                <c:ptCount val="5"/>
                <c:pt idx="0">
                  <c:v>Not at all </c:v>
                </c:pt>
                <c:pt idx="1">
                  <c:v>To a small extent </c:v>
                </c:pt>
                <c:pt idx="2">
                  <c:v>To a moderate extent 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Overall.VS.Industry!$B$527:$B$531</c:f>
              <c:numCache>
                <c:formatCode>0.00%</c:formatCode>
                <c:ptCount val="5"/>
                <c:pt idx="0">
                  <c:v>7.2727272727272727E-3</c:v>
                </c:pt>
                <c:pt idx="1">
                  <c:v>7.2727272727272724E-2</c:v>
                </c:pt>
                <c:pt idx="2">
                  <c:v>0.13818181818181818</c:v>
                </c:pt>
                <c:pt idx="3">
                  <c:v>0.49454545454545457</c:v>
                </c:pt>
                <c:pt idx="4">
                  <c:v>0.28727272727272729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B9-4D6F-9050-C1579D1EA0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7016824"/>
        <c:axId val="616993208"/>
      </c:barChart>
      <c:catAx>
        <c:axId val="61701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993208"/>
        <c:crosses val="autoZero"/>
        <c:auto val="1"/>
        <c:lblAlgn val="ctr"/>
        <c:lblOffset val="100"/>
        <c:noMultiLvlLbl val="0"/>
      </c:catAx>
      <c:valAx>
        <c:axId val="61699320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7016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Overall.VS.Industry!$A$545:$A$550</c:f>
              <c:strCache>
                <c:ptCount val="6"/>
                <c:pt idx="0">
                  <c:v>Cement Block Industry</c:v>
                </c:pt>
                <c:pt idx="1">
                  <c:v>Timber/Wood processors</c:v>
                </c:pt>
                <c:pt idx="2">
                  <c:v>Food and Beverage processing</c:v>
                </c:pt>
                <c:pt idx="3">
                  <c:v>Aluminium/Metal smelting</c:v>
                </c:pt>
                <c:pt idx="4">
                  <c:v>Rubber and Plastics</c:v>
                </c:pt>
                <c:pt idx="5">
                  <c:v>Textiles</c:v>
                </c:pt>
              </c:strCache>
            </c:strRef>
          </c:cat>
          <c:val>
            <c:numRef>
              <c:f>Overall.VS.Industry!$B$545:$B$550</c:f>
              <c:numCache>
                <c:formatCode>0%</c:formatCode>
                <c:ptCount val="6"/>
                <c:pt idx="0">
                  <c:v>0.61</c:v>
                </c:pt>
                <c:pt idx="1">
                  <c:v>0.72</c:v>
                </c:pt>
                <c:pt idx="2">
                  <c:v>0.8</c:v>
                </c:pt>
                <c:pt idx="3">
                  <c:v>0.83</c:v>
                </c:pt>
                <c:pt idx="4">
                  <c:v>0.83</c:v>
                </c:pt>
                <c:pt idx="5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37-412A-AE49-95E9D500E4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16992552"/>
        <c:axId val="616990584"/>
      </c:barChart>
      <c:catAx>
        <c:axId val="616992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990584"/>
        <c:crosses val="autoZero"/>
        <c:auto val="1"/>
        <c:lblAlgn val="ctr"/>
        <c:lblOffset val="100"/>
        <c:noMultiLvlLbl val="0"/>
      </c:catAx>
      <c:valAx>
        <c:axId val="61699058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992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Overall.VS.Industry!$A$564:$A$568</c:f>
              <c:strCache>
                <c:ptCount val="5"/>
                <c:pt idx="0">
                  <c:v>Not at all</c:v>
                </c:pt>
                <c:pt idx="1">
                  <c:v>To a small extent </c:v>
                </c:pt>
                <c:pt idx="2">
                  <c:v>To a moderate extent</c:v>
                </c:pt>
                <c:pt idx="3">
                  <c:v>To a large extent </c:v>
                </c:pt>
                <c:pt idx="4">
                  <c:v>To a very large extent</c:v>
                </c:pt>
              </c:strCache>
            </c:strRef>
          </c:cat>
          <c:val>
            <c:numRef>
              <c:f>Overall.VS.Industry!$B$564:$B$568</c:f>
              <c:numCache>
                <c:formatCode>0.00%</c:formatCode>
                <c:ptCount val="5"/>
                <c:pt idx="0">
                  <c:v>1.4545454545454545E-2</c:v>
                </c:pt>
                <c:pt idx="1">
                  <c:v>5.8181818181818182E-2</c:v>
                </c:pt>
                <c:pt idx="2">
                  <c:v>0.28000000000000003</c:v>
                </c:pt>
                <c:pt idx="3">
                  <c:v>0.46181818181818179</c:v>
                </c:pt>
                <c:pt idx="4">
                  <c:v>0.18545454545454546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35-4E7E-A82C-C402BA63F90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4992520"/>
        <c:axId val="654995800"/>
      </c:barChart>
      <c:catAx>
        <c:axId val="65499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995800"/>
        <c:crosses val="autoZero"/>
        <c:auto val="1"/>
        <c:lblAlgn val="ctr"/>
        <c:lblOffset val="100"/>
        <c:noMultiLvlLbl val="0"/>
      </c:catAx>
      <c:valAx>
        <c:axId val="65499580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4992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Overall.VS.Industry!$A$580:$A$585</c:f>
              <c:strCache>
                <c:ptCount val="6"/>
                <c:pt idx="0">
                  <c:v>Cement Block Industry</c:v>
                </c:pt>
                <c:pt idx="1">
                  <c:v>Textiles</c:v>
                </c:pt>
                <c:pt idx="2">
                  <c:v>Aluminium/Metal smelting</c:v>
                </c:pt>
                <c:pt idx="3">
                  <c:v>Timber/Wood processors</c:v>
                </c:pt>
                <c:pt idx="4">
                  <c:v>Rubber and Plastics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Overall.VS.Industry!$B$580:$B$585</c:f>
              <c:numCache>
                <c:formatCode>0%</c:formatCode>
                <c:ptCount val="6"/>
                <c:pt idx="0">
                  <c:v>0.5</c:v>
                </c:pt>
                <c:pt idx="1">
                  <c:v>0.62</c:v>
                </c:pt>
                <c:pt idx="2">
                  <c:v>0.64</c:v>
                </c:pt>
                <c:pt idx="3">
                  <c:v>0.66</c:v>
                </c:pt>
                <c:pt idx="4">
                  <c:v>0.66</c:v>
                </c:pt>
                <c:pt idx="5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3-4DCA-BF03-FCF0F11353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96296408"/>
        <c:axId val="696297392"/>
      </c:barChart>
      <c:catAx>
        <c:axId val="696296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297392"/>
        <c:crosses val="autoZero"/>
        <c:auto val="1"/>
        <c:lblAlgn val="ctr"/>
        <c:lblOffset val="100"/>
        <c:noMultiLvlLbl val="0"/>
      </c:catAx>
      <c:valAx>
        <c:axId val="69629739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296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Overall.VS.Industry!$A$600:$A$604</c:f>
              <c:strCache>
                <c:ptCount val="5"/>
                <c:pt idx="0">
                  <c:v>Not at all </c:v>
                </c:pt>
                <c:pt idx="1">
                  <c:v>To a small extent</c:v>
                </c:pt>
                <c:pt idx="2">
                  <c:v>To a moderate extent</c:v>
                </c:pt>
                <c:pt idx="3">
                  <c:v>To a large extent 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Overall.VS.Industry!$B$600:$B$604</c:f>
              <c:numCache>
                <c:formatCode>0.00%</c:formatCode>
                <c:ptCount val="5"/>
                <c:pt idx="0">
                  <c:v>7.2727272727272727E-3</c:v>
                </c:pt>
                <c:pt idx="1">
                  <c:v>4.7272727272727272E-2</c:v>
                </c:pt>
                <c:pt idx="2">
                  <c:v>0.20363636363636364</c:v>
                </c:pt>
                <c:pt idx="3">
                  <c:v>0.52363636363636368</c:v>
                </c:pt>
                <c:pt idx="4">
                  <c:v>0.21818181818181817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E-4055-A741-46BD8BD5D4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0070600"/>
        <c:axId val="530072896"/>
      </c:barChart>
      <c:catAx>
        <c:axId val="53007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072896"/>
        <c:crosses val="autoZero"/>
        <c:auto val="1"/>
        <c:lblAlgn val="ctr"/>
        <c:lblOffset val="100"/>
        <c:noMultiLvlLbl val="0"/>
      </c:catAx>
      <c:valAx>
        <c:axId val="53007289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070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Overall.VS.Industry!$A$618:$A$623</c:f>
              <c:strCache>
                <c:ptCount val="6"/>
                <c:pt idx="0">
                  <c:v>Cement Block Industry</c:v>
                </c:pt>
                <c:pt idx="1">
                  <c:v>Timber/Wood processors</c:v>
                </c:pt>
                <c:pt idx="2">
                  <c:v>Textiles</c:v>
                </c:pt>
                <c:pt idx="3">
                  <c:v>Aluminium/Metal smelting</c:v>
                </c:pt>
                <c:pt idx="4">
                  <c:v>Rubber and Plastics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Overall.VS.Industry!$B$618:$B$623</c:f>
              <c:numCache>
                <c:formatCode>0%</c:formatCode>
                <c:ptCount val="6"/>
                <c:pt idx="0">
                  <c:v>0.67</c:v>
                </c:pt>
                <c:pt idx="1">
                  <c:v>0.71</c:v>
                </c:pt>
                <c:pt idx="2">
                  <c:v>0.74</c:v>
                </c:pt>
                <c:pt idx="3">
                  <c:v>0.77</c:v>
                </c:pt>
                <c:pt idx="4">
                  <c:v>0.79</c:v>
                </c:pt>
                <c:pt idx="5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F2-4D71-B113-CE88FB312F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5290232"/>
        <c:axId val="515298760"/>
      </c:barChart>
      <c:catAx>
        <c:axId val="515290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298760"/>
        <c:crosses val="autoZero"/>
        <c:auto val="1"/>
        <c:lblAlgn val="ctr"/>
        <c:lblOffset val="100"/>
        <c:noMultiLvlLbl val="0"/>
      </c:catAx>
      <c:valAx>
        <c:axId val="51529876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290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Overall.VS.Industry!$A$641:$A$645</c:f>
              <c:strCache>
                <c:ptCount val="5"/>
                <c:pt idx="0">
                  <c:v>Not at all </c:v>
                </c:pt>
                <c:pt idx="1">
                  <c:v>To a small extent</c:v>
                </c:pt>
                <c:pt idx="2">
                  <c:v>To a moderate extent 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Overall.VS.Industry!$B$641:$B$645</c:f>
              <c:numCache>
                <c:formatCode>0.00%</c:formatCode>
                <c:ptCount val="5"/>
                <c:pt idx="0">
                  <c:v>3.6363636363636364E-3</c:v>
                </c:pt>
                <c:pt idx="1">
                  <c:v>0.04</c:v>
                </c:pt>
                <c:pt idx="2">
                  <c:v>0.31636363636363635</c:v>
                </c:pt>
                <c:pt idx="3">
                  <c:v>0.52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31-43F6-A866-88EC182A13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4826608"/>
        <c:axId val="514827592"/>
      </c:barChart>
      <c:catAx>
        <c:axId val="51482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827592"/>
        <c:crosses val="autoZero"/>
        <c:auto val="1"/>
        <c:lblAlgn val="ctr"/>
        <c:lblOffset val="100"/>
        <c:noMultiLvlLbl val="0"/>
      </c:catAx>
      <c:valAx>
        <c:axId val="51482759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82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Overall.VS.Industry!$A$661:$A$666</c:f>
              <c:strCache>
                <c:ptCount val="6"/>
                <c:pt idx="0">
                  <c:v>Cement Block Industry</c:v>
                </c:pt>
                <c:pt idx="1">
                  <c:v>Textiles</c:v>
                </c:pt>
                <c:pt idx="2">
                  <c:v>Rubber and Plastics</c:v>
                </c:pt>
                <c:pt idx="3">
                  <c:v>Timber/Wood processors</c:v>
                </c:pt>
                <c:pt idx="4">
                  <c:v>Aluminium/Metal smelting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Overall.VS.Industry!$B$661:$B$666</c:f>
              <c:numCache>
                <c:formatCode>0%</c:formatCode>
                <c:ptCount val="6"/>
                <c:pt idx="0">
                  <c:v>0.56000000000000005</c:v>
                </c:pt>
                <c:pt idx="1">
                  <c:v>0.56999999999999995</c:v>
                </c:pt>
                <c:pt idx="2">
                  <c:v>0.62</c:v>
                </c:pt>
                <c:pt idx="3">
                  <c:v>0.66</c:v>
                </c:pt>
                <c:pt idx="4">
                  <c:v>0.66</c:v>
                </c:pt>
                <c:pt idx="5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C-468A-A33A-93C9DC8662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41318896"/>
        <c:axId val="341319224"/>
      </c:barChart>
      <c:catAx>
        <c:axId val="341318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9224"/>
        <c:crosses val="autoZero"/>
        <c:auto val="1"/>
        <c:lblAlgn val="ctr"/>
        <c:lblOffset val="100"/>
        <c:noMultiLvlLbl val="0"/>
      </c:catAx>
      <c:valAx>
        <c:axId val="34131922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8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Overall.VS.Industry!$A$680:$A$683</c:f>
              <c:strCache>
                <c:ptCount val="4"/>
                <c:pt idx="0">
                  <c:v>To a small extent</c:v>
                </c:pt>
                <c:pt idx="1">
                  <c:v>To a moderate extent</c:v>
                </c:pt>
                <c:pt idx="2">
                  <c:v>To a large extent 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Overall.VS.Industry!$B$680:$B$683</c:f>
              <c:numCache>
                <c:formatCode>0.00%</c:formatCode>
                <c:ptCount val="4"/>
                <c:pt idx="0">
                  <c:v>3.272727272727273E-2</c:v>
                </c:pt>
                <c:pt idx="1">
                  <c:v>0.29818181818181816</c:v>
                </c:pt>
                <c:pt idx="2">
                  <c:v>0.53090909090909089</c:v>
                </c:pt>
                <c:pt idx="3">
                  <c:v>0.13818181818181818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1-4B7D-84B2-1C61DB428E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8955176"/>
        <c:axId val="618955504"/>
      </c:barChart>
      <c:catAx>
        <c:axId val="61895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55504"/>
        <c:crosses val="autoZero"/>
        <c:auto val="1"/>
        <c:lblAlgn val="ctr"/>
        <c:lblOffset val="100"/>
        <c:noMultiLvlLbl val="0"/>
      </c:catAx>
      <c:valAx>
        <c:axId val="61895550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55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Overall.VS.Industry!$A$696:$A$701</c:f>
              <c:strCache>
                <c:ptCount val="6"/>
                <c:pt idx="0">
                  <c:v>Timber/Wood processors</c:v>
                </c:pt>
                <c:pt idx="1">
                  <c:v>Cement Block Industry</c:v>
                </c:pt>
                <c:pt idx="2">
                  <c:v>Textiles</c:v>
                </c:pt>
                <c:pt idx="3">
                  <c:v>Rubber and Plastics</c:v>
                </c:pt>
                <c:pt idx="4">
                  <c:v>Aluminium/Metal smelting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Overall.VS.Industry!$B$696:$B$701</c:f>
              <c:numCache>
                <c:formatCode>0%</c:formatCode>
                <c:ptCount val="6"/>
                <c:pt idx="0">
                  <c:v>0.6</c:v>
                </c:pt>
                <c:pt idx="1">
                  <c:v>0.61</c:v>
                </c:pt>
                <c:pt idx="2">
                  <c:v>0.67</c:v>
                </c:pt>
                <c:pt idx="3">
                  <c:v>0.69</c:v>
                </c:pt>
                <c:pt idx="4">
                  <c:v>0.7</c:v>
                </c:pt>
                <c:pt idx="5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8-4B1D-A262-8768382AF6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5211840"/>
        <c:axId val="515210528"/>
      </c:barChart>
      <c:catAx>
        <c:axId val="515211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210528"/>
        <c:crosses val="autoZero"/>
        <c:auto val="1"/>
        <c:lblAlgn val="ctr"/>
        <c:lblOffset val="100"/>
        <c:noMultiLvlLbl val="0"/>
      </c:catAx>
      <c:valAx>
        <c:axId val="51521052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211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Overall.VS.Industry!$A$716:$A$720</c:f>
              <c:strCache>
                <c:ptCount val="5"/>
                <c:pt idx="0">
                  <c:v>Not at all </c:v>
                </c:pt>
                <c:pt idx="1">
                  <c:v>To a small extent</c:v>
                </c:pt>
                <c:pt idx="2">
                  <c:v>To a moderate extent</c:v>
                </c:pt>
                <c:pt idx="3">
                  <c:v>To a large extent</c:v>
                </c:pt>
                <c:pt idx="4">
                  <c:v>To a very large extent</c:v>
                </c:pt>
              </c:strCache>
            </c:strRef>
          </c:cat>
          <c:val>
            <c:numRef>
              <c:f>Overall.VS.Industry!$B$716:$B$720</c:f>
              <c:numCache>
                <c:formatCode>0.00%</c:formatCode>
                <c:ptCount val="5"/>
                <c:pt idx="0">
                  <c:v>3.6363636363636364E-3</c:v>
                </c:pt>
                <c:pt idx="1">
                  <c:v>1.090909090909091E-2</c:v>
                </c:pt>
                <c:pt idx="2">
                  <c:v>0.29454545454545455</c:v>
                </c:pt>
                <c:pt idx="3">
                  <c:v>0.54909090909090907</c:v>
                </c:pt>
                <c:pt idx="4">
                  <c:v>0.14181818181818182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8-425F-86C2-E8DEBBC2D5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8739352"/>
        <c:axId val="618746240"/>
      </c:barChart>
      <c:catAx>
        <c:axId val="61873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746240"/>
        <c:crosses val="autoZero"/>
        <c:auto val="1"/>
        <c:lblAlgn val="ctr"/>
        <c:lblOffset val="100"/>
        <c:noMultiLvlLbl val="0"/>
      </c:catAx>
      <c:valAx>
        <c:axId val="61874624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739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Overall.VS.Industry!$A$733:$A$738</c:f>
              <c:strCache>
                <c:ptCount val="6"/>
                <c:pt idx="0">
                  <c:v>Timber/Wood processors</c:v>
                </c:pt>
                <c:pt idx="1">
                  <c:v>Rubber and Plastics</c:v>
                </c:pt>
                <c:pt idx="2">
                  <c:v>Cement Block Industry</c:v>
                </c:pt>
                <c:pt idx="3">
                  <c:v>Textiles</c:v>
                </c:pt>
                <c:pt idx="4">
                  <c:v>Aluminium/Metal smelting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Overall.VS.Industry!$B$733:$B$738</c:f>
              <c:numCache>
                <c:formatCode>0%</c:formatCode>
                <c:ptCount val="6"/>
                <c:pt idx="0">
                  <c:v>0.56999999999999995</c:v>
                </c:pt>
                <c:pt idx="1">
                  <c:v>0.66</c:v>
                </c:pt>
                <c:pt idx="2">
                  <c:v>0.67</c:v>
                </c:pt>
                <c:pt idx="3">
                  <c:v>0.69</c:v>
                </c:pt>
                <c:pt idx="4">
                  <c:v>0.74</c:v>
                </c:pt>
                <c:pt idx="5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1-4C90-8858-9D51822780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18940744"/>
        <c:axId val="618941072"/>
      </c:barChart>
      <c:catAx>
        <c:axId val="618940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41072"/>
        <c:crosses val="autoZero"/>
        <c:auto val="1"/>
        <c:lblAlgn val="ctr"/>
        <c:lblOffset val="100"/>
        <c:noMultiLvlLbl val="0"/>
      </c:catAx>
      <c:valAx>
        <c:axId val="61894107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40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Overall.VS.Industry!$A$751:$A$754</c:f>
              <c:strCache>
                <c:ptCount val="4"/>
                <c:pt idx="0">
                  <c:v>To a small extent</c:v>
                </c:pt>
                <c:pt idx="1">
                  <c:v>To a moderate extent</c:v>
                </c:pt>
                <c:pt idx="2">
                  <c:v>To a large extent</c:v>
                </c:pt>
                <c:pt idx="3">
                  <c:v>To a very large extent </c:v>
                </c:pt>
              </c:strCache>
            </c:strRef>
          </c:cat>
          <c:val>
            <c:numRef>
              <c:f>Overall.VS.Industry!$B$751:$B$754</c:f>
              <c:numCache>
                <c:formatCode>0.00%</c:formatCode>
                <c:ptCount val="4"/>
                <c:pt idx="0">
                  <c:v>1.4545454545454545E-2</c:v>
                </c:pt>
                <c:pt idx="1">
                  <c:v>0.14545454545454545</c:v>
                </c:pt>
                <c:pt idx="2">
                  <c:v>0.6072727272727273</c:v>
                </c:pt>
                <c:pt idx="3">
                  <c:v>0.23272727272727273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E8-42A4-86F4-BE0FA3C3A7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18984040"/>
        <c:axId val="618981088"/>
      </c:barChart>
      <c:catAx>
        <c:axId val="61898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81088"/>
        <c:crosses val="autoZero"/>
        <c:auto val="1"/>
        <c:lblAlgn val="ctr"/>
        <c:lblOffset val="100"/>
        <c:noMultiLvlLbl val="0"/>
      </c:catAx>
      <c:valAx>
        <c:axId val="61898108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8984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Overall.VS.Industry!$A$767:$A$772</c:f>
              <c:strCache>
                <c:ptCount val="6"/>
                <c:pt idx="0">
                  <c:v>Food and Beverage processing</c:v>
                </c:pt>
                <c:pt idx="1">
                  <c:v>Rubber and Plastics</c:v>
                </c:pt>
                <c:pt idx="2">
                  <c:v>Cement Block Industry</c:v>
                </c:pt>
                <c:pt idx="3">
                  <c:v>Textiles</c:v>
                </c:pt>
                <c:pt idx="4">
                  <c:v>Aluminium/Metal smelting</c:v>
                </c:pt>
                <c:pt idx="5">
                  <c:v>Timber/Wood processors</c:v>
                </c:pt>
              </c:strCache>
            </c:strRef>
          </c:cat>
          <c:val>
            <c:numRef>
              <c:f>Overall.VS.Industry!$B$767:$B$772</c:f>
              <c:numCache>
                <c:formatCode>0%</c:formatCode>
                <c:ptCount val="6"/>
                <c:pt idx="0">
                  <c:v>0.8</c:v>
                </c:pt>
                <c:pt idx="1">
                  <c:v>0.83</c:v>
                </c:pt>
                <c:pt idx="2">
                  <c:v>0.83</c:v>
                </c:pt>
                <c:pt idx="3">
                  <c:v>0.84</c:v>
                </c:pt>
                <c:pt idx="4">
                  <c:v>0.85</c:v>
                </c:pt>
                <c:pt idx="5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82-4912-9A10-795C52B6C3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83827728"/>
        <c:axId val="683826744"/>
      </c:barChart>
      <c:catAx>
        <c:axId val="6838277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826744"/>
        <c:crosses val="autoZero"/>
        <c:auto val="1"/>
        <c:lblAlgn val="ctr"/>
        <c:lblOffset val="100"/>
        <c:noMultiLvlLbl val="0"/>
      </c:catAx>
      <c:valAx>
        <c:axId val="68382674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82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Overall.VS.Industry!$A$786:$A$790</c:f>
              <c:strCache>
                <c:ptCount val="5"/>
                <c:pt idx="0">
                  <c:v>Not at all</c:v>
                </c:pt>
                <c:pt idx="1">
                  <c:v>To a small extent</c:v>
                </c:pt>
                <c:pt idx="2">
                  <c:v>To a moderate extent</c:v>
                </c:pt>
                <c:pt idx="3">
                  <c:v>To a large extent</c:v>
                </c:pt>
                <c:pt idx="4">
                  <c:v>To a very large extent </c:v>
                </c:pt>
              </c:strCache>
            </c:strRef>
          </c:cat>
          <c:val>
            <c:numRef>
              <c:f>Overall.VS.Industry!$B$786:$B$790</c:f>
              <c:numCache>
                <c:formatCode>0.00%</c:formatCode>
                <c:ptCount val="5"/>
                <c:pt idx="0">
                  <c:v>1.090909090909091E-2</c:v>
                </c:pt>
                <c:pt idx="1">
                  <c:v>5.0909090909090911E-2</c:v>
                </c:pt>
                <c:pt idx="2">
                  <c:v>0.31272727272727274</c:v>
                </c:pt>
                <c:pt idx="3">
                  <c:v>0.50545454545454549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7-4902-8219-6D6D818E6A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3801816"/>
        <c:axId val="683799520"/>
      </c:barChart>
      <c:catAx>
        <c:axId val="68380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799520"/>
        <c:crosses val="autoZero"/>
        <c:auto val="1"/>
        <c:lblAlgn val="ctr"/>
        <c:lblOffset val="100"/>
        <c:noMultiLvlLbl val="0"/>
      </c:catAx>
      <c:valAx>
        <c:axId val="683799520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80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Overall.VS.Industry!$A$805:$A$810</c:f>
              <c:strCache>
                <c:ptCount val="6"/>
                <c:pt idx="0">
                  <c:v>Aluminium/Metal smelting</c:v>
                </c:pt>
                <c:pt idx="1">
                  <c:v>Rubber and Plastics</c:v>
                </c:pt>
                <c:pt idx="2">
                  <c:v>Textiles</c:v>
                </c:pt>
                <c:pt idx="3">
                  <c:v>Timber/Wood processors</c:v>
                </c:pt>
                <c:pt idx="4">
                  <c:v>Cement Block Industry</c:v>
                </c:pt>
                <c:pt idx="5">
                  <c:v>Food and Beverage processing</c:v>
                </c:pt>
              </c:strCache>
            </c:strRef>
          </c:cat>
          <c:val>
            <c:numRef>
              <c:f>Overall.VS.Industry!$B$805:$B$810</c:f>
              <c:numCache>
                <c:formatCode>0%</c:formatCode>
                <c:ptCount val="6"/>
                <c:pt idx="0">
                  <c:v>0.55000000000000004</c:v>
                </c:pt>
                <c:pt idx="1">
                  <c:v>0.62</c:v>
                </c:pt>
                <c:pt idx="2">
                  <c:v>0.62</c:v>
                </c:pt>
                <c:pt idx="3">
                  <c:v>0.64</c:v>
                </c:pt>
                <c:pt idx="4">
                  <c:v>0.67</c:v>
                </c:pt>
                <c:pt idx="5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2-41BC-9BB5-8503D878CE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84029776"/>
        <c:axId val="684030432"/>
      </c:barChart>
      <c:catAx>
        <c:axId val="684029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030432"/>
        <c:crosses val="autoZero"/>
        <c:auto val="1"/>
        <c:lblAlgn val="ctr"/>
        <c:lblOffset val="100"/>
        <c:noMultiLvlLbl val="0"/>
      </c:catAx>
      <c:valAx>
        <c:axId val="68403043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02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Overall.VS.Industry!$A$823:$A$826</c:f>
              <c:strCache>
                <c:ptCount val="4"/>
                <c:pt idx="0">
                  <c:v>To a small extent</c:v>
                </c:pt>
                <c:pt idx="1">
                  <c:v>To a moderate extent</c:v>
                </c:pt>
                <c:pt idx="2">
                  <c:v>To a large extent</c:v>
                </c:pt>
                <c:pt idx="3">
                  <c:v>To a very large extent</c:v>
                </c:pt>
              </c:strCache>
            </c:strRef>
          </c:cat>
          <c:val>
            <c:numRef>
              <c:f>Overall.VS.Industry!$B$823:$B$826</c:f>
              <c:numCache>
                <c:formatCode>0.00%</c:formatCode>
                <c:ptCount val="4"/>
                <c:pt idx="0">
                  <c:v>1.090909090909091E-2</c:v>
                </c:pt>
                <c:pt idx="1">
                  <c:v>0.23636363636363636</c:v>
                </c:pt>
                <c:pt idx="2">
                  <c:v>0.57454545454545458</c:v>
                </c:pt>
                <c:pt idx="3">
                  <c:v>0.17818181818181819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1-4C13-BD11-83F5DB08C4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83927440"/>
        <c:axId val="683927768"/>
      </c:barChart>
      <c:catAx>
        <c:axId val="68392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927768"/>
        <c:crosses val="autoZero"/>
        <c:auto val="1"/>
        <c:lblAlgn val="ctr"/>
        <c:lblOffset val="100"/>
        <c:noMultiLvlLbl val="0"/>
      </c:catAx>
      <c:valAx>
        <c:axId val="683927768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92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Overall.VS.Industry!$A$839:$A$844</c:f>
              <c:strCache>
                <c:ptCount val="6"/>
                <c:pt idx="0">
                  <c:v>Textiles</c:v>
                </c:pt>
                <c:pt idx="1">
                  <c:v>Aluminium/Metal smelting</c:v>
                </c:pt>
                <c:pt idx="2">
                  <c:v>Timber/Wood processors</c:v>
                </c:pt>
                <c:pt idx="3">
                  <c:v>Food and Beverage processing</c:v>
                </c:pt>
                <c:pt idx="4">
                  <c:v>Rubber and Plastics</c:v>
                </c:pt>
                <c:pt idx="5">
                  <c:v>Cement Block Industry</c:v>
                </c:pt>
              </c:strCache>
            </c:strRef>
          </c:cat>
          <c:val>
            <c:numRef>
              <c:f>Overall.VS.Industry!$B$839:$B$844</c:f>
              <c:numCache>
                <c:formatCode>0%</c:formatCode>
                <c:ptCount val="6"/>
                <c:pt idx="0">
                  <c:v>0.71</c:v>
                </c:pt>
                <c:pt idx="1">
                  <c:v>0.75</c:v>
                </c:pt>
                <c:pt idx="2">
                  <c:v>0.78</c:v>
                </c:pt>
                <c:pt idx="3">
                  <c:v>0.78</c:v>
                </c:pt>
                <c:pt idx="4">
                  <c:v>0.79</c:v>
                </c:pt>
                <c:pt idx="5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3-4EDD-B4EA-17D0DCCC5B4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83821168"/>
        <c:axId val="683819528"/>
      </c:barChart>
      <c:catAx>
        <c:axId val="683821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819528"/>
        <c:crosses val="autoZero"/>
        <c:auto val="1"/>
        <c:lblAlgn val="ctr"/>
        <c:lblOffset val="100"/>
        <c:noMultiLvlLbl val="0"/>
      </c:catAx>
      <c:valAx>
        <c:axId val="68381952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82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0.75381</cdr:x>
      <cdr:y>0.04685</cdr:y>
    </cdr:from>
    <cdr:to>
      <cdr:x>0.91226</cdr:x>
      <cdr:y>0.28112</cdr:y>
    </cdr:to>
    <cdr:sp macro="" textlink="">
      <cdr:nvSpPr>
        <cdr:cNvPr id="3" name="Speech Bubble: Rectangle 2">
          <a:extLst xmlns:a="http://schemas.openxmlformats.org/drawingml/2006/main">
            <a:ext uri="{FF2B5EF4-FFF2-40B4-BE49-F238E27FC236}">
              <a16:creationId xmlns:a16="http://schemas.microsoft.com/office/drawing/2014/main" id="{F825AB85-C0B0-4758-9F7A-7DA1DC423D5D}"/>
            </a:ext>
          </a:extLst>
        </cdr:cNvPr>
        <cdr:cNvSpPr/>
      </cdr:nvSpPr>
      <cdr:spPr>
        <a:xfrm xmlns:a="http://schemas.openxmlformats.org/drawingml/2006/main">
          <a:off x="8504629" y="221922"/>
          <a:ext cx="1787656" cy="1109594"/>
        </a:xfrm>
        <a:prstGeom xmlns:a="http://schemas.openxmlformats.org/drawingml/2006/main" prst="wedgeRectCallout">
          <a:avLst>
            <a:gd name="adj1" fmla="val -92711"/>
            <a:gd name="adj2" fmla="val -24984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rgbClr val="002060"/>
              </a:solidFill>
            </a:rPr>
            <a:t>44% of the company assesses the market share  to a large extent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0.45497</cdr:x>
      <cdr:y>0.03659</cdr:y>
    </cdr:from>
    <cdr:to>
      <cdr:x>0.61342</cdr:x>
      <cdr:y>0.28602</cdr:y>
    </cdr:to>
    <cdr:sp macro="" textlink="">
      <cdr:nvSpPr>
        <cdr:cNvPr id="2" name="Speech Bubble: Rectangle 2">
          <a:extLst xmlns:a="http://schemas.openxmlformats.org/drawingml/2006/main">
            <a:ext uri="{FF2B5EF4-FFF2-40B4-BE49-F238E27FC236}">
              <a16:creationId xmlns:a16="http://schemas.microsoft.com/office/drawing/2014/main" id="{F825AB85-C0B0-4758-9F7A-7DA1DC423D5D}"/>
            </a:ext>
          </a:extLst>
        </cdr:cNvPr>
        <cdr:cNvSpPr/>
      </cdr:nvSpPr>
      <cdr:spPr>
        <a:xfrm xmlns:a="http://schemas.openxmlformats.org/drawingml/2006/main">
          <a:off x="5133009" y="162795"/>
          <a:ext cx="1787656" cy="1109642"/>
        </a:xfrm>
        <a:prstGeom xmlns:a="http://schemas.openxmlformats.org/drawingml/2006/main" prst="wedgeRectCallout">
          <a:avLst>
            <a:gd name="adj1" fmla="val 89417"/>
            <a:gd name="adj2" fmla="val -28532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rgbClr val="002060"/>
              </a:solidFill>
            </a:rPr>
            <a:t>44.73% of the company assesses the market growth to a large extent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0.45944</cdr:x>
      <cdr:y>0.01628</cdr:y>
    </cdr:from>
    <cdr:to>
      <cdr:x>0.62231</cdr:x>
      <cdr:y>0.34338</cdr:y>
    </cdr:to>
    <cdr:sp macro="" textlink="">
      <cdr:nvSpPr>
        <cdr:cNvPr id="2" name="Speech Bubble: Rectangle 2">
          <a:extLst xmlns:a="http://schemas.openxmlformats.org/drawingml/2006/main">
            <a:ext uri="{FF2B5EF4-FFF2-40B4-BE49-F238E27FC236}">
              <a16:creationId xmlns:a16="http://schemas.microsoft.com/office/drawing/2014/main" id="{F825AB85-C0B0-4758-9F7A-7DA1DC423D5D}"/>
            </a:ext>
          </a:extLst>
        </cdr:cNvPr>
        <cdr:cNvSpPr/>
      </cdr:nvSpPr>
      <cdr:spPr>
        <a:xfrm xmlns:a="http://schemas.openxmlformats.org/drawingml/2006/main">
          <a:off x="5183487" y="70043"/>
          <a:ext cx="1837526" cy="1406867"/>
        </a:xfrm>
        <a:prstGeom xmlns:a="http://schemas.openxmlformats.org/drawingml/2006/main" prst="wedgeRectCallout">
          <a:avLst>
            <a:gd name="adj1" fmla="val 81739"/>
            <a:gd name="adj2" fmla="val -38456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rgbClr val="002060"/>
              </a:solidFill>
            </a:rPr>
            <a:t>41.82% of the company assesses the competitive landscape to a large extent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0.39665</cdr:x>
      <cdr:y>0.04437</cdr:y>
    </cdr:from>
    <cdr:to>
      <cdr:x>0.55511</cdr:x>
      <cdr:y>0.28173</cdr:y>
    </cdr:to>
    <cdr:sp macro="" textlink="">
      <cdr:nvSpPr>
        <cdr:cNvPr id="2" name="Speech Bubble: Rectangle 2">
          <a:extLst xmlns:a="http://schemas.openxmlformats.org/drawingml/2006/main">
            <a:ext uri="{FF2B5EF4-FFF2-40B4-BE49-F238E27FC236}">
              <a16:creationId xmlns:a16="http://schemas.microsoft.com/office/drawing/2014/main" id="{F825AB85-C0B0-4758-9F7A-7DA1DC423D5D}"/>
            </a:ext>
          </a:extLst>
        </cdr:cNvPr>
        <cdr:cNvSpPr/>
      </cdr:nvSpPr>
      <cdr:spPr>
        <a:xfrm xmlns:a="http://schemas.openxmlformats.org/drawingml/2006/main">
          <a:off x="4475065" y="207418"/>
          <a:ext cx="1787769" cy="1109597"/>
        </a:xfrm>
        <a:prstGeom xmlns:a="http://schemas.openxmlformats.org/drawingml/2006/main" prst="wedgeRectCallout">
          <a:avLst>
            <a:gd name="adj1" fmla="val 81304"/>
            <a:gd name="adj2" fmla="val -31550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>
              <a:solidFill>
                <a:srgbClr val="002060"/>
              </a:solidFill>
            </a:rPr>
            <a:t>44.73% of the company assesses the target market to a large extent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0.80131</cdr:x>
      <cdr:y>0.03112</cdr:y>
    </cdr:from>
    <cdr:to>
      <cdr:x>0.97044</cdr:x>
      <cdr:y>0.3085</cdr:y>
    </cdr:to>
    <cdr:sp macro="" textlink="">
      <cdr:nvSpPr>
        <cdr:cNvPr id="2" name="Speech Bubble: Rectangle 2">
          <a:extLst xmlns:a="http://schemas.openxmlformats.org/drawingml/2006/main">
            <a:ext uri="{FF2B5EF4-FFF2-40B4-BE49-F238E27FC236}">
              <a16:creationId xmlns:a16="http://schemas.microsoft.com/office/drawing/2014/main" id="{C53BBD38-29FE-D695-B700-3CBB97EC39DF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9040500" y="135769"/>
          <a:ext cx="1908150" cy="1210146"/>
        </a:xfrm>
        <a:prstGeom xmlns:a="http://schemas.openxmlformats.org/drawingml/2006/main" prst="wedgeRectCallout">
          <a:avLst>
            <a:gd name="adj1" fmla="val -73721"/>
            <a:gd name="adj2" fmla="val -34734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lIns="91440" tIns="45720" rIns="91440" bIns="45720" rtlCol="0" anchor="ctr">
          <a:normAutofit/>
        </a:bodyPr>
        <a:lstStyle xmlns:a="http://schemas.openxmlformats.org/drawingml/2006/main">
          <a:lvl1pPr marL="228600" indent="-228600" algn="l" defTabSz="914400" rtl="0" eaLnBrk="1" latinLnBrk="0" hangingPunct="1">
            <a:lnSpc>
              <a:spcPct val="90000"/>
            </a:lnSpc>
            <a:spcBef>
              <a:spcPts val="1000"/>
            </a:spcBef>
            <a:buFont typeface="Arial" panose="020B0604020202020204" pitchFamily="34" charset="0"/>
            <a:buChar char="•"/>
            <a:defRPr sz="2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6858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24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11430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20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6002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20574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5146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9718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4290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886200" indent="-228600" algn="l" defTabSz="914400" rtl="0" eaLnBrk="1" latinLnBrk="0" hangingPunct="1">
            <a:lnSpc>
              <a:spcPct val="90000"/>
            </a:lnSpc>
            <a:spcBef>
              <a:spcPts val="500"/>
            </a:spcBef>
            <a:buFont typeface="Arial" panose="020B0604020202020204" pitchFamily="34" charset="0"/>
            <a:buChar char="•"/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>
            <a:buNone/>
          </a:pPr>
          <a:r>
            <a:rPr lang="en-US" sz="1600" dirty="0">
              <a:solidFill>
                <a:srgbClr val="002060"/>
              </a:solidFill>
            </a:rPr>
            <a:t>54.91% of the company assesses creating loyalty to a large extent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24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Others Sample: 20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60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40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07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70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74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859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69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36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64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271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930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83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53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68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83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42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43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73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219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092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65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1911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49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717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2897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9126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139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628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164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7827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61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596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355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56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6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445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767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674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6212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949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287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623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7284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0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81E47-4C5F-40AE-927F-E9B23EC0420B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9CE0A-D5EE-46AB-A0D2-7A194B3FB90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36C09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36C09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A52B02-193E-4FA2-AD1A-74CD937E1B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-92766"/>
            <a:ext cx="12189023" cy="6964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10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5" r:id="rId5"/>
    <p:sldLayoutId id="2147484672" r:id="rId6"/>
    <p:sldLayoutId id="2147484673" r:id="rId7"/>
    <p:sldLayoutId id="2147484674" r:id="rId8"/>
    <p:sldLayoutId id="2147484654" r:id="rId9"/>
    <p:sldLayoutId id="2147484655" r:id="rId10"/>
    <p:sldLayoutId id="2147484656" r:id="rId11"/>
    <p:sldLayoutId id="2147484669" r:id="rId12"/>
    <p:sldLayoutId id="2147484658" r:id="rId13"/>
    <p:sldLayoutId id="2147484659" r:id="rId14"/>
    <p:sldLayoutId id="2147484660" r:id="rId15"/>
    <p:sldLayoutId id="2147484670" r:id="rId16"/>
    <p:sldLayoutId id="2147484671" r:id="rId17"/>
    <p:sldLayoutId id="2147484661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A808B704-FB1C-7C4B-5B95-DA2AE40AB4D8}"/>
              </a:ext>
            </a:extLst>
          </p:cNvPr>
          <p:cNvSpPr txBox="1">
            <a:spLocks/>
          </p:cNvSpPr>
          <p:nvPr/>
        </p:nvSpPr>
        <p:spPr>
          <a:xfrm>
            <a:off x="1971566" y="2491339"/>
            <a:ext cx="9468068" cy="18753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4000" b="1" cap="none" dirty="0">
                <a:ln w="0"/>
                <a:solidFill>
                  <a:schemeClr val="accent1"/>
                </a:solidFill>
                <a:latin typeface="+mn-lt"/>
                <a:cs typeface="Calibri" panose="020F0502020204030204" pitchFamily="34" charset="0"/>
              </a:rPr>
              <a:t>Marketing Orientation in Small-Medium Manufacturing Firms</a:t>
            </a:r>
            <a:endParaRPr lang="en-US" sz="4000" b="1" cap="none" dirty="0">
              <a:ln w="0"/>
              <a:solidFill>
                <a:schemeClr val="accent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11" name="Title 13">
            <a:extLst>
              <a:ext uri="{FF2B5EF4-FFF2-40B4-BE49-F238E27FC236}">
                <a16:creationId xmlns:a16="http://schemas.microsoft.com/office/drawing/2014/main" id="{D870AA4C-6B3A-236D-FC10-8192D99995AB}"/>
              </a:ext>
            </a:extLst>
          </p:cNvPr>
          <p:cNvSpPr txBox="1">
            <a:spLocks/>
          </p:cNvSpPr>
          <p:nvPr/>
        </p:nvSpPr>
        <p:spPr>
          <a:xfrm>
            <a:off x="1971566" y="51468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Jan, 2025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F96420-CC1B-986E-1DB6-E28C221A4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83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95006" y="1900848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To evaluate the extent to which companies assess market factors, understand customer needs, analyze competition, engage in marketing activities, explore growth opportunities, and focus on brand-building and implementation effectiveness.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49128" y="2825179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3157423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Length of Interview (LOI)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20</a:t>
            </a:r>
            <a:r>
              <a:rPr lang="en-US" sz="1600" dirty="0">
                <a:solidFill>
                  <a:srgbClr val="002060"/>
                </a:solidFill>
              </a:rPr>
              <a:t> mins approx.</a:t>
            </a: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404398" y="3344239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Screening Criteria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Manufacturing Industry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Thematic analysis of open-ended data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Kathmandu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Sample Size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300 SME’s</a:t>
            </a:r>
          </a:p>
          <a:p>
            <a:pPr marL="0" indent="0">
              <a:buClr>
                <a:srgbClr val="002060"/>
              </a:buClr>
              <a:buNone/>
            </a:pPr>
            <a:endParaRPr lang="en-US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4354100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</p:spTree>
    <p:extLst>
      <p:ext uri="{BB962C8B-B14F-4D97-AF65-F5344CB8AC3E}">
        <p14:creationId xmlns:p14="http://schemas.microsoft.com/office/powerpoint/2010/main" val="396516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SIZE</a:t>
            </a:r>
            <a:endParaRPr lang="en-US" sz="2000" b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435F481-E1EB-4B8C-A479-F3BFE03604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589173"/>
              </p:ext>
            </p:extLst>
          </p:nvPr>
        </p:nvGraphicFramePr>
        <p:xfrm>
          <a:off x="436728" y="1849348"/>
          <a:ext cx="11282150" cy="4403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F825AB85-C0B0-4758-9F7A-7DA1DC423D5D}"/>
              </a:ext>
            </a:extLst>
          </p:cNvPr>
          <p:cNvSpPr/>
          <p:nvPr/>
        </p:nvSpPr>
        <p:spPr>
          <a:xfrm>
            <a:off x="5126802" y="2476072"/>
            <a:ext cx="1787703" cy="1109609"/>
          </a:xfrm>
          <a:prstGeom prst="wedgeRectCallout">
            <a:avLst>
              <a:gd name="adj1" fmla="val 73819"/>
              <a:gd name="adj2" fmla="val -365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40.73% of the company assesses the market size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221402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0E6FB3A-1A7B-4913-920C-4A5AB31C1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115775"/>
              </p:ext>
            </p:extLst>
          </p:nvPr>
        </p:nvGraphicFramePr>
        <p:xfrm>
          <a:off x="436727" y="2353013"/>
          <a:ext cx="10460728" cy="4199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SIZE BASED ON THE INDUSTRIES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Manufactures stated their company assess the market size.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3433639-C625-4EA2-9F18-3A7346DCC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568461"/>
              </p:ext>
            </p:extLst>
          </p:nvPr>
        </p:nvGraphicFramePr>
        <p:xfrm>
          <a:off x="11109354" y="2488455"/>
          <a:ext cx="713979" cy="392910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13979">
                  <a:extLst>
                    <a:ext uri="{9D8B030D-6E8A-4147-A177-3AD203B41FA5}">
                      <a16:colId xmlns:a16="http://schemas.microsoft.com/office/drawing/2014/main" val="1150913116"/>
                    </a:ext>
                  </a:extLst>
                </a:gridCol>
              </a:tblGrid>
              <a:tr h="654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890406"/>
                  </a:ext>
                </a:extLst>
              </a:tr>
              <a:tr h="654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10407454"/>
                  </a:ext>
                </a:extLst>
              </a:tr>
              <a:tr h="654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66793809"/>
                  </a:ext>
                </a:extLst>
              </a:tr>
              <a:tr h="654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24540343"/>
                  </a:ext>
                </a:extLst>
              </a:tr>
              <a:tr h="654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35295282"/>
                  </a:ext>
                </a:extLst>
              </a:tr>
              <a:tr h="6548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97869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949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SHARE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B653549-E0C2-4838-9572-093AB4A40E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729057"/>
              </p:ext>
            </p:extLst>
          </p:nvPr>
        </p:nvGraphicFramePr>
        <p:xfrm>
          <a:off x="436728" y="1859621"/>
          <a:ext cx="11282149" cy="4736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4872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SHARE BASED ON THE INDUSTRIES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Manufactures stated their company assess the market share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DDC64CC-EA59-4CE1-A1F9-99770388F3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6026611"/>
              </p:ext>
            </p:extLst>
          </p:nvPr>
        </p:nvGraphicFramePr>
        <p:xfrm>
          <a:off x="418530" y="2424913"/>
          <a:ext cx="11318545" cy="4105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98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GROWTH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5556A9-25C1-4737-BF6D-E266628770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237370"/>
              </p:ext>
            </p:extLst>
          </p:nvPr>
        </p:nvGraphicFramePr>
        <p:xfrm>
          <a:off x="436728" y="1921267"/>
          <a:ext cx="11282149" cy="444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3986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GROWTH BASED ON THE INDUSTRIES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Manufactures stated their company assess the market growth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E9978F1-D519-4DDF-9882-FF8E67C195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365525"/>
              </p:ext>
            </p:extLst>
          </p:nvPr>
        </p:nvGraphicFramePr>
        <p:xfrm>
          <a:off x="436726" y="2424913"/>
          <a:ext cx="11282149" cy="411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1892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NEED AND PREFERENCE OF THE CUSTOMERS</a:t>
            </a:r>
            <a:endParaRPr lang="en-US" sz="2000" b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5F5BA76-284D-4F7D-8C02-B1885A70DA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627021"/>
              </p:ext>
            </p:extLst>
          </p:nvPr>
        </p:nvGraphicFramePr>
        <p:xfrm>
          <a:off x="436728" y="1910993"/>
          <a:ext cx="11282149" cy="4561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2BAF8F66-D80E-6994-A214-72997AE8D656}"/>
              </a:ext>
            </a:extLst>
          </p:cNvPr>
          <p:cNvSpPr/>
          <p:nvPr/>
        </p:nvSpPr>
        <p:spPr>
          <a:xfrm>
            <a:off x="6345044" y="2018371"/>
            <a:ext cx="2476319" cy="1102529"/>
          </a:xfrm>
          <a:prstGeom prst="wedgeRectCallout">
            <a:avLst>
              <a:gd name="adj1" fmla="val 92726"/>
              <a:gd name="adj2" fmla="val -145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53.45% of the company assesses the need and preference of the customers to a very large extent</a:t>
            </a:r>
          </a:p>
        </p:txBody>
      </p:sp>
    </p:spTree>
    <p:extLst>
      <p:ext uri="{BB962C8B-B14F-4D97-AF65-F5344CB8AC3E}">
        <p14:creationId xmlns:p14="http://schemas.microsoft.com/office/powerpoint/2010/main" val="3013602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NEED AND PREFERENCE OF THE CUSTOMERS BASED ON THE INDUSTRIES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Manufactures stated their company assess the needs and preference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587D68F-F8DC-4FD6-B7BD-54859DF0F9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212070"/>
              </p:ext>
            </p:extLst>
          </p:nvPr>
        </p:nvGraphicFramePr>
        <p:xfrm>
          <a:off x="436726" y="2353013"/>
          <a:ext cx="11318545" cy="4201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5396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CHANGING TRENDS IN THE CONSUMPTION HABITS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B5E5198-8A04-4CE6-AA64-CA9F36E5D2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2327880"/>
              </p:ext>
            </p:extLst>
          </p:nvPr>
        </p:nvGraphicFramePr>
        <p:xfrm>
          <a:off x="436728" y="1880171"/>
          <a:ext cx="11282150" cy="4602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7F447-30D1-B122-FD3D-4069E26FB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014" y="2107580"/>
            <a:ext cx="2172673" cy="1321420"/>
          </a:xfrm>
          <a:prstGeom prst="wedgeRectCallout">
            <a:avLst>
              <a:gd name="adj1" fmla="val 84084"/>
              <a:gd name="adj2" fmla="val -478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</a:rPr>
              <a:t>41.82% of the company assesses the changing trends in the consumption habit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2678347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CHANGING TRENDS IN THE CONSUMPTION HABITS BASED ON THE INDUSTRIES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Manufactures stated their company assess the changing customer trends in consumption habits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84BBD12-E60C-4D9F-9C62-DB63325BD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0625992"/>
              </p:ext>
            </p:extLst>
          </p:nvPr>
        </p:nvGraphicFramePr>
        <p:xfrm>
          <a:off x="436726" y="2630012"/>
          <a:ext cx="11318545" cy="37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396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COMPETITIVE LANDSCAPE</a:t>
            </a:r>
            <a:endParaRPr lang="en-US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4CCD68E-518F-4126-94F7-8FDEC9B29C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067966"/>
              </p:ext>
            </p:extLst>
          </p:nvPr>
        </p:nvGraphicFramePr>
        <p:xfrm>
          <a:off x="436728" y="1952090"/>
          <a:ext cx="11282150" cy="4301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4131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ON THE COMPETITIVE LANDSCAPE BASED ON THE INDUSTRIES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Aluminium/Metal manufacturers stated their company assess the Competitive Landscape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DAFCE13-9DC3-4183-96F9-4622097C64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693708"/>
              </p:ext>
            </p:extLst>
          </p:nvPr>
        </p:nvGraphicFramePr>
        <p:xfrm>
          <a:off x="436726" y="2424912"/>
          <a:ext cx="11318545" cy="3986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6971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INTERMEDIARIES</a:t>
            </a:r>
            <a:endParaRPr lang="en-US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37FDA2A-8195-4553-B650-D7EEA21E1D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748636"/>
              </p:ext>
            </p:extLst>
          </p:nvPr>
        </p:nvGraphicFramePr>
        <p:xfrm>
          <a:off x="436728" y="1787703"/>
          <a:ext cx="11282150" cy="4695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AE5DB0E4-878B-3ABA-8EC2-5ED65C00A2DE}"/>
              </a:ext>
            </a:extLst>
          </p:cNvPr>
          <p:cNvSpPr/>
          <p:nvPr/>
        </p:nvSpPr>
        <p:spPr>
          <a:xfrm>
            <a:off x="9498082" y="2018371"/>
            <a:ext cx="1664290" cy="1410629"/>
          </a:xfrm>
          <a:prstGeom prst="wedgeRectCallout">
            <a:avLst>
              <a:gd name="adj1" fmla="val -84619"/>
              <a:gd name="adj2" fmla="val -4249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32.36% of the company assesses the intermediaries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361577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INTERMEDIARIES BASED ON THE INDUSTRIES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E6C8DB-9600-41EE-82A6-2B88861FAAE9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manufacturers stated their company assess the Intermediaries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7044EEC-559D-4019-BE3D-799DAB0C7A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8027096"/>
              </p:ext>
            </p:extLst>
          </p:nvPr>
        </p:nvGraphicFramePr>
        <p:xfrm>
          <a:off x="436726" y="2424913"/>
          <a:ext cx="11318545" cy="4140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02455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SEGMENTATION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B33A90A-3A77-4EEE-BDAB-7B1A85E6F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7934205"/>
              </p:ext>
            </p:extLst>
          </p:nvPr>
        </p:nvGraphicFramePr>
        <p:xfrm>
          <a:off x="436728" y="1910993"/>
          <a:ext cx="11282150" cy="4489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FA1C71E6-D4F7-507A-1D12-4DE63E1CA746}"/>
              </a:ext>
            </a:extLst>
          </p:cNvPr>
          <p:cNvSpPr/>
          <p:nvPr/>
        </p:nvSpPr>
        <p:spPr>
          <a:xfrm>
            <a:off x="5876693" y="2252547"/>
            <a:ext cx="1651129" cy="1511554"/>
          </a:xfrm>
          <a:prstGeom prst="wedgeRectCallout">
            <a:avLst>
              <a:gd name="adj1" fmla="val 81304"/>
              <a:gd name="adj2" fmla="val -3855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43.27% of the company assesses the market segmentation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2320561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SEGMENTATION BASED ON THE INDUSTRIES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961A57A-3573-4A72-B4FA-5EFE4CDA8E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6612"/>
              </p:ext>
            </p:extLst>
          </p:nvPr>
        </p:nvGraphicFramePr>
        <p:xfrm>
          <a:off x="436727" y="2193686"/>
          <a:ext cx="11282149" cy="4279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CBF827D-C7A5-4150-BD0B-79B61468B51D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Textiles manufacturers stated their company assess the Market Segmentation</a:t>
            </a:r>
          </a:p>
        </p:txBody>
      </p:sp>
    </p:spTree>
    <p:extLst>
      <p:ext uri="{BB962C8B-B14F-4D97-AF65-F5344CB8AC3E}">
        <p14:creationId xmlns:p14="http://schemas.microsoft.com/office/powerpoint/2010/main" val="2107857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TARGET MARKET</a:t>
            </a:r>
            <a:endParaRPr lang="en-US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EC8CF1F-B8EB-42DA-B71B-F84EF37278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392078"/>
              </p:ext>
            </p:extLst>
          </p:nvPr>
        </p:nvGraphicFramePr>
        <p:xfrm>
          <a:off x="436728" y="1797977"/>
          <a:ext cx="11282150" cy="4674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7498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TARGET MARKET BASED ON THE INDUSTRIES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E5806DB-ED7A-43F5-912D-08C0680802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4115440"/>
              </p:ext>
            </p:extLst>
          </p:nvPr>
        </p:nvGraphicFramePr>
        <p:xfrm>
          <a:off x="454925" y="2157573"/>
          <a:ext cx="11282150" cy="4346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manufacturers stated their company assess the Target Market</a:t>
            </a:r>
          </a:p>
        </p:txBody>
      </p:sp>
    </p:spTree>
    <p:extLst>
      <p:ext uri="{BB962C8B-B14F-4D97-AF65-F5344CB8AC3E}">
        <p14:creationId xmlns:p14="http://schemas.microsoft.com/office/powerpoint/2010/main" val="4145757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PRODUCT POSITIONING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07D08E4-C0BE-4DA6-AAFB-890B9D9DD4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1220021"/>
              </p:ext>
            </p:extLst>
          </p:nvPr>
        </p:nvGraphicFramePr>
        <p:xfrm>
          <a:off x="436727" y="1890445"/>
          <a:ext cx="11282149" cy="4551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F5B40A0D-7267-E7AE-435B-433F8FA746D5}"/>
              </a:ext>
            </a:extLst>
          </p:cNvPr>
          <p:cNvSpPr/>
          <p:nvPr/>
        </p:nvSpPr>
        <p:spPr>
          <a:xfrm>
            <a:off x="8630292" y="2152186"/>
            <a:ext cx="1952215" cy="1156093"/>
          </a:xfrm>
          <a:prstGeom prst="wedgeRectCallout">
            <a:avLst>
              <a:gd name="adj1" fmla="val -73158"/>
              <a:gd name="adj2" fmla="val -3573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44.73% of the company assesses the product positioning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4225405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PRODUCT POSITIONING BASED ON THE INDUTRIES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manufacturers stated their company assess the Product Positioning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AB3743D-2AFD-4D0C-A6AE-67F2BBF170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874990"/>
              </p:ext>
            </p:extLst>
          </p:nvPr>
        </p:nvGraphicFramePr>
        <p:xfrm>
          <a:off x="436726" y="2353013"/>
          <a:ext cx="11318545" cy="4088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6036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PRICE</a:t>
            </a:r>
            <a:endParaRPr lang="en-US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AADE8CF-6CB5-44D5-9AE4-CC3C7014D2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267733"/>
              </p:ext>
            </p:extLst>
          </p:nvPr>
        </p:nvGraphicFramePr>
        <p:xfrm>
          <a:off x="436728" y="1839073"/>
          <a:ext cx="11282150" cy="4746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BE1C3181-C06C-E989-27DE-4D99DE26A6AE}"/>
              </a:ext>
            </a:extLst>
          </p:cNvPr>
          <p:cNvSpPr/>
          <p:nvPr/>
        </p:nvSpPr>
        <p:spPr>
          <a:xfrm>
            <a:off x="6311590" y="1961737"/>
            <a:ext cx="2922370" cy="636498"/>
          </a:xfrm>
          <a:prstGeom prst="wedgeRectCallout">
            <a:avLst>
              <a:gd name="adj1" fmla="val 69738"/>
              <a:gd name="adj2" fmla="val 3146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50.91% of the company assesses the price to a very large extent</a:t>
            </a:r>
          </a:p>
        </p:txBody>
      </p:sp>
    </p:spTree>
    <p:extLst>
      <p:ext uri="{BB962C8B-B14F-4D97-AF65-F5344CB8AC3E}">
        <p14:creationId xmlns:p14="http://schemas.microsoft.com/office/powerpoint/2010/main" val="2036587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PRICE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Textile manufacturers stated their company assess the Price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EF32959-2D07-492F-B9FB-0468505C40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909738"/>
              </p:ext>
            </p:extLst>
          </p:nvPr>
        </p:nvGraphicFramePr>
        <p:xfrm>
          <a:off x="436727" y="2353013"/>
          <a:ext cx="11318546" cy="4314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01575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PRODUCT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E493F1C-8052-4CB2-8E5D-502D5DB4BB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309593"/>
              </p:ext>
            </p:extLst>
          </p:nvPr>
        </p:nvGraphicFramePr>
        <p:xfrm>
          <a:off x="436728" y="1869897"/>
          <a:ext cx="11282149" cy="45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FDE034CB-4E3B-6BD1-84F7-63257B49C9A8}"/>
              </a:ext>
            </a:extLst>
          </p:cNvPr>
          <p:cNvSpPr/>
          <p:nvPr/>
        </p:nvSpPr>
        <p:spPr>
          <a:xfrm>
            <a:off x="5125971" y="2007221"/>
            <a:ext cx="1651130" cy="1210472"/>
          </a:xfrm>
          <a:prstGeom prst="wedgeRectCallout">
            <a:avLst>
              <a:gd name="adj1" fmla="val 73819"/>
              <a:gd name="adj2" fmla="val -365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46.91% of the company assesses the product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442665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PRODUCT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manufacturers stated their company assess the Product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EDCB455-71B8-47BF-90CE-5CDCA35FA3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470748"/>
              </p:ext>
            </p:extLst>
          </p:nvPr>
        </p:nvGraphicFramePr>
        <p:xfrm>
          <a:off x="436727" y="2353013"/>
          <a:ext cx="11318546" cy="4232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3556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PLACE</a:t>
            </a:r>
            <a:endParaRPr lang="en-US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1394C5-B952-4444-9120-73C57E2367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606566"/>
              </p:ext>
            </p:extLst>
          </p:nvPr>
        </p:nvGraphicFramePr>
        <p:xfrm>
          <a:off x="436728" y="1880171"/>
          <a:ext cx="11282149" cy="433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3BE389AF-17E7-F31E-54E4-E8E3FC3AACDF}"/>
              </a:ext>
            </a:extLst>
          </p:cNvPr>
          <p:cNvSpPr/>
          <p:nvPr/>
        </p:nvSpPr>
        <p:spPr>
          <a:xfrm>
            <a:off x="5057684" y="2319391"/>
            <a:ext cx="1787703" cy="1109609"/>
          </a:xfrm>
          <a:prstGeom prst="wedgeRectCallout">
            <a:avLst>
              <a:gd name="adj1" fmla="val 70700"/>
              <a:gd name="adj2" fmla="val -2953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49.82% of the company assesses the place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7191306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PLACE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the Place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6D056FE-9BB6-436A-AD46-2BC5C8D996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472501"/>
              </p:ext>
            </p:extLst>
          </p:nvPr>
        </p:nvGraphicFramePr>
        <p:xfrm>
          <a:off x="436727" y="2353012"/>
          <a:ext cx="11318546" cy="3863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9960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PROMOTION</a:t>
            </a:r>
            <a:endParaRPr lang="en-US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567E1C1-CFD8-46A0-A517-9C796294AD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646540"/>
              </p:ext>
            </p:extLst>
          </p:nvPr>
        </p:nvGraphicFramePr>
        <p:xfrm>
          <a:off x="436728" y="1869897"/>
          <a:ext cx="11282149" cy="454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05259C77-9EEE-9337-B914-9F83CB3DA816}"/>
              </a:ext>
            </a:extLst>
          </p:cNvPr>
          <p:cNvSpPr/>
          <p:nvPr/>
        </p:nvSpPr>
        <p:spPr>
          <a:xfrm>
            <a:off x="9375417" y="2149930"/>
            <a:ext cx="1787703" cy="1109609"/>
          </a:xfrm>
          <a:prstGeom prst="wedgeRectCallout">
            <a:avLst>
              <a:gd name="adj1" fmla="val -74015"/>
              <a:gd name="adj2" fmla="val -345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44.36% of the company assesses the promotion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3684712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PROMOTION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the Promotion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64E1161-3D9D-40B4-BC01-9233EA74C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3403511"/>
              </p:ext>
            </p:extLst>
          </p:nvPr>
        </p:nvGraphicFramePr>
        <p:xfrm>
          <a:off x="436727" y="2424912"/>
          <a:ext cx="11282151" cy="3828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4089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PRODUCT DEVELOPMENT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B7FD03E-836D-4BC4-AFF4-36DF160520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470307"/>
              </p:ext>
            </p:extLst>
          </p:nvPr>
        </p:nvGraphicFramePr>
        <p:xfrm>
          <a:off x="436728" y="1890445"/>
          <a:ext cx="11282150" cy="4362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DE854E8F-AB1E-ECC8-37FF-48D870DEEDC6}"/>
              </a:ext>
            </a:extLst>
          </p:cNvPr>
          <p:cNvSpPr/>
          <p:nvPr/>
        </p:nvSpPr>
        <p:spPr>
          <a:xfrm>
            <a:off x="5809785" y="2404655"/>
            <a:ext cx="1695734" cy="1353306"/>
          </a:xfrm>
          <a:prstGeom prst="wedgeRectCallout">
            <a:avLst>
              <a:gd name="adj1" fmla="val 76938"/>
              <a:gd name="adj2" fmla="val -3958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49.45% of the company assesses the product development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337605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PRODUCT DEVELOPMENT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Textile manufacturers stated their company assess Exploring New Products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F1BE67A-F007-4549-B4E7-67D095B5C6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642561"/>
              </p:ext>
            </p:extLst>
          </p:nvPr>
        </p:nvGraphicFramePr>
        <p:xfrm>
          <a:off x="436727" y="2353013"/>
          <a:ext cx="11282151" cy="397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73091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DEVELOPMENT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9C37506-374F-43A4-BB7D-42F40D8CFD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1578289"/>
              </p:ext>
            </p:extLst>
          </p:nvPr>
        </p:nvGraphicFramePr>
        <p:xfrm>
          <a:off x="436727" y="1941817"/>
          <a:ext cx="11282149" cy="431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9DB407DB-A840-45EE-39F7-F07B739C373D}"/>
              </a:ext>
            </a:extLst>
          </p:cNvPr>
          <p:cNvSpPr/>
          <p:nvPr/>
        </p:nvSpPr>
        <p:spPr>
          <a:xfrm>
            <a:off x="9475777" y="2013717"/>
            <a:ext cx="1708895" cy="1415283"/>
          </a:xfrm>
          <a:prstGeom prst="wedgeRectCallout">
            <a:avLst>
              <a:gd name="adj1" fmla="val -80253"/>
              <a:gd name="adj2" fmla="val -345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46.18% of the company assesses the market development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250142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COMPANY ASSESSMENT ON THE MARKET DEVELOPMENT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Exploring New Markets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0FCFC41-6A32-41AE-932C-82EE2DD3B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043903"/>
              </p:ext>
            </p:extLst>
          </p:nvPr>
        </p:nvGraphicFramePr>
        <p:xfrm>
          <a:off x="436727" y="2424913"/>
          <a:ext cx="11282151" cy="3828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05292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AWARENESS OF PRODUCTS/SERVICES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ABF8B3-134D-4D49-92AF-02BE0D8E3A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9626132"/>
              </p:ext>
            </p:extLst>
          </p:nvPr>
        </p:nvGraphicFramePr>
        <p:xfrm>
          <a:off x="436728" y="1921267"/>
          <a:ext cx="11282150" cy="4500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5F32B4BF-EAA2-F880-AA1E-B86CFDFD73C9}"/>
              </a:ext>
            </a:extLst>
          </p:cNvPr>
          <p:cNvSpPr/>
          <p:nvPr/>
        </p:nvSpPr>
        <p:spPr>
          <a:xfrm>
            <a:off x="5586761" y="2205122"/>
            <a:ext cx="1863003" cy="1552839"/>
          </a:xfrm>
          <a:prstGeom prst="wedgeRectCallout">
            <a:avLst>
              <a:gd name="adj1" fmla="val 80680"/>
              <a:gd name="adj2" fmla="val -2853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52.36% of the company assesses creating awareness of products/services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1914785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 dirty="0"/>
              <a:t>COMPANY ASSESSMENT ON CREATING AWARENESS OF PRODUCTS/SERVICES BASED ON THE INDUSTRIES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Creating Awareness of Products/Services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7E19CF-C4C8-47FD-B3DC-12DE84F0E4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533934"/>
              </p:ext>
            </p:extLst>
          </p:nvPr>
        </p:nvGraphicFramePr>
        <p:xfrm>
          <a:off x="436727" y="2424913"/>
          <a:ext cx="11318546" cy="4078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292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POSITIVE QUALITY PERCEPTION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0A99F4F-2EF8-490F-873D-823BA01A32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578721"/>
              </p:ext>
            </p:extLst>
          </p:nvPr>
        </p:nvGraphicFramePr>
        <p:xfrm>
          <a:off x="436728" y="1859622"/>
          <a:ext cx="1128215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3443996B-BFE7-E6BD-0007-A697C42AD378}"/>
              </a:ext>
            </a:extLst>
          </p:cNvPr>
          <p:cNvSpPr/>
          <p:nvPr/>
        </p:nvSpPr>
        <p:spPr>
          <a:xfrm>
            <a:off x="9299363" y="2077008"/>
            <a:ext cx="1787703" cy="1351992"/>
          </a:xfrm>
          <a:prstGeom prst="wedgeRectCallout">
            <a:avLst>
              <a:gd name="adj1" fmla="val -71008"/>
              <a:gd name="adj2" fmla="val -3228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52% of the company assesses creating positive quality perception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421326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POSITIVE QUALITY PERCEPTION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Creating Positive Quality Perception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0CD7C16-4572-4C0C-B245-54511D0EA4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898858"/>
              </p:ext>
            </p:extLst>
          </p:nvPr>
        </p:nvGraphicFramePr>
        <p:xfrm>
          <a:off x="436727" y="2353012"/>
          <a:ext cx="11318546" cy="4058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7935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POSITIVE IMAGE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1BE10D5-A5E9-43D4-B334-BFF73AF429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6892392"/>
              </p:ext>
            </p:extLst>
          </p:nvPr>
        </p:nvGraphicFramePr>
        <p:xfrm>
          <a:off x="436728" y="1839073"/>
          <a:ext cx="11282150" cy="4414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E5B57F88-EAB2-CFE5-4F3A-C523AED3EEFB}"/>
              </a:ext>
            </a:extLst>
          </p:cNvPr>
          <p:cNvSpPr/>
          <p:nvPr/>
        </p:nvSpPr>
        <p:spPr>
          <a:xfrm>
            <a:off x="8750948" y="2085780"/>
            <a:ext cx="1787703" cy="1343220"/>
          </a:xfrm>
          <a:prstGeom prst="wedgeRectCallout">
            <a:avLst>
              <a:gd name="adj1" fmla="val -82124"/>
              <a:gd name="adj2" fmla="val -2953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2060"/>
                </a:solidFill>
              </a:rPr>
              <a:t>53.09% of the company assesses creating positive image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862679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POSITIVE IMAGE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Creating Positive Image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D168FBA-CBEE-40D5-B863-A1CB6FB437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756645"/>
              </p:ext>
            </p:extLst>
          </p:nvPr>
        </p:nvGraphicFramePr>
        <p:xfrm>
          <a:off x="436727" y="2353012"/>
          <a:ext cx="11318546" cy="429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2491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LOYALTY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7BAF6A7-E517-44C7-8488-7A97E1BFFF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9791485"/>
              </p:ext>
            </p:extLst>
          </p:nvPr>
        </p:nvGraphicFramePr>
        <p:xfrm>
          <a:off x="436728" y="1890445"/>
          <a:ext cx="11282150" cy="4362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45261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CREATING LOYALTY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Creating Loyalty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26225FE-DA7C-421E-8E41-B34E415F92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5453871"/>
              </p:ext>
            </p:extLst>
          </p:nvPr>
        </p:nvGraphicFramePr>
        <p:xfrm>
          <a:off x="436727" y="2353012"/>
          <a:ext cx="11318546" cy="4150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16700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IMPLEMENTATION AS PER THE PLAN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1421C24-14C6-444C-9AF7-0AC8499552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109797"/>
              </p:ext>
            </p:extLst>
          </p:nvPr>
        </p:nvGraphicFramePr>
        <p:xfrm>
          <a:off x="436727" y="1818526"/>
          <a:ext cx="11282149" cy="4510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D833A-9D41-EF30-1E8A-5EF6BDB45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570" y="2037366"/>
            <a:ext cx="1804683" cy="1578936"/>
          </a:xfrm>
          <a:prstGeom prst="wedgeRectCallout">
            <a:avLst>
              <a:gd name="adj1" fmla="val 88655"/>
              <a:gd name="adj2" fmla="val -3163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</a:rPr>
              <a:t>60.73% of the company assesses the implementation as per the plan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23986822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IMPLEMENTATION AS PER THE PLAN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00332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Timber/Wood manufacturers stated their company assess Implementation as per the Plan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95B9266-88F4-4E0D-B230-7CFC77EBD7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201404"/>
              </p:ext>
            </p:extLst>
          </p:nvPr>
        </p:nvGraphicFramePr>
        <p:xfrm>
          <a:off x="436727" y="2353013"/>
          <a:ext cx="11318546" cy="3900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84998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PERFORMANCE REVIEW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C2D290B-76E9-4F83-8086-70151863F2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2707640"/>
              </p:ext>
            </p:extLst>
          </p:nvPr>
        </p:nvGraphicFramePr>
        <p:xfrm>
          <a:off x="436727" y="1921267"/>
          <a:ext cx="11282149" cy="433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EEB067-701A-3CD0-F1CA-FA370B84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1547" y="2224668"/>
            <a:ext cx="1713614" cy="1578936"/>
          </a:xfrm>
          <a:prstGeom prst="wedgeRectCallout">
            <a:avLst>
              <a:gd name="adj1" fmla="val -83010"/>
              <a:gd name="adj2" fmla="val -3304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</a:rPr>
              <a:t>50.55% of the company assesses the performance review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41319895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PERFORMANCE REVIEW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Food and Beverage manufacturers stated their company assess Performance Review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11FE8C9-314B-43E3-9A9E-7C6E8217F4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977002"/>
              </p:ext>
            </p:extLst>
          </p:nvPr>
        </p:nvGraphicFramePr>
        <p:xfrm>
          <a:off x="436727" y="2353012"/>
          <a:ext cx="11318546" cy="4171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69937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THE CORRECTIVE ACTIONS</a:t>
            </a:r>
            <a:endParaRPr lang="en-US" sz="2000" b="1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15884B3-0EED-4DF3-991F-5BFD5A615C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8989981"/>
              </p:ext>
            </p:extLst>
          </p:nvPr>
        </p:nvGraphicFramePr>
        <p:xfrm>
          <a:off x="436727" y="1890445"/>
          <a:ext cx="11282149" cy="4643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A53F5-777B-BC09-69F2-AE3B319A9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4750" y="2240794"/>
            <a:ext cx="1659674" cy="1578936"/>
          </a:xfrm>
          <a:prstGeom prst="wedgeRectCallout">
            <a:avLst>
              <a:gd name="adj1" fmla="val -74664"/>
              <a:gd name="adj2" fmla="val -263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</a:rPr>
              <a:t>57.45% of the company assesses the corrective actions to a large extent</a:t>
            </a:r>
          </a:p>
        </p:txBody>
      </p:sp>
    </p:spTree>
    <p:extLst>
      <p:ext uri="{BB962C8B-B14F-4D97-AF65-F5344CB8AC3E}">
        <p14:creationId xmlns:p14="http://schemas.microsoft.com/office/powerpoint/2010/main" val="38301417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04795"/>
            <a:ext cx="11029616" cy="988332"/>
          </a:xfrm>
        </p:spPr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b="1" dirty="0"/>
              <a:t>COMPANY ASSESSMENT ON THE CORRECTIVE ACTIONS BASED ON THE INDUSTRIES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ACDA4D-DD77-4509-AB32-F06BE2000A75}"/>
              </a:ext>
            </a:extLst>
          </p:cNvPr>
          <p:cNvSpPr txBox="1"/>
          <p:nvPr/>
        </p:nvSpPr>
        <p:spPr>
          <a:xfrm>
            <a:off x="436727" y="1824354"/>
            <a:ext cx="113185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</a:t>
            </a:r>
            <a:r>
              <a:rPr lang="en-GB" dirty="0"/>
              <a:t>of the Cement Block manufacturers stated their company assess Corrective Actions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A45D59E-7565-437D-BDD3-A6FB8FB525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0749788"/>
              </p:ext>
            </p:extLst>
          </p:nvPr>
        </p:nvGraphicFramePr>
        <p:xfrm>
          <a:off x="436727" y="2424913"/>
          <a:ext cx="11282151" cy="3934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5468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609969" y="-3070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1887" y="3889830"/>
            <a:ext cx="101911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GB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060" y="1"/>
            <a:ext cx="1503076" cy="19549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643" y="-3070"/>
            <a:ext cx="1505437" cy="195805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3251197" y="3154281"/>
            <a:ext cx="5721410" cy="1361370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0166F-8F84-4FBA-B937-F11BFF28DEFD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7133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34947</TotalTime>
  <Words>1348</Words>
  <Application>Microsoft Office PowerPoint</Application>
  <PresentationFormat>Widescreen</PresentationFormat>
  <Paragraphs>222</Paragraphs>
  <Slides>49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Times New Roman</vt:lpstr>
      <vt:lpstr>Wingdings</vt:lpstr>
      <vt:lpstr>Wingdings 2</vt:lpstr>
      <vt:lpstr>80_Dividend</vt:lpstr>
      <vt:lpstr>PowerPoint Presentation</vt:lpstr>
      <vt:lpstr>OBJECTIVES AND METHODOLOGY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Research Purpose                                                                        4/10</vt:lpstr>
      <vt:lpstr>THANK YOU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Sudeep Rai</cp:lastModifiedBy>
  <cp:revision>3017</cp:revision>
  <cp:lastPrinted>2024-05-09T08:59:51Z</cp:lastPrinted>
  <dcterms:created xsi:type="dcterms:W3CDTF">2018-02-05T15:26:47Z</dcterms:created>
  <dcterms:modified xsi:type="dcterms:W3CDTF">2025-05-01T07:28:13Z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2025-04-22T05:05:22Z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e8a17935-1433-4325-acd5-2303b8d125b8</vt:lpwstr>
  </property>
  <property fmtid="{D5CDD505-2E9C-101B-9397-08002B2CF9AE}" pid="7" name="MSIP_Label_defa4170-0d19-0005-0004-bc88714345d2_ActionId">
    <vt:lpwstr>255f4ebe-e571-4deb-bce4-5820449f519d</vt:lpwstr>
  </property>
  <property fmtid="{D5CDD505-2E9C-101B-9397-08002B2CF9AE}" pid="8" name="MSIP_Label_defa4170-0d19-0005-0004-bc88714345d2_ContentBits">
    <vt:lpwstr>0</vt:lpwstr>
  </property>
</Properties>
</file>