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0" r:id="rId1"/>
    <p:sldMasterId id="2147484688" r:id="rId2"/>
  </p:sldMasterIdLst>
  <p:notesMasterIdLst>
    <p:notesMasterId r:id="rId16"/>
  </p:notesMasterIdLst>
  <p:handoutMasterIdLst>
    <p:handoutMasterId r:id="rId17"/>
  </p:handoutMasterIdLst>
  <p:sldIdLst>
    <p:sldId id="6030" r:id="rId3"/>
    <p:sldId id="6058" r:id="rId4"/>
    <p:sldId id="5874" r:id="rId5"/>
    <p:sldId id="6148" r:id="rId6"/>
    <p:sldId id="6149" r:id="rId7"/>
    <p:sldId id="6150" r:id="rId8"/>
    <p:sldId id="6151" r:id="rId9"/>
    <p:sldId id="6153" r:id="rId10"/>
    <p:sldId id="6154" r:id="rId11"/>
    <p:sldId id="6155" r:id="rId12"/>
    <p:sldId id="6157" r:id="rId13"/>
    <p:sldId id="6156" r:id="rId14"/>
    <p:sldId id="398" r:id="rId15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aining" id="{F70C9EFB-BD9A-4431-9EBD-8A4F55529180}">
          <p14:sldIdLst>
            <p14:sldId id="6030"/>
            <p14:sldId id="6058"/>
            <p14:sldId id="5874"/>
            <p14:sldId id="6148"/>
            <p14:sldId id="6149"/>
            <p14:sldId id="6150"/>
            <p14:sldId id="6151"/>
            <p14:sldId id="6153"/>
            <p14:sldId id="6154"/>
            <p14:sldId id="6155"/>
            <p14:sldId id="6157"/>
            <p14:sldId id="6156"/>
            <p14:sldId id="3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43E"/>
    <a:srgbClr val="FF4409"/>
    <a:srgbClr val="FFCC99"/>
    <a:srgbClr val="99FF99"/>
    <a:srgbClr val="E96E09"/>
    <a:srgbClr val="A4CCB5"/>
    <a:srgbClr val="CCCCFF"/>
    <a:srgbClr val="8CEEF8"/>
    <a:srgbClr val="AFEBF1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1034" autoAdjust="0"/>
  </p:normalViewPr>
  <p:slideViewPr>
    <p:cSldViewPr snapToGrid="0">
      <p:cViewPr varScale="1">
        <p:scale>
          <a:sx n="64" d="100"/>
          <a:sy n="64" d="100"/>
        </p:scale>
        <p:origin x="918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9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Journal-Climate%20Change\CLIMATE%20CHANGE%20FOR%20JOURNAL%20V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Climate%20Change\CLIMATE%20CHANGE%20FOR%20JOURNAL%20V1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Climate%20Change\CLIMATE%20CHANGE%20FOR%20JOURNAL%20V1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Climate%20Change\CLIMATE%20CHANGE%20FOR%20JOURNAL%20V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Journal-Climate%20Change\CLIMATE%20CHANGE%20FOR%20JOURNAL%20V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Climate%20Change\CLIMATE%20CHANGE%20FOR%20JOURNAL%20V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Climate%20Change\CLIMATE%20CHANGE%20FOR%20JOURNAL%20V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Climate%20Change\CLIMATE%20CHANGE%20FOR%20JOURNAL%20V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Climate%20Change\CLIMATE%20CHANGE%20FOR%20JOURNAL%20V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Climate%20Change\CLIMATE%20CHANGE%20FOR%20JOURNAL%20V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Climate%20Change\CLIMATE%20CHANGE%20FOR%20JOURNAL%20V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HEARD!$B$1</c:f>
              <c:strCache>
                <c:ptCount val="1"/>
                <c:pt idx="0">
                  <c:v>Total </c:v>
                </c:pt>
              </c:strCache>
            </c:strRef>
          </c:tx>
          <c:spPr>
            <a:solidFill>
              <a:srgbClr val="0F243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HEARD!$A$2:$A$5</c:f>
              <c:strCache>
                <c:ptCount val="4"/>
                <c:pt idx="0">
                  <c:v>Not at all</c:v>
                </c:pt>
                <c:pt idx="1">
                  <c:v>A little bit</c:v>
                </c:pt>
                <c:pt idx="2">
                  <c:v>A fair amount</c:v>
                </c:pt>
                <c:pt idx="3">
                  <c:v>A lot</c:v>
                </c:pt>
              </c:strCache>
            </c:strRef>
          </c:cat>
          <c:val>
            <c:numRef>
              <c:f>HEARD!$B$2:$B$5</c:f>
              <c:numCache>
                <c:formatCode>0.00%</c:formatCode>
                <c:ptCount val="4"/>
                <c:pt idx="0">
                  <c:v>1.6199999999999999E-2</c:v>
                </c:pt>
                <c:pt idx="1">
                  <c:v>0.31869999999999998</c:v>
                </c:pt>
                <c:pt idx="2">
                  <c:v>0.3649</c:v>
                </c:pt>
                <c:pt idx="3">
                  <c:v>0.30020000000000002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1D-42AF-9471-6370A90C16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58620672"/>
        <c:axId val="1258625664"/>
      </c:barChart>
      <c:catAx>
        <c:axId val="125862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8625664"/>
        <c:crosses val="autoZero"/>
        <c:auto val="1"/>
        <c:lblAlgn val="ctr"/>
        <c:lblOffset val="100"/>
        <c:noMultiLvlLbl val="0"/>
      </c:catAx>
      <c:valAx>
        <c:axId val="1258625664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8620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'CLIMATE CHANGE'!$B$18</c:f>
              <c:strCache>
                <c:ptCount val="1"/>
                <c:pt idx="0">
                  <c:v>TOM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1324200913242004E-3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79-4E7B-8FE9-6BA7A224D42C}"/>
                </c:ext>
              </c:extLst>
            </c:dLbl>
            <c:dLbl>
              <c:idx val="1"/>
              <c:layout>
                <c:manualLayout>
                  <c:x val="2.2831050228310501E-2"/>
                  <c:y val="-2.777777777777786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79-4E7B-8FE9-6BA7A224D42C}"/>
                </c:ext>
              </c:extLst>
            </c:dLbl>
            <c:dLbl>
              <c:idx val="2"/>
              <c:layout>
                <c:manualLayout>
                  <c:x val="2.2831050228310418E-2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79-4E7B-8FE9-6BA7A224D42C}"/>
                </c:ext>
              </c:extLst>
            </c:dLbl>
            <c:dLbl>
              <c:idx val="3"/>
              <c:layout>
                <c:manualLayout>
                  <c:x val="1.5981735159817392E-2"/>
                  <c:y val="-3.703703703703712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79-4E7B-8FE9-6BA7A224D42C}"/>
                </c:ext>
              </c:extLst>
            </c:dLbl>
            <c:dLbl>
              <c:idx val="4"/>
              <c:layout>
                <c:manualLayout>
                  <c:x val="1.8264840182648401E-2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79-4E7B-8FE9-6BA7A224D42C}"/>
                </c:ext>
              </c:extLst>
            </c:dLbl>
            <c:dLbl>
              <c:idx val="5"/>
              <c:layout>
                <c:manualLayout>
                  <c:x val="2.0547945205479451E-2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79-4E7B-8FE9-6BA7A224D42C}"/>
                </c:ext>
              </c:extLst>
            </c:dLbl>
            <c:dLbl>
              <c:idx val="6"/>
              <c:layout>
                <c:manualLayout>
                  <c:x val="1.3698630136986301E-2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79-4E7B-8FE9-6BA7A224D42C}"/>
                </c:ext>
              </c:extLst>
            </c:dLbl>
            <c:dLbl>
              <c:idx val="7"/>
              <c:layout>
                <c:manualLayout>
                  <c:x val="6.8493150684931503E-3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379-4E7B-8FE9-6BA7A224D42C}"/>
                </c:ext>
              </c:extLst>
            </c:dLbl>
            <c:dLbl>
              <c:idx val="8"/>
              <c:layout>
                <c:manualLayout>
                  <c:x val="4.5662100456620586E-3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79-4E7B-8FE9-6BA7A224D42C}"/>
                </c:ext>
              </c:extLst>
            </c:dLbl>
            <c:dLbl>
              <c:idx val="9"/>
              <c:layout>
                <c:manualLayout>
                  <c:x val="-2.7397260273972646E-2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79-4E7B-8FE9-6BA7A224D42C}"/>
                </c:ext>
              </c:extLst>
            </c:dLbl>
            <c:dLbl>
              <c:idx val="10"/>
              <c:layout>
                <c:manualLayout>
                  <c:x val="-3.8812785388127852E-2"/>
                  <c:y val="-3.703703703703704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79-4E7B-8FE9-6BA7A224D42C}"/>
                </c:ext>
              </c:extLst>
            </c:dLbl>
            <c:dLbl>
              <c:idx val="11"/>
              <c:layout>
                <c:manualLayout>
                  <c:x val="6.8493150684931503E-3"/>
                  <c:y val="-3.70370370370370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379-4E7B-8FE9-6BA7A224D4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'CLIMATE CHANGE'!$A$19:$A$30</c:f>
              <c:strCache>
                <c:ptCount val="12"/>
                <c:pt idx="0">
                  <c:v>Rising Sea Levels  </c:v>
                </c:pt>
                <c:pt idx="1">
                  <c:v>Declining Biodiversity  </c:v>
                </c:pt>
                <c:pt idx="2">
                  <c:v>Catastrophic Storms  </c:v>
                </c:pt>
                <c:pt idx="3">
                  <c:v>Increase vector borne diseases</c:v>
                </c:pt>
                <c:pt idx="4">
                  <c:v>Changes in plant growth  </c:v>
                </c:pt>
                <c:pt idx="5">
                  <c:v>Severe Fires   </c:v>
                </c:pt>
                <c:pt idx="6">
                  <c:v>Water Scarcity  </c:v>
                </c:pt>
                <c:pt idx="7">
                  <c:v>Snow melting  </c:v>
                </c:pt>
                <c:pt idx="8">
                  <c:v>Severe droughts  </c:v>
                </c:pt>
                <c:pt idx="9">
                  <c:v>Changes in rain (precipitation) pattern  </c:v>
                </c:pt>
                <c:pt idx="10">
                  <c:v>Severe hot and cold waves </c:v>
                </c:pt>
                <c:pt idx="11">
                  <c:v>Flooding  </c:v>
                </c:pt>
              </c:strCache>
            </c:strRef>
          </c:cat>
          <c:val>
            <c:numRef>
              <c:f>'CLIMATE CHANGE'!$B$19:$B$30</c:f>
              <c:numCache>
                <c:formatCode>0%</c:formatCode>
                <c:ptCount val="12"/>
                <c:pt idx="0">
                  <c:v>6.2355658198614321E-2</c:v>
                </c:pt>
                <c:pt idx="1">
                  <c:v>2.5404157043879907E-2</c:v>
                </c:pt>
                <c:pt idx="2">
                  <c:v>2.0785219399538105E-2</c:v>
                </c:pt>
                <c:pt idx="3">
                  <c:v>2.5404157043879907E-2</c:v>
                </c:pt>
                <c:pt idx="4">
                  <c:v>3.4642032332563508E-2</c:v>
                </c:pt>
                <c:pt idx="5">
                  <c:v>2.771362586605081E-2</c:v>
                </c:pt>
                <c:pt idx="6">
                  <c:v>3.695150115473441E-2</c:v>
                </c:pt>
                <c:pt idx="7">
                  <c:v>6.6974595842956119E-2</c:v>
                </c:pt>
                <c:pt idx="8">
                  <c:v>7.1593533487297925E-2</c:v>
                </c:pt>
                <c:pt idx="9">
                  <c:v>0.19168591224018475</c:v>
                </c:pt>
                <c:pt idx="10">
                  <c:v>0.22863741339491916</c:v>
                </c:pt>
                <c:pt idx="11">
                  <c:v>0.20785219399538107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379-4E7B-8FE9-6BA7A224D42C}"/>
            </c:ext>
          </c:extLst>
        </c:ser>
        <c:ser>
          <c:idx val="1"/>
          <c:order val="1"/>
          <c:tx>
            <c:strRef>
              <c:f>'CLIMATE CHANGE'!$C$18</c:f>
              <c:strCache>
                <c:ptCount val="1"/>
                <c:pt idx="0">
                  <c:v>SPON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5662100456621002E-3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79-4E7B-8FE9-6BA7A224D42C}"/>
                </c:ext>
              </c:extLst>
            </c:dLbl>
            <c:dLbl>
              <c:idx val="1"/>
              <c:layout>
                <c:manualLayout>
                  <c:x val="4.3378995433789869E-2"/>
                  <c:y val="-3.703703703703712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79-4E7B-8FE9-6BA7A224D42C}"/>
                </c:ext>
              </c:extLst>
            </c:dLbl>
            <c:dLbl>
              <c:idx val="2"/>
              <c:layout>
                <c:manualLayout>
                  <c:x val="5.4794520547945202E-2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379-4E7B-8FE9-6BA7A224D42C}"/>
                </c:ext>
              </c:extLst>
            </c:dLbl>
            <c:dLbl>
              <c:idx val="3"/>
              <c:layout>
                <c:manualLayout>
                  <c:x val="4.1095890410958819E-2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379-4E7B-8FE9-6BA7A224D42C}"/>
                </c:ext>
              </c:extLst>
            </c:dLbl>
            <c:dLbl>
              <c:idx val="4"/>
              <c:layout>
                <c:manualLayout>
                  <c:x val="2.7397260273972518E-2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79-4E7B-8FE9-6BA7A224D42C}"/>
                </c:ext>
              </c:extLst>
            </c:dLbl>
            <c:dLbl>
              <c:idx val="5"/>
              <c:layout>
                <c:manualLayout>
                  <c:x val="2.5114155251141551E-2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79-4E7B-8FE9-6BA7A224D42C}"/>
                </c:ext>
              </c:extLst>
            </c:dLbl>
            <c:dLbl>
              <c:idx val="6"/>
              <c:layout>
                <c:manualLayout>
                  <c:x val="1.8264840182648401E-2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79-4E7B-8FE9-6BA7A224D42C}"/>
                </c:ext>
              </c:extLst>
            </c:dLbl>
            <c:dLbl>
              <c:idx val="7"/>
              <c:layout>
                <c:manualLayout>
                  <c:x val="0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79-4E7B-8FE9-6BA7A224D42C}"/>
                </c:ext>
              </c:extLst>
            </c:dLbl>
            <c:dLbl>
              <c:idx val="8"/>
              <c:layout>
                <c:manualLayout>
                  <c:x val="4.5662100456621002E-3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A379-4E7B-8FE9-6BA7A224D42C}"/>
                </c:ext>
              </c:extLst>
            </c:dLbl>
            <c:dLbl>
              <c:idx val="9"/>
              <c:layout>
                <c:manualLayout>
                  <c:x val="2.2831050228309664E-3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A379-4E7B-8FE9-6BA7A224D42C}"/>
                </c:ext>
              </c:extLst>
            </c:dLbl>
            <c:dLbl>
              <c:idx val="10"/>
              <c:layout>
                <c:manualLayout>
                  <c:x val="2.2831050228309664E-3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379-4E7B-8FE9-6BA7A224D42C}"/>
                </c:ext>
              </c:extLst>
            </c:dLbl>
            <c:dLbl>
              <c:idx val="11"/>
              <c:layout>
                <c:manualLayout>
                  <c:x val="-8.254832408853618E-17"/>
                  <c:y val="-3.703697413194990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A379-4E7B-8FE9-6BA7A224D4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'CLIMATE CHANGE'!$A$19:$A$30</c:f>
              <c:strCache>
                <c:ptCount val="12"/>
                <c:pt idx="0">
                  <c:v>Rising Sea Levels  </c:v>
                </c:pt>
                <c:pt idx="1">
                  <c:v>Declining Biodiversity  </c:v>
                </c:pt>
                <c:pt idx="2">
                  <c:v>Catastrophic Storms  </c:v>
                </c:pt>
                <c:pt idx="3">
                  <c:v>Increase vector borne diseases</c:v>
                </c:pt>
                <c:pt idx="4">
                  <c:v>Changes in plant growth  </c:v>
                </c:pt>
                <c:pt idx="5">
                  <c:v>Severe Fires   </c:v>
                </c:pt>
                <c:pt idx="6">
                  <c:v>Water Scarcity  </c:v>
                </c:pt>
                <c:pt idx="7">
                  <c:v>Snow melting  </c:v>
                </c:pt>
                <c:pt idx="8">
                  <c:v>Severe droughts  </c:v>
                </c:pt>
                <c:pt idx="9">
                  <c:v>Changes in rain (precipitation) pattern  </c:v>
                </c:pt>
                <c:pt idx="10">
                  <c:v>Severe hot and cold waves </c:v>
                </c:pt>
                <c:pt idx="11">
                  <c:v>Flooding  </c:v>
                </c:pt>
              </c:strCache>
            </c:strRef>
          </c:cat>
          <c:val>
            <c:numRef>
              <c:f>'CLIMATE CHANGE'!$C$19:$C$30</c:f>
              <c:numCache>
                <c:formatCode>0%</c:formatCode>
                <c:ptCount val="12"/>
                <c:pt idx="0">
                  <c:v>0.18475750577367206</c:v>
                </c:pt>
                <c:pt idx="1">
                  <c:v>0.15935334872979215</c:v>
                </c:pt>
                <c:pt idx="2">
                  <c:v>0.15704387990762125</c:v>
                </c:pt>
                <c:pt idx="3">
                  <c:v>0.16859122401847576</c:v>
                </c:pt>
                <c:pt idx="4">
                  <c:v>0.16628175519630484</c:v>
                </c:pt>
                <c:pt idx="5">
                  <c:v>0.20554272517321015</c:v>
                </c:pt>
                <c:pt idx="6">
                  <c:v>0.22401847575057737</c:v>
                </c:pt>
                <c:pt idx="7">
                  <c:v>0.23787528868360278</c:v>
                </c:pt>
                <c:pt idx="8">
                  <c:v>0.31639722863741337</c:v>
                </c:pt>
                <c:pt idx="9">
                  <c:v>0.30946882217090071</c:v>
                </c:pt>
                <c:pt idx="10">
                  <c:v>0.36027713625866054</c:v>
                </c:pt>
                <c:pt idx="11">
                  <c:v>0.44110854503464203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A379-4E7B-8FE9-6BA7A224D42C}"/>
            </c:ext>
          </c:extLst>
        </c:ser>
        <c:ser>
          <c:idx val="2"/>
          <c:order val="2"/>
          <c:tx>
            <c:strRef>
              <c:f>'CLIMATE CHANGE'!$D$18</c:f>
              <c:strCache>
                <c:ptCount val="1"/>
                <c:pt idx="0">
                  <c:v>AIDED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3698630136986217E-2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A379-4E7B-8FE9-6BA7A224D42C}"/>
                </c:ext>
              </c:extLst>
            </c:dLbl>
            <c:dLbl>
              <c:idx val="1"/>
              <c:layout>
                <c:manualLayout>
                  <c:x val="4.5662100456620169E-3"/>
                  <c:y val="-3.240740740740748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379-4E7B-8FE9-6BA7A224D42C}"/>
                </c:ext>
              </c:extLst>
            </c:dLbl>
            <c:dLbl>
              <c:idx val="2"/>
              <c:layout>
                <c:manualLayout>
                  <c:x val="2.2831050228310501E-3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A379-4E7B-8FE9-6BA7A224D42C}"/>
                </c:ext>
              </c:extLst>
            </c:dLbl>
            <c:dLbl>
              <c:idx val="3"/>
              <c:layout>
                <c:manualLayout>
                  <c:x val="-8.3712883778761592E-17"/>
                  <c:y val="-2.77777777777777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A379-4E7B-8FE9-6BA7A224D42C}"/>
                </c:ext>
              </c:extLst>
            </c:dLbl>
            <c:dLbl>
              <c:idx val="4"/>
              <c:layout>
                <c:manualLayout>
                  <c:x val="2.2831050228310501E-3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A379-4E7B-8FE9-6BA7A224D42C}"/>
                </c:ext>
              </c:extLst>
            </c:dLbl>
            <c:dLbl>
              <c:idx val="5"/>
              <c:layout>
                <c:manualLayout>
                  <c:x val="0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A379-4E7B-8FE9-6BA7A224D42C}"/>
                </c:ext>
              </c:extLst>
            </c:dLbl>
            <c:dLbl>
              <c:idx val="6"/>
              <c:layout>
                <c:manualLayout>
                  <c:x val="6.849315068493067E-3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A379-4E7B-8FE9-6BA7A224D42C}"/>
                </c:ext>
              </c:extLst>
            </c:dLbl>
            <c:dLbl>
              <c:idx val="7"/>
              <c:layout>
                <c:manualLayout>
                  <c:x val="9.1324200913241171E-3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A379-4E7B-8FE9-6BA7A224D42C}"/>
                </c:ext>
              </c:extLst>
            </c:dLbl>
            <c:dLbl>
              <c:idx val="8"/>
              <c:layout>
                <c:manualLayout>
                  <c:x val="6.849315068493067E-3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A379-4E7B-8FE9-6BA7A224D42C}"/>
                </c:ext>
              </c:extLst>
            </c:dLbl>
            <c:dLbl>
              <c:idx val="9"/>
              <c:layout>
                <c:manualLayout>
                  <c:x val="2.2831050228310501E-3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A379-4E7B-8FE9-6BA7A224D42C}"/>
                </c:ext>
              </c:extLst>
            </c:dLbl>
            <c:dLbl>
              <c:idx val="10"/>
              <c:layout>
                <c:manualLayout>
                  <c:x val="-1.6742576755752318E-16"/>
                  <c:y val="-3.24074074074074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A379-4E7B-8FE9-6BA7A224D42C}"/>
                </c:ext>
              </c:extLst>
            </c:dLbl>
            <c:dLbl>
              <c:idx val="11"/>
              <c:layout>
                <c:manualLayout>
                  <c:x val="0"/>
                  <c:y val="-4.166666666666666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A379-4E7B-8FE9-6BA7A224D4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'CLIMATE CHANGE'!$A$19:$A$30</c:f>
              <c:strCache>
                <c:ptCount val="12"/>
                <c:pt idx="0">
                  <c:v>Rising Sea Levels  </c:v>
                </c:pt>
                <c:pt idx="1">
                  <c:v>Declining Biodiversity  </c:v>
                </c:pt>
                <c:pt idx="2">
                  <c:v>Catastrophic Storms  </c:v>
                </c:pt>
                <c:pt idx="3">
                  <c:v>Increase vector borne diseases</c:v>
                </c:pt>
                <c:pt idx="4">
                  <c:v>Changes in plant growth  </c:v>
                </c:pt>
                <c:pt idx="5">
                  <c:v>Severe Fires   </c:v>
                </c:pt>
                <c:pt idx="6">
                  <c:v>Water Scarcity  </c:v>
                </c:pt>
                <c:pt idx="7">
                  <c:v>Snow melting  </c:v>
                </c:pt>
                <c:pt idx="8">
                  <c:v>Severe droughts  </c:v>
                </c:pt>
                <c:pt idx="9">
                  <c:v>Changes in rain (precipitation) pattern  </c:v>
                </c:pt>
                <c:pt idx="10">
                  <c:v>Severe hot and cold waves </c:v>
                </c:pt>
                <c:pt idx="11">
                  <c:v>Flooding  </c:v>
                </c:pt>
              </c:strCache>
            </c:strRef>
          </c:cat>
          <c:val>
            <c:numRef>
              <c:f>'CLIMATE CHANGE'!$D$19:$D$30</c:f>
              <c:numCache>
                <c:formatCode>0%</c:formatCode>
                <c:ptCount val="12"/>
                <c:pt idx="0">
                  <c:v>0.19630484988452657</c:v>
                </c:pt>
                <c:pt idx="1">
                  <c:v>0.2863741339491917</c:v>
                </c:pt>
                <c:pt idx="2">
                  <c:v>0.32563510392609701</c:v>
                </c:pt>
                <c:pt idx="3">
                  <c:v>0.34411085450346418</c:v>
                </c:pt>
                <c:pt idx="4">
                  <c:v>0.3464203233256351</c:v>
                </c:pt>
                <c:pt idx="5">
                  <c:v>0.32794457274826788</c:v>
                </c:pt>
                <c:pt idx="6">
                  <c:v>0.34872979214780603</c:v>
                </c:pt>
                <c:pt idx="7">
                  <c:v>0.31639722863741337</c:v>
                </c:pt>
                <c:pt idx="8">
                  <c:v>0.24711316397228639</c:v>
                </c:pt>
                <c:pt idx="9">
                  <c:v>0.31408775981524251</c:v>
                </c:pt>
                <c:pt idx="10">
                  <c:v>0.23556581986143188</c:v>
                </c:pt>
                <c:pt idx="11">
                  <c:v>0.18013856812933027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A379-4E7B-8FE9-6BA7A224D42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100"/>
        <c:axId val="637867248"/>
        <c:axId val="637867664"/>
      </c:barChart>
      <c:catAx>
        <c:axId val="637867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7867664"/>
        <c:crosses val="autoZero"/>
        <c:auto val="1"/>
        <c:lblAlgn val="ctr"/>
        <c:lblOffset val="100"/>
        <c:noMultiLvlLbl val="0"/>
      </c:catAx>
      <c:valAx>
        <c:axId val="637867664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786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23277478140248"/>
          <c:y val="3.1675476243166079E-2"/>
          <c:w val="0.7307350992496997"/>
          <c:h val="0.7861349842370858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'MAIN '!$B$11</c:f>
              <c:strCache>
                <c:ptCount val="1"/>
                <c:pt idx="0">
                  <c:v>TOM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7434620174346202E-2"/>
                  <c:y val="-4.113110539845767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C5C-4E33-96EE-890C0C7B5805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5C-4E33-96EE-890C0C7B5805}"/>
                </c:ext>
              </c:extLst>
            </c:dLbl>
            <c:dLbl>
              <c:idx val="2"/>
              <c:layout>
                <c:manualLayout>
                  <c:x val="7.4719800747198011E-3"/>
                  <c:y val="-4.62724935732647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C5C-4E33-96EE-890C0C7B5805}"/>
                </c:ext>
              </c:extLst>
            </c:dLbl>
            <c:dLbl>
              <c:idx val="3"/>
              <c:layout>
                <c:manualLayout>
                  <c:x val="1.4943960149439555E-2"/>
                  <c:y val="-4.62724935732647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C5C-4E33-96EE-890C0C7B5805}"/>
                </c:ext>
              </c:extLst>
            </c:dLbl>
            <c:dLbl>
              <c:idx val="4"/>
              <c:layout>
                <c:manualLayout>
                  <c:x val="-3.2378580323785801E-2"/>
                  <c:y val="-5.14138817480719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C5C-4E33-96EE-890C0C7B5805}"/>
                </c:ext>
              </c:extLst>
            </c:dLbl>
            <c:dLbl>
              <c:idx val="5"/>
              <c:layout>
                <c:manualLayout>
                  <c:x val="-3.9850560398505652E-2"/>
                  <c:y val="-5.141388174807200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C5C-4E33-96EE-890C0C7B5805}"/>
                </c:ext>
              </c:extLst>
            </c:dLbl>
            <c:dLbl>
              <c:idx val="6"/>
              <c:layout>
                <c:manualLayout>
                  <c:x val="-9.2154420921544258E-2"/>
                  <c:y val="-4.627249357326479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C5C-4E33-96EE-890C0C7B58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'MAIN '!$A$12:$A$18</c:f>
              <c:strCache>
                <c:ptCount val="7"/>
                <c:pt idx="0">
                  <c:v>Intense Farming  </c:v>
                </c:pt>
                <c:pt idx="1">
                  <c:v>Mining  </c:v>
                </c:pt>
                <c:pt idx="2">
                  <c:v>Over Consumption   </c:v>
                </c:pt>
                <c:pt idx="3">
                  <c:v>Storing waste in landfills  </c:v>
                </c:pt>
                <c:pt idx="4">
                  <c:v>Burning Fossil Fuels  </c:v>
                </c:pt>
                <c:pt idx="5">
                  <c:v>Industrialization </c:v>
                </c:pt>
                <c:pt idx="6">
                  <c:v>Deforestation </c:v>
                </c:pt>
              </c:strCache>
            </c:strRef>
          </c:cat>
          <c:val>
            <c:numRef>
              <c:f>'MAIN '!$B$12:$B$18</c:f>
              <c:numCache>
                <c:formatCode>0%</c:formatCode>
                <c:ptCount val="7"/>
                <c:pt idx="0">
                  <c:v>9.2378752886836026E-3</c:v>
                </c:pt>
                <c:pt idx="1">
                  <c:v>4.6189376443418013E-3</c:v>
                </c:pt>
                <c:pt idx="2">
                  <c:v>4.3879907621247112E-2</c:v>
                </c:pt>
                <c:pt idx="3">
                  <c:v>2.771362586605081E-2</c:v>
                </c:pt>
                <c:pt idx="4">
                  <c:v>0.21709006928406466</c:v>
                </c:pt>
                <c:pt idx="5">
                  <c:v>0.24249422632794457</c:v>
                </c:pt>
                <c:pt idx="6">
                  <c:v>0.45496535796766746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C5C-4E33-96EE-890C0C7B5805}"/>
            </c:ext>
          </c:extLst>
        </c:ser>
        <c:ser>
          <c:idx val="1"/>
          <c:order val="1"/>
          <c:tx>
            <c:strRef>
              <c:f>'MAIN '!$C$11</c:f>
              <c:strCache>
                <c:ptCount val="1"/>
                <c:pt idx="0">
                  <c:v>SPON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7359900373599E-2"/>
                  <c:y val="-4.62724935732647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C5C-4E33-96EE-890C0C7B5805}"/>
                </c:ext>
              </c:extLst>
            </c:dLbl>
            <c:dLbl>
              <c:idx val="1"/>
              <c:layout>
                <c:manualLayout>
                  <c:x val="0"/>
                  <c:y val="-4.627249357326487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C5C-4E33-96EE-890C0C7B5805}"/>
                </c:ext>
              </c:extLst>
            </c:dLbl>
            <c:dLbl>
              <c:idx val="2"/>
              <c:layout>
                <c:manualLayout>
                  <c:x val="9.9626400996264009E-3"/>
                  <c:y val="-4.62724935732647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C5C-4E33-96EE-890C0C7B5805}"/>
                </c:ext>
              </c:extLst>
            </c:dLbl>
            <c:dLbl>
              <c:idx val="3"/>
              <c:layout>
                <c:manualLayout>
                  <c:x val="4.9813200498131545E-3"/>
                  <c:y val="-4.62724935732647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C5C-4E33-96EE-890C0C7B5805}"/>
                </c:ext>
              </c:extLst>
            </c:dLbl>
            <c:dLbl>
              <c:idx val="4"/>
              <c:layout>
                <c:manualLayout>
                  <c:x val="0"/>
                  <c:y val="-5.14138817480719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C5C-4E33-96EE-890C0C7B5805}"/>
                </c:ext>
              </c:extLst>
            </c:dLbl>
            <c:dLbl>
              <c:idx val="5"/>
              <c:layout>
                <c:manualLayout>
                  <c:x val="0"/>
                  <c:y val="-4.62724935732648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C5C-4E33-96EE-890C0C7B5805}"/>
                </c:ext>
              </c:extLst>
            </c:dLbl>
            <c:dLbl>
              <c:idx val="6"/>
              <c:layout>
                <c:manualLayout>
                  <c:x val="-2.2415940224159402E-2"/>
                  <c:y val="-5.14138817480719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C5C-4E33-96EE-890C0C7B58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'MAIN '!$A$12:$A$18</c:f>
              <c:strCache>
                <c:ptCount val="7"/>
                <c:pt idx="0">
                  <c:v>Intense Farming  </c:v>
                </c:pt>
                <c:pt idx="1">
                  <c:v>Mining  </c:v>
                </c:pt>
                <c:pt idx="2">
                  <c:v>Over Consumption   </c:v>
                </c:pt>
                <c:pt idx="3">
                  <c:v>Storing waste in landfills  </c:v>
                </c:pt>
                <c:pt idx="4">
                  <c:v>Burning Fossil Fuels  </c:v>
                </c:pt>
                <c:pt idx="5">
                  <c:v>Industrialization </c:v>
                </c:pt>
                <c:pt idx="6">
                  <c:v>Deforestation </c:v>
                </c:pt>
              </c:strCache>
            </c:strRef>
          </c:cat>
          <c:val>
            <c:numRef>
              <c:f>'MAIN '!$C$12:$C$18</c:f>
              <c:numCache>
                <c:formatCode>0%</c:formatCode>
                <c:ptCount val="7"/>
                <c:pt idx="0">
                  <c:v>0.11316397228637413</c:v>
                </c:pt>
                <c:pt idx="1">
                  <c:v>0.15011547344110854</c:v>
                </c:pt>
                <c:pt idx="2">
                  <c:v>0.12702078521939955</c:v>
                </c:pt>
                <c:pt idx="3">
                  <c:v>0.23556581986143188</c:v>
                </c:pt>
                <c:pt idx="4">
                  <c:v>0.34411085450346418</c:v>
                </c:pt>
                <c:pt idx="5">
                  <c:v>0.47113163972286376</c:v>
                </c:pt>
                <c:pt idx="6">
                  <c:v>0.43879907621247111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C5C-4E33-96EE-890C0C7B5805}"/>
            </c:ext>
          </c:extLst>
        </c:ser>
        <c:ser>
          <c:idx val="2"/>
          <c:order val="2"/>
          <c:tx>
            <c:strRef>
              <c:f>'MAIN '!$D$11</c:f>
              <c:strCache>
                <c:ptCount val="1"/>
                <c:pt idx="0">
                  <c:v>AIDED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4719800747198011E-3"/>
                  <c:y val="-4.113110539845767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C5C-4E33-96EE-890C0C7B5805}"/>
                </c:ext>
              </c:extLst>
            </c:dLbl>
            <c:dLbl>
              <c:idx val="1"/>
              <c:layout>
                <c:manualLayout>
                  <c:x val="4.9813200498131094E-3"/>
                  <c:y val="-4.113110539845767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C5C-4E33-96EE-890C0C7B5805}"/>
                </c:ext>
              </c:extLst>
            </c:dLbl>
            <c:dLbl>
              <c:idx val="2"/>
              <c:layout>
                <c:manualLayout>
                  <c:x val="4.9813200498131094E-3"/>
                  <c:y val="-5.14138817480719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C5C-4E33-96EE-890C0C7B5805}"/>
                </c:ext>
              </c:extLst>
            </c:dLbl>
            <c:dLbl>
              <c:idx val="3"/>
              <c:layout>
                <c:manualLayout>
                  <c:x val="2.4906600249066002E-3"/>
                  <c:y val="-4.113110539845762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C5C-4E33-96EE-890C0C7B5805}"/>
                </c:ext>
              </c:extLst>
            </c:dLbl>
            <c:dLbl>
              <c:idx val="4"/>
              <c:layout>
                <c:manualLayout>
                  <c:x val="-9.13231459404672E-17"/>
                  <c:y val="-4.62724935732647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C5C-4E33-96EE-890C0C7B5805}"/>
                </c:ext>
              </c:extLst>
            </c:dLbl>
            <c:dLbl>
              <c:idx val="5"/>
              <c:layout>
                <c:manualLayout>
                  <c:x val="-9.13231459404672E-17"/>
                  <c:y val="-5.141388174807200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C5C-4E33-96EE-890C0C7B5805}"/>
                </c:ext>
              </c:extLst>
            </c:dLbl>
            <c:dLbl>
              <c:idx val="6"/>
              <c:layout>
                <c:manualLayout>
                  <c:x val="-9.13231459404672E-17"/>
                  <c:y val="-5.14138817480719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C5C-4E33-96EE-890C0C7B58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'MAIN '!$A$12:$A$18</c:f>
              <c:strCache>
                <c:ptCount val="7"/>
                <c:pt idx="0">
                  <c:v>Intense Farming  </c:v>
                </c:pt>
                <c:pt idx="1">
                  <c:v>Mining  </c:v>
                </c:pt>
                <c:pt idx="2">
                  <c:v>Over Consumption   </c:v>
                </c:pt>
                <c:pt idx="3">
                  <c:v>Storing waste in landfills  </c:v>
                </c:pt>
                <c:pt idx="4">
                  <c:v>Burning Fossil Fuels  </c:v>
                </c:pt>
                <c:pt idx="5">
                  <c:v>Industrialization </c:v>
                </c:pt>
                <c:pt idx="6">
                  <c:v>Deforestation </c:v>
                </c:pt>
              </c:strCache>
            </c:strRef>
          </c:cat>
          <c:val>
            <c:numRef>
              <c:f>'MAIN '!$D$12:$D$18</c:f>
              <c:numCache>
                <c:formatCode>0%</c:formatCode>
                <c:ptCount val="7"/>
                <c:pt idx="0">
                  <c:v>0.32101616628175522</c:v>
                </c:pt>
                <c:pt idx="1">
                  <c:v>0.30023094688221708</c:v>
                </c:pt>
                <c:pt idx="2">
                  <c:v>0.3348729792147806</c:v>
                </c:pt>
                <c:pt idx="3">
                  <c:v>0.39722863741339492</c:v>
                </c:pt>
                <c:pt idx="4">
                  <c:v>0.23787528868360278</c:v>
                </c:pt>
                <c:pt idx="5">
                  <c:v>0.19861431870669746</c:v>
                </c:pt>
                <c:pt idx="6">
                  <c:v>9.237875288683603E-2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BC5C-4E33-96EE-890C0C7B580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100"/>
        <c:axId val="723081295"/>
        <c:axId val="723075887"/>
      </c:barChart>
      <c:catAx>
        <c:axId val="7230812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075887"/>
        <c:crosses val="autoZero"/>
        <c:auto val="1"/>
        <c:lblAlgn val="ctr"/>
        <c:lblOffset val="100"/>
        <c:noMultiLvlLbl val="0"/>
      </c:catAx>
      <c:valAx>
        <c:axId val="723075887"/>
        <c:scaling>
          <c:orientation val="minMax"/>
          <c:max val="1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081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0900271668079"/>
          <c:y val="3.0335892376852996E-2"/>
          <c:w val="0.66137110391193166"/>
          <c:h val="0.795179524640692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REDUCE!$B$16</c:f>
              <c:strCache>
                <c:ptCount val="1"/>
                <c:pt idx="0">
                  <c:v>TOM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FE-4EFA-B4E2-C88B7D1442DB}"/>
                </c:ext>
              </c:extLst>
            </c:dLbl>
            <c:dLbl>
              <c:idx val="1"/>
              <c:layout>
                <c:manualLayout>
                  <c:x val="-4.4497867833856287E-17"/>
                  <c:y val="-3.703703703703712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FE-4EFA-B4E2-C88B7D1442DB}"/>
                </c:ext>
              </c:extLst>
            </c:dLbl>
            <c:dLbl>
              <c:idx val="2"/>
              <c:layout>
                <c:manualLayout>
                  <c:x val="1.2135922330097042E-2"/>
                  <c:y val="-4.166666666666675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FE-4EFA-B4E2-C88B7D1442DB}"/>
                </c:ext>
              </c:extLst>
            </c:dLbl>
            <c:dLbl>
              <c:idx val="3"/>
              <c:layout>
                <c:manualLayout>
                  <c:x val="7.2815533980582076E-3"/>
                  <c:y val="-4.629629629629629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FE-4EFA-B4E2-C88B7D1442DB}"/>
                </c:ext>
              </c:extLst>
            </c:dLbl>
            <c:dLbl>
              <c:idx val="4"/>
              <c:layout>
                <c:manualLayout>
                  <c:x val="9.7087378640776691E-3"/>
                  <c:y val="-4.62962962962963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FE-4EFA-B4E2-C88B7D1442DB}"/>
                </c:ext>
              </c:extLst>
            </c:dLbl>
            <c:dLbl>
              <c:idx val="5"/>
              <c:layout>
                <c:manualLayout>
                  <c:x val="-1.6990291262135967E-2"/>
                  <c:y val="-3.70370370370370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DFE-4EFA-B4E2-C88B7D1442DB}"/>
                </c:ext>
              </c:extLst>
            </c:dLbl>
            <c:dLbl>
              <c:idx val="6"/>
              <c:layout>
                <c:manualLayout>
                  <c:x val="0"/>
                  <c:y val="-3.703703703703701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DFE-4EFA-B4E2-C88B7D1442DB}"/>
                </c:ext>
              </c:extLst>
            </c:dLbl>
            <c:dLbl>
              <c:idx val="7"/>
              <c:layout>
                <c:manualLayout>
                  <c:x val="0"/>
                  <c:y val="-3.70370370370370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DFE-4EFA-B4E2-C88B7D1442DB}"/>
                </c:ext>
              </c:extLst>
            </c:dLbl>
            <c:dLbl>
              <c:idx val="8"/>
              <c:layout>
                <c:manualLayout>
                  <c:x val="-0.13349514563106796"/>
                  <c:y val="-5.092592592592592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DFE-4EFA-B4E2-C88B7D1442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REDUCE!$A$17:$A$25</c:f>
              <c:strCache>
                <c:ptCount val="9"/>
                <c:pt idx="0">
                  <c:v>Ground water recharge </c:v>
                </c:pt>
                <c:pt idx="1">
                  <c:v>Adaptation to climate change  </c:v>
                </c:pt>
                <c:pt idx="2">
                  <c:v>Optimal utilization of resources  </c:v>
                </c:pt>
                <c:pt idx="3">
                  <c:v>Protection of water sources  </c:v>
                </c:pt>
                <c:pt idx="4">
                  <c:v>Buy eco-friendly products  </c:v>
                </c:pt>
                <c:pt idx="5">
                  <c:v>Reduce burning fossil fuels  </c:v>
                </c:pt>
                <c:pt idx="6">
                  <c:v>Promote renewable energies  </c:v>
                </c:pt>
                <c:pt idx="7">
                  <c:v>Recycle and reuse wastes  </c:v>
                </c:pt>
                <c:pt idx="8">
                  <c:v>Afforestation/Reforestation</c:v>
                </c:pt>
              </c:strCache>
            </c:strRef>
          </c:cat>
          <c:val>
            <c:numRef>
              <c:f>REDUCE!$B$17:$B$25</c:f>
              <c:numCache>
                <c:formatCode>0%</c:formatCode>
                <c:ptCount val="9"/>
                <c:pt idx="0">
                  <c:v>2.3094688221709007E-3</c:v>
                </c:pt>
                <c:pt idx="1">
                  <c:v>7.3903002309468821E-2</c:v>
                </c:pt>
                <c:pt idx="2">
                  <c:v>3.695150115473441E-2</c:v>
                </c:pt>
                <c:pt idx="3">
                  <c:v>4.8498845265588918E-2</c:v>
                </c:pt>
                <c:pt idx="4">
                  <c:v>3.9260969976905313E-2</c:v>
                </c:pt>
                <c:pt idx="5">
                  <c:v>0.14780600461893764</c:v>
                </c:pt>
                <c:pt idx="6">
                  <c:v>5.7736720554272515E-2</c:v>
                </c:pt>
                <c:pt idx="7">
                  <c:v>6.9284064665127015E-2</c:v>
                </c:pt>
                <c:pt idx="8">
                  <c:v>0.5242494226327945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DFE-4EFA-B4E2-C88B7D1442DB}"/>
            </c:ext>
          </c:extLst>
        </c:ser>
        <c:ser>
          <c:idx val="1"/>
          <c:order val="1"/>
          <c:tx>
            <c:strRef>
              <c:f>REDUCE!$C$16</c:f>
              <c:strCache>
                <c:ptCount val="1"/>
                <c:pt idx="0">
                  <c:v>SPON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2815533980582076E-3"/>
                  <c:y val="-3.703703703703712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DFE-4EFA-B4E2-C88B7D1442DB}"/>
                </c:ext>
              </c:extLst>
            </c:dLbl>
            <c:dLbl>
              <c:idx val="1"/>
              <c:layout>
                <c:manualLayout>
                  <c:x val="2.427184466019373E-3"/>
                  <c:y val="-3.703703703703712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DFE-4EFA-B4E2-C88B7D1442DB}"/>
                </c:ext>
              </c:extLst>
            </c:dLbl>
            <c:dLbl>
              <c:idx val="2"/>
              <c:layout>
                <c:manualLayout>
                  <c:x val="1.2135922330097087E-2"/>
                  <c:y val="-4.629629629629638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DFE-4EFA-B4E2-C88B7D1442DB}"/>
                </c:ext>
              </c:extLst>
            </c:dLbl>
            <c:dLbl>
              <c:idx val="3"/>
              <c:layout>
                <c:manualLayout>
                  <c:x val="2.4271844660194173E-3"/>
                  <c:y val="-3.70370370370370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DFE-4EFA-B4E2-C88B7D1442DB}"/>
                </c:ext>
              </c:extLst>
            </c:dLbl>
            <c:dLbl>
              <c:idx val="4"/>
              <c:layout>
                <c:manualLayout>
                  <c:x val="0"/>
                  <c:y val="-4.16666666666667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DFE-4EFA-B4E2-C88B7D1442DB}"/>
                </c:ext>
              </c:extLst>
            </c:dLbl>
            <c:dLbl>
              <c:idx val="5"/>
              <c:layout>
                <c:manualLayout>
                  <c:x val="-8.8995735667712573E-17"/>
                  <c:y val="-4.629629629629629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DFE-4EFA-B4E2-C88B7D1442DB}"/>
                </c:ext>
              </c:extLst>
            </c:dLbl>
            <c:dLbl>
              <c:idx val="6"/>
              <c:layout>
                <c:manualLayout>
                  <c:x val="-8.8995735667712573E-17"/>
                  <c:y val="-3.703703703703701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DFE-4EFA-B4E2-C88B7D1442DB}"/>
                </c:ext>
              </c:extLst>
            </c:dLbl>
            <c:dLbl>
              <c:idx val="7"/>
              <c:layout>
                <c:manualLayout>
                  <c:x val="2.2513439371041866E-3"/>
                  <c:y val="-4.343873952087097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DFE-4EFA-B4E2-C88B7D1442DB}"/>
                </c:ext>
              </c:extLst>
            </c:dLbl>
            <c:dLbl>
              <c:idx val="8"/>
              <c:layout>
                <c:manualLayout>
                  <c:x val="-4.8543689320388345E-3"/>
                  <c:y val="-5.092592592592592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DFE-4EFA-B4E2-C88B7D1442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REDUCE!$A$17:$A$25</c:f>
              <c:strCache>
                <c:ptCount val="9"/>
                <c:pt idx="0">
                  <c:v>Ground water recharge </c:v>
                </c:pt>
                <c:pt idx="1">
                  <c:v>Adaptation to climate change  </c:v>
                </c:pt>
                <c:pt idx="2">
                  <c:v>Optimal utilization of resources  </c:v>
                </c:pt>
                <c:pt idx="3">
                  <c:v>Protection of water sources  </c:v>
                </c:pt>
                <c:pt idx="4">
                  <c:v>Buy eco-friendly products  </c:v>
                </c:pt>
                <c:pt idx="5">
                  <c:v>Reduce burning fossil fuels  </c:v>
                </c:pt>
                <c:pt idx="6">
                  <c:v>Promote renewable energies  </c:v>
                </c:pt>
                <c:pt idx="7">
                  <c:v>Recycle and reuse wastes  </c:v>
                </c:pt>
                <c:pt idx="8">
                  <c:v>Afforestation/Reforestation</c:v>
                </c:pt>
              </c:strCache>
            </c:strRef>
          </c:cat>
          <c:val>
            <c:numRef>
              <c:f>REDUCE!$C$17:$C$25</c:f>
              <c:numCache>
                <c:formatCode>0%</c:formatCode>
                <c:ptCount val="9"/>
                <c:pt idx="0">
                  <c:v>8.0831408775981523E-2</c:v>
                </c:pt>
                <c:pt idx="1">
                  <c:v>0.14318706697459585</c:v>
                </c:pt>
                <c:pt idx="2">
                  <c:v>0.18475750577367206</c:v>
                </c:pt>
                <c:pt idx="3">
                  <c:v>0.20785219399538107</c:v>
                </c:pt>
                <c:pt idx="4">
                  <c:v>0.29099307159353349</c:v>
                </c:pt>
                <c:pt idx="5">
                  <c:v>0.40646651270207851</c:v>
                </c:pt>
                <c:pt idx="6">
                  <c:v>0.3464203233256351</c:v>
                </c:pt>
                <c:pt idx="7">
                  <c:v>0.37644341801385683</c:v>
                </c:pt>
                <c:pt idx="8">
                  <c:v>0.302540415704388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5DFE-4EFA-B4E2-C88B7D1442DB}"/>
            </c:ext>
          </c:extLst>
        </c:ser>
        <c:ser>
          <c:idx val="2"/>
          <c:order val="2"/>
          <c:tx>
            <c:strRef>
              <c:f>REDUCE!$D$16</c:f>
              <c:strCache>
                <c:ptCount val="1"/>
                <c:pt idx="0">
                  <c:v>AIDED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8543689320388345E-3"/>
                  <c:y val="-4.166666666666675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DFE-4EFA-B4E2-C88B7D1442DB}"/>
                </c:ext>
              </c:extLst>
            </c:dLbl>
            <c:dLbl>
              <c:idx val="1"/>
              <c:layout>
                <c:manualLayout>
                  <c:x val="-2.4271844660195066E-3"/>
                  <c:y val="-3.703703703703712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DFE-4EFA-B4E2-C88B7D1442DB}"/>
                </c:ext>
              </c:extLst>
            </c:dLbl>
            <c:dLbl>
              <c:idx val="2"/>
              <c:layout>
                <c:manualLayout>
                  <c:x val="-8.8995735667712573E-17"/>
                  <c:y val="-3.703703703703712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DFE-4EFA-B4E2-C88B7D1442DB}"/>
                </c:ext>
              </c:extLst>
            </c:dLbl>
            <c:dLbl>
              <c:idx val="3"/>
              <c:layout>
                <c:manualLayout>
                  <c:x val="0"/>
                  <c:y val="-3.70370370370370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DFE-4EFA-B4E2-C88B7D1442DB}"/>
                </c:ext>
              </c:extLst>
            </c:dLbl>
            <c:dLbl>
              <c:idx val="4"/>
              <c:layout>
                <c:manualLayout>
                  <c:x val="-8.8995735667712573E-17"/>
                  <c:y val="-4.16666666666667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5DFE-4EFA-B4E2-C88B7D1442DB}"/>
                </c:ext>
              </c:extLst>
            </c:dLbl>
            <c:dLbl>
              <c:idx val="5"/>
              <c:layout>
                <c:manualLayout>
                  <c:x val="0"/>
                  <c:y val="-4.166666666666666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DFE-4EFA-B4E2-C88B7D1442DB}"/>
                </c:ext>
              </c:extLst>
            </c:dLbl>
            <c:dLbl>
              <c:idx val="6"/>
              <c:layout>
                <c:manualLayout>
                  <c:x val="2.4271844660194173E-3"/>
                  <c:y val="-3.703703703703701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DFE-4EFA-B4E2-C88B7D1442DB}"/>
                </c:ext>
              </c:extLst>
            </c:dLbl>
            <c:dLbl>
              <c:idx val="7"/>
              <c:layout>
                <c:manualLayout>
                  <c:x val="-2.4271844660194173E-3"/>
                  <c:y val="-3.70370370370370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DFE-4EFA-B4E2-C88B7D1442DB}"/>
                </c:ext>
              </c:extLst>
            </c:dLbl>
            <c:dLbl>
              <c:idx val="8"/>
              <c:layout>
                <c:manualLayout>
                  <c:x val="0"/>
                  <c:y val="-5.555555555555555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5DFE-4EFA-B4E2-C88B7D1442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REDUCE!$A$17:$A$25</c:f>
              <c:strCache>
                <c:ptCount val="9"/>
                <c:pt idx="0">
                  <c:v>Ground water recharge </c:v>
                </c:pt>
                <c:pt idx="1">
                  <c:v>Adaptation to climate change  </c:v>
                </c:pt>
                <c:pt idx="2">
                  <c:v>Optimal utilization of resources  </c:v>
                </c:pt>
                <c:pt idx="3">
                  <c:v>Protection of water sources  </c:v>
                </c:pt>
                <c:pt idx="4">
                  <c:v>Buy eco-friendly products  </c:v>
                </c:pt>
                <c:pt idx="5">
                  <c:v>Reduce burning fossil fuels  </c:v>
                </c:pt>
                <c:pt idx="6">
                  <c:v>Promote renewable energies  </c:v>
                </c:pt>
                <c:pt idx="7">
                  <c:v>Recycle and reuse wastes  </c:v>
                </c:pt>
                <c:pt idx="8">
                  <c:v>Afforestation/Reforestation</c:v>
                </c:pt>
              </c:strCache>
            </c:strRef>
          </c:cat>
          <c:val>
            <c:numRef>
              <c:f>REDUCE!$D$17:$D$25</c:f>
              <c:numCache>
                <c:formatCode>0%</c:formatCode>
                <c:ptCount val="9"/>
                <c:pt idx="0">
                  <c:v>0.24249422632794457</c:v>
                </c:pt>
                <c:pt idx="1">
                  <c:v>0.27251732101616627</c:v>
                </c:pt>
                <c:pt idx="2">
                  <c:v>0.3787528868360277</c:v>
                </c:pt>
                <c:pt idx="3">
                  <c:v>0.38568129330254042</c:v>
                </c:pt>
                <c:pt idx="4">
                  <c:v>0.33256351039260967</c:v>
                </c:pt>
                <c:pt idx="5">
                  <c:v>0.16397228637413394</c:v>
                </c:pt>
                <c:pt idx="6">
                  <c:v>0.32332563510392609</c:v>
                </c:pt>
                <c:pt idx="7">
                  <c:v>0.3625866050808314</c:v>
                </c:pt>
                <c:pt idx="8">
                  <c:v>7.8521939953810627E-2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5DFE-4EFA-B4E2-C88B7D1442D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64025888"/>
        <c:axId val="664036288"/>
      </c:barChart>
      <c:catAx>
        <c:axId val="664025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036288"/>
        <c:crosses val="autoZero"/>
        <c:auto val="1"/>
        <c:lblAlgn val="ctr"/>
        <c:lblOffset val="100"/>
        <c:noMultiLvlLbl val="0"/>
      </c:catAx>
      <c:valAx>
        <c:axId val="664036288"/>
        <c:scaling>
          <c:orientation val="minMax"/>
          <c:max val="0.9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02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'GASES '!$B$9</c:f>
              <c:strCache>
                <c:ptCount val="1"/>
                <c:pt idx="0">
                  <c:v>SPON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9.0053757484167465E-3"/>
                  <c:y val="-5.753059777893495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8E-476C-833E-01AFBA616FE9}"/>
                </c:ext>
              </c:extLst>
            </c:dLbl>
            <c:dLbl>
              <c:idx val="1"/>
              <c:layout>
                <c:manualLayout>
                  <c:x val="-1.1256719685520933E-3"/>
                  <c:y val="-5.479104550374757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98E-476C-833E-01AFBA616FE9}"/>
                </c:ext>
              </c:extLst>
            </c:dLbl>
            <c:dLbl>
              <c:idx val="2"/>
              <c:layout>
                <c:manualLayout>
                  <c:x val="-4.127416204426809E-17"/>
                  <c:y val="-5.75305977789350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98E-476C-833E-01AFBA616FE9}"/>
                </c:ext>
              </c:extLst>
            </c:dLbl>
            <c:dLbl>
              <c:idx val="3"/>
              <c:layout>
                <c:manualLayout>
                  <c:x val="2.2513439371041866E-3"/>
                  <c:y val="-6.300970232930971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98E-476C-833E-01AFBA616FE9}"/>
                </c:ext>
              </c:extLst>
            </c:dLbl>
            <c:dLbl>
              <c:idx val="4"/>
              <c:layout>
                <c:manualLayout>
                  <c:x val="-4.127416204426809E-17"/>
                  <c:y val="-6.300970232930973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98E-476C-833E-01AFBA616FE9}"/>
                </c:ext>
              </c:extLst>
            </c:dLbl>
            <c:dLbl>
              <c:idx val="5"/>
              <c:layout>
                <c:manualLayout>
                  <c:x val="-5.6283598427604668E-3"/>
                  <c:y val="-6.027015005412233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8E-476C-833E-01AFBA616F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'GASES '!$A$10:$A$15</c:f>
              <c:strCache>
                <c:ptCount val="6"/>
                <c:pt idx="0">
                  <c:v>Don't Know </c:v>
                </c:pt>
                <c:pt idx="1">
                  <c:v>Water vapor</c:v>
                </c:pt>
                <c:pt idx="2">
                  <c:v>Nitrous oxide </c:v>
                </c:pt>
                <c:pt idx="3">
                  <c:v>Chlorofluorocarbon (CFC)</c:v>
                </c:pt>
                <c:pt idx="4">
                  <c:v>Methane </c:v>
                </c:pt>
                <c:pt idx="5">
                  <c:v>Carbon dioxide </c:v>
                </c:pt>
              </c:strCache>
            </c:strRef>
          </c:cat>
          <c:val>
            <c:numRef>
              <c:f>'GASES '!$B$10:$B$15</c:f>
              <c:numCache>
                <c:formatCode>0%</c:formatCode>
                <c:ptCount val="6"/>
                <c:pt idx="0">
                  <c:v>0.35796766743648961</c:v>
                </c:pt>
                <c:pt idx="1">
                  <c:v>6.2355658198614321E-2</c:v>
                </c:pt>
                <c:pt idx="2">
                  <c:v>0.10161662817551963</c:v>
                </c:pt>
                <c:pt idx="3">
                  <c:v>0.15704387990762125</c:v>
                </c:pt>
                <c:pt idx="4">
                  <c:v>0.21478060046189376</c:v>
                </c:pt>
                <c:pt idx="5">
                  <c:v>0.50346420323325636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8E-476C-833E-01AFBA616FE9}"/>
            </c:ext>
          </c:extLst>
        </c:ser>
        <c:ser>
          <c:idx val="1"/>
          <c:order val="1"/>
          <c:tx>
            <c:strRef>
              <c:f>'GASES '!$C$9</c:f>
              <c:strCache>
                <c:ptCount val="1"/>
                <c:pt idx="0">
                  <c:v>AIDED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256719685520933E-3"/>
                  <c:y val="-6.574925460449709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98E-476C-833E-01AFBA616FE9}"/>
                </c:ext>
              </c:extLst>
            </c:dLbl>
            <c:dLbl>
              <c:idx val="1"/>
              <c:layout>
                <c:manualLayout>
                  <c:x val="1.1256719685520933E-3"/>
                  <c:y val="-5.753059777893505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98E-476C-833E-01AFBA616FE9}"/>
                </c:ext>
              </c:extLst>
            </c:dLbl>
            <c:dLbl>
              <c:idx val="2"/>
              <c:layout>
                <c:manualLayout>
                  <c:x val="-2.2513439371041866E-3"/>
                  <c:y val="-5.75305977789350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98E-476C-833E-01AFBA616FE9}"/>
                </c:ext>
              </c:extLst>
            </c:dLbl>
            <c:dLbl>
              <c:idx val="3"/>
              <c:layout>
                <c:manualLayout>
                  <c:x val="1.1256719685520933E-3"/>
                  <c:y val="-5.479104550374757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98E-476C-833E-01AFBA616FE9}"/>
                </c:ext>
              </c:extLst>
            </c:dLbl>
            <c:dLbl>
              <c:idx val="4"/>
              <c:layout>
                <c:manualLayout>
                  <c:x val="5.6283598427604668E-3"/>
                  <c:y val="-6.300970232930973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98E-476C-833E-01AFBA616FE9}"/>
                </c:ext>
              </c:extLst>
            </c:dLbl>
            <c:dLbl>
              <c:idx val="5"/>
              <c:layout>
                <c:manualLayout>
                  <c:x val="0"/>
                  <c:y val="-5.205149322856019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98E-476C-833E-01AFBA616F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'GASES '!$A$10:$A$15</c:f>
              <c:strCache>
                <c:ptCount val="6"/>
                <c:pt idx="0">
                  <c:v>Don't Know </c:v>
                </c:pt>
                <c:pt idx="1">
                  <c:v>Water vapor</c:v>
                </c:pt>
                <c:pt idx="2">
                  <c:v>Nitrous oxide </c:v>
                </c:pt>
                <c:pt idx="3">
                  <c:v>Chlorofluorocarbon (CFC)</c:v>
                </c:pt>
                <c:pt idx="4">
                  <c:v>Methane </c:v>
                </c:pt>
                <c:pt idx="5">
                  <c:v>Carbon dioxide </c:v>
                </c:pt>
              </c:strCache>
            </c:strRef>
          </c:cat>
          <c:val>
            <c:numRef>
              <c:f>'GASES '!$C$10:$C$15</c:f>
              <c:numCache>
                <c:formatCode>0%</c:formatCode>
                <c:ptCount val="6"/>
                <c:pt idx="0">
                  <c:v>0.11778290993071594</c:v>
                </c:pt>
                <c:pt idx="1">
                  <c:v>0.12702078521939955</c:v>
                </c:pt>
                <c:pt idx="2">
                  <c:v>0.23556581986143188</c:v>
                </c:pt>
                <c:pt idx="3">
                  <c:v>0.24942263279445728</c:v>
                </c:pt>
                <c:pt idx="4">
                  <c:v>0.24018475750577367</c:v>
                </c:pt>
                <c:pt idx="5">
                  <c:v>8.3140877598152418E-2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8E-476C-833E-01AFBA616FE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32732768"/>
        <c:axId val="732728192"/>
      </c:barChart>
      <c:catAx>
        <c:axId val="732732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2728192"/>
        <c:crosses val="autoZero"/>
        <c:auto val="1"/>
        <c:lblAlgn val="ctr"/>
        <c:lblOffset val="100"/>
        <c:noMultiLvlLbl val="0"/>
      </c:catAx>
      <c:valAx>
        <c:axId val="73272819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273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u="sng" dirty="0">
                <a:solidFill>
                  <a:schemeClr val="accent1"/>
                </a:solidFill>
                <a:effectLst/>
              </a:rPr>
              <a:t>Accountable for Climate Change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4088577839795975"/>
          <c:y val="0.18631208541282174"/>
          <c:w val="0.52596005605624607"/>
          <c:h val="0.6350843750131978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'ACCOUNTABILITY '!$B$10</c:f>
              <c:strCache>
                <c:ptCount val="1"/>
                <c:pt idx="0">
                  <c:v>SPON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6360280969000135E-3"/>
                  <c:y val="-4.710903969256505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0EF-4825-A91F-CF0A09916DB2}"/>
                </c:ext>
              </c:extLst>
            </c:dLbl>
            <c:dLbl>
              <c:idx val="1"/>
              <c:layout>
                <c:manualLayout>
                  <c:x val="0"/>
                  <c:y val="-5.557777084769342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0EF-4825-A91F-CF0A09916DB2}"/>
                </c:ext>
              </c:extLst>
            </c:dLbl>
            <c:dLbl>
              <c:idx val="2"/>
              <c:layout>
                <c:manualLayout>
                  <c:x val="0"/>
                  <c:y val="-5.275486046265061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0EF-4825-A91F-CF0A09916DB2}"/>
                </c:ext>
              </c:extLst>
            </c:dLbl>
            <c:dLbl>
              <c:idx val="3"/>
              <c:layout>
                <c:manualLayout>
                  <c:x val="-4.8801329923707504E-3"/>
                  <c:y val="-4.710903969256505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0EF-4825-A91F-CF0A09916DB2}"/>
                </c:ext>
              </c:extLst>
            </c:dLbl>
            <c:dLbl>
              <c:idx val="4"/>
              <c:layout>
                <c:manualLayout>
                  <c:x val="-2.5469176954208951E-2"/>
                  <c:y val="-5.593096806043609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0EF-4825-A91F-CF0A09916D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'ACCOUNTABILITY '!$A$11:$A$15</c:f>
              <c:strCache>
                <c:ptCount val="5"/>
                <c:pt idx="0">
                  <c:v>International committee/organizations  </c:v>
                </c:pt>
                <c:pt idx="1">
                  <c:v>Industrialized country  </c:v>
                </c:pt>
                <c:pt idx="2">
                  <c:v>Business and industry</c:v>
                </c:pt>
                <c:pt idx="3">
                  <c:v>The national government</c:v>
                </c:pt>
                <c:pt idx="4">
                  <c:v>Individuals  </c:v>
                </c:pt>
              </c:strCache>
            </c:strRef>
          </c:cat>
          <c:val>
            <c:numRef>
              <c:f>'ACCOUNTABILITY '!$B$11:$B$15</c:f>
              <c:numCache>
                <c:formatCode>0%</c:formatCode>
                <c:ptCount val="5"/>
                <c:pt idx="0">
                  <c:v>0.11547344110854503</c:v>
                </c:pt>
                <c:pt idx="1">
                  <c:v>0.19630484988452657</c:v>
                </c:pt>
                <c:pt idx="2">
                  <c:v>0.19168591224018475</c:v>
                </c:pt>
                <c:pt idx="3">
                  <c:v>0.43879907621247111</c:v>
                </c:pt>
                <c:pt idx="4">
                  <c:v>0.64896073903002305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EF-4825-A91F-CF0A09916DB2}"/>
            </c:ext>
          </c:extLst>
        </c:ser>
        <c:ser>
          <c:idx val="1"/>
          <c:order val="1"/>
          <c:tx>
            <c:strRef>
              <c:f>'ACCOUNTABILITY '!$C$10</c:f>
              <c:strCache>
                <c:ptCount val="1"/>
                <c:pt idx="0">
                  <c:v>AIDED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244104895470654E-3"/>
                  <c:y val="-4.728574943714056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0EF-4825-A91F-CF0A09916DB2}"/>
                </c:ext>
              </c:extLst>
            </c:dLbl>
            <c:dLbl>
              <c:idx val="1"/>
              <c:layout>
                <c:manualLayout>
                  <c:x val="8.2282895628225553E-17"/>
                  <c:y val="-6.122359161777882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0EF-4825-A91F-CF0A09916DB2}"/>
                </c:ext>
              </c:extLst>
            </c:dLbl>
            <c:dLbl>
              <c:idx val="2"/>
              <c:layout>
                <c:manualLayout>
                  <c:x val="2.6360280969000959E-3"/>
                  <c:y val="-5.840068123273611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0EF-4825-A91F-CF0A09916DB2}"/>
                </c:ext>
              </c:extLst>
            </c:dLbl>
            <c:dLbl>
              <c:idx val="3"/>
              <c:layout>
                <c:manualLayout>
                  <c:x val="-1.6456579125645111E-16"/>
                  <c:y val="-4.728574943714056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0EF-4825-A91F-CF0A09916DB2}"/>
                </c:ext>
              </c:extLst>
            </c:dLbl>
            <c:dLbl>
              <c:idx val="4"/>
              <c:layout>
                <c:manualLayout>
                  <c:x val="-2.351892610922559E-3"/>
                  <c:y val="-6.157678883052157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0EF-4825-A91F-CF0A09916D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'ACCOUNTABILITY '!$A$11:$A$15</c:f>
              <c:strCache>
                <c:ptCount val="5"/>
                <c:pt idx="0">
                  <c:v>International committee/organizations  </c:v>
                </c:pt>
                <c:pt idx="1">
                  <c:v>Industrialized country  </c:v>
                </c:pt>
                <c:pt idx="2">
                  <c:v>Business and industry</c:v>
                </c:pt>
                <c:pt idx="3">
                  <c:v>The national government</c:v>
                </c:pt>
                <c:pt idx="4">
                  <c:v>Individuals  </c:v>
                </c:pt>
              </c:strCache>
            </c:strRef>
          </c:cat>
          <c:val>
            <c:numRef>
              <c:f>'ACCOUNTABILITY '!$C$11:$C$15</c:f>
              <c:numCache>
                <c:formatCode>0%</c:formatCode>
                <c:ptCount val="5"/>
                <c:pt idx="0">
                  <c:v>0.45958429561200925</c:v>
                </c:pt>
                <c:pt idx="1">
                  <c:v>0.45727482678983833</c:v>
                </c:pt>
                <c:pt idx="2">
                  <c:v>0.46189376443418012</c:v>
                </c:pt>
                <c:pt idx="3">
                  <c:v>0.39722863741339492</c:v>
                </c:pt>
                <c:pt idx="4">
                  <c:v>0.23325635103926096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0EF-4825-A91F-CF0A09916D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62482800"/>
        <c:axId val="662497360"/>
      </c:barChart>
      <c:catAx>
        <c:axId val="662482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497360"/>
        <c:crosses val="autoZero"/>
        <c:auto val="1"/>
        <c:lblAlgn val="ctr"/>
        <c:lblOffset val="100"/>
        <c:noMultiLvlLbl val="0"/>
      </c:catAx>
      <c:valAx>
        <c:axId val="662497360"/>
        <c:scaling>
          <c:orientation val="minMax"/>
          <c:max val="0.9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48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u="sng" dirty="0">
                <a:solidFill>
                  <a:schemeClr val="accent1"/>
                </a:solidFill>
                <a:effectLst/>
              </a:rPr>
              <a:t>Accountable for Climate Change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4088577839795975"/>
          <c:y val="0.18631208541282174"/>
          <c:w val="0.52596005605624607"/>
          <c:h val="0.63508437501319781"/>
        </c:manualLayout>
      </c:layout>
      <c:barChart>
        <c:barDir val="bar"/>
        <c:grouping val="stacked"/>
        <c:varyColors val="0"/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62482800"/>
        <c:axId val="662497360"/>
      </c:barChart>
      <c:catAx>
        <c:axId val="662482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62497360"/>
        <c:crosses val="autoZero"/>
        <c:auto val="1"/>
        <c:lblAlgn val="ctr"/>
        <c:lblOffset val="100"/>
        <c:noMultiLvlLbl val="0"/>
      </c:catAx>
      <c:valAx>
        <c:axId val="662497360"/>
        <c:scaling>
          <c:orientation val="minMax"/>
          <c:max val="0.9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48280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u="sng" strike="noStrike" baseline="0" dirty="0">
                <a:solidFill>
                  <a:schemeClr val="accent1"/>
                </a:solidFill>
                <a:effectLst/>
              </a:rPr>
              <a:t>Responsible for Tackling Climate Change</a:t>
            </a:r>
            <a:endParaRPr lang="en-US" sz="1800" b="1" u="sng" dirty="0">
              <a:solidFill>
                <a:schemeClr val="accent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148911374730675"/>
          <c:y val="0.19638135749334318"/>
          <c:w val="0.4426977133800733"/>
          <c:h val="0.6356922836456606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TACKLING!$B$12</c:f>
              <c:strCache>
                <c:ptCount val="1"/>
                <c:pt idx="0">
                  <c:v>SPON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3601570166829328E-3"/>
                  <c:y val="-4.86618004866180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BF1-4578-B393-8F26EF7B5796}"/>
                </c:ext>
              </c:extLst>
            </c:dLbl>
            <c:dLbl>
              <c:idx val="1"/>
              <c:layout>
                <c:manualLayout>
                  <c:x val="-4.9067713444553487E-3"/>
                  <c:y val="-5.406866720735333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BF1-4578-B393-8F26EF7B5796}"/>
                </c:ext>
              </c:extLst>
            </c:dLbl>
            <c:dLbl>
              <c:idx val="2"/>
              <c:layout>
                <c:manualLayout>
                  <c:x val="-2.4533856722277641E-3"/>
                  <c:y val="-5.947553392808867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BF1-4578-B393-8F26EF7B5796}"/>
                </c:ext>
              </c:extLst>
            </c:dLbl>
            <c:dLbl>
              <c:idx val="3"/>
              <c:layout>
                <c:manualLayout>
                  <c:x val="0"/>
                  <c:y val="-5.947553392808872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BF1-4578-B393-8F26EF7B5796}"/>
                </c:ext>
              </c:extLst>
            </c:dLbl>
            <c:dLbl>
              <c:idx val="4"/>
              <c:layout>
                <c:manualLayout>
                  <c:x val="0"/>
                  <c:y val="-4.866180048661802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BF1-4578-B393-8F26EF7B5796}"/>
                </c:ext>
              </c:extLst>
            </c:dLbl>
            <c:dLbl>
              <c:idx val="5"/>
              <c:layout>
                <c:manualLayout>
                  <c:x val="-4.9067713444553487E-3"/>
                  <c:y val="-6.488240064882400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BF1-4578-B393-8F26EF7B57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TACKLING!$A$13:$A$18</c:f>
              <c:strCache>
                <c:ptCount val="6"/>
                <c:pt idx="0">
                  <c:v>Environmental organizations </c:v>
                </c:pt>
                <c:pt idx="1">
                  <c:v>International committee/organizations  </c:v>
                </c:pt>
                <c:pt idx="2">
                  <c:v>Industrialized country  </c:v>
                </c:pt>
                <c:pt idx="3">
                  <c:v>Business and industry</c:v>
                </c:pt>
                <c:pt idx="4">
                  <c:v>Individuals  </c:v>
                </c:pt>
                <c:pt idx="5">
                  <c:v>The national government</c:v>
                </c:pt>
              </c:strCache>
            </c:strRef>
          </c:cat>
          <c:val>
            <c:numRef>
              <c:f>TACKLING!$B$13:$B$18</c:f>
              <c:numCache>
                <c:formatCode>0%</c:formatCode>
                <c:ptCount val="6"/>
                <c:pt idx="0">
                  <c:v>0.13163972286374134</c:v>
                </c:pt>
                <c:pt idx="1">
                  <c:v>0.26096997690531176</c:v>
                </c:pt>
                <c:pt idx="2">
                  <c:v>0.23556581986143188</c:v>
                </c:pt>
                <c:pt idx="3">
                  <c:v>0.28175519630484991</c:v>
                </c:pt>
                <c:pt idx="4">
                  <c:v>0.59584295612009242</c:v>
                </c:pt>
                <c:pt idx="5">
                  <c:v>0.60969976905311773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F1-4578-B393-8F26EF7B5796}"/>
            </c:ext>
          </c:extLst>
        </c:ser>
        <c:ser>
          <c:idx val="1"/>
          <c:order val="1"/>
          <c:tx>
            <c:strRef>
              <c:f>TACKLING!$C$12</c:f>
              <c:strCache>
                <c:ptCount val="1"/>
                <c:pt idx="0">
                  <c:v>AIDED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4.86618004866180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BF1-4578-B393-8F26EF7B5796}"/>
                </c:ext>
              </c:extLst>
            </c:dLbl>
            <c:dLbl>
              <c:idx val="1"/>
              <c:layout>
                <c:manualLayout>
                  <c:x val="-4.9067713444553487E-3"/>
                  <c:y val="-4.86618004866180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BF1-4578-B393-8F26EF7B5796}"/>
                </c:ext>
              </c:extLst>
            </c:dLbl>
            <c:dLbl>
              <c:idx val="2"/>
              <c:layout>
                <c:manualLayout>
                  <c:x val="0"/>
                  <c:y val="-5.406866720735333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BF1-4578-B393-8F26EF7B5796}"/>
                </c:ext>
              </c:extLst>
            </c:dLbl>
            <c:dLbl>
              <c:idx val="3"/>
              <c:layout>
                <c:manualLayout>
                  <c:x val="0"/>
                  <c:y val="-4.86618004866180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BF1-4578-B393-8F26EF7B5796}"/>
                </c:ext>
              </c:extLst>
            </c:dLbl>
            <c:dLbl>
              <c:idx val="4"/>
              <c:layout>
                <c:manualLayout>
                  <c:x val="2.4533856722275841E-3"/>
                  <c:y val="-4.866180048661802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BF1-4578-B393-8F26EF7B5796}"/>
                </c:ext>
              </c:extLst>
            </c:dLbl>
            <c:dLbl>
              <c:idx val="5"/>
              <c:layout>
                <c:manualLayout>
                  <c:x val="0"/>
                  <c:y val="-6.488240064882400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BF1-4578-B393-8F26EF7B57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TACKLING!$A$13:$A$18</c:f>
              <c:strCache>
                <c:ptCount val="6"/>
                <c:pt idx="0">
                  <c:v>Environmental organizations </c:v>
                </c:pt>
                <c:pt idx="1">
                  <c:v>International committee/organizations  </c:v>
                </c:pt>
                <c:pt idx="2">
                  <c:v>Industrialized country  </c:v>
                </c:pt>
                <c:pt idx="3">
                  <c:v>Business and industry</c:v>
                </c:pt>
                <c:pt idx="4">
                  <c:v>Individuals  </c:v>
                </c:pt>
                <c:pt idx="5">
                  <c:v>The national government</c:v>
                </c:pt>
              </c:strCache>
            </c:strRef>
          </c:cat>
          <c:val>
            <c:numRef>
              <c:f>TACKLING!$C$13:$C$18</c:f>
              <c:numCache>
                <c:formatCode>0%</c:formatCode>
                <c:ptCount val="6"/>
                <c:pt idx="0">
                  <c:v>0.47113163972286376</c:v>
                </c:pt>
                <c:pt idx="1">
                  <c:v>0.38337182448036949</c:v>
                </c:pt>
                <c:pt idx="2">
                  <c:v>0.42263279445727481</c:v>
                </c:pt>
                <c:pt idx="3">
                  <c:v>0.40646651270207851</c:v>
                </c:pt>
                <c:pt idx="4">
                  <c:v>0.24249422632794457</c:v>
                </c:pt>
                <c:pt idx="5">
                  <c:v>0.26327944572748269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BF1-4578-B393-8F26EF7B579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23308144"/>
        <c:axId val="623305648"/>
      </c:barChart>
      <c:catAx>
        <c:axId val="623308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305648"/>
        <c:crosses val="autoZero"/>
        <c:auto val="1"/>
        <c:lblAlgn val="ctr"/>
        <c:lblOffset val="100"/>
        <c:noMultiLvlLbl val="0"/>
      </c:catAx>
      <c:valAx>
        <c:axId val="623305648"/>
        <c:scaling>
          <c:orientation val="minMax"/>
          <c:max val="0.9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30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916177440940015"/>
          <c:y val="0.89907899550257153"/>
          <c:w val="0.36292615527486555"/>
          <c:h val="8.04243506703105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899701013443524"/>
          <c:y val="3.1675476243166079E-2"/>
          <c:w val="0.64659993067886312"/>
          <c:h val="0.7861349842370858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GOVERNMENT!$B$11</c:f>
              <c:strCache>
                <c:ptCount val="1"/>
                <c:pt idx="0">
                  <c:v>SPON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610098176718092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213-4FB8-8EDE-E99A1A623F07}"/>
                </c:ext>
              </c:extLst>
            </c:dLbl>
            <c:dLbl>
              <c:idx val="1"/>
              <c:layout>
                <c:manualLayout>
                  <c:x val="0"/>
                  <c:y val="-5.610098176718102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13-4FB8-8EDE-E99A1A623F07}"/>
                </c:ext>
              </c:extLst>
            </c:dLbl>
            <c:dLbl>
              <c:idx val="2"/>
              <c:layout>
                <c:manualLayout>
                  <c:x val="-5.1649870538241414E-17"/>
                  <c:y val="-6.171107994389901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213-4FB8-8EDE-E99A1A623F07}"/>
                </c:ext>
              </c:extLst>
            </c:dLbl>
            <c:dLbl>
              <c:idx val="3"/>
              <c:layout>
                <c:manualLayout>
                  <c:x val="-8.451894633046908E-3"/>
                  <c:y val="-5.610098176718092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13-4FB8-8EDE-E99A1A623F07}"/>
                </c:ext>
              </c:extLst>
            </c:dLbl>
            <c:dLbl>
              <c:idx val="4"/>
              <c:layout>
                <c:manualLayout>
                  <c:x val="0"/>
                  <c:y val="-5.610098176718095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213-4FB8-8EDE-E99A1A623F07}"/>
                </c:ext>
              </c:extLst>
            </c:dLbl>
            <c:dLbl>
              <c:idx val="5"/>
              <c:layout>
                <c:manualLayout>
                  <c:x val="-5.3528666009297191E-2"/>
                  <c:y val="-6.171107994389901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213-4FB8-8EDE-E99A1A623F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GOVERNMENT!$A$12:$A$17</c:f>
              <c:strCache>
                <c:ptCount val="6"/>
                <c:pt idx="0">
                  <c:v>Carbon taxes</c:v>
                </c:pt>
                <c:pt idx="1">
                  <c:v>Support small agricultural producers</c:v>
                </c:pt>
                <c:pt idx="2">
                  <c:v>Protect and restore key ecosystem </c:v>
                </c:pt>
                <c:pt idx="3">
                  <c:v>Promote green energy</c:v>
                </c:pt>
                <c:pt idx="4">
                  <c:v>Adaptation of policies </c:v>
                </c:pt>
                <c:pt idx="5">
                  <c:v>Awareness program to public </c:v>
                </c:pt>
              </c:strCache>
            </c:strRef>
          </c:cat>
          <c:val>
            <c:numRef>
              <c:f>GOVERNMENT!$B$12:$B$17</c:f>
              <c:numCache>
                <c:formatCode>0%</c:formatCode>
                <c:ptCount val="6"/>
                <c:pt idx="0">
                  <c:v>0.12240184757505773</c:v>
                </c:pt>
                <c:pt idx="1">
                  <c:v>0.16397228637413394</c:v>
                </c:pt>
                <c:pt idx="2">
                  <c:v>0.20554272517321015</c:v>
                </c:pt>
                <c:pt idx="3">
                  <c:v>0.28175519630484991</c:v>
                </c:pt>
                <c:pt idx="4">
                  <c:v>0.3625866050808314</c:v>
                </c:pt>
                <c:pt idx="5">
                  <c:v>0.76212471131639725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13-4FB8-8EDE-E99A1A623F07}"/>
            </c:ext>
          </c:extLst>
        </c:ser>
        <c:ser>
          <c:idx val="1"/>
          <c:order val="1"/>
          <c:tx>
            <c:strRef>
              <c:f>GOVERNMENT!$C$11</c:f>
              <c:strCache>
                <c:ptCount val="1"/>
                <c:pt idx="0">
                  <c:v>AIDED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4.488078541374484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213-4FB8-8EDE-E99A1A623F07}"/>
                </c:ext>
              </c:extLst>
            </c:dLbl>
            <c:dLbl>
              <c:idx val="1"/>
              <c:layout>
                <c:manualLayout>
                  <c:x val="-2.8172982110156362E-3"/>
                  <c:y val="-5.049088359046283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213-4FB8-8EDE-E99A1A623F07}"/>
                </c:ext>
              </c:extLst>
            </c:dLbl>
            <c:dLbl>
              <c:idx val="2"/>
              <c:layout>
                <c:manualLayout>
                  <c:x val="-1.0329974107648283E-16"/>
                  <c:y val="-5.049088359046283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213-4FB8-8EDE-E99A1A623F07}"/>
                </c:ext>
              </c:extLst>
            </c:dLbl>
            <c:dLbl>
              <c:idx val="3"/>
              <c:layout>
                <c:manualLayout>
                  <c:x val="0"/>
                  <c:y val="-5.049088359046283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213-4FB8-8EDE-E99A1A623F07}"/>
                </c:ext>
              </c:extLst>
            </c:dLbl>
            <c:dLbl>
              <c:idx val="4"/>
              <c:layout>
                <c:manualLayout>
                  <c:x val="5.6345964220311691E-3"/>
                  <c:y val="-6.171107994389904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213-4FB8-8EDE-E99A1A623F07}"/>
                </c:ext>
              </c:extLst>
            </c:dLbl>
            <c:dLbl>
              <c:idx val="5"/>
              <c:layout>
                <c:manualLayout>
                  <c:x val="-1.0329974107648283E-16"/>
                  <c:y val="-5.610098176718092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213-4FB8-8EDE-E99A1A623F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GOVERNMENT!$A$12:$A$17</c:f>
              <c:strCache>
                <c:ptCount val="6"/>
                <c:pt idx="0">
                  <c:v>Carbon taxes</c:v>
                </c:pt>
                <c:pt idx="1">
                  <c:v>Support small agricultural producers</c:v>
                </c:pt>
                <c:pt idx="2">
                  <c:v>Protect and restore key ecosystem </c:v>
                </c:pt>
                <c:pt idx="3">
                  <c:v>Promote green energy</c:v>
                </c:pt>
                <c:pt idx="4">
                  <c:v>Adaptation of policies </c:v>
                </c:pt>
                <c:pt idx="5">
                  <c:v>Awareness program to public </c:v>
                </c:pt>
              </c:strCache>
            </c:strRef>
          </c:cat>
          <c:val>
            <c:numRef>
              <c:f>GOVERNMENT!$C$12:$C$17</c:f>
              <c:numCache>
                <c:formatCode>0%</c:formatCode>
                <c:ptCount val="6"/>
                <c:pt idx="0">
                  <c:v>0.38106235565819863</c:v>
                </c:pt>
                <c:pt idx="1">
                  <c:v>0.39030023094688221</c:v>
                </c:pt>
                <c:pt idx="2">
                  <c:v>0.35334872979214782</c:v>
                </c:pt>
                <c:pt idx="3">
                  <c:v>0.39260969976905313</c:v>
                </c:pt>
                <c:pt idx="4">
                  <c:v>0.40646651270207851</c:v>
                </c:pt>
                <c:pt idx="5">
                  <c:v>0.15704387990762125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213-4FB8-8EDE-E99A1A623F0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64069152"/>
        <c:axId val="664073728"/>
      </c:barChart>
      <c:catAx>
        <c:axId val="664069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073728"/>
        <c:crosses val="autoZero"/>
        <c:auto val="1"/>
        <c:lblAlgn val="ctr"/>
        <c:lblOffset val="100"/>
        <c:noMultiLvlLbl val="0"/>
      </c:catAx>
      <c:valAx>
        <c:axId val="664073728"/>
        <c:scaling>
          <c:orientation val="minMax"/>
          <c:max val="0.9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06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464921771075668"/>
          <c:y val="5.7100311309098819E-3"/>
          <c:w val="0.6251969642687516"/>
          <c:h val="0.81365515728213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INDIVIDUALS!$B$12</c:f>
              <c:strCache>
                <c:ptCount val="1"/>
                <c:pt idx="0">
                  <c:v>SPON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4724935097044918E-3"/>
                  <c:y val="-6.427688504326328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A9A-4245-BD57-BB846DB96F25}"/>
                </c:ext>
              </c:extLst>
            </c:dLbl>
            <c:dLbl>
              <c:idx val="1"/>
              <c:layout>
                <c:manualLayout>
                  <c:x val="2.4724935097045369E-3"/>
                  <c:y val="-5.933250927070466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9A-4245-BD57-BB846DB96F25}"/>
                </c:ext>
              </c:extLst>
            </c:dLbl>
            <c:dLbl>
              <c:idx val="2"/>
              <c:layout>
                <c:manualLayout>
                  <c:x val="0"/>
                  <c:y val="-5.933250927070461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A9A-4245-BD57-BB846DB96F25}"/>
                </c:ext>
              </c:extLst>
            </c:dLbl>
            <c:dLbl>
              <c:idx val="3"/>
              <c:layout>
                <c:manualLayout>
                  <c:x val="-9.8899740388181476E-3"/>
                  <c:y val="-5.933250927070457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A9A-4245-BD57-BB846DB96F25}"/>
                </c:ext>
              </c:extLst>
            </c:dLbl>
            <c:dLbl>
              <c:idx val="4"/>
              <c:layout>
                <c:manualLayout>
                  <c:x val="0"/>
                  <c:y val="-5.933250927070459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A9A-4245-BD57-BB846DB96F25}"/>
                </c:ext>
              </c:extLst>
            </c:dLbl>
            <c:dLbl>
              <c:idx val="5"/>
              <c:layout>
                <c:manualLayout>
                  <c:x val="-2.2252441587340833E-2"/>
                  <c:y val="-5.933250927070457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A9A-4245-BD57-BB846DB96F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INDIVIDUALS!$A$13:$A$18</c:f>
              <c:strCache>
                <c:ptCount val="6"/>
                <c:pt idx="0">
                  <c:v>Walk, bike or take public transport</c:v>
                </c:pt>
                <c:pt idx="1">
                  <c:v>Throw away less food</c:v>
                </c:pt>
                <c:pt idx="2">
                  <c:v>Switch to an electric vehicle</c:v>
                </c:pt>
                <c:pt idx="3">
                  <c:v>Save energy at home</c:v>
                </c:pt>
                <c:pt idx="4">
                  <c:v>Aware your friends and family</c:v>
                </c:pt>
                <c:pt idx="5">
                  <c:v>Reduce, reuse, repair, recycle</c:v>
                </c:pt>
              </c:strCache>
            </c:strRef>
          </c:cat>
          <c:val>
            <c:numRef>
              <c:f>INDIVIDUALS!$B$13:$B$18</c:f>
              <c:numCache>
                <c:formatCode>0%</c:formatCode>
                <c:ptCount val="6"/>
                <c:pt idx="0">
                  <c:v>0.18937644341801385</c:v>
                </c:pt>
                <c:pt idx="1">
                  <c:v>0.23094688221709006</c:v>
                </c:pt>
                <c:pt idx="2">
                  <c:v>0.30715935334872979</c:v>
                </c:pt>
                <c:pt idx="3">
                  <c:v>0.45496535796766746</c:v>
                </c:pt>
                <c:pt idx="4">
                  <c:v>0.36951501154734412</c:v>
                </c:pt>
                <c:pt idx="5">
                  <c:v>0.51039260969976907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A9A-4245-BD57-BB846DB96F25}"/>
            </c:ext>
          </c:extLst>
        </c:ser>
        <c:ser>
          <c:idx val="1"/>
          <c:order val="1"/>
          <c:tx>
            <c:strRef>
              <c:f>INDIVIDUALS!$C$12</c:f>
              <c:strCache>
                <c:ptCount val="1"/>
                <c:pt idx="0">
                  <c:v>AIDED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9449870194090738E-3"/>
                  <c:y val="-5.933250927070457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A9A-4245-BD57-BB846DB96F25}"/>
                </c:ext>
              </c:extLst>
            </c:dLbl>
            <c:dLbl>
              <c:idx val="1"/>
              <c:layout>
                <c:manualLayout>
                  <c:x val="2.4724935097044463E-3"/>
                  <c:y val="-6.427688504326328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A9A-4245-BD57-BB846DB96F25}"/>
                </c:ext>
              </c:extLst>
            </c:dLbl>
            <c:dLbl>
              <c:idx val="2"/>
              <c:layout>
                <c:manualLayout>
                  <c:x val="0"/>
                  <c:y val="-5.438813349814581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A9A-4245-BD57-BB846DB96F25}"/>
                </c:ext>
              </c:extLst>
            </c:dLbl>
            <c:dLbl>
              <c:idx val="3"/>
              <c:layout>
                <c:manualLayout>
                  <c:x val="-7.4174805291136112E-3"/>
                  <c:y val="-5.933250927070457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A9A-4245-BD57-BB846DB96F25}"/>
                </c:ext>
              </c:extLst>
            </c:dLbl>
            <c:dLbl>
              <c:idx val="4"/>
              <c:layout>
                <c:manualLayout>
                  <c:x val="0"/>
                  <c:y val="-6.427688504326331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A9A-4245-BD57-BB846DB96F25}"/>
                </c:ext>
              </c:extLst>
            </c:dLbl>
            <c:dLbl>
              <c:idx val="5"/>
              <c:layout>
                <c:manualLayout>
                  <c:x val="-2.4724935097046275E-3"/>
                  <c:y val="-5.43881334981458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A9A-4245-BD57-BB846DB96F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INDIVIDUALS!$A$13:$A$18</c:f>
              <c:strCache>
                <c:ptCount val="6"/>
                <c:pt idx="0">
                  <c:v>Walk, bike or take public transport</c:v>
                </c:pt>
                <c:pt idx="1">
                  <c:v>Throw away less food</c:v>
                </c:pt>
                <c:pt idx="2">
                  <c:v>Switch to an electric vehicle</c:v>
                </c:pt>
                <c:pt idx="3">
                  <c:v>Save energy at home</c:v>
                </c:pt>
                <c:pt idx="4">
                  <c:v>Aware your friends and family</c:v>
                </c:pt>
                <c:pt idx="5">
                  <c:v>Reduce, reuse, repair, recycle</c:v>
                </c:pt>
              </c:strCache>
            </c:strRef>
          </c:cat>
          <c:val>
            <c:numRef>
              <c:f>INDIVIDUALS!$C$13:$C$18</c:f>
              <c:numCache>
                <c:formatCode>0%</c:formatCode>
                <c:ptCount val="6"/>
                <c:pt idx="0">
                  <c:v>0.31639722863741337</c:v>
                </c:pt>
                <c:pt idx="1">
                  <c:v>0.35796766743648961</c:v>
                </c:pt>
                <c:pt idx="2">
                  <c:v>0.39260969976905313</c:v>
                </c:pt>
                <c:pt idx="3">
                  <c:v>0.30023094688221708</c:v>
                </c:pt>
                <c:pt idx="4">
                  <c:v>0.41801385681293302</c:v>
                </c:pt>
                <c:pt idx="5">
                  <c:v>0.33949191685912239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A9A-4245-BD57-BB846DB96F2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01672208"/>
        <c:axId val="801665968"/>
      </c:barChart>
      <c:catAx>
        <c:axId val="801672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1665968"/>
        <c:crosses val="autoZero"/>
        <c:auto val="1"/>
        <c:lblAlgn val="ctr"/>
        <c:lblOffset val="100"/>
        <c:noMultiLvlLbl val="0"/>
      </c:catAx>
      <c:valAx>
        <c:axId val="801665968"/>
        <c:scaling>
          <c:orientation val="minMax"/>
          <c:max val="0.8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167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MEDIUM!$A$2:$A$10</c:f>
              <c:strCache>
                <c:ptCount val="9"/>
                <c:pt idx="0">
                  <c:v>Government agencies/information</c:v>
                </c:pt>
                <c:pt idx="1">
                  <c:v>Specialist publication/academic journals</c:v>
                </c:pt>
                <c:pt idx="2">
                  <c:v>Internet search </c:v>
                </c:pt>
                <c:pt idx="3">
                  <c:v>Radio</c:v>
                </c:pt>
                <c:pt idx="4">
                  <c:v>Newspaper</c:v>
                </c:pt>
                <c:pt idx="5">
                  <c:v>Word of mouth (Friends/family)</c:v>
                </c:pt>
                <c:pt idx="6">
                  <c:v>Online Media</c:v>
                </c:pt>
                <c:pt idx="7">
                  <c:v>Television</c:v>
                </c:pt>
                <c:pt idx="8">
                  <c:v>Social Media</c:v>
                </c:pt>
              </c:strCache>
            </c:strRef>
          </c:cat>
          <c:val>
            <c:numRef>
              <c:f>MEDIUM!$C$2:$C$10</c:f>
              <c:numCache>
                <c:formatCode>0%</c:formatCode>
                <c:ptCount val="9"/>
                <c:pt idx="0">
                  <c:v>0.18013856812933027</c:v>
                </c:pt>
                <c:pt idx="1">
                  <c:v>0.21016166281755197</c:v>
                </c:pt>
                <c:pt idx="2">
                  <c:v>0.33025404157043881</c:v>
                </c:pt>
                <c:pt idx="3">
                  <c:v>0.47575057736720555</c:v>
                </c:pt>
                <c:pt idx="4">
                  <c:v>0.49653579676674364</c:v>
                </c:pt>
                <c:pt idx="5">
                  <c:v>0.58660508083140872</c:v>
                </c:pt>
                <c:pt idx="6">
                  <c:v>0.5889145496535797</c:v>
                </c:pt>
                <c:pt idx="7">
                  <c:v>0.64665127020785218</c:v>
                </c:pt>
                <c:pt idx="8">
                  <c:v>0.75519630484988454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75-4E54-960F-2F7BD4EE9F2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31924943"/>
        <c:axId val="531920783"/>
      </c:barChart>
      <c:catAx>
        <c:axId val="5319249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920783"/>
        <c:crosses val="autoZero"/>
        <c:auto val="1"/>
        <c:lblAlgn val="ctr"/>
        <c:lblOffset val="100"/>
        <c:noMultiLvlLbl val="0"/>
      </c:catAx>
      <c:valAx>
        <c:axId val="53192078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924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0.92362</cdr:x>
      <cdr:y>0.03157</cdr:y>
    </cdr:from>
    <cdr:to>
      <cdr:x>0.96648</cdr:x>
      <cdr:y>0.08513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A7B3B1FF-BB5F-495C-9020-EF66E71FC2A1}"/>
            </a:ext>
          </a:extLst>
        </cdr:cNvPr>
        <cdr:cNvSpPr/>
      </cdr:nvSpPr>
      <cdr:spPr>
        <a:xfrm xmlns:a="http://schemas.openxmlformats.org/drawingml/2006/main">
          <a:off x="10420459" y="148722"/>
          <a:ext cx="483476" cy="25224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GB" sz="1200" dirty="0"/>
            <a:t>83%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0.71202</cdr:x>
      <cdr:y>0.56897</cdr:y>
    </cdr:from>
    <cdr:to>
      <cdr:x>0.75488</cdr:x>
      <cdr:y>0.62252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D63FE1E6-28B6-433B-B1C1-3B810282953E}"/>
            </a:ext>
          </a:extLst>
        </cdr:cNvPr>
        <cdr:cNvSpPr/>
      </cdr:nvSpPr>
      <cdr:spPr>
        <a:xfrm xmlns:a="http://schemas.openxmlformats.org/drawingml/2006/main">
          <a:off x="8033143" y="2679964"/>
          <a:ext cx="483476" cy="2522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dirty="0"/>
            <a:t>54%</a:t>
          </a:r>
          <a:endParaRPr lang="en-US" dirty="0"/>
        </a:p>
      </cdr:txBody>
    </cdr:sp>
  </cdr:relSizeAnchor>
  <cdr:relSizeAnchor xmlns:cdr="http://schemas.openxmlformats.org/drawingml/2006/chartDrawing">
    <cdr:from>
      <cdr:x>0.68498</cdr:x>
      <cdr:y>0.6368</cdr:y>
    </cdr:from>
    <cdr:to>
      <cdr:x>0.72783</cdr:x>
      <cdr:y>0.69035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D63FE1E6-28B6-433B-B1C1-3B810282953E}"/>
            </a:ext>
          </a:extLst>
        </cdr:cNvPr>
        <cdr:cNvSpPr/>
      </cdr:nvSpPr>
      <cdr:spPr>
        <a:xfrm xmlns:a="http://schemas.openxmlformats.org/drawingml/2006/main">
          <a:off x="7728059" y="2999468"/>
          <a:ext cx="483476" cy="2522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dirty="0"/>
            <a:t>50%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0.65983</cdr:x>
      <cdr:y>0.70285</cdr:y>
    </cdr:from>
    <cdr:to>
      <cdr:x>0.70268</cdr:x>
      <cdr:y>0.75641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D63FE1E6-28B6-433B-B1C1-3B810282953E}"/>
            </a:ext>
          </a:extLst>
        </cdr:cNvPr>
        <cdr:cNvSpPr/>
      </cdr:nvSpPr>
      <cdr:spPr>
        <a:xfrm xmlns:a="http://schemas.openxmlformats.org/drawingml/2006/main">
          <a:off x="7444280" y="3310584"/>
          <a:ext cx="483476" cy="2522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dirty="0"/>
            <a:t>47%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0.64026</cdr:x>
      <cdr:y>0.77426</cdr:y>
    </cdr:from>
    <cdr:to>
      <cdr:x>0.68312</cdr:x>
      <cdr:y>0.82781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D63FE1E6-28B6-433B-B1C1-3B810282953E}"/>
            </a:ext>
          </a:extLst>
        </cdr:cNvPr>
        <cdr:cNvSpPr/>
      </cdr:nvSpPr>
      <cdr:spPr>
        <a:xfrm xmlns:a="http://schemas.openxmlformats.org/drawingml/2006/main">
          <a:off x="7223563" y="3646915"/>
          <a:ext cx="483476" cy="2522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dirty="0"/>
            <a:t>44%</a:t>
          </a:r>
          <a:endParaRPr lang="en-US" dirty="0"/>
        </a:p>
      </cdr:txBody>
    </cdr:sp>
  </cdr:relSizeAnchor>
  <cdr:relSizeAnchor xmlns:cdr="http://schemas.openxmlformats.org/drawingml/2006/chartDrawing">
    <cdr:from>
      <cdr:x>0.77069</cdr:x>
      <cdr:y>0.30643</cdr:y>
    </cdr:from>
    <cdr:to>
      <cdr:x>0.81354</cdr:x>
      <cdr:y>0.35998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EE4C97A0-C8DF-4ADC-AD6A-F28A414CC6AD}"/>
            </a:ext>
          </a:extLst>
        </cdr:cNvPr>
        <cdr:cNvSpPr/>
      </cdr:nvSpPr>
      <cdr:spPr>
        <a:xfrm xmlns:a="http://schemas.openxmlformats.org/drawingml/2006/main">
          <a:off x="8695011" y="1443334"/>
          <a:ext cx="483476" cy="2522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dirty="0"/>
            <a:t>62%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0.76323</cdr:x>
      <cdr:y>0.37298</cdr:y>
    </cdr:from>
    <cdr:to>
      <cdr:x>0.80609</cdr:x>
      <cdr:y>0.42653</cdr:y>
    </cdr:to>
    <cdr:sp macro="" textlink="">
      <cdr:nvSpPr>
        <cdr:cNvPr id="8" name="Rectangle 7">
          <a:extLst xmlns:a="http://schemas.openxmlformats.org/drawingml/2006/main">
            <a:ext uri="{FF2B5EF4-FFF2-40B4-BE49-F238E27FC236}">
              <a16:creationId xmlns:a16="http://schemas.microsoft.com/office/drawing/2014/main" id="{EE4C97A0-C8DF-4ADC-AD6A-F28A414CC6AD}"/>
            </a:ext>
          </a:extLst>
        </cdr:cNvPr>
        <cdr:cNvSpPr/>
      </cdr:nvSpPr>
      <cdr:spPr>
        <a:xfrm xmlns:a="http://schemas.openxmlformats.org/drawingml/2006/main">
          <a:off x="8610928" y="1756805"/>
          <a:ext cx="483476" cy="2522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dirty="0"/>
            <a:t>61%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0.72597</cdr:x>
      <cdr:y>0.43752</cdr:y>
    </cdr:from>
    <cdr:to>
      <cdr:x>0.76882</cdr:x>
      <cdr:y>0.49107</cdr:y>
    </cdr:to>
    <cdr:sp macro="" textlink="">
      <cdr:nvSpPr>
        <cdr:cNvPr id="9" name="Rectangle 8">
          <a:extLst xmlns:a="http://schemas.openxmlformats.org/drawingml/2006/main">
            <a:ext uri="{FF2B5EF4-FFF2-40B4-BE49-F238E27FC236}">
              <a16:creationId xmlns:a16="http://schemas.microsoft.com/office/drawing/2014/main" id="{EE4C97A0-C8DF-4ADC-AD6A-F28A414CC6AD}"/>
            </a:ext>
          </a:extLst>
        </cdr:cNvPr>
        <cdr:cNvSpPr/>
      </cdr:nvSpPr>
      <cdr:spPr>
        <a:xfrm xmlns:a="http://schemas.openxmlformats.org/drawingml/2006/main">
          <a:off x="8190514" y="2060817"/>
          <a:ext cx="483476" cy="2522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dirty="0"/>
            <a:t>56%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0.71852</cdr:x>
      <cdr:y>0.5</cdr:y>
    </cdr:from>
    <cdr:to>
      <cdr:x>0.76137</cdr:x>
      <cdr:y>0.55355</cdr:y>
    </cdr:to>
    <cdr:sp macro="" textlink="">
      <cdr:nvSpPr>
        <cdr:cNvPr id="10" name="Rectangle 9">
          <a:extLst xmlns:a="http://schemas.openxmlformats.org/drawingml/2006/main">
            <a:ext uri="{FF2B5EF4-FFF2-40B4-BE49-F238E27FC236}">
              <a16:creationId xmlns:a16="http://schemas.microsoft.com/office/drawing/2014/main" id="{EE4C97A0-C8DF-4ADC-AD6A-F28A414CC6AD}"/>
            </a:ext>
          </a:extLst>
        </cdr:cNvPr>
        <cdr:cNvSpPr/>
      </cdr:nvSpPr>
      <cdr:spPr>
        <a:xfrm xmlns:a="http://schemas.openxmlformats.org/drawingml/2006/main">
          <a:off x="8106432" y="2355106"/>
          <a:ext cx="483476" cy="2522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dirty="0">
              <a:solidFill>
                <a:schemeClr val="accent1"/>
              </a:solidFill>
            </a:rPr>
            <a:t>55%</a:t>
          </a:r>
          <a:endParaRPr lang="en-US" sz="1200" dirty="0">
            <a:solidFill>
              <a:schemeClr val="accent1"/>
            </a:solidFill>
          </a:endParaRPr>
        </a:p>
      </cdr:txBody>
    </cdr:sp>
  </cdr:relSizeAnchor>
  <cdr:relSizeAnchor xmlns:cdr="http://schemas.openxmlformats.org/drawingml/2006/chartDrawing">
    <cdr:from>
      <cdr:x>0.91974</cdr:x>
      <cdr:y>0.09967</cdr:y>
    </cdr:from>
    <cdr:to>
      <cdr:x>0.9626</cdr:x>
      <cdr:y>0.15322</cdr:y>
    </cdr:to>
    <cdr:sp macro="" textlink="">
      <cdr:nvSpPr>
        <cdr:cNvPr id="12" name="Rectangle 11">
          <a:extLst xmlns:a="http://schemas.openxmlformats.org/drawingml/2006/main">
            <a:ext uri="{FF2B5EF4-FFF2-40B4-BE49-F238E27FC236}">
              <a16:creationId xmlns:a16="http://schemas.microsoft.com/office/drawing/2014/main" id="{6230EBF9-3AAC-4A72-A03F-375ABF9BD6A5}"/>
            </a:ext>
          </a:extLst>
        </cdr:cNvPr>
        <cdr:cNvSpPr/>
      </cdr:nvSpPr>
      <cdr:spPr>
        <a:xfrm xmlns:a="http://schemas.openxmlformats.org/drawingml/2006/main">
          <a:off x="10376666" y="469474"/>
          <a:ext cx="483476" cy="2522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dirty="0"/>
            <a:t>82%</a:t>
          </a:r>
          <a:endParaRPr lang="en-US" sz="1200" dirty="0"/>
        </a:p>
      </cdr:txBody>
    </cdr:sp>
  </cdr:relSizeAnchor>
  <cdr:relSizeAnchor xmlns:cdr="http://schemas.openxmlformats.org/drawingml/2006/chartDrawing">
    <cdr:from>
      <cdr:x>0.91006</cdr:x>
      <cdr:y>0.17178</cdr:y>
    </cdr:from>
    <cdr:to>
      <cdr:x>0.95291</cdr:x>
      <cdr:y>0.22533</cdr:y>
    </cdr:to>
    <cdr:sp macro="" textlink="">
      <cdr:nvSpPr>
        <cdr:cNvPr id="13" name="Rectangle 12">
          <a:extLst xmlns:a="http://schemas.openxmlformats.org/drawingml/2006/main">
            <a:ext uri="{FF2B5EF4-FFF2-40B4-BE49-F238E27FC236}">
              <a16:creationId xmlns:a16="http://schemas.microsoft.com/office/drawing/2014/main" id="{6230EBF9-3AAC-4A72-A03F-375ABF9BD6A5}"/>
            </a:ext>
          </a:extLst>
        </cdr:cNvPr>
        <cdr:cNvSpPr/>
      </cdr:nvSpPr>
      <cdr:spPr>
        <a:xfrm xmlns:a="http://schemas.openxmlformats.org/drawingml/2006/main">
          <a:off x="10267403" y="809122"/>
          <a:ext cx="483476" cy="2522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dirty="0"/>
            <a:t>82%</a:t>
          </a:r>
          <a:endParaRPr lang="en-US" dirty="0"/>
        </a:p>
      </cdr:txBody>
    </cdr:sp>
  </cdr:relSizeAnchor>
  <cdr:relSizeAnchor xmlns:cdr="http://schemas.openxmlformats.org/drawingml/2006/chartDrawing">
    <cdr:from>
      <cdr:x>0.78295</cdr:x>
      <cdr:y>0.22549</cdr:y>
    </cdr:from>
    <cdr:to>
      <cdr:x>0.82581</cdr:x>
      <cdr:y>0.27904</cdr:y>
    </cdr:to>
    <cdr:sp macro="" textlink="">
      <cdr:nvSpPr>
        <cdr:cNvPr id="14" name="Rectangle 13">
          <a:extLst xmlns:a="http://schemas.openxmlformats.org/drawingml/2006/main">
            <a:ext uri="{FF2B5EF4-FFF2-40B4-BE49-F238E27FC236}">
              <a16:creationId xmlns:a16="http://schemas.microsoft.com/office/drawing/2014/main" id="{6230EBF9-3AAC-4A72-A03F-375ABF9BD6A5}"/>
            </a:ext>
          </a:extLst>
        </cdr:cNvPr>
        <cdr:cNvSpPr/>
      </cdr:nvSpPr>
      <cdr:spPr>
        <a:xfrm xmlns:a="http://schemas.openxmlformats.org/drawingml/2006/main">
          <a:off x="8833397" y="1062088"/>
          <a:ext cx="483476" cy="2522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dirty="0"/>
            <a:t>64%</a:t>
          </a:r>
          <a:endParaRPr lang="en-US" sz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0.93853</cdr:x>
      <cdr:y>0.05517</cdr:y>
    </cdr:from>
    <cdr:to>
      <cdr:x>0.9839</cdr:x>
      <cdr:y>0.11713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E4075F95-DDB2-4D17-BF43-E05B5CAE272F}"/>
            </a:ext>
          </a:extLst>
        </cdr:cNvPr>
        <cdr:cNvSpPr/>
      </cdr:nvSpPr>
      <cdr:spPr>
        <a:xfrm xmlns:a="http://schemas.openxmlformats.org/drawingml/2006/main">
          <a:off x="10588623" y="243314"/>
          <a:ext cx="511885" cy="273270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GB" sz="1400" dirty="0"/>
            <a:t>99%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0.80143</cdr:x>
      <cdr:y>0.28348</cdr:y>
    </cdr:from>
    <cdr:to>
      <cdr:x>0.8468</cdr:x>
      <cdr:y>0.34544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F1F006D-45C3-4051-BD0F-1CA72E28FF65}"/>
            </a:ext>
          </a:extLst>
        </cdr:cNvPr>
        <cdr:cNvSpPr/>
      </cdr:nvSpPr>
      <cdr:spPr>
        <a:xfrm xmlns:a="http://schemas.openxmlformats.org/drawingml/2006/main">
          <a:off x="9041851" y="1250240"/>
          <a:ext cx="511885" cy="273270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/>
            <a:t>80%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0.70082</cdr:x>
      <cdr:y>0.39556</cdr:y>
    </cdr:from>
    <cdr:to>
      <cdr:x>0.74619</cdr:x>
      <cdr:y>0.45752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EF1F006D-45C3-4051-BD0F-1CA72E28FF65}"/>
            </a:ext>
          </a:extLst>
        </cdr:cNvPr>
        <cdr:cNvSpPr/>
      </cdr:nvSpPr>
      <cdr:spPr>
        <a:xfrm xmlns:a="http://schemas.openxmlformats.org/drawingml/2006/main">
          <a:off x="7906734" y="1744542"/>
          <a:ext cx="511885" cy="273270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/>
            <a:t>66%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0.88341</cdr:x>
      <cdr:y>0.16916</cdr:y>
    </cdr:from>
    <cdr:to>
      <cdr:x>0.92878</cdr:x>
      <cdr:y>0.23112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EF1F006D-45C3-4051-BD0F-1CA72E28FF65}"/>
            </a:ext>
          </a:extLst>
        </cdr:cNvPr>
        <cdr:cNvSpPr/>
      </cdr:nvSpPr>
      <cdr:spPr>
        <a:xfrm xmlns:a="http://schemas.openxmlformats.org/drawingml/2006/main">
          <a:off x="9966761" y="746059"/>
          <a:ext cx="511885" cy="273270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/>
            <a:t>91%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0.58903</cdr:x>
      <cdr:y>0.50558</cdr:y>
    </cdr:from>
    <cdr:to>
      <cdr:x>0.6344</cdr:x>
      <cdr:y>0.56754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EF1F006D-45C3-4051-BD0F-1CA72E28FF65}"/>
            </a:ext>
          </a:extLst>
        </cdr:cNvPr>
        <cdr:cNvSpPr/>
      </cdr:nvSpPr>
      <cdr:spPr>
        <a:xfrm xmlns:a="http://schemas.openxmlformats.org/drawingml/2006/main">
          <a:off x="6645492" y="2229768"/>
          <a:ext cx="511885" cy="273270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dirty="0"/>
            <a:t>51%</a:t>
          </a:r>
          <a:endParaRPr lang="en-US" dirty="0"/>
        </a:p>
      </cdr:txBody>
    </cdr:sp>
  </cdr:relSizeAnchor>
  <cdr:relSizeAnchor xmlns:cdr="http://schemas.openxmlformats.org/drawingml/2006/chartDrawing">
    <cdr:from>
      <cdr:x>0.5499</cdr:x>
      <cdr:y>0.62473</cdr:y>
    </cdr:from>
    <cdr:to>
      <cdr:x>0.59527</cdr:x>
      <cdr:y>0.68669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EF1F006D-45C3-4051-BD0F-1CA72E28FF65}"/>
            </a:ext>
          </a:extLst>
        </cdr:cNvPr>
        <cdr:cNvSpPr/>
      </cdr:nvSpPr>
      <cdr:spPr>
        <a:xfrm xmlns:a="http://schemas.openxmlformats.org/drawingml/2006/main">
          <a:off x="6204059" y="2755286"/>
          <a:ext cx="511885" cy="273270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/>
            <a:t>45%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0.54245</cdr:x>
      <cdr:y>0.73396</cdr:y>
    </cdr:from>
    <cdr:to>
      <cdr:x>0.58782</cdr:x>
      <cdr:y>0.79592</cdr:y>
    </cdr:to>
    <cdr:sp macro="" textlink="">
      <cdr:nvSpPr>
        <cdr:cNvPr id="8" name="Rectangle 7">
          <a:extLst xmlns:a="http://schemas.openxmlformats.org/drawingml/2006/main">
            <a:ext uri="{FF2B5EF4-FFF2-40B4-BE49-F238E27FC236}">
              <a16:creationId xmlns:a16="http://schemas.microsoft.com/office/drawing/2014/main" id="{EF1F006D-45C3-4051-BD0F-1CA72E28FF65}"/>
            </a:ext>
          </a:extLst>
        </cdr:cNvPr>
        <cdr:cNvSpPr/>
      </cdr:nvSpPr>
      <cdr:spPr>
        <a:xfrm xmlns:a="http://schemas.openxmlformats.org/drawingml/2006/main">
          <a:off x="6119974" y="3237010"/>
          <a:ext cx="511885" cy="273270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dirty="0"/>
            <a:t>44%</a:t>
          </a:r>
          <a:endParaRPr 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657BAF-6C7C-BBD4-7ABD-97675CAA4B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81D6-CC41-CC36-5A0F-916F0113C9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5E88E-DF7F-44A3-9DDF-A430F522D682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44F09-AD4D-C781-A44D-2F3349839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10990-7F4C-1CBB-B083-EBF724DF2E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7BC1-DB74-4976-8F49-66BEBCDB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97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A99B-D56B-469D-B614-2D9EE2A6D3F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0F3EC-4AB4-440E-88C8-3EFE72B6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89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07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839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594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4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096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5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21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66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4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  <a:p>
            <a:endParaRPr lang="en-US" dirty="0">
              <a:solidFill>
                <a:srgbClr val="E36C09"/>
              </a:solidFill>
            </a:endParaRPr>
          </a:p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981E47-4C5F-40AE-927F-E9B23EC0420B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779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1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81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9BFE6-3715-CE03-3C2D-5A573C62DC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66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1057BA-65D0-B672-4C08-DE637C4586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89" y="4890599"/>
            <a:ext cx="1772782" cy="1817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795547-4FC0-E24B-E459-96D9BA4A77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936" y="4895005"/>
            <a:ext cx="1772782" cy="18174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66254A-3411-D55B-D6AF-28DAA524025B}"/>
              </a:ext>
            </a:extLst>
          </p:cNvPr>
          <p:cNvSpPr/>
          <p:nvPr userDrawn="1"/>
        </p:nvSpPr>
        <p:spPr>
          <a:xfrm>
            <a:off x="4308530" y="6359104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9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004D9-E914-3BD2-04D4-5633580A6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8BCE6C-1621-C22D-72C0-A88128632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33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D7230-C141-2B48-6BB6-A4A18D76B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94D96C-67D3-F8A8-4C3A-3B72189E4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98" y="4602996"/>
            <a:ext cx="12207498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B75B0-E787-4C00-6545-EA4B5559FD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"/>
            <a:ext cx="12192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7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4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2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E36C09"/>
                </a:solidFill>
              </a:rPr>
              <a:t>Avant </a:t>
            </a:r>
            <a:r>
              <a:rPr lang="en-US" dirty="0" err="1">
                <a:solidFill>
                  <a:srgbClr val="E36C09"/>
                </a:solidFill>
              </a:rPr>
              <a:t>garde</a:t>
            </a:r>
            <a:r>
              <a:rPr lang="en-US" dirty="0">
                <a:solidFill>
                  <a:srgbClr val="E36C09"/>
                </a:solidFill>
              </a:rPr>
              <a:t>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3F3574-CE89-7BC8-CCA6-584BB8C46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2222</a:t>
            </a:r>
          </a:p>
        </p:txBody>
      </p:sp>
    </p:spTree>
    <p:extLst>
      <p:ext uri="{BB962C8B-B14F-4D97-AF65-F5344CB8AC3E}">
        <p14:creationId xmlns:p14="http://schemas.microsoft.com/office/powerpoint/2010/main" val="3293925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02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1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50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5AB1E1-B583-7D35-14BD-F87F751D5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17" y="0"/>
            <a:ext cx="1503076" cy="19549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558D-15D8-D704-80FC-99BB344267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493" y="-2184"/>
            <a:ext cx="1505437" cy="19580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05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3840F-FDCC-863B-2BC9-EDC93880F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22" y="133204"/>
            <a:ext cx="8896409" cy="688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1507D-0C8C-78E3-9299-273A9C83F1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0657D-6A91-9637-4261-5774528CB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18" y="421348"/>
            <a:ext cx="9106089" cy="6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4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243E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5207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315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243E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651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1049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5"/>
            <a:ext cx="11300036" cy="5821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036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7D5AB9-A687-4E3C-A321-C01106B2E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208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A52B02-193E-4FA2-AD1A-74CD937E1B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-92766"/>
            <a:ext cx="12189023" cy="69640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155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D007A-EACC-471A-B34F-D91942E57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14990"/>
            <a:ext cx="1218902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801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565232-3DEA-4ABE-9F37-A96D6E7F18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4FDC71-25EE-425D-ADB4-0E5640D7F6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064" y="4902988"/>
            <a:ext cx="1772782" cy="18174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4902988"/>
            <a:ext cx="1772782" cy="18174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43582A-F321-4A64-A928-2F2A02A7ABF8}"/>
              </a:ext>
            </a:extLst>
          </p:cNvPr>
          <p:cNvSpPr/>
          <p:nvPr userDrawn="1"/>
        </p:nvSpPr>
        <p:spPr>
          <a:xfrm>
            <a:off x="4212956" y="6421275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3463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243E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798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975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564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243E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838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5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7" r:id="rId4"/>
    <p:sldLayoutId id="2147484672" r:id="rId5"/>
    <p:sldLayoutId id="2147484673" r:id="rId6"/>
    <p:sldLayoutId id="2147484674" r:id="rId7"/>
    <p:sldLayoutId id="2147484654" r:id="rId8"/>
    <p:sldLayoutId id="2147484655" r:id="rId9"/>
    <p:sldLayoutId id="2147484656" r:id="rId10"/>
    <p:sldLayoutId id="2147484669" r:id="rId11"/>
    <p:sldLayoutId id="2147484658" r:id="rId12"/>
    <p:sldLayoutId id="2147484659" r:id="rId13"/>
    <p:sldLayoutId id="2147484660" r:id="rId14"/>
    <p:sldLayoutId id="2147484670" r:id="rId15"/>
    <p:sldLayoutId id="2147484671" r:id="rId16"/>
    <p:sldLayoutId id="21474846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0653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9" r:id="rId1"/>
    <p:sldLayoutId id="2147484690" r:id="rId2"/>
    <p:sldLayoutId id="2147484691" r:id="rId3"/>
    <p:sldLayoutId id="2147484692" r:id="rId4"/>
    <p:sldLayoutId id="2147484693" r:id="rId5"/>
    <p:sldLayoutId id="2147484694" r:id="rId6"/>
    <p:sldLayoutId id="2147484695" r:id="rId7"/>
    <p:sldLayoutId id="2147484696" r:id="rId8"/>
    <p:sldLayoutId id="2147484697" r:id="rId9"/>
    <p:sldLayoutId id="2147484698" r:id="rId10"/>
    <p:sldLayoutId id="2147484699" r:id="rId11"/>
    <p:sldLayoutId id="2147484700" r:id="rId12"/>
    <p:sldLayoutId id="2147484701" r:id="rId13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2264898" y="5290628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JAN, 2024</a:t>
            </a:r>
            <a:endParaRPr lang="en-US" b="1" cap="none" dirty="0">
              <a:ln w="0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82" y="150464"/>
            <a:ext cx="6122236" cy="170713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64898" y="2459504"/>
            <a:ext cx="91030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AWARENESS AND KNOWLEDGE </a:t>
            </a:r>
          </a:p>
          <a:p>
            <a:pPr algn="ctr"/>
            <a:r>
              <a:rPr lang="en-GB" sz="40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ON </a:t>
            </a:r>
          </a:p>
          <a:p>
            <a:pPr algn="ctr"/>
            <a:r>
              <a:rPr lang="en-GB" sz="40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CLIMATE CHANGE </a:t>
            </a:r>
          </a:p>
        </p:txBody>
      </p:sp>
    </p:spTree>
    <p:extLst>
      <p:ext uri="{BB962C8B-B14F-4D97-AF65-F5344CB8AC3E}">
        <p14:creationId xmlns:p14="http://schemas.microsoft.com/office/powerpoint/2010/main" val="1769821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634438"/>
            <a:ext cx="10874493" cy="609412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latin typeface="+mn-lt"/>
                <a:cs typeface="Calibri" panose="020F0502020204030204" pitchFamily="34" charset="0"/>
              </a:rPr>
              <a:t>OBJECTIVES AND METHODOLOGY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72016DC-BECF-4523-A6BF-4CD4402EB0C1}"/>
              </a:ext>
            </a:extLst>
          </p:cNvPr>
          <p:cNvSpPr txBox="1">
            <a:spLocks/>
          </p:cNvSpPr>
          <p:nvPr/>
        </p:nvSpPr>
        <p:spPr>
          <a:xfrm>
            <a:off x="394124" y="1390148"/>
            <a:ext cx="6802483" cy="548095"/>
          </a:xfrm>
          <a:prstGeom prst="rect">
            <a:avLst/>
          </a:prstGeom>
        </p:spPr>
        <p:txBody>
          <a:bodyPr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Research Objectives</a:t>
            </a:r>
          </a:p>
          <a:p>
            <a:pPr marL="0" indent="0">
              <a:buNone/>
            </a:pPr>
            <a:endParaRPr lang="en-US" sz="2400" b="1" u="sng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A12A4FA-52A0-45FE-8D33-0756A0318CBC}"/>
              </a:ext>
            </a:extLst>
          </p:cNvPr>
          <p:cNvSpPr txBox="1">
            <a:spLocks/>
          </p:cNvSpPr>
          <p:nvPr/>
        </p:nvSpPr>
        <p:spPr>
          <a:xfrm>
            <a:off x="368384" y="1973990"/>
            <a:ext cx="11401985" cy="911450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To assess the level of awareness, understanding, and knowledge on climate change among residents of the Kathmandu Valley.</a:t>
            </a:r>
            <a:endParaRPr lang="en-US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EE0725-0213-4D7B-8853-EEA4AE34F268}"/>
              </a:ext>
            </a:extLst>
          </p:cNvPr>
          <p:cNvSpPr txBox="1">
            <a:spLocks/>
          </p:cNvSpPr>
          <p:nvPr/>
        </p:nvSpPr>
        <p:spPr>
          <a:xfrm>
            <a:off x="395006" y="2939596"/>
            <a:ext cx="3405469" cy="43565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u="sng" cap="none" dirty="0">
                <a:solidFill>
                  <a:srgbClr val="002060"/>
                </a:solidFill>
                <a:latin typeface="+mn-lt"/>
              </a:rPr>
              <a:t>Research Methodology</a:t>
            </a:r>
            <a:endParaRPr lang="en-US" b="1" u="sng" cap="none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0897C5-3E03-4954-A3B0-4E04D166A6BA}"/>
              </a:ext>
            </a:extLst>
          </p:cNvPr>
          <p:cNvSpPr txBox="1"/>
          <p:nvPr/>
        </p:nvSpPr>
        <p:spPr>
          <a:xfrm>
            <a:off x="5598504" y="3157423"/>
            <a:ext cx="3196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DF05055-93B0-4AF2-AD40-C72CA84AF441}"/>
              </a:ext>
            </a:extLst>
          </p:cNvPr>
          <p:cNvSpPr txBox="1">
            <a:spLocks/>
          </p:cNvSpPr>
          <p:nvPr/>
        </p:nvSpPr>
        <p:spPr>
          <a:xfrm>
            <a:off x="394124" y="3428999"/>
            <a:ext cx="4922035" cy="3362325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Sample Size: 433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Data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Descriptive statistics using Excel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Location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600" dirty="0">
                <a:solidFill>
                  <a:srgbClr val="002060"/>
                </a:solidFill>
                <a:cs typeface="Poppins" panose="00000500000000000000" pitchFamily="2" charset="0"/>
              </a:rPr>
              <a:t>Bagmati Province of Nepal</a:t>
            </a: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 marL="0" indent="0">
              <a:buClr>
                <a:srgbClr val="002060"/>
              </a:buClr>
              <a:buNone/>
            </a:pPr>
            <a:endParaRPr lang="en-US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79CDA41-FE47-4E95-8DF0-A251F1E39090}"/>
              </a:ext>
            </a:extLst>
          </p:cNvPr>
          <p:cNvSpPr txBox="1">
            <a:spLocks/>
          </p:cNvSpPr>
          <p:nvPr/>
        </p:nvSpPr>
        <p:spPr>
          <a:xfrm>
            <a:off x="908080" y="5228155"/>
            <a:ext cx="4922035" cy="1770634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0A47D208-2773-4591-A25B-B1944D8048DE}"/>
              </a:ext>
            </a:extLst>
          </p:cNvPr>
          <p:cNvSpPr txBox="1">
            <a:spLocks/>
          </p:cNvSpPr>
          <p:nvPr/>
        </p:nvSpPr>
        <p:spPr>
          <a:xfrm>
            <a:off x="5545374" y="3483032"/>
            <a:ext cx="6224995" cy="2250512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cs typeface="Calibri" panose="020F0502020204030204" pitchFamily="34" charset="0"/>
              </a:rPr>
              <a:t>Research Design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Quantitative data with the survey questionnaire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Data collection using digital data collection platform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Computer Assisted Personal Interview (CAPI) and Computer Assisted Telephone Interview (CATI) with the respondents.  </a:t>
            </a:r>
          </a:p>
        </p:txBody>
      </p:sp>
    </p:spTree>
    <p:extLst>
      <p:ext uri="{BB962C8B-B14F-4D97-AF65-F5344CB8AC3E}">
        <p14:creationId xmlns:p14="http://schemas.microsoft.com/office/powerpoint/2010/main" val="460510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2465797" y="2617579"/>
            <a:ext cx="7937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chemeClr val="accent1"/>
                </a:solidFill>
              </a:rPr>
              <a:t>F</a:t>
            </a:r>
            <a:r>
              <a:rPr lang="en-US" sz="7200" b="1" dirty="0">
                <a:solidFill>
                  <a:schemeClr val="accent1"/>
                </a:solidFill>
              </a:rPr>
              <a:t>INDINGS </a:t>
            </a:r>
          </a:p>
        </p:txBody>
      </p:sp>
    </p:spTree>
    <p:extLst>
      <p:ext uri="{BB962C8B-B14F-4D97-AF65-F5344CB8AC3E}">
        <p14:creationId xmlns:p14="http://schemas.microsoft.com/office/powerpoint/2010/main" val="3507839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7D46F43-8E0C-4B0C-9E38-97488D2D90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4546698"/>
              </p:ext>
            </p:extLst>
          </p:nvPr>
        </p:nvGraphicFramePr>
        <p:xfrm>
          <a:off x="436728" y="1953348"/>
          <a:ext cx="11174081" cy="4410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Awareness on Climate Change </a:t>
            </a:r>
          </a:p>
          <a:p>
            <a:r>
              <a:rPr lang="en-GB" sz="2000" b="1" dirty="0"/>
              <a:t>Most of the respondents are aware of climate change </a:t>
            </a:r>
            <a:endParaRPr lang="en-US" sz="2000" b="1" dirty="0"/>
          </a:p>
        </p:txBody>
      </p:sp>
      <p:sp>
        <p:nvSpPr>
          <p:cNvPr id="35" name="Speech Bubble: Rectangle 8">
            <a:extLst>
              <a:ext uri="{FF2B5EF4-FFF2-40B4-BE49-F238E27FC236}">
                <a16:creationId xmlns:a16="http://schemas.microsoft.com/office/drawing/2014/main" id="{E159293E-3BA0-480E-9600-593819B4FBE1}"/>
              </a:ext>
            </a:extLst>
          </p:cNvPr>
          <p:cNvSpPr/>
          <p:nvPr/>
        </p:nvSpPr>
        <p:spPr>
          <a:xfrm>
            <a:off x="8375434" y="1762587"/>
            <a:ext cx="2387157" cy="923279"/>
          </a:xfrm>
          <a:prstGeom prst="wedgeRectCallout">
            <a:avLst>
              <a:gd name="adj1" fmla="val -64781"/>
              <a:gd name="adj2" fmla="val 25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36.49% of the respondents have heard a fair amount about climate change</a:t>
            </a:r>
          </a:p>
        </p:txBody>
      </p:sp>
    </p:spTree>
    <p:extLst>
      <p:ext uri="{BB962C8B-B14F-4D97-AF65-F5344CB8AC3E}">
        <p14:creationId xmlns:p14="http://schemas.microsoft.com/office/powerpoint/2010/main" val="1563935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9614EB4-0F9B-4476-AE02-FD8AEC4845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5501502"/>
              </p:ext>
            </p:extLst>
          </p:nvPr>
        </p:nvGraphicFramePr>
        <p:xfrm>
          <a:off x="436727" y="1806202"/>
          <a:ext cx="11282150" cy="4710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800" b="1" dirty="0"/>
          </a:p>
          <a:p>
            <a:r>
              <a:rPr lang="en-GB" sz="2800" b="1" dirty="0"/>
              <a:t>Understanding on Climate Change (</a:t>
            </a:r>
            <a:r>
              <a:rPr lang="en-US" sz="2800" b="1" dirty="0"/>
              <a:t>TOM SPON AIDED)</a:t>
            </a:r>
          </a:p>
          <a:p>
            <a:r>
              <a:rPr lang="en-US" sz="2000" b="1" dirty="0"/>
              <a:t>Flooding leads in spontaneous and aided recall, suggesting respondents associate with it. </a:t>
            </a:r>
          </a:p>
          <a:p>
            <a:endParaRPr lang="en-US" sz="2800" b="1" dirty="0"/>
          </a:p>
        </p:txBody>
      </p:sp>
      <p:sp>
        <p:nvSpPr>
          <p:cNvPr id="35" name="Speech Bubble: Rectangle 8">
            <a:extLst>
              <a:ext uri="{FF2B5EF4-FFF2-40B4-BE49-F238E27FC236}">
                <a16:creationId xmlns:a16="http://schemas.microsoft.com/office/drawing/2014/main" id="{E159293E-3BA0-480E-9600-593819B4FBE1}"/>
              </a:ext>
            </a:extLst>
          </p:cNvPr>
          <p:cNvSpPr/>
          <p:nvPr/>
        </p:nvSpPr>
        <p:spPr>
          <a:xfrm>
            <a:off x="9753600" y="3563007"/>
            <a:ext cx="2343807" cy="1870842"/>
          </a:xfrm>
          <a:prstGeom prst="wedgeRectCallout">
            <a:avLst>
              <a:gd name="adj1" fmla="val -57754"/>
              <a:gd name="adj2" fmla="val -5159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7% of the respondents mention snow melting as the first thing that comes to mind when they think about climate change, while 24% recall it and 32% recognize it.</a:t>
            </a:r>
          </a:p>
        </p:txBody>
      </p:sp>
    </p:spTree>
    <p:extLst>
      <p:ext uri="{BB962C8B-B14F-4D97-AF65-F5344CB8AC3E}">
        <p14:creationId xmlns:p14="http://schemas.microsoft.com/office/powerpoint/2010/main" val="256778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01A52AA-1A00-4025-BDFB-53DBA66911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7452242"/>
              </p:ext>
            </p:extLst>
          </p:nvPr>
        </p:nvGraphicFramePr>
        <p:xfrm>
          <a:off x="436728" y="1806204"/>
          <a:ext cx="11282150" cy="441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Causes of Climate Change (</a:t>
            </a:r>
            <a:r>
              <a:rPr lang="en-US" sz="2800" b="1" dirty="0"/>
              <a:t>TOM SPON AIDED)</a:t>
            </a:r>
          </a:p>
          <a:p>
            <a:r>
              <a:rPr lang="en-GB" sz="2000" b="1" dirty="0"/>
              <a:t>Deforestation, industrialization, and burning fossil fuels are considered as main cause of climate change. </a:t>
            </a:r>
            <a:endParaRPr lang="en-US" sz="2800" b="1" dirty="0"/>
          </a:p>
        </p:txBody>
      </p:sp>
      <p:sp>
        <p:nvSpPr>
          <p:cNvPr id="35" name="Speech Bubble: Rectangle 8">
            <a:extLst>
              <a:ext uri="{FF2B5EF4-FFF2-40B4-BE49-F238E27FC236}">
                <a16:creationId xmlns:a16="http://schemas.microsoft.com/office/drawing/2014/main" id="{E159293E-3BA0-480E-9600-593819B4FBE1}"/>
              </a:ext>
            </a:extLst>
          </p:cNvPr>
          <p:cNvSpPr/>
          <p:nvPr/>
        </p:nvSpPr>
        <p:spPr>
          <a:xfrm>
            <a:off x="9144000" y="3710150"/>
            <a:ext cx="2764221" cy="1702677"/>
          </a:xfrm>
          <a:prstGeom prst="wedgeRectCallout">
            <a:avLst>
              <a:gd name="adj1" fmla="val -57754"/>
              <a:gd name="adj2" fmla="val -5159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3% of the respondents mention storing waste in landfills as the first thing that comes to mind when they think about causes of climate change, while 24% recall it and 40% recognize it.</a:t>
            </a:r>
          </a:p>
        </p:txBody>
      </p:sp>
    </p:spTree>
    <p:extLst>
      <p:ext uri="{BB962C8B-B14F-4D97-AF65-F5344CB8AC3E}">
        <p14:creationId xmlns:p14="http://schemas.microsoft.com/office/powerpoint/2010/main" val="2064806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2813780-BBCE-4ECA-83A6-F9C0AE7E3E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5017313"/>
              </p:ext>
            </p:extLst>
          </p:nvPr>
        </p:nvGraphicFramePr>
        <p:xfrm>
          <a:off x="436728" y="1795694"/>
          <a:ext cx="11282150" cy="4605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Mitigation Measures for Climate Change (</a:t>
            </a:r>
            <a:r>
              <a:rPr lang="en-US" sz="2800" b="1" dirty="0"/>
              <a:t>TOM SPON AIDED)</a:t>
            </a:r>
          </a:p>
          <a:p>
            <a:r>
              <a:rPr lang="en-GB" sz="2000" b="1" dirty="0"/>
              <a:t>Afforestation is considered as the primary mitigation measure for climate change. </a:t>
            </a:r>
            <a:endParaRPr lang="en-US" sz="2800" b="1" dirty="0"/>
          </a:p>
        </p:txBody>
      </p:sp>
      <p:sp>
        <p:nvSpPr>
          <p:cNvPr id="35" name="Speech Bubble: Rectangle 8">
            <a:extLst>
              <a:ext uri="{FF2B5EF4-FFF2-40B4-BE49-F238E27FC236}">
                <a16:creationId xmlns:a16="http://schemas.microsoft.com/office/drawing/2014/main" id="{E159293E-3BA0-480E-9600-593819B4FBE1}"/>
              </a:ext>
            </a:extLst>
          </p:cNvPr>
          <p:cNvSpPr/>
          <p:nvPr/>
        </p:nvSpPr>
        <p:spPr>
          <a:xfrm>
            <a:off x="9680945" y="3532591"/>
            <a:ext cx="2397642" cy="2155827"/>
          </a:xfrm>
          <a:prstGeom prst="wedgeRectCallout">
            <a:avLst>
              <a:gd name="adj1" fmla="val -55537"/>
              <a:gd name="adj2" fmla="val -3615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4% of the respondents mention buying eco-friendly products as the first thing that comes to mind when they think about mitigation measures for climate change, while 29% recall it and 33% recognize it.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F01BA4-9DEA-4A77-8A7A-C998DF1B4351}"/>
              </a:ext>
            </a:extLst>
          </p:cNvPr>
          <p:cNvSpPr/>
          <p:nvPr/>
        </p:nvSpPr>
        <p:spPr>
          <a:xfrm>
            <a:off x="10909005" y="1998920"/>
            <a:ext cx="542260" cy="2445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91%</a:t>
            </a:r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6F2653-6C2C-4EA9-B5E5-C4116720B1CC}"/>
              </a:ext>
            </a:extLst>
          </p:cNvPr>
          <p:cNvSpPr/>
          <p:nvPr/>
        </p:nvSpPr>
        <p:spPr>
          <a:xfrm>
            <a:off x="8783514" y="4054804"/>
            <a:ext cx="608849" cy="2339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64%</a:t>
            </a:r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238C35-0327-4A57-9C2C-EFCC245267D2}"/>
              </a:ext>
            </a:extLst>
          </p:cNvPr>
          <p:cNvSpPr/>
          <p:nvPr/>
        </p:nvSpPr>
        <p:spPr>
          <a:xfrm>
            <a:off x="9396388" y="3208527"/>
            <a:ext cx="608849" cy="2463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72%</a:t>
            </a:r>
            <a:endParaRPr lang="en-US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A92A18-47B5-4A74-9086-48E3E317814E}"/>
              </a:ext>
            </a:extLst>
          </p:cNvPr>
          <p:cNvSpPr/>
          <p:nvPr/>
        </p:nvSpPr>
        <p:spPr>
          <a:xfrm>
            <a:off x="9441712" y="2831498"/>
            <a:ext cx="563525" cy="2463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73%</a:t>
            </a:r>
            <a:endParaRPr lang="en-US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0C1FAA-F151-4223-94EB-896D036D4A35}"/>
              </a:ext>
            </a:extLst>
          </p:cNvPr>
          <p:cNvSpPr/>
          <p:nvPr/>
        </p:nvSpPr>
        <p:spPr>
          <a:xfrm>
            <a:off x="8423027" y="4444530"/>
            <a:ext cx="608849" cy="2339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60%</a:t>
            </a:r>
            <a:endParaRPr lang="en-US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419CF3-FC40-4E8C-928B-5E2E3FB27758}"/>
              </a:ext>
            </a:extLst>
          </p:cNvPr>
          <p:cNvSpPr/>
          <p:nvPr/>
        </p:nvSpPr>
        <p:spPr>
          <a:xfrm>
            <a:off x="10129284" y="2420678"/>
            <a:ext cx="567069" cy="2374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81%</a:t>
            </a:r>
            <a:endParaRPr lang="en-US" sz="1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3BB4C8-74FE-498B-A665-E8AF82C38B56}"/>
              </a:ext>
            </a:extLst>
          </p:cNvPr>
          <p:cNvSpPr/>
          <p:nvPr/>
        </p:nvSpPr>
        <p:spPr>
          <a:xfrm>
            <a:off x="7471146" y="4869712"/>
            <a:ext cx="567068" cy="276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49%</a:t>
            </a:r>
            <a:endParaRPr lang="en-US" sz="1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6F331-3536-4F52-8CC5-A923F35012B1}"/>
              </a:ext>
            </a:extLst>
          </p:cNvPr>
          <p:cNvSpPr/>
          <p:nvPr/>
        </p:nvSpPr>
        <p:spPr>
          <a:xfrm>
            <a:off x="6127896" y="5295869"/>
            <a:ext cx="570616" cy="2339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44%</a:t>
            </a:r>
            <a:endParaRPr lang="en-US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BDDB00-C671-4969-9560-E1911E65DEB9}"/>
              </a:ext>
            </a:extLst>
          </p:cNvPr>
          <p:cNvSpPr/>
          <p:nvPr/>
        </p:nvSpPr>
        <p:spPr>
          <a:xfrm>
            <a:off x="8901492" y="3665078"/>
            <a:ext cx="608849" cy="2339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66%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7884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EC76BCA-1DAA-44E0-AF9D-E9F3CA4938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1121104"/>
              </p:ext>
            </p:extLst>
          </p:nvPr>
        </p:nvGraphicFramePr>
        <p:xfrm>
          <a:off x="436728" y="1786271"/>
          <a:ext cx="11282150" cy="4635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Greenhouse Gases Affecting Climate Change (SPON AIDED)</a:t>
            </a:r>
          </a:p>
          <a:p>
            <a:r>
              <a:rPr lang="en-GB" sz="2000" b="1" dirty="0"/>
              <a:t>Majority of the respondents cannot recall any greenhouse gases that lead to climate change indicating their lack of awareness and limited knowledge.</a:t>
            </a:r>
            <a:endParaRPr lang="en-US" sz="2800" b="1" dirty="0"/>
          </a:p>
        </p:txBody>
      </p:sp>
      <p:sp>
        <p:nvSpPr>
          <p:cNvPr id="35" name="Speech Bubble: Rectangle 8">
            <a:extLst>
              <a:ext uri="{FF2B5EF4-FFF2-40B4-BE49-F238E27FC236}">
                <a16:creationId xmlns:a16="http://schemas.microsoft.com/office/drawing/2014/main" id="{E159293E-3BA0-480E-9600-593819B4FBE1}"/>
              </a:ext>
            </a:extLst>
          </p:cNvPr>
          <p:cNvSpPr/>
          <p:nvPr/>
        </p:nvSpPr>
        <p:spPr>
          <a:xfrm>
            <a:off x="9004918" y="3159308"/>
            <a:ext cx="2713960" cy="1410107"/>
          </a:xfrm>
          <a:prstGeom prst="wedgeRectCallout">
            <a:avLst>
              <a:gd name="adj1" fmla="val -64940"/>
              <a:gd name="adj2" fmla="val -3034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16% of the respondents recall Chlorofluorocarbon (CFC) as a major greenhouse gas affecting climate change, while 25% recognize it.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F01BA4-9DEA-4A77-8A7A-C998DF1B4351}"/>
              </a:ext>
            </a:extLst>
          </p:cNvPr>
          <p:cNvSpPr/>
          <p:nvPr/>
        </p:nvSpPr>
        <p:spPr>
          <a:xfrm>
            <a:off x="10100931" y="2126511"/>
            <a:ext cx="542260" cy="2445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59%</a:t>
            </a:r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6F2653-6C2C-4EA9-B5E5-C4116720B1CC}"/>
              </a:ext>
            </a:extLst>
          </p:cNvPr>
          <p:cNvSpPr/>
          <p:nvPr/>
        </p:nvSpPr>
        <p:spPr>
          <a:xfrm>
            <a:off x="7024066" y="3965944"/>
            <a:ext cx="608849" cy="2339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34%</a:t>
            </a:r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238C35-0327-4A57-9C2C-EFCC245267D2}"/>
              </a:ext>
            </a:extLst>
          </p:cNvPr>
          <p:cNvSpPr/>
          <p:nvPr/>
        </p:nvSpPr>
        <p:spPr>
          <a:xfrm>
            <a:off x="8524412" y="2738481"/>
            <a:ext cx="608849" cy="2463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45%</a:t>
            </a:r>
            <a:endParaRPr lang="en-US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0C1FAA-F151-4223-94EB-896D036D4A35}"/>
              </a:ext>
            </a:extLst>
          </p:cNvPr>
          <p:cNvSpPr/>
          <p:nvPr/>
        </p:nvSpPr>
        <p:spPr>
          <a:xfrm>
            <a:off x="5286422" y="4569415"/>
            <a:ext cx="608849" cy="2339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19%</a:t>
            </a:r>
            <a:endParaRPr lang="en-US" sz="1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3BB4C8-74FE-498B-A665-E8AF82C38B56}"/>
              </a:ext>
            </a:extLst>
          </p:cNvPr>
          <p:cNvSpPr/>
          <p:nvPr/>
        </p:nvSpPr>
        <p:spPr>
          <a:xfrm>
            <a:off x="8727451" y="5136967"/>
            <a:ext cx="567068" cy="276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48%</a:t>
            </a:r>
            <a:endParaRPr lang="en-US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BDDB00-C671-4969-9560-E1911E65DEB9}"/>
              </a:ext>
            </a:extLst>
          </p:cNvPr>
          <p:cNvSpPr/>
          <p:nvPr/>
        </p:nvSpPr>
        <p:spPr>
          <a:xfrm>
            <a:off x="7915563" y="3312042"/>
            <a:ext cx="608849" cy="2339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41%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9386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Accountable and Responsible for Climate Change</a:t>
            </a:r>
          </a:p>
          <a:p>
            <a:r>
              <a:rPr lang="en-GB" sz="2000" b="1" dirty="0"/>
              <a:t>Individuals are considered as most accountable for climate change, while the national government is viewed as most responsible for tackling it.</a:t>
            </a:r>
            <a:endParaRPr lang="en-US" sz="2800" b="1" dirty="0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8464ED99-AA69-4DBE-9C5C-0B9F12329C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9883899"/>
              </p:ext>
            </p:extLst>
          </p:nvPr>
        </p:nvGraphicFramePr>
        <p:xfrm>
          <a:off x="416150" y="1785774"/>
          <a:ext cx="5548715" cy="4498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49A82FB-815A-42A6-81E1-814670C5BF6A}"/>
              </a:ext>
            </a:extLst>
          </p:cNvPr>
          <p:cNvSpPr/>
          <p:nvPr/>
        </p:nvSpPr>
        <p:spPr>
          <a:xfrm>
            <a:off x="5310961" y="2772710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88%</a:t>
            </a:r>
            <a:endParaRPr lang="en-US" sz="1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24C18DC-F73C-42B2-ABAD-728A22E374BB}"/>
              </a:ext>
            </a:extLst>
          </p:cNvPr>
          <p:cNvSpPr/>
          <p:nvPr/>
        </p:nvSpPr>
        <p:spPr>
          <a:xfrm>
            <a:off x="5266652" y="3312043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84%</a:t>
            </a:r>
            <a:endParaRPr lang="en-US" sz="1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3E0390-792F-4108-B60F-302420425273}"/>
              </a:ext>
            </a:extLst>
          </p:cNvPr>
          <p:cNvSpPr/>
          <p:nvPr/>
        </p:nvSpPr>
        <p:spPr>
          <a:xfrm>
            <a:off x="4750975" y="3906798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65%</a:t>
            </a:r>
            <a:endParaRPr lang="en-US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2938BE-B697-4126-93DD-E3605EC0F7E2}"/>
              </a:ext>
            </a:extLst>
          </p:cNvPr>
          <p:cNvSpPr/>
          <p:nvPr/>
        </p:nvSpPr>
        <p:spPr>
          <a:xfrm>
            <a:off x="4719071" y="4455043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65%</a:t>
            </a:r>
            <a:endParaRPr lang="en-US" sz="1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69F7DA-8FB9-40B1-85B6-ABA292BB9EAE}"/>
              </a:ext>
            </a:extLst>
          </p:cNvPr>
          <p:cNvSpPr/>
          <p:nvPr/>
        </p:nvSpPr>
        <p:spPr>
          <a:xfrm>
            <a:off x="4511738" y="5054010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58%</a:t>
            </a:r>
            <a:endParaRPr lang="en-US" sz="1400" dirty="0"/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A15826A9-275C-4FDC-BEAF-5D17A9C2F8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2174814"/>
              </p:ext>
            </p:extLst>
          </p:nvPr>
        </p:nvGraphicFramePr>
        <p:xfrm>
          <a:off x="6096000" y="1806201"/>
          <a:ext cx="5548715" cy="4498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9B215C30-F32C-417F-9068-23145C6F38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4800603"/>
              </p:ext>
            </p:extLst>
          </p:nvPr>
        </p:nvGraphicFramePr>
        <p:xfrm>
          <a:off x="6096001" y="1806201"/>
          <a:ext cx="5548714" cy="447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Rectangle 23">
            <a:extLst>
              <a:ext uri="{FF2B5EF4-FFF2-40B4-BE49-F238E27FC236}">
                <a16:creationId xmlns:a16="http://schemas.microsoft.com/office/drawing/2014/main" id="{6C5853EA-B0A4-4C2B-A6D0-2AB790F6E745}"/>
              </a:ext>
            </a:extLst>
          </p:cNvPr>
          <p:cNvSpPr/>
          <p:nvPr/>
        </p:nvSpPr>
        <p:spPr>
          <a:xfrm>
            <a:off x="11089814" y="2753834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87%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1B05BDA-41E5-420C-B200-BDEA7BE63FF4}"/>
              </a:ext>
            </a:extLst>
          </p:cNvPr>
          <p:cNvSpPr/>
          <p:nvPr/>
        </p:nvSpPr>
        <p:spPr>
          <a:xfrm>
            <a:off x="10497460" y="4185174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66%</a:t>
            </a:r>
            <a:endParaRPr lang="en-US" sz="1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511EA1-982B-48DC-A955-EC82DDD0B99E}"/>
              </a:ext>
            </a:extLst>
          </p:cNvPr>
          <p:cNvSpPr/>
          <p:nvPr/>
        </p:nvSpPr>
        <p:spPr>
          <a:xfrm>
            <a:off x="10480214" y="4655148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64%</a:t>
            </a:r>
            <a:endParaRPr lang="en-US" sz="1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49CE729-7654-403B-AC3F-B28C156162F4}"/>
              </a:ext>
            </a:extLst>
          </p:cNvPr>
          <p:cNvSpPr/>
          <p:nvPr/>
        </p:nvSpPr>
        <p:spPr>
          <a:xfrm>
            <a:off x="10366800" y="5149700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60%</a:t>
            </a:r>
            <a:endParaRPr lang="en-US" sz="1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A71C8B-E308-4D85-A350-7FA25261CD49}"/>
              </a:ext>
            </a:extLst>
          </p:cNvPr>
          <p:cNvSpPr/>
          <p:nvPr/>
        </p:nvSpPr>
        <p:spPr>
          <a:xfrm>
            <a:off x="10597228" y="3701467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69%</a:t>
            </a:r>
            <a:endParaRPr lang="en-US" sz="14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44DA58-0C53-468F-BC9C-5B861C10F3EC}"/>
              </a:ext>
            </a:extLst>
          </p:cNvPr>
          <p:cNvSpPr/>
          <p:nvPr/>
        </p:nvSpPr>
        <p:spPr>
          <a:xfrm>
            <a:off x="11018511" y="3247993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84%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0244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B9476510-ABB2-4695-B3D1-03F5739B2B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2799414"/>
              </p:ext>
            </p:extLst>
          </p:nvPr>
        </p:nvGraphicFramePr>
        <p:xfrm>
          <a:off x="436728" y="1806204"/>
          <a:ext cx="11174081" cy="441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Government Role in Tackling Climate Change</a:t>
            </a:r>
          </a:p>
          <a:p>
            <a:r>
              <a:rPr lang="en-GB" sz="2000" b="1" dirty="0"/>
              <a:t>Majority of respondents recall and recognize introduction of awareness programs as major role of government in tackling climate change. </a:t>
            </a:r>
            <a:endParaRPr lang="en-US" sz="28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5853EA-B0A4-4C2B-A6D0-2AB790F6E745}"/>
              </a:ext>
            </a:extLst>
          </p:cNvPr>
          <p:cNvSpPr/>
          <p:nvPr/>
        </p:nvSpPr>
        <p:spPr>
          <a:xfrm>
            <a:off x="10993757" y="2088556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92%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1B05BDA-41E5-420C-B200-BDEA7BE63FF4}"/>
              </a:ext>
            </a:extLst>
          </p:cNvPr>
          <p:cNvSpPr/>
          <p:nvPr/>
        </p:nvSpPr>
        <p:spPr>
          <a:xfrm>
            <a:off x="8243357" y="3841258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56%</a:t>
            </a:r>
            <a:endParaRPr lang="en-US" sz="1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511EA1-982B-48DC-A955-EC82DDD0B99E}"/>
              </a:ext>
            </a:extLst>
          </p:cNvPr>
          <p:cNvSpPr/>
          <p:nvPr/>
        </p:nvSpPr>
        <p:spPr>
          <a:xfrm>
            <a:off x="8162316" y="4410599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55%</a:t>
            </a:r>
            <a:endParaRPr lang="en-US" sz="1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49CE729-7654-403B-AC3F-B28C156162F4}"/>
              </a:ext>
            </a:extLst>
          </p:cNvPr>
          <p:cNvSpPr/>
          <p:nvPr/>
        </p:nvSpPr>
        <p:spPr>
          <a:xfrm>
            <a:off x="7901818" y="4979940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50%</a:t>
            </a:r>
            <a:endParaRPr lang="en-US" sz="1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A71C8B-E308-4D85-A350-7FA25261CD49}"/>
              </a:ext>
            </a:extLst>
          </p:cNvPr>
          <p:cNvSpPr/>
          <p:nvPr/>
        </p:nvSpPr>
        <p:spPr>
          <a:xfrm>
            <a:off x="9161833" y="3248245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67%</a:t>
            </a:r>
            <a:endParaRPr lang="en-US" sz="14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44DA58-0C53-468F-BC9C-5B861C10F3EC}"/>
              </a:ext>
            </a:extLst>
          </p:cNvPr>
          <p:cNvSpPr/>
          <p:nvPr/>
        </p:nvSpPr>
        <p:spPr>
          <a:xfrm>
            <a:off x="9959219" y="2665619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77%</a:t>
            </a:r>
            <a:endParaRPr lang="en-US" sz="1400" dirty="0"/>
          </a:p>
        </p:txBody>
      </p:sp>
      <p:sp>
        <p:nvSpPr>
          <p:cNvPr id="21" name="Speech Bubble: Rectangle 8">
            <a:extLst>
              <a:ext uri="{FF2B5EF4-FFF2-40B4-BE49-F238E27FC236}">
                <a16:creationId xmlns:a16="http://schemas.microsoft.com/office/drawing/2014/main" id="{0A97C383-2C95-4F6A-9694-DBDE4999FC01}"/>
              </a:ext>
            </a:extLst>
          </p:cNvPr>
          <p:cNvSpPr/>
          <p:nvPr/>
        </p:nvSpPr>
        <p:spPr>
          <a:xfrm>
            <a:off x="9003618" y="3945218"/>
            <a:ext cx="2713960" cy="1410107"/>
          </a:xfrm>
          <a:prstGeom prst="wedgeRectCallout">
            <a:avLst>
              <a:gd name="adj1" fmla="val -30855"/>
              <a:gd name="adj2" fmla="val -7031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28% of the respondents recall promoting green energy as major role of government in tackling climate change, while 39% recognize it.</a:t>
            </a:r>
          </a:p>
        </p:txBody>
      </p:sp>
    </p:spTree>
    <p:extLst>
      <p:ext uri="{BB962C8B-B14F-4D97-AF65-F5344CB8AC3E}">
        <p14:creationId xmlns:p14="http://schemas.microsoft.com/office/powerpoint/2010/main" val="3567659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44E7450-073A-4F9A-B029-0AA19B130A93}"/>
              </a:ext>
            </a:extLst>
          </p:cNvPr>
          <p:cNvGraphicFramePr/>
          <p:nvPr/>
        </p:nvGraphicFramePr>
        <p:xfrm>
          <a:off x="474422" y="1878060"/>
          <a:ext cx="11243156" cy="444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Individual Role in Tackling Climate Change</a:t>
            </a:r>
          </a:p>
          <a:p>
            <a:r>
              <a:rPr lang="en-GB" sz="2000" b="1" dirty="0"/>
              <a:t>Majority of respondents recall and recognize reducing, reusing and recycling waste as major role of individual in tackling climate change. </a:t>
            </a:r>
            <a:endParaRPr lang="en-US" sz="28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5853EA-B0A4-4C2B-A6D0-2AB790F6E745}"/>
              </a:ext>
            </a:extLst>
          </p:cNvPr>
          <p:cNvSpPr/>
          <p:nvPr/>
        </p:nvSpPr>
        <p:spPr>
          <a:xfrm>
            <a:off x="10738575" y="2064289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85%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1B05BDA-41E5-420C-B200-BDEA7BE63FF4}"/>
              </a:ext>
            </a:extLst>
          </p:cNvPr>
          <p:cNvSpPr/>
          <p:nvPr/>
        </p:nvSpPr>
        <p:spPr>
          <a:xfrm>
            <a:off x="9805047" y="3868536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70%</a:t>
            </a:r>
            <a:endParaRPr lang="en-US" sz="1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511EA1-982B-48DC-A955-EC82DDD0B99E}"/>
              </a:ext>
            </a:extLst>
          </p:cNvPr>
          <p:cNvSpPr/>
          <p:nvPr/>
        </p:nvSpPr>
        <p:spPr>
          <a:xfrm>
            <a:off x="8842800" y="4474395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59%</a:t>
            </a:r>
            <a:endParaRPr lang="en-US" sz="1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49CE729-7654-403B-AC3F-B28C156162F4}"/>
              </a:ext>
            </a:extLst>
          </p:cNvPr>
          <p:cNvSpPr/>
          <p:nvPr/>
        </p:nvSpPr>
        <p:spPr>
          <a:xfrm>
            <a:off x="8082571" y="5042093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51%</a:t>
            </a:r>
            <a:endParaRPr lang="en-US" sz="1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A71C8B-E308-4D85-A350-7FA25261CD49}"/>
              </a:ext>
            </a:extLst>
          </p:cNvPr>
          <p:cNvSpPr/>
          <p:nvPr/>
        </p:nvSpPr>
        <p:spPr>
          <a:xfrm>
            <a:off x="10326042" y="3261582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76%</a:t>
            </a:r>
            <a:endParaRPr lang="en-US" sz="14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44DA58-0C53-468F-BC9C-5B861C10F3EC}"/>
              </a:ext>
            </a:extLst>
          </p:cNvPr>
          <p:cNvSpPr/>
          <p:nvPr/>
        </p:nvSpPr>
        <p:spPr>
          <a:xfrm>
            <a:off x="10586540" y="2636684"/>
            <a:ext cx="520995" cy="2977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79%</a:t>
            </a:r>
            <a:endParaRPr lang="en-US" sz="1400" dirty="0"/>
          </a:p>
        </p:txBody>
      </p:sp>
      <p:sp>
        <p:nvSpPr>
          <p:cNvPr id="21" name="Speech Bubble: Rectangle 8">
            <a:extLst>
              <a:ext uri="{FF2B5EF4-FFF2-40B4-BE49-F238E27FC236}">
                <a16:creationId xmlns:a16="http://schemas.microsoft.com/office/drawing/2014/main" id="{0A97C383-2C95-4F6A-9694-DBDE4999FC01}"/>
              </a:ext>
            </a:extLst>
          </p:cNvPr>
          <p:cNvSpPr/>
          <p:nvPr/>
        </p:nvSpPr>
        <p:spPr>
          <a:xfrm>
            <a:off x="9542650" y="4474395"/>
            <a:ext cx="2514671" cy="1479838"/>
          </a:xfrm>
          <a:prstGeom prst="wedgeRectCallout">
            <a:avLst>
              <a:gd name="adj1" fmla="val -31263"/>
              <a:gd name="adj2" fmla="val -6578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31% of the respondents recall switching to an electric vehicle as major role of individual in tackling climate change, while 39% recognize it.</a:t>
            </a:r>
          </a:p>
        </p:txBody>
      </p:sp>
    </p:spTree>
    <p:extLst>
      <p:ext uri="{BB962C8B-B14F-4D97-AF65-F5344CB8AC3E}">
        <p14:creationId xmlns:p14="http://schemas.microsoft.com/office/powerpoint/2010/main" val="3792172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196CC071-A989-4C4E-A834-9C87672770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1485515"/>
              </p:ext>
            </p:extLst>
          </p:nvPr>
        </p:nvGraphicFramePr>
        <p:xfrm>
          <a:off x="436728" y="1806204"/>
          <a:ext cx="11282150" cy="4498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Climate Change: Media Preference </a:t>
            </a:r>
          </a:p>
          <a:p>
            <a:r>
              <a:rPr lang="en-GB" sz="2000" b="1" dirty="0"/>
              <a:t>Majority of respondents rely on platforms like Facebook and Instagram for news and discussions on climate change.</a:t>
            </a:r>
            <a:endParaRPr lang="en-US" sz="2800" b="1" dirty="0"/>
          </a:p>
        </p:txBody>
      </p:sp>
      <p:sp>
        <p:nvSpPr>
          <p:cNvPr id="21" name="Speech Bubble: Rectangle 8">
            <a:extLst>
              <a:ext uri="{FF2B5EF4-FFF2-40B4-BE49-F238E27FC236}">
                <a16:creationId xmlns:a16="http://schemas.microsoft.com/office/drawing/2014/main" id="{0A97C383-2C95-4F6A-9694-DBDE4999FC01}"/>
              </a:ext>
            </a:extLst>
          </p:cNvPr>
          <p:cNvSpPr/>
          <p:nvPr/>
        </p:nvSpPr>
        <p:spPr>
          <a:xfrm>
            <a:off x="10013234" y="3007103"/>
            <a:ext cx="2044087" cy="1267185"/>
          </a:xfrm>
          <a:prstGeom prst="wedgeRectCallout">
            <a:avLst>
              <a:gd name="adj1" fmla="val -38545"/>
              <a:gd name="adj2" fmla="val -6662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65% of respondents rely on television to gain information about climate change. 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095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609969" y="-3070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61887" y="3889830"/>
            <a:ext cx="10191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GB" sz="7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060" y="1"/>
            <a:ext cx="1503076" cy="19549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643" y="-3070"/>
            <a:ext cx="1505437" cy="195805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38204" y="2927529"/>
            <a:ext cx="11347396" cy="3570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3251197" y="3154281"/>
            <a:ext cx="5721410" cy="1361370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60166F-8F84-4FBA-B937-F11BFF28DEFD}"/>
              </a:ext>
            </a:extLst>
          </p:cNvPr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 | 5912340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71332"/>
      </p:ext>
    </p:extLst>
  </p:cSld>
  <p:clrMapOvr>
    <a:masterClrMapping/>
  </p:clrMapOvr>
</p:sld>
</file>

<file path=ppt/theme/theme1.xml><?xml version="1.0" encoding="utf-8"?>
<a:theme xmlns:a="http://schemas.openxmlformats.org/drawingml/2006/main" name="80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1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36213</TotalTime>
  <Words>863</Words>
  <Application>Microsoft Office PowerPoint</Application>
  <PresentationFormat>Widescreen</PresentationFormat>
  <Paragraphs>271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Wingdings 2</vt:lpstr>
      <vt:lpstr>80_Dividend</vt:lpstr>
      <vt:lpstr>1_Dividend</vt:lpstr>
      <vt:lpstr>PowerPoint Presentation</vt:lpstr>
      <vt:lpstr>OBJECTIVES AND METHODOLOGY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THANK YOU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- Post Launch Evaluation</dc:title>
  <dc:creator>Avant Garde</dc:creator>
  <cp:lastModifiedBy>Sudeep Rai</cp:lastModifiedBy>
  <cp:revision>3129</cp:revision>
  <cp:lastPrinted>2024-05-09T08:59:51Z</cp:lastPrinted>
  <dcterms:created xsi:type="dcterms:W3CDTF">2018-02-05T15:26:47Z</dcterms:created>
  <dcterms:modified xsi:type="dcterms:W3CDTF">2025-05-01T07:22:22Z</dcterms:modified>
</cp:coreProperties>
</file>