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ppt/charts/chartEx1.xml" ContentType="application/vnd.ms-office.chartex+xml"/>
  <Override PartName="/ppt/charts/style7.xml" ContentType="application/vnd.ms-office.chartstyle+xml"/>
  <Override PartName="/ppt/charts/colors7.xml" ContentType="application/vnd.ms-office.chartcolorstyl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7.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9.xml" ContentType="application/vnd.openxmlformats-officedocument.presentationml.notesSl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0.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1.xml" ContentType="application/vnd.openxmlformats-officedocument.presentationml.notesSl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2.xml" ContentType="application/vnd.openxmlformats-officedocument.presentationml.notesSl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3.xml" ContentType="application/vnd.openxmlformats-officedocument.presentationml.notesSlide+xml"/>
  <Override PartName="/ppt/charts/chart17.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4.xml" ContentType="application/vnd.openxmlformats-officedocument.presentationml.notesSlide+xml"/>
  <Override PartName="/ppt/charts/chart18.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19.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5.xml" ContentType="application/vnd.openxmlformats-officedocument.presentationml.notesSlide+xml"/>
  <Override PartName="/ppt/charts/chart20.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16.xml" ContentType="application/vnd.openxmlformats-officedocument.presentationml.notesSlide+xml"/>
  <Override PartName="/ppt/charts/chart21.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7.xml" ContentType="application/vnd.openxmlformats-officedocument.presentationml.notesSlide+xml"/>
  <Override PartName="/ppt/charts/chart22.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8.xml" ContentType="application/vnd.openxmlformats-officedocument.presentationml.notesSlide+xml"/>
  <Override PartName="/ppt/charts/chart23.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19.xml" ContentType="application/vnd.openxmlformats-officedocument.presentationml.notesSlide+xml"/>
  <Override PartName="/ppt/charts/chart24.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0.xml" ContentType="application/vnd.openxmlformats-officedocument.presentationml.notesSlide+xml"/>
  <Override PartName="/ppt/charts/chart25.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1.xml" ContentType="application/vnd.openxmlformats-officedocument.presentationml.notesSlide+xml"/>
  <Override PartName="/ppt/charts/chart26.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2.xml" ContentType="application/vnd.openxmlformats-officedocument.presentationml.notesSlide+xml"/>
  <Override PartName="/ppt/charts/chart27.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3.xml" ContentType="application/vnd.openxmlformats-officedocument.presentationml.notesSlide+xml"/>
  <Override PartName="/ppt/charts/chart28.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24.xml" ContentType="application/vnd.openxmlformats-officedocument.presentationml.notesSlide+xml"/>
  <Override PartName="/ppt/charts/chart29.xml" ContentType="application/vnd.openxmlformats-officedocument.drawingml.chart+xml"/>
  <Override PartName="/ppt/charts/style30.xml" ContentType="application/vnd.ms-office.chartstyle+xml"/>
  <Override PartName="/ppt/charts/colors30.xml" ContentType="application/vnd.ms-office.chartcolorstyle+xml"/>
  <Override PartName="/ppt/drawings/drawing1.xml" ContentType="application/vnd.openxmlformats-officedocument.drawingml.chartshapes+xml"/>
  <Override PartName="/ppt/notesSlides/notesSlide25.xml" ContentType="application/vnd.openxmlformats-officedocument.presentationml.notesSlide+xml"/>
  <Override PartName="/ppt/charts/chart30.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26.xml" ContentType="application/vnd.openxmlformats-officedocument.presentationml.notesSlide+xml"/>
  <Override PartName="/ppt/charts/chart31.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7.xml" ContentType="application/vnd.openxmlformats-officedocument.presentationml.notesSlide+xml"/>
  <Override PartName="/ppt/charts/chart32.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28.xml" ContentType="application/vnd.openxmlformats-officedocument.presentationml.notesSlide+xml"/>
  <Override PartName="/ppt/charts/chart33.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29.xml" ContentType="application/vnd.openxmlformats-officedocument.presentationml.notesSlide+xml"/>
  <Override PartName="/ppt/charts/chart34.xml" ContentType="application/vnd.openxmlformats-officedocument.drawingml.chart+xml"/>
  <Override PartName="/ppt/charts/style35.xml" ContentType="application/vnd.ms-office.chartstyle+xml"/>
  <Override PartName="/ppt/charts/colors3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40"/>
  </p:notesMasterIdLst>
  <p:sldIdLst>
    <p:sldId id="6510" r:id="rId2"/>
    <p:sldId id="7158" r:id="rId3"/>
    <p:sldId id="7396" r:id="rId4"/>
    <p:sldId id="7463" r:id="rId5"/>
    <p:sldId id="7542" r:id="rId6"/>
    <p:sldId id="7543" r:id="rId7"/>
    <p:sldId id="7538" r:id="rId8"/>
    <p:sldId id="7539" r:id="rId9"/>
    <p:sldId id="7540" r:id="rId10"/>
    <p:sldId id="7397" r:id="rId11"/>
    <p:sldId id="7132" r:id="rId12"/>
    <p:sldId id="7558" r:id="rId13"/>
    <p:sldId id="7559" r:id="rId14"/>
    <p:sldId id="7560" r:id="rId15"/>
    <p:sldId id="7145" r:id="rId16"/>
    <p:sldId id="7400" r:id="rId17"/>
    <p:sldId id="7461" r:id="rId18"/>
    <p:sldId id="7462" r:id="rId19"/>
    <p:sldId id="7402" r:id="rId20"/>
    <p:sldId id="7504" r:id="rId21"/>
    <p:sldId id="7506" r:id="rId22"/>
    <p:sldId id="7408" r:id="rId23"/>
    <p:sldId id="7119" r:id="rId24"/>
    <p:sldId id="7467" r:id="rId25"/>
    <p:sldId id="7468" r:id="rId26"/>
    <p:sldId id="7478" r:id="rId27"/>
    <p:sldId id="7481" r:id="rId28"/>
    <p:sldId id="7484" r:id="rId29"/>
    <p:sldId id="7486" r:id="rId30"/>
    <p:sldId id="7489" r:id="rId31"/>
    <p:sldId id="7492" r:id="rId32"/>
    <p:sldId id="7495" r:id="rId33"/>
    <p:sldId id="7496" r:id="rId34"/>
    <p:sldId id="7499" r:id="rId35"/>
    <p:sldId id="7523" r:id="rId36"/>
    <p:sldId id="7530" r:id="rId37"/>
    <p:sldId id="7535" r:id="rId38"/>
    <p:sldId id="477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BA6E845-1351-48E4-8CE9-D17176499837}">
          <p14:sldIdLst>
            <p14:sldId id="6510"/>
            <p14:sldId id="7158"/>
            <p14:sldId id="7396"/>
            <p14:sldId id="7463"/>
            <p14:sldId id="7542"/>
            <p14:sldId id="7543"/>
            <p14:sldId id="7538"/>
            <p14:sldId id="7539"/>
            <p14:sldId id="7540"/>
            <p14:sldId id="7397"/>
            <p14:sldId id="7132"/>
            <p14:sldId id="7558"/>
            <p14:sldId id="7559"/>
            <p14:sldId id="7560"/>
            <p14:sldId id="7145"/>
            <p14:sldId id="7400"/>
            <p14:sldId id="7461"/>
            <p14:sldId id="7462"/>
            <p14:sldId id="7402"/>
            <p14:sldId id="7504"/>
            <p14:sldId id="7506"/>
            <p14:sldId id="7408"/>
            <p14:sldId id="7119"/>
            <p14:sldId id="7467"/>
            <p14:sldId id="7468"/>
            <p14:sldId id="7478"/>
            <p14:sldId id="7481"/>
            <p14:sldId id="7484"/>
            <p14:sldId id="7486"/>
            <p14:sldId id="7489"/>
            <p14:sldId id="7492"/>
            <p14:sldId id="7495"/>
            <p14:sldId id="7496"/>
            <p14:sldId id="7499"/>
            <p14:sldId id="7523"/>
            <p14:sldId id="7530"/>
            <p14:sldId id="7535"/>
            <p14:sldId id="477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ll" initials="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6E09"/>
    <a:srgbClr val="6AAC90"/>
    <a:srgbClr val="000B22"/>
    <a:srgbClr val="000000"/>
    <a:srgbClr val="000D26"/>
    <a:srgbClr val="000818"/>
    <a:srgbClr val="000714"/>
    <a:srgbClr val="000A1E"/>
    <a:srgbClr val="E6E6E6"/>
    <a:srgbClr val="FF4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2" autoAdjust="0"/>
    <p:restoredTop sz="93784" autoAdjust="0"/>
  </p:normalViewPr>
  <p:slideViewPr>
    <p:cSldViewPr snapToGrid="0">
      <p:cViewPr>
        <p:scale>
          <a:sx n="30" d="100"/>
          <a:sy n="30" d="100"/>
        </p:scale>
        <p:origin x="1980" y="8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arwa\OneDrive\Desktop\Beer\Analysis\NVS%20NPS%20V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arwa\OneDrive\Desktop\Beer\Analysis\NVS%20NPS%20V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arwa\OneDrive\Desktop\Beer\Analysis\NVS%20NPS%20V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arwa\OneDrive\Desktop\Beer\Analysis\NVS%20NPS%20V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sarwa\OneDrive\Desktop\Beer\Analysis\NVS%20NPS%20V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sarwa\OneDrive\Desktop\Beer\Analysis\NVS%20NPS%20V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sarwa\OneDrive\Desktop\Beer\Analysis\Beer%20SEC%20Classification%20Data.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0.xml"/><Relationship Id="rId1" Type="http://schemas.microsoft.com/office/2011/relationships/chartStyle" Target="style10.xml"/></Relationships>
</file>

<file path=ppt/charts/_rels/chart10.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1.xml"/><Relationship Id="rId1" Type="http://schemas.microsoft.com/office/2011/relationships/chartStyle" Target="style11.xml"/></Relationships>
</file>

<file path=ppt/charts/_rels/chart1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3.xml"/><Relationship Id="rId1" Type="http://schemas.microsoft.com/office/2011/relationships/chartStyle" Target="style13.xml"/></Relationships>
</file>

<file path=ppt/charts/_rels/chart1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5.xml"/><Relationship Id="rId1" Type="http://schemas.microsoft.com/office/2011/relationships/chartStyle" Target="style15.xml"/></Relationships>
</file>

<file path=ppt/charts/_rels/chart1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6.xml"/><Relationship Id="rId1" Type="http://schemas.microsoft.com/office/2011/relationships/chartStyle" Target="style16.xml"/></Relationships>
</file>

<file path=ppt/charts/_rels/chart1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7.xml"/><Relationship Id="rId1" Type="http://schemas.microsoft.com/office/2011/relationships/chartStyle" Target="style17.xml"/></Relationships>
</file>

<file path=ppt/charts/_rels/chart1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8.xml"/><Relationship Id="rId1" Type="http://schemas.microsoft.com/office/2011/relationships/chartStyle" Target="style18.xml"/></Relationships>
</file>

<file path=ppt/charts/_rels/chart18.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9.xml"/><Relationship Id="rId1" Type="http://schemas.microsoft.com/office/2011/relationships/chartStyle" Target="style19.xml"/></Relationships>
</file>

<file path=ppt/charts/_rels/chart19.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0.xml"/><Relationship Id="rId1" Type="http://schemas.microsoft.com/office/2011/relationships/chartStyle" Target="style20.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sarwa\OneDrive\Desktop\Beer\Analysis\NVS%20NPS.xlsx" TargetMode="External"/><Relationship Id="rId2" Type="http://schemas.microsoft.com/office/2011/relationships/chartColorStyle" Target="colors21.xml"/><Relationship Id="rId1" Type="http://schemas.microsoft.com/office/2011/relationships/chartStyle" Target="style21.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sarwa\OneDrive\Desktop\Beer\Analysis\NVS%20NPS.xlsx" TargetMode="External"/><Relationship Id="rId2" Type="http://schemas.microsoft.com/office/2011/relationships/chartColorStyle" Target="colors22.xml"/><Relationship Id="rId1" Type="http://schemas.microsoft.com/office/2011/relationships/chartStyle" Target="style22.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sarwa\OneDrive\Desktop\Beer\Analysis\NVS%20NPS.xlsx" TargetMode="External"/><Relationship Id="rId2" Type="http://schemas.microsoft.com/office/2011/relationships/chartColorStyle" Target="colors23.xml"/><Relationship Id="rId1" Type="http://schemas.microsoft.com/office/2011/relationships/chartStyle" Target="style23.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sarwa\OneDrive\Desktop\Beer\Analysis\NVS%20NPS.xlsx" TargetMode="External"/><Relationship Id="rId2" Type="http://schemas.microsoft.com/office/2011/relationships/chartColorStyle" Target="colors24.xml"/><Relationship Id="rId1" Type="http://schemas.microsoft.com/office/2011/relationships/chartStyle" Target="style24.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sarwa\OneDrive\Desktop\Beer\Analysis\NVS%20NPS.xlsx" TargetMode="External"/><Relationship Id="rId2" Type="http://schemas.microsoft.com/office/2011/relationships/chartColorStyle" Target="colors25.xml"/><Relationship Id="rId1" Type="http://schemas.microsoft.com/office/2011/relationships/chartStyle" Target="style25.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sarwa\OneDrive\Desktop\Beer\Analysis\NVS%20NPS.xlsx" TargetMode="External"/><Relationship Id="rId2" Type="http://schemas.microsoft.com/office/2011/relationships/chartColorStyle" Target="colors26.xml"/><Relationship Id="rId1" Type="http://schemas.microsoft.com/office/2011/relationships/chartStyle" Target="style26.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sarwa\OneDrive\Desktop\Beer\Analysis\NVS%20NPS%20V2.xlsx" TargetMode="External"/><Relationship Id="rId2" Type="http://schemas.microsoft.com/office/2011/relationships/chartColorStyle" Target="colors27.xml"/><Relationship Id="rId1" Type="http://schemas.microsoft.com/office/2011/relationships/chartStyle" Target="style27.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sarwa\OneDrive\Desktop\Beer\Analysis\NVS%20NPS%20V2.xlsx" TargetMode="External"/><Relationship Id="rId2" Type="http://schemas.microsoft.com/office/2011/relationships/chartColorStyle" Target="colors28.xml"/><Relationship Id="rId1" Type="http://schemas.microsoft.com/office/2011/relationships/chartStyle" Target="style28.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sarwa\OneDrive\Desktop\Beer\Analysis\NVS%20NPS%20V2.xlsx" TargetMode="External"/><Relationship Id="rId2" Type="http://schemas.microsoft.com/office/2011/relationships/chartColorStyle" Target="colors29.xml"/><Relationship Id="rId1" Type="http://schemas.microsoft.com/office/2011/relationships/chartStyle" Target="style29.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sarwa\OneDrive\Desktop\Beer\Analysis\GrishmaFree%20Text.xlsx" TargetMode="Externa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chartUserShapes" Target="../drawings/drawing1.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sarwa\OneDrive\Desktop\Beer\Analysis\NVS%20NPS%20V2.xlsx" TargetMode="External"/><Relationship Id="rId2" Type="http://schemas.microsoft.com/office/2011/relationships/chartColorStyle" Target="colors31.xml"/><Relationship Id="rId1" Type="http://schemas.microsoft.com/office/2011/relationships/chartStyle" Target="style31.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sarwa\OneDrive\Desktop\Beer\Analysis\NVS%20NPS%20V2.xlsx" TargetMode="External"/><Relationship Id="rId2" Type="http://schemas.microsoft.com/office/2011/relationships/chartColorStyle" Target="colors32.xml"/><Relationship Id="rId1" Type="http://schemas.microsoft.com/office/2011/relationships/chartStyle" Target="style32.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sarwa\OneDrive\Desktop\Beer\Analysis\GrishmaFree%20Text.xlsx" TargetMode="External"/><Relationship Id="rId2" Type="http://schemas.microsoft.com/office/2011/relationships/chartColorStyle" Target="colors33.xml"/><Relationship Id="rId1" Type="http://schemas.microsoft.com/office/2011/relationships/chartStyle" Target="style33.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sarwa\OneDrive\Desktop\Beer\Analysis\Prakriti%20Free%20Text_1.xlsx" TargetMode="External"/><Relationship Id="rId2" Type="http://schemas.microsoft.com/office/2011/relationships/chartColorStyle" Target="colors34.xml"/><Relationship Id="rId1" Type="http://schemas.microsoft.com/office/2011/relationships/chartStyle" Target="style34.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sarwa\OneDrive\Desktop\Beer\Analysis\Prakriti%20Free%20Text_1.xlsx" TargetMode="External"/><Relationship Id="rId2" Type="http://schemas.microsoft.com/office/2011/relationships/chartColorStyle" Target="colors35.xml"/><Relationship Id="rId1" Type="http://schemas.microsoft.com/office/2011/relationships/chartStyle" Target="style35.xml"/></Relationships>
</file>

<file path=ppt/charts/_rels/chartEx1.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file:///C:\Users\sarwa\OneDrive\Desktop\Beer\Analysis\Beer%20SEC%20Classification%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r>
              <a:rPr lang="en-US" dirty="0"/>
              <a:t>Age</a:t>
            </a:r>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solidFill>
                  <a:srgbClr val="002060"/>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Demographic!$A$16:$A$23</c:f>
              <c:strCache>
                <c:ptCount val="8"/>
                <c:pt idx="0">
                  <c:v>21 – 25</c:v>
                </c:pt>
                <c:pt idx="1">
                  <c:v>26 – 30</c:v>
                </c:pt>
                <c:pt idx="2">
                  <c:v>31- 35</c:v>
                </c:pt>
                <c:pt idx="3">
                  <c:v>36 - 40</c:v>
                </c:pt>
                <c:pt idx="4">
                  <c:v>41 – 45</c:v>
                </c:pt>
                <c:pt idx="5">
                  <c:v>46 - 50</c:v>
                </c:pt>
                <c:pt idx="6">
                  <c:v>51 – 55</c:v>
                </c:pt>
                <c:pt idx="7">
                  <c:v>Above 55</c:v>
                </c:pt>
              </c:strCache>
            </c:strRef>
          </c:cat>
          <c:val>
            <c:numRef>
              <c:f>Demographic!$B$16:$B$23</c:f>
              <c:numCache>
                <c:formatCode>0%</c:formatCode>
                <c:ptCount val="8"/>
                <c:pt idx="0">
                  <c:v>0.18110236220472442</c:v>
                </c:pt>
                <c:pt idx="1">
                  <c:v>0.17913385826771652</c:v>
                </c:pt>
                <c:pt idx="2">
                  <c:v>0.15748031496062992</c:v>
                </c:pt>
                <c:pt idx="3">
                  <c:v>0.15944881889763779</c:v>
                </c:pt>
                <c:pt idx="4">
                  <c:v>0.13779527559055119</c:v>
                </c:pt>
                <c:pt idx="5">
                  <c:v>8.070866141732283E-2</c:v>
                </c:pt>
                <c:pt idx="6">
                  <c:v>6.1023622047244097E-2</c:v>
                </c:pt>
                <c:pt idx="7">
                  <c:v>4.3307086614173228E-2</c:v>
                </c:pt>
              </c:numCache>
            </c:numRef>
          </c:val>
          <c:extLst>
            <c:ext xmlns:c16="http://schemas.microsoft.com/office/drawing/2014/chart" uri="{C3380CC4-5D6E-409C-BE32-E72D297353CC}">
              <c16:uniqueId val="{00000000-C749-4327-8C43-79689B455182}"/>
            </c:ext>
          </c:extLst>
        </c:ser>
        <c:dLbls>
          <c:dLblPos val="outEnd"/>
          <c:showLegendKey val="0"/>
          <c:showVal val="1"/>
          <c:showCatName val="0"/>
          <c:showSerName val="0"/>
          <c:showPercent val="0"/>
          <c:showBubbleSize val="0"/>
        </c:dLbls>
        <c:gapWidth val="219"/>
        <c:overlap val="-27"/>
        <c:axId val="560669576"/>
        <c:axId val="560672856"/>
      </c:barChart>
      <c:catAx>
        <c:axId val="560669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en-US"/>
          </a:p>
        </c:txPr>
        <c:crossAx val="560672856"/>
        <c:crosses val="autoZero"/>
        <c:auto val="1"/>
        <c:lblAlgn val="ctr"/>
        <c:lblOffset val="100"/>
        <c:noMultiLvlLbl val="0"/>
      </c:catAx>
      <c:valAx>
        <c:axId val="56067285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en-US"/>
          </a:p>
        </c:txPr>
        <c:crossAx val="5606695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002060"/>
      </a:solidFill>
    </a:ln>
    <a:effectLst/>
  </c:spPr>
  <c:txPr>
    <a:bodyPr/>
    <a:lstStyle/>
    <a:p>
      <a:pPr>
        <a:defRPr>
          <a:solidFill>
            <a:srgbClr val="00206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rgbClr val="002060"/>
                </a:solidFill>
                <a:latin typeface="+mn-lt"/>
                <a:ea typeface="+mn-ea"/>
                <a:cs typeface="+mn-cs"/>
              </a:defRPr>
            </a:pPr>
            <a:r>
              <a:rPr lang="en-US"/>
              <a:t>Gender</a:t>
            </a:r>
          </a:p>
        </c:rich>
      </c:tx>
      <c:overlay val="0"/>
      <c:spPr>
        <a:noFill/>
        <a:ln>
          <a:noFill/>
        </a:ln>
        <a:effectLst/>
      </c:spPr>
      <c:txPr>
        <a:bodyPr rot="0" spcFirstLastPara="1" vertOverflow="ellipsis" vert="horz" wrap="square" anchor="ctr" anchorCtr="1"/>
        <a:lstStyle/>
        <a:p>
          <a:pPr>
            <a:defRPr sz="1200" b="0" i="0" u="none" strike="noStrike" kern="1200" spc="0" baseline="0">
              <a:solidFill>
                <a:srgbClr val="002060"/>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5ED-498D-8781-9559B35D629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5ED-498D-8781-9559B35D629D}"/>
              </c:ext>
            </c:extLst>
          </c:dPt>
          <c:dLbls>
            <c:dLbl>
              <c:idx val="0"/>
              <c:layout>
                <c:manualLayout>
                  <c:x val="-6.9032152230971127E-3"/>
                  <c:y val="0.1718941382327209"/>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ED-498D-8781-9559B35D629D}"/>
                </c:ext>
              </c:extLst>
            </c:dLbl>
            <c:dLbl>
              <c:idx val="1"/>
              <c:layout>
                <c:manualLayout>
                  <c:x val="7.5959098862641919E-3"/>
                  <c:y val="-6.0022236803732865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ED-498D-8781-9559B35D629D}"/>
                </c:ext>
              </c:extLst>
            </c:dLbl>
            <c:spPr>
              <a:noFill/>
              <a:ln>
                <a:solidFill>
                  <a:srgbClr val="002060"/>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02060"/>
                    </a:solidFill>
                    <a:latin typeface="+mn-lt"/>
                    <a:ea typeface="+mn-ea"/>
                    <a:cs typeface="+mn-cs"/>
                  </a:defRPr>
                </a:pPr>
                <a:endParaRPr lang="en-US"/>
              </a:p>
            </c:txPr>
            <c:dLblPos val="bestFit"/>
            <c:showLegendKey val="0"/>
            <c:showVal val="1"/>
            <c:showCatName val="0"/>
            <c:showSerName val="0"/>
            <c:showPercent val="0"/>
            <c:showBubbleSize val="0"/>
            <c:showLeaderLines val="0"/>
            <c:extLst>
              <c:ext xmlns:c15="http://schemas.microsoft.com/office/drawing/2012/chart" uri="{CE6537A1-D6FC-4f65-9D91-7224C49458BB}"/>
            </c:extLst>
          </c:dLbls>
          <c:cat>
            <c:strRef>
              <c:f>Demographic!$A$35:$A$36</c:f>
              <c:strCache>
                <c:ptCount val="2"/>
                <c:pt idx="0">
                  <c:v>Male</c:v>
                </c:pt>
                <c:pt idx="1">
                  <c:v>Female</c:v>
                </c:pt>
              </c:strCache>
            </c:strRef>
          </c:cat>
          <c:val>
            <c:numRef>
              <c:f>Demographic!$B$35:$B$36</c:f>
              <c:numCache>
                <c:formatCode>0%</c:formatCode>
                <c:ptCount val="2"/>
                <c:pt idx="0">
                  <c:v>0.50196850393700787</c:v>
                </c:pt>
                <c:pt idx="1">
                  <c:v>0.49803149606299213</c:v>
                </c:pt>
              </c:numCache>
            </c:numRef>
          </c:val>
          <c:extLst>
            <c:ext xmlns:c16="http://schemas.microsoft.com/office/drawing/2014/chart" uri="{C3380CC4-5D6E-409C-BE32-E72D297353CC}">
              <c16:uniqueId val="{00000004-95ED-498D-8781-9559B35D629D}"/>
            </c:ext>
          </c:extLst>
        </c:ser>
        <c:dLbls>
          <c:dLblPos val="bestFit"/>
          <c:showLegendKey val="0"/>
          <c:showVal val="1"/>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rgbClr val="00206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002060"/>
      </a:solidFill>
    </a:ln>
    <a:effectLst/>
  </c:spPr>
  <c:txPr>
    <a:bodyPr/>
    <a:lstStyle/>
    <a:p>
      <a:pPr>
        <a:defRPr sz="1000">
          <a:solidFill>
            <a:srgbClr val="002060"/>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r>
              <a:rPr lang="en-US" dirty="0"/>
              <a:t>Education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solidFill>
                  <a:srgbClr val="002060"/>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Demographic!$A$53:$A$59</c:f>
              <c:strCache>
                <c:ptCount val="7"/>
                <c:pt idx="0">
                  <c:v>No official schooling</c:v>
                </c:pt>
                <c:pt idx="1">
                  <c:v>Primary education</c:v>
                </c:pt>
                <c:pt idx="2">
                  <c:v>Secondary education</c:v>
                </c:pt>
                <c:pt idx="3">
                  <c:v>Vocational training</c:v>
                </c:pt>
                <c:pt idx="4">
                  <c:v>Bachelor’s degree or equivalent</c:v>
                </c:pt>
                <c:pt idx="5">
                  <c:v>Master’s degree or equivalent</c:v>
                </c:pt>
                <c:pt idx="6">
                  <c:v>Ph.D.</c:v>
                </c:pt>
              </c:strCache>
            </c:strRef>
          </c:cat>
          <c:val>
            <c:numRef>
              <c:f>Demographic!$B$53:$B$59</c:f>
              <c:numCache>
                <c:formatCode>0.0%</c:formatCode>
                <c:ptCount val="7"/>
                <c:pt idx="0">
                  <c:v>1.7716535433070866E-2</c:v>
                </c:pt>
                <c:pt idx="1">
                  <c:v>3.3464566929133861E-2</c:v>
                </c:pt>
                <c:pt idx="2">
                  <c:v>0.15944881889763779</c:v>
                </c:pt>
                <c:pt idx="3">
                  <c:v>2.3622047244094488E-2</c:v>
                </c:pt>
                <c:pt idx="4">
                  <c:v>0.63188976377952755</c:v>
                </c:pt>
                <c:pt idx="5">
                  <c:v>0.13188976377952755</c:v>
                </c:pt>
                <c:pt idx="6">
                  <c:v>1.968503937007874E-3</c:v>
                </c:pt>
              </c:numCache>
            </c:numRef>
          </c:val>
          <c:extLst>
            <c:ext xmlns:c16="http://schemas.microsoft.com/office/drawing/2014/chart" uri="{C3380CC4-5D6E-409C-BE32-E72D297353CC}">
              <c16:uniqueId val="{00000000-F106-4AA4-A394-AB5DD57EA5DE}"/>
            </c:ext>
          </c:extLst>
        </c:ser>
        <c:dLbls>
          <c:dLblPos val="outEnd"/>
          <c:showLegendKey val="0"/>
          <c:showVal val="1"/>
          <c:showCatName val="0"/>
          <c:showSerName val="0"/>
          <c:showPercent val="0"/>
          <c:showBubbleSize val="0"/>
        </c:dLbls>
        <c:gapWidth val="219"/>
        <c:overlap val="-27"/>
        <c:axId val="560566912"/>
        <c:axId val="560577408"/>
      </c:barChart>
      <c:catAx>
        <c:axId val="56056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en-US"/>
          </a:p>
        </c:txPr>
        <c:crossAx val="560577408"/>
        <c:crosses val="autoZero"/>
        <c:auto val="1"/>
        <c:lblAlgn val="ctr"/>
        <c:lblOffset val="100"/>
        <c:noMultiLvlLbl val="0"/>
      </c:catAx>
      <c:valAx>
        <c:axId val="56057740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en-US"/>
          </a:p>
        </c:txPr>
        <c:crossAx val="5605669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002060"/>
      </a:solidFill>
    </a:ln>
    <a:effectLst/>
  </c:spPr>
  <c:txPr>
    <a:bodyPr/>
    <a:lstStyle/>
    <a:p>
      <a:pPr>
        <a:defRPr>
          <a:solidFill>
            <a:srgbClr val="002060"/>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rgbClr val="002060"/>
                </a:solidFill>
                <a:latin typeface="+mn-lt"/>
                <a:ea typeface="+mn-ea"/>
                <a:cs typeface="+mn-cs"/>
              </a:defRPr>
            </a:pPr>
            <a:r>
              <a:rPr lang="en-US" dirty="0"/>
              <a:t>Employment</a:t>
            </a:r>
          </a:p>
        </c:rich>
      </c:tx>
      <c:overlay val="0"/>
      <c:spPr>
        <a:noFill/>
        <a:ln>
          <a:noFill/>
        </a:ln>
        <a:effectLst/>
      </c:spPr>
      <c:txPr>
        <a:bodyPr rot="0" spcFirstLastPara="1" vertOverflow="ellipsis" vert="horz" wrap="square" anchor="ctr" anchorCtr="1"/>
        <a:lstStyle/>
        <a:p>
          <a:pPr>
            <a:defRPr sz="1260" b="0" i="0" u="none" strike="noStrike" kern="1200" spc="0" baseline="0">
              <a:solidFill>
                <a:srgbClr val="002060"/>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solidFill>
                  <a:srgbClr val="002060"/>
                </a:solidFill>
              </a:ln>
              <a:effectLst/>
            </c:spPr>
            <c:txPr>
              <a:bodyPr rot="0" spcFirstLastPara="1" vertOverflow="ellipsis" vert="horz" wrap="square" anchor="ctr" anchorCtr="1"/>
              <a:lstStyle/>
              <a:p>
                <a:pPr>
                  <a:defRPr sz="105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Demographic!$A$76:$A$83</c:f>
              <c:strCache>
                <c:ptCount val="8"/>
                <c:pt idx="0">
                  <c:v>Freelancer</c:v>
                </c:pt>
                <c:pt idx="1">
                  <c:v>Retired</c:v>
                </c:pt>
                <c:pt idx="2">
                  <c:v>Unemployed</c:v>
                </c:pt>
                <c:pt idx="3">
                  <c:v>Keeping house/home-maker</c:v>
                </c:pt>
                <c:pt idx="4">
                  <c:v>Full time student</c:v>
                </c:pt>
                <c:pt idx="5">
                  <c:v>Self-employed</c:v>
                </c:pt>
                <c:pt idx="6">
                  <c:v>Student and employed</c:v>
                </c:pt>
                <c:pt idx="7">
                  <c:v>Employed</c:v>
                </c:pt>
              </c:strCache>
            </c:strRef>
          </c:cat>
          <c:val>
            <c:numRef>
              <c:f>Demographic!$B$76:$B$83</c:f>
              <c:numCache>
                <c:formatCode>0%</c:formatCode>
                <c:ptCount val="8"/>
                <c:pt idx="0">
                  <c:v>7.874015748031496E-3</c:v>
                </c:pt>
                <c:pt idx="1">
                  <c:v>1.3779527559055118E-2</c:v>
                </c:pt>
                <c:pt idx="2">
                  <c:v>6.4960629921259838E-2</c:v>
                </c:pt>
                <c:pt idx="3">
                  <c:v>6.6929133858267723E-2</c:v>
                </c:pt>
                <c:pt idx="4">
                  <c:v>8.8582677165354326E-2</c:v>
                </c:pt>
                <c:pt idx="5">
                  <c:v>0.11023622047244094</c:v>
                </c:pt>
                <c:pt idx="6">
                  <c:v>0.15157480314960631</c:v>
                </c:pt>
                <c:pt idx="7">
                  <c:v>0.49606299212598426</c:v>
                </c:pt>
              </c:numCache>
            </c:numRef>
          </c:val>
          <c:extLst>
            <c:ext xmlns:c16="http://schemas.microsoft.com/office/drawing/2014/chart" uri="{C3380CC4-5D6E-409C-BE32-E72D297353CC}">
              <c16:uniqueId val="{00000000-A351-4F4C-AD3C-220923850D74}"/>
            </c:ext>
          </c:extLst>
        </c:ser>
        <c:dLbls>
          <c:dLblPos val="outEnd"/>
          <c:showLegendKey val="0"/>
          <c:showVal val="1"/>
          <c:showCatName val="0"/>
          <c:showSerName val="0"/>
          <c:showPercent val="0"/>
          <c:showBubbleSize val="0"/>
        </c:dLbls>
        <c:gapWidth val="182"/>
        <c:axId val="560529848"/>
        <c:axId val="560524272"/>
      </c:barChart>
      <c:catAx>
        <c:axId val="560529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rgbClr val="002060"/>
                </a:solidFill>
                <a:latin typeface="+mn-lt"/>
                <a:ea typeface="+mn-ea"/>
                <a:cs typeface="+mn-cs"/>
              </a:defRPr>
            </a:pPr>
            <a:endParaRPr lang="en-US"/>
          </a:p>
        </c:txPr>
        <c:crossAx val="560524272"/>
        <c:crosses val="autoZero"/>
        <c:auto val="1"/>
        <c:lblAlgn val="ctr"/>
        <c:lblOffset val="100"/>
        <c:noMultiLvlLbl val="0"/>
      </c:catAx>
      <c:valAx>
        <c:axId val="56052427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rgbClr val="002060"/>
                </a:solidFill>
                <a:latin typeface="+mn-lt"/>
                <a:ea typeface="+mn-ea"/>
                <a:cs typeface="+mn-cs"/>
              </a:defRPr>
            </a:pPr>
            <a:endParaRPr lang="en-US"/>
          </a:p>
        </c:txPr>
        <c:crossAx val="5605298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002060"/>
      </a:solidFill>
    </a:ln>
    <a:effectLst/>
  </c:spPr>
  <c:txPr>
    <a:bodyPr/>
    <a:lstStyle/>
    <a:p>
      <a:pPr>
        <a:defRPr sz="1050">
          <a:solidFill>
            <a:srgbClr val="002060"/>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r>
              <a:rPr lang="en-US" dirty="0"/>
              <a:t>Family Income</a:t>
            </a:r>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solidFill>
                  <a:srgbClr val="002060"/>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Demographic!$A$100:$A$105</c:f>
              <c:strCache>
                <c:ptCount val="6"/>
                <c:pt idx="0">
                  <c:v>Less than 20,000</c:v>
                </c:pt>
                <c:pt idx="1">
                  <c:v>20,001 – 40,000</c:v>
                </c:pt>
                <c:pt idx="2">
                  <c:v>40,001 – 60,000</c:v>
                </c:pt>
                <c:pt idx="3">
                  <c:v>60,001 – 80,000</c:v>
                </c:pt>
                <c:pt idx="4">
                  <c:v>80,001 – 100,000</c:v>
                </c:pt>
                <c:pt idx="5">
                  <c:v>Above 100,000</c:v>
                </c:pt>
              </c:strCache>
            </c:strRef>
          </c:cat>
          <c:val>
            <c:numRef>
              <c:f>Demographic!$B$100:$B$105</c:f>
              <c:numCache>
                <c:formatCode>0.0%</c:formatCode>
                <c:ptCount val="6"/>
                <c:pt idx="0">
                  <c:v>3.9920159680638719E-3</c:v>
                </c:pt>
                <c:pt idx="1">
                  <c:v>2.9940119760479042E-2</c:v>
                </c:pt>
                <c:pt idx="2">
                  <c:v>8.1836327345309379E-2</c:v>
                </c:pt>
                <c:pt idx="3">
                  <c:v>0.1437125748502994</c:v>
                </c:pt>
                <c:pt idx="4">
                  <c:v>0.16167664670658682</c:v>
                </c:pt>
                <c:pt idx="5">
                  <c:v>0.57884231536926145</c:v>
                </c:pt>
              </c:numCache>
            </c:numRef>
          </c:val>
          <c:extLst>
            <c:ext xmlns:c16="http://schemas.microsoft.com/office/drawing/2014/chart" uri="{C3380CC4-5D6E-409C-BE32-E72D297353CC}">
              <c16:uniqueId val="{00000000-841D-41C6-9B22-F9EF5ADFF047}"/>
            </c:ext>
          </c:extLst>
        </c:ser>
        <c:dLbls>
          <c:dLblPos val="outEnd"/>
          <c:showLegendKey val="0"/>
          <c:showVal val="1"/>
          <c:showCatName val="0"/>
          <c:showSerName val="0"/>
          <c:showPercent val="0"/>
          <c:showBubbleSize val="0"/>
        </c:dLbls>
        <c:gapWidth val="219"/>
        <c:overlap val="-27"/>
        <c:axId val="424507336"/>
        <c:axId val="424507664"/>
      </c:barChart>
      <c:catAx>
        <c:axId val="42450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en-US"/>
          </a:p>
        </c:txPr>
        <c:crossAx val="424507664"/>
        <c:crosses val="autoZero"/>
        <c:auto val="1"/>
        <c:lblAlgn val="ctr"/>
        <c:lblOffset val="100"/>
        <c:noMultiLvlLbl val="0"/>
      </c:catAx>
      <c:valAx>
        <c:axId val="424507664"/>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en-US"/>
          </a:p>
        </c:txPr>
        <c:crossAx val="424507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002060"/>
      </a:solidFill>
    </a:ln>
    <a:effectLst/>
  </c:spPr>
  <c:txPr>
    <a:bodyPr/>
    <a:lstStyle/>
    <a:p>
      <a:pPr>
        <a:defRPr>
          <a:solidFill>
            <a:srgbClr val="002060"/>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r>
              <a:rPr lang="en-US" dirty="0"/>
              <a:t>Ethnicity</a:t>
            </a:r>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solidFill>
                  <a:srgbClr val="002060"/>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Demographic!$A$131:$A$139</c:f>
              <c:strCache>
                <c:ptCount val="9"/>
                <c:pt idx="0">
                  <c:v>Adivasi</c:v>
                </c:pt>
                <c:pt idx="1">
                  <c:v>Madhesi (Dalit)</c:v>
                </c:pt>
                <c:pt idx="2">
                  <c:v>Madhesi Brahmin</c:v>
                </c:pt>
                <c:pt idx="3">
                  <c:v>Dalit</c:v>
                </c:pt>
                <c:pt idx="4">
                  <c:v>Madhesi</c:v>
                </c:pt>
                <c:pt idx="5">
                  <c:v>Janjati</c:v>
                </c:pt>
                <c:pt idx="6">
                  <c:v>Brahmin</c:v>
                </c:pt>
                <c:pt idx="7">
                  <c:v>Chhetri</c:v>
                </c:pt>
                <c:pt idx="8">
                  <c:v>Newar</c:v>
                </c:pt>
              </c:strCache>
            </c:strRef>
          </c:cat>
          <c:val>
            <c:numRef>
              <c:f>Demographic!$B$131:$B$139</c:f>
              <c:numCache>
                <c:formatCode>0.0%</c:formatCode>
                <c:ptCount val="9"/>
                <c:pt idx="0">
                  <c:v>1.9801980198019802E-3</c:v>
                </c:pt>
                <c:pt idx="1">
                  <c:v>1.9801980198019802E-3</c:v>
                </c:pt>
                <c:pt idx="2">
                  <c:v>7.9207920792079209E-3</c:v>
                </c:pt>
                <c:pt idx="3">
                  <c:v>1.5841584158415842E-2</c:v>
                </c:pt>
                <c:pt idx="4">
                  <c:v>3.9603960396039604E-2</c:v>
                </c:pt>
                <c:pt idx="5">
                  <c:v>0.14653465346534653</c:v>
                </c:pt>
                <c:pt idx="6">
                  <c:v>0.17227722772277226</c:v>
                </c:pt>
                <c:pt idx="7">
                  <c:v>0.2613861386138614</c:v>
                </c:pt>
                <c:pt idx="8">
                  <c:v>0.35247524752475246</c:v>
                </c:pt>
              </c:numCache>
            </c:numRef>
          </c:val>
          <c:extLst>
            <c:ext xmlns:c16="http://schemas.microsoft.com/office/drawing/2014/chart" uri="{C3380CC4-5D6E-409C-BE32-E72D297353CC}">
              <c16:uniqueId val="{00000000-7F27-445A-B6C2-A5B682374EF0}"/>
            </c:ext>
          </c:extLst>
        </c:ser>
        <c:dLbls>
          <c:dLblPos val="outEnd"/>
          <c:showLegendKey val="0"/>
          <c:showVal val="1"/>
          <c:showCatName val="0"/>
          <c:showSerName val="0"/>
          <c:showPercent val="0"/>
          <c:showBubbleSize val="0"/>
        </c:dLbls>
        <c:gapWidth val="182"/>
        <c:axId val="560561336"/>
        <c:axId val="560552480"/>
      </c:barChart>
      <c:catAx>
        <c:axId val="5605613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en-US"/>
          </a:p>
        </c:txPr>
        <c:crossAx val="560552480"/>
        <c:crosses val="autoZero"/>
        <c:auto val="1"/>
        <c:lblAlgn val="ctr"/>
        <c:lblOffset val="100"/>
        <c:noMultiLvlLbl val="0"/>
      </c:catAx>
      <c:valAx>
        <c:axId val="560552480"/>
        <c:scaling>
          <c:orientation val="minMax"/>
        </c:scaling>
        <c:delete val="0"/>
        <c:axPos val="b"/>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2060"/>
                </a:solidFill>
                <a:latin typeface="+mn-lt"/>
                <a:ea typeface="+mn-ea"/>
                <a:cs typeface="+mn-cs"/>
              </a:defRPr>
            </a:pPr>
            <a:endParaRPr lang="en-US"/>
          </a:p>
        </c:txPr>
        <c:crossAx val="560561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002060"/>
      </a:solidFill>
    </a:ln>
    <a:effectLst/>
  </c:spPr>
  <c:txPr>
    <a:bodyPr/>
    <a:lstStyle/>
    <a:p>
      <a:pPr>
        <a:defRPr>
          <a:solidFill>
            <a:srgbClr val="002060"/>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rgbClr val="E96E09"/>
              </a:solidFill>
              <a:ln>
                <a:noFill/>
              </a:ln>
              <a:effectLst/>
            </c:spPr>
            <c:extLst>
              <c:ext xmlns:c16="http://schemas.microsoft.com/office/drawing/2014/chart" uri="{C3380CC4-5D6E-409C-BE32-E72D297353CC}">
                <c16:uniqueId val="{00000002-14F4-4A7F-99CF-565F2E870FD8}"/>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1-14F4-4A7F-99CF-565F2E870FD8}"/>
              </c:ext>
            </c:extLst>
          </c:dPt>
          <c:dLbls>
            <c:spPr>
              <a:noFill/>
              <a:ln>
                <a:solidFill>
                  <a:srgbClr val="002060"/>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Sheet5!$A$46:$A$48</c:f>
              <c:strCache>
                <c:ptCount val="3"/>
                <c:pt idx="0">
                  <c:v>High / Upper</c:v>
                </c:pt>
                <c:pt idx="1">
                  <c:v>Upper Middle</c:v>
                </c:pt>
                <c:pt idx="2">
                  <c:v>Middle</c:v>
                </c:pt>
              </c:strCache>
            </c:strRef>
          </c:cat>
          <c:val>
            <c:numRef>
              <c:f>Sheet5!$B$46:$B$48</c:f>
              <c:numCache>
                <c:formatCode>0.00%</c:formatCode>
                <c:ptCount val="3"/>
                <c:pt idx="0">
                  <c:v>0.8582677165354331</c:v>
                </c:pt>
                <c:pt idx="1">
                  <c:v>9.6456692913385822E-2</c:v>
                </c:pt>
                <c:pt idx="2">
                  <c:v>4.5275590551181105E-2</c:v>
                </c:pt>
              </c:numCache>
            </c:numRef>
          </c:val>
          <c:extLst>
            <c:ext xmlns:c16="http://schemas.microsoft.com/office/drawing/2014/chart" uri="{C3380CC4-5D6E-409C-BE32-E72D297353CC}">
              <c16:uniqueId val="{00000000-14F4-4A7F-99CF-565F2E870FD8}"/>
            </c:ext>
          </c:extLst>
        </c:ser>
        <c:dLbls>
          <c:dLblPos val="outEnd"/>
          <c:showLegendKey val="0"/>
          <c:showVal val="1"/>
          <c:showCatName val="0"/>
          <c:showSerName val="0"/>
          <c:showPercent val="0"/>
          <c:showBubbleSize val="0"/>
        </c:dLbls>
        <c:gapWidth val="219"/>
        <c:overlap val="-27"/>
        <c:axId val="578476024"/>
        <c:axId val="578474056"/>
      </c:barChart>
      <c:catAx>
        <c:axId val="578476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78474056"/>
        <c:crosses val="autoZero"/>
        <c:auto val="1"/>
        <c:lblAlgn val="ctr"/>
        <c:lblOffset val="100"/>
        <c:noMultiLvlLbl val="0"/>
      </c:catAx>
      <c:valAx>
        <c:axId val="578474056"/>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784760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002060"/>
      </a:solidFill>
    </a:ln>
    <a:effectLst/>
  </c:spPr>
  <c:txPr>
    <a:bodyPr/>
    <a:lstStyle/>
    <a:p>
      <a:pPr>
        <a:defRPr sz="1600">
          <a:solidFill>
            <a:srgbClr val="002060"/>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2-4EE0-4B8F-8359-CA46DF4BDDD8}"/>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3-4EE0-4B8F-8359-CA46DF4BDDD8}"/>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4-4EE0-4B8F-8359-CA46DF4BDDD8}"/>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5-4EE0-4B8F-8359-CA46DF4BDDD8}"/>
              </c:ext>
            </c:extLst>
          </c:dPt>
          <c:dPt>
            <c:idx val="5"/>
            <c:invertIfNegative val="0"/>
            <c:bubble3D val="0"/>
            <c:spPr>
              <a:solidFill>
                <a:schemeClr val="accent3"/>
              </a:solidFill>
              <a:ln>
                <a:noFill/>
              </a:ln>
              <a:effectLst/>
            </c:spPr>
            <c:extLst>
              <c:ext xmlns:c16="http://schemas.microsoft.com/office/drawing/2014/chart" uri="{C3380CC4-5D6E-409C-BE32-E72D297353CC}">
                <c16:uniqueId val="{00000006-4EE0-4B8F-8359-CA46DF4BDDD8}"/>
              </c:ext>
            </c:extLst>
          </c:dPt>
          <c:dPt>
            <c:idx val="6"/>
            <c:invertIfNegative val="0"/>
            <c:bubble3D val="0"/>
            <c:spPr>
              <a:solidFill>
                <a:srgbClr val="92D050"/>
              </a:solidFill>
              <a:ln>
                <a:noFill/>
              </a:ln>
              <a:effectLst/>
            </c:spPr>
            <c:extLst>
              <c:ext xmlns:c16="http://schemas.microsoft.com/office/drawing/2014/chart" uri="{C3380CC4-5D6E-409C-BE32-E72D297353CC}">
                <c16:uniqueId val="{00000001-4EE0-4B8F-8359-CA46DF4BDDD8}"/>
              </c:ext>
            </c:extLst>
          </c:dPt>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Sheet1!$A$51:$A$57</c:f>
              <c:strCache>
                <c:ptCount val="7"/>
                <c:pt idx="0">
                  <c:v>Brand Awareness</c:v>
                </c:pt>
                <c:pt idx="1">
                  <c:v>Functional</c:v>
                </c:pt>
                <c:pt idx="2">
                  <c:v>Hedonic</c:v>
                </c:pt>
                <c:pt idx="3">
                  <c:v>Perceived Value</c:v>
                </c:pt>
                <c:pt idx="4">
                  <c:v>Brand Image</c:v>
                </c:pt>
                <c:pt idx="5">
                  <c:v>Brand Loyalty</c:v>
                </c:pt>
                <c:pt idx="6">
                  <c:v>Customer Satisfaction</c:v>
                </c:pt>
              </c:strCache>
            </c:strRef>
          </c:cat>
          <c:val>
            <c:numRef>
              <c:f>Sheet1!$B$51:$B$57</c:f>
              <c:numCache>
                <c:formatCode>0%</c:formatCode>
                <c:ptCount val="7"/>
                <c:pt idx="0">
                  <c:v>0.92</c:v>
                </c:pt>
                <c:pt idx="1">
                  <c:v>0.9</c:v>
                </c:pt>
                <c:pt idx="2">
                  <c:v>0.94</c:v>
                </c:pt>
                <c:pt idx="3">
                  <c:v>0.94</c:v>
                </c:pt>
                <c:pt idx="4">
                  <c:v>0.95</c:v>
                </c:pt>
                <c:pt idx="5">
                  <c:v>0.89</c:v>
                </c:pt>
                <c:pt idx="6">
                  <c:v>0.97</c:v>
                </c:pt>
              </c:numCache>
            </c:numRef>
          </c:val>
          <c:extLst>
            <c:ext xmlns:c16="http://schemas.microsoft.com/office/drawing/2014/chart" uri="{C3380CC4-5D6E-409C-BE32-E72D297353CC}">
              <c16:uniqueId val="{00000000-4EE0-4B8F-8359-CA46DF4BDDD8}"/>
            </c:ext>
          </c:extLst>
        </c:ser>
        <c:dLbls>
          <c:dLblPos val="outEnd"/>
          <c:showLegendKey val="0"/>
          <c:showVal val="1"/>
          <c:showCatName val="0"/>
          <c:showSerName val="0"/>
          <c:showPercent val="0"/>
          <c:showBubbleSize val="0"/>
        </c:dLbls>
        <c:gapWidth val="219"/>
        <c:overlap val="-27"/>
        <c:axId val="420294056"/>
        <c:axId val="324534240"/>
      </c:barChart>
      <c:catAx>
        <c:axId val="42029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24534240"/>
        <c:crosses val="autoZero"/>
        <c:auto val="1"/>
        <c:lblAlgn val="ctr"/>
        <c:lblOffset val="100"/>
        <c:noMultiLvlLbl val="0"/>
      </c:catAx>
      <c:valAx>
        <c:axId val="32453424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4202940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Sheet1!$B$2</c:f>
              <c:strCache>
                <c:ptCount val="1"/>
                <c:pt idx="0">
                  <c:v>Brand Awareness</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Sheet1!$A$3:$A$5</c:f>
              <c:strCache>
                <c:ptCount val="3"/>
                <c:pt idx="0">
                  <c:v>Highly aware</c:v>
                </c:pt>
                <c:pt idx="1">
                  <c:v>Heard a lot</c:v>
                </c:pt>
                <c:pt idx="2">
                  <c:v>Highly recognized brand </c:v>
                </c:pt>
              </c:strCache>
            </c:strRef>
          </c:cat>
          <c:val>
            <c:numRef>
              <c:f>Sheet1!$B$3:$B$5</c:f>
              <c:numCache>
                <c:formatCode>0%</c:formatCode>
                <c:ptCount val="3"/>
                <c:pt idx="0">
                  <c:v>0.84</c:v>
                </c:pt>
                <c:pt idx="1">
                  <c:v>0.97</c:v>
                </c:pt>
                <c:pt idx="2">
                  <c:v>0.96</c:v>
                </c:pt>
              </c:numCache>
            </c:numRef>
          </c:val>
          <c:extLst>
            <c:ext xmlns:c16="http://schemas.microsoft.com/office/drawing/2014/chart" uri="{C3380CC4-5D6E-409C-BE32-E72D297353CC}">
              <c16:uniqueId val="{00000000-52BC-4865-8975-0903B5D80DA3}"/>
            </c:ext>
          </c:extLst>
        </c:ser>
        <c:dLbls>
          <c:dLblPos val="outEnd"/>
          <c:showLegendKey val="0"/>
          <c:showVal val="1"/>
          <c:showCatName val="0"/>
          <c:showSerName val="0"/>
          <c:showPercent val="0"/>
          <c:showBubbleSize val="0"/>
        </c:dLbls>
        <c:gapWidth val="219"/>
        <c:overlap val="-27"/>
        <c:axId val="542006792"/>
        <c:axId val="542003184"/>
      </c:barChart>
      <c:catAx>
        <c:axId val="54200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42003184"/>
        <c:crosses val="autoZero"/>
        <c:auto val="1"/>
        <c:lblAlgn val="ctr"/>
        <c:lblOffset val="100"/>
        <c:noMultiLvlLbl val="0"/>
      </c:catAx>
      <c:valAx>
        <c:axId val="54200318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420067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Sheet1!$B$7</c:f>
              <c:strCache>
                <c:ptCount val="1"/>
                <c:pt idx="0">
                  <c:v>Functional </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Sheet1!$A$8:$A$10</c:f>
              <c:strCache>
                <c:ptCount val="3"/>
                <c:pt idx="0">
                  <c:v>Smooth while drinking</c:v>
                </c:pt>
                <c:pt idx="1">
                  <c:v>Pleasant aroma</c:v>
                </c:pt>
                <c:pt idx="2">
                  <c:v>Fits to my preference</c:v>
                </c:pt>
              </c:strCache>
            </c:strRef>
          </c:cat>
          <c:val>
            <c:numRef>
              <c:f>Sheet1!$B$8:$B$10</c:f>
              <c:numCache>
                <c:formatCode>0%</c:formatCode>
                <c:ptCount val="3"/>
                <c:pt idx="0">
                  <c:v>0.95</c:v>
                </c:pt>
                <c:pt idx="1">
                  <c:v>0.8</c:v>
                </c:pt>
                <c:pt idx="2">
                  <c:v>0.94</c:v>
                </c:pt>
              </c:numCache>
            </c:numRef>
          </c:val>
          <c:extLst>
            <c:ext xmlns:c16="http://schemas.microsoft.com/office/drawing/2014/chart" uri="{C3380CC4-5D6E-409C-BE32-E72D297353CC}">
              <c16:uniqueId val="{00000000-BAB5-4266-91E6-1D638A197092}"/>
            </c:ext>
          </c:extLst>
        </c:ser>
        <c:dLbls>
          <c:dLblPos val="outEnd"/>
          <c:showLegendKey val="0"/>
          <c:showVal val="1"/>
          <c:showCatName val="0"/>
          <c:showSerName val="0"/>
          <c:showPercent val="0"/>
          <c:showBubbleSize val="0"/>
        </c:dLbls>
        <c:gapWidth val="219"/>
        <c:overlap val="-27"/>
        <c:axId val="541984816"/>
        <c:axId val="541983504"/>
      </c:barChart>
      <c:catAx>
        <c:axId val="54198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41983504"/>
        <c:crosses val="autoZero"/>
        <c:auto val="1"/>
        <c:lblAlgn val="ctr"/>
        <c:lblOffset val="100"/>
        <c:noMultiLvlLbl val="0"/>
      </c:catAx>
      <c:valAx>
        <c:axId val="54198350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41984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Sheet1!$B$12</c:f>
              <c:strCache>
                <c:ptCount val="1"/>
                <c:pt idx="0">
                  <c:v>Hedonic</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Sheet1!$A$13:$A$15</c:f>
              <c:strCache>
                <c:ptCount val="3"/>
                <c:pt idx="0">
                  <c:v>Makes you feel refreshed</c:v>
                </c:pt>
                <c:pt idx="1">
                  <c:v>Makes you feel happy</c:v>
                </c:pt>
                <c:pt idx="2">
                  <c:v>Makes you feel relaxed</c:v>
                </c:pt>
              </c:strCache>
            </c:strRef>
          </c:cat>
          <c:val>
            <c:numRef>
              <c:f>Sheet1!$B$13:$B$15</c:f>
              <c:numCache>
                <c:formatCode>0%</c:formatCode>
                <c:ptCount val="3"/>
                <c:pt idx="0">
                  <c:v>0.93</c:v>
                </c:pt>
                <c:pt idx="1">
                  <c:v>0.93</c:v>
                </c:pt>
                <c:pt idx="2">
                  <c:v>0.95</c:v>
                </c:pt>
              </c:numCache>
            </c:numRef>
          </c:val>
          <c:extLst>
            <c:ext xmlns:c16="http://schemas.microsoft.com/office/drawing/2014/chart" uri="{C3380CC4-5D6E-409C-BE32-E72D297353CC}">
              <c16:uniqueId val="{00000000-8640-4B39-89DB-970E4FAB09C1}"/>
            </c:ext>
          </c:extLst>
        </c:ser>
        <c:dLbls>
          <c:dLblPos val="outEnd"/>
          <c:showLegendKey val="0"/>
          <c:showVal val="1"/>
          <c:showCatName val="0"/>
          <c:showSerName val="0"/>
          <c:showPercent val="0"/>
          <c:showBubbleSize val="0"/>
        </c:dLbls>
        <c:gapWidth val="219"/>
        <c:overlap val="-27"/>
        <c:axId val="541972352"/>
        <c:axId val="541976616"/>
      </c:barChart>
      <c:catAx>
        <c:axId val="54197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41976616"/>
        <c:crosses val="autoZero"/>
        <c:auto val="1"/>
        <c:lblAlgn val="ctr"/>
        <c:lblOffset val="100"/>
        <c:noMultiLvlLbl val="0"/>
      </c:catAx>
      <c:valAx>
        <c:axId val="54197661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419723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Sheet1!$B$17</c:f>
              <c:strCache>
                <c:ptCount val="1"/>
                <c:pt idx="0">
                  <c:v>Perceived Value</c:v>
                </c:pt>
              </c:strCache>
            </c:strRef>
          </c:tx>
          <c:spPr>
            <a:solidFill>
              <a:schemeClr val="accent3"/>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Sheet1!$A$18:$A$20</c:f>
              <c:strCache>
                <c:ptCount val="3"/>
                <c:pt idx="0">
                  <c:v>Good value for money</c:v>
                </c:pt>
                <c:pt idx="1">
                  <c:v>Good purchase decision</c:v>
                </c:pt>
                <c:pt idx="2">
                  <c:v>Worth the money paid</c:v>
                </c:pt>
              </c:strCache>
            </c:strRef>
          </c:cat>
          <c:val>
            <c:numRef>
              <c:f>Sheet1!$B$18:$B$20</c:f>
              <c:numCache>
                <c:formatCode>0%</c:formatCode>
                <c:ptCount val="3"/>
                <c:pt idx="0">
                  <c:v>0.93</c:v>
                </c:pt>
                <c:pt idx="1">
                  <c:v>0.95</c:v>
                </c:pt>
                <c:pt idx="2">
                  <c:v>0.94</c:v>
                </c:pt>
              </c:numCache>
            </c:numRef>
          </c:val>
          <c:extLst>
            <c:ext xmlns:c16="http://schemas.microsoft.com/office/drawing/2014/chart" uri="{C3380CC4-5D6E-409C-BE32-E72D297353CC}">
              <c16:uniqueId val="{00000000-EA19-4B7B-8501-644D839F98FA}"/>
            </c:ext>
          </c:extLst>
        </c:ser>
        <c:dLbls>
          <c:dLblPos val="outEnd"/>
          <c:showLegendKey val="0"/>
          <c:showVal val="1"/>
          <c:showCatName val="0"/>
          <c:showSerName val="0"/>
          <c:showPercent val="0"/>
          <c:showBubbleSize val="0"/>
        </c:dLbls>
        <c:gapWidth val="219"/>
        <c:overlap val="-27"/>
        <c:axId val="541999248"/>
        <c:axId val="541994656"/>
      </c:barChart>
      <c:catAx>
        <c:axId val="54199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41994656"/>
        <c:crosses val="autoZero"/>
        <c:auto val="1"/>
        <c:lblAlgn val="ctr"/>
        <c:lblOffset val="100"/>
        <c:noMultiLvlLbl val="0"/>
      </c:catAx>
      <c:valAx>
        <c:axId val="54199465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419992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Sheet1!$B$22</c:f>
              <c:strCache>
                <c:ptCount val="1"/>
                <c:pt idx="0">
                  <c:v>Brand Image</c:v>
                </c:pt>
              </c:strCache>
            </c:strRef>
          </c:tx>
          <c:spPr>
            <a:solidFill>
              <a:schemeClr val="accent3"/>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Sheet1!$A$23:$A$25</c:f>
              <c:strCache>
                <c:ptCount val="3"/>
                <c:pt idx="0">
                  <c:v>Trusted Brand</c:v>
                </c:pt>
                <c:pt idx="1">
                  <c:v>Consistent</c:v>
                </c:pt>
                <c:pt idx="2">
                  <c:v>Good Reputation</c:v>
                </c:pt>
              </c:strCache>
            </c:strRef>
          </c:cat>
          <c:val>
            <c:numRef>
              <c:f>Sheet1!$B$23:$B$25</c:f>
              <c:numCache>
                <c:formatCode>0%</c:formatCode>
                <c:ptCount val="3"/>
                <c:pt idx="0">
                  <c:v>0.97</c:v>
                </c:pt>
                <c:pt idx="1">
                  <c:v>0.92</c:v>
                </c:pt>
                <c:pt idx="2">
                  <c:v>0.97</c:v>
                </c:pt>
              </c:numCache>
            </c:numRef>
          </c:val>
          <c:extLst>
            <c:ext xmlns:c16="http://schemas.microsoft.com/office/drawing/2014/chart" uri="{C3380CC4-5D6E-409C-BE32-E72D297353CC}">
              <c16:uniqueId val="{00000000-9094-4616-8FFA-8B6FE693CFA7}"/>
            </c:ext>
          </c:extLst>
        </c:ser>
        <c:dLbls>
          <c:dLblPos val="outEnd"/>
          <c:showLegendKey val="0"/>
          <c:showVal val="1"/>
          <c:showCatName val="0"/>
          <c:showSerName val="0"/>
          <c:showPercent val="0"/>
          <c:showBubbleSize val="0"/>
        </c:dLbls>
        <c:gapWidth val="219"/>
        <c:overlap val="-27"/>
        <c:axId val="542074032"/>
        <c:axId val="542074360"/>
      </c:barChart>
      <c:catAx>
        <c:axId val="54207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42074360"/>
        <c:crosses val="autoZero"/>
        <c:auto val="1"/>
        <c:lblAlgn val="ctr"/>
        <c:lblOffset val="100"/>
        <c:noMultiLvlLbl val="0"/>
      </c:catAx>
      <c:valAx>
        <c:axId val="54207436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420740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19751586965950693"/>
          <c:y val="0.30836644818714526"/>
          <c:w val="0.76466119366697294"/>
          <c:h val="0.48070282989671881"/>
        </c:manualLayout>
      </c:layout>
      <c:barChart>
        <c:barDir val="col"/>
        <c:grouping val="clustered"/>
        <c:varyColors val="0"/>
        <c:ser>
          <c:idx val="0"/>
          <c:order val="0"/>
          <c:tx>
            <c:strRef>
              <c:f>Sheet1!$B$27</c:f>
              <c:strCache>
                <c:ptCount val="1"/>
                <c:pt idx="0">
                  <c:v>Brand Loyalty</c:v>
                </c:pt>
              </c:strCache>
            </c:strRef>
          </c:tx>
          <c:spPr>
            <a:solidFill>
              <a:schemeClr val="accent3"/>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Sheet1!$A$28:$A$30</c:f>
              <c:strCache>
                <c:ptCount val="3"/>
                <c:pt idx="0">
                  <c:v>Consider continuing in the future</c:v>
                </c:pt>
                <c:pt idx="1">
                  <c:v>Would recommend to other people</c:v>
                </c:pt>
                <c:pt idx="2">
                  <c:v>Loyal to the brand</c:v>
                </c:pt>
              </c:strCache>
            </c:strRef>
          </c:cat>
          <c:val>
            <c:numRef>
              <c:f>Sheet1!$B$28:$B$30</c:f>
              <c:numCache>
                <c:formatCode>0%</c:formatCode>
                <c:ptCount val="3"/>
                <c:pt idx="0">
                  <c:v>0.97</c:v>
                </c:pt>
                <c:pt idx="1">
                  <c:v>0.94</c:v>
                </c:pt>
                <c:pt idx="2">
                  <c:v>0.77</c:v>
                </c:pt>
              </c:numCache>
            </c:numRef>
          </c:val>
          <c:extLst>
            <c:ext xmlns:c16="http://schemas.microsoft.com/office/drawing/2014/chart" uri="{C3380CC4-5D6E-409C-BE32-E72D297353CC}">
              <c16:uniqueId val="{00000000-A91F-4EE6-B284-C32B8C2F5614}"/>
            </c:ext>
          </c:extLst>
        </c:ser>
        <c:dLbls>
          <c:dLblPos val="outEnd"/>
          <c:showLegendKey val="0"/>
          <c:showVal val="1"/>
          <c:showCatName val="0"/>
          <c:showSerName val="0"/>
          <c:showPercent val="0"/>
          <c:showBubbleSize val="0"/>
        </c:dLbls>
        <c:gapWidth val="219"/>
        <c:overlap val="-27"/>
        <c:axId val="418476000"/>
        <c:axId val="418476984"/>
      </c:barChart>
      <c:catAx>
        <c:axId val="41847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18476984"/>
        <c:crosses val="autoZero"/>
        <c:auto val="1"/>
        <c:lblAlgn val="ctr"/>
        <c:lblOffset val="100"/>
        <c:noMultiLvlLbl val="0"/>
      </c:catAx>
      <c:valAx>
        <c:axId val="41847698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4184760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Sheet1!$B$32</c:f>
              <c:strCache>
                <c:ptCount val="1"/>
                <c:pt idx="0">
                  <c:v>Customer Satisfaction</c:v>
                </c:pt>
              </c:strCache>
            </c:strRef>
          </c:tx>
          <c:spPr>
            <a:solidFill>
              <a:srgbClr val="92D050"/>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Sheet1!$A$33:$A$35</c:f>
              <c:strCache>
                <c:ptCount val="3"/>
                <c:pt idx="0">
                  <c:v>Satisfied with the quality</c:v>
                </c:pt>
                <c:pt idx="1">
                  <c:v>Provides satisfying drinking experience</c:v>
                </c:pt>
                <c:pt idx="2">
                  <c:v>Happy about the decision to consume the brand</c:v>
                </c:pt>
              </c:strCache>
            </c:strRef>
          </c:cat>
          <c:val>
            <c:numRef>
              <c:f>Sheet1!$B$33:$B$35</c:f>
              <c:numCache>
                <c:formatCode>0%</c:formatCode>
                <c:ptCount val="3"/>
                <c:pt idx="0">
                  <c:v>0.98</c:v>
                </c:pt>
                <c:pt idx="1">
                  <c:v>0.96</c:v>
                </c:pt>
                <c:pt idx="2">
                  <c:v>0.97</c:v>
                </c:pt>
              </c:numCache>
            </c:numRef>
          </c:val>
          <c:extLst>
            <c:ext xmlns:c16="http://schemas.microsoft.com/office/drawing/2014/chart" uri="{C3380CC4-5D6E-409C-BE32-E72D297353CC}">
              <c16:uniqueId val="{00000000-B5CF-4F49-9478-4D107AB3D903}"/>
            </c:ext>
          </c:extLst>
        </c:ser>
        <c:dLbls>
          <c:dLblPos val="outEnd"/>
          <c:showLegendKey val="0"/>
          <c:showVal val="1"/>
          <c:showCatName val="0"/>
          <c:showSerName val="0"/>
          <c:showPercent val="0"/>
          <c:showBubbleSize val="0"/>
        </c:dLbls>
        <c:gapWidth val="219"/>
        <c:overlap val="-27"/>
        <c:axId val="420299632"/>
        <c:axId val="420293728"/>
      </c:barChart>
      <c:catAx>
        <c:axId val="42029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420293728"/>
        <c:crosses val="autoZero"/>
        <c:auto val="1"/>
        <c:lblAlgn val="ctr"/>
        <c:lblOffset val="100"/>
        <c:noMultiLvlLbl val="0"/>
      </c:catAx>
      <c:valAx>
        <c:axId val="42029372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4202996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Sheet1!$A$77:$A$83</c:f>
              <c:strCache>
                <c:ptCount val="7"/>
                <c:pt idx="0">
                  <c:v>Very Unlikely</c:v>
                </c:pt>
                <c:pt idx="1">
                  <c:v>Unlikely</c:v>
                </c:pt>
                <c:pt idx="2">
                  <c:v>Neutral</c:v>
                </c:pt>
                <c:pt idx="3">
                  <c:v>Likely</c:v>
                </c:pt>
                <c:pt idx="4">
                  <c:v>Very Likely</c:v>
                </c:pt>
                <c:pt idx="5">
                  <c:v>Don’t Know</c:v>
                </c:pt>
                <c:pt idx="6">
                  <c:v>No Response/Refused</c:v>
                </c:pt>
              </c:strCache>
            </c:strRef>
          </c:cat>
          <c:val>
            <c:numRef>
              <c:f>Sheet1!$B$77:$B$83</c:f>
              <c:numCache>
                <c:formatCode>0.00%</c:formatCode>
                <c:ptCount val="7"/>
                <c:pt idx="0">
                  <c:v>4.9309664694280081E-2</c:v>
                </c:pt>
                <c:pt idx="1">
                  <c:v>8.6785009861932938E-2</c:v>
                </c:pt>
                <c:pt idx="2">
                  <c:v>0.18343195266272189</c:v>
                </c:pt>
                <c:pt idx="3">
                  <c:v>0.38856015779092701</c:v>
                </c:pt>
                <c:pt idx="4">
                  <c:v>0.27613412228796846</c:v>
                </c:pt>
                <c:pt idx="5">
                  <c:v>1.3806706114398421E-2</c:v>
                </c:pt>
                <c:pt idx="6">
                  <c:v>1.9723865877712033E-3</c:v>
                </c:pt>
              </c:numCache>
            </c:numRef>
          </c:val>
          <c:extLst>
            <c:ext xmlns:c16="http://schemas.microsoft.com/office/drawing/2014/chart" uri="{C3380CC4-5D6E-409C-BE32-E72D297353CC}">
              <c16:uniqueId val="{00000000-96C4-48CD-B004-B744FF5A0939}"/>
            </c:ext>
          </c:extLst>
        </c:ser>
        <c:dLbls>
          <c:dLblPos val="outEnd"/>
          <c:showLegendKey val="0"/>
          <c:showVal val="1"/>
          <c:showCatName val="0"/>
          <c:showSerName val="0"/>
          <c:showPercent val="0"/>
          <c:showBubbleSize val="0"/>
        </c:dLbls>
        <c:gapWidth val="219"/>
        <c:overlap val="-27"/>
        <c:axId val="424926232"/>
        <c:axId val="424917048"/>
      </c:barChart>
      <c:catAx>
        <c:axId val="424926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24917048"/>
        <c:crosses val="autoZero"/>
        <c:auto val="1"/>
        <c:lblAlgn val="ctr"/>
        <c:lblOffset val="100"/>
        <c:noMultiLvlLbl val="0"/>
      </c:catAx>
      <c:valAx>
        <c:axId val="424917048"/>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4249262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Sheet1!$A$87:$A$91</c:f>
              <c:strCache>
                <c:ptCount val="5"/>
                <c:pt idx="0">
                  <c:v>Unlikely</c:v>
                </c:pt>
                <c:pt idx="1">
                  <c:v>Neutral</c:v>
                </c:pt>
                <c:pt idx="2">
                  <c:v>Likely</c:v>
                </c:pt>
                <c:pt idx="3">
                  <c:v>Very Likely</c:v>
                </c:pt>
                <c:pt idx="4">
                  <c:v>No Response/Refused</c:v>
                </c:pt>
              </c:strCache>
            </c:strRef>
          </c:cat>
          <c:val>
            <c:numRef>
              <c:f>Sheet1!$B$87:$B$91</c:f>
              <c:numCache>
                <c:formatCode>0.00%</c:formatCode>
                <c:ptCount val="5"/>
                <c:pt idx="0">
                  <c:v>3.9447731755424065E-3</c:v>
                </c:pt>
                <c:pt idx="1">
                  <c:v>1.1834319526627219E-2</c:v>
                </c:pt>
                <c:pt idx="2">
                  <c:v>0.30769230769230771</c:v>
                </c:pt>
                <c:pt idx="3">
                  <c:v>0.67455621301775148</c:v>
                </c:pt>
                <c:pt idx="4">
                  <c:v>1.9723865877712033E-3</c:v>
                </c:pt>
              </c:numCache>
            </c:numRef>
          </c:val>
          <c:extLst>
            <c:ext xmlns:c16="http://schemas.microsoft.com/office/drawing/2014/chart" uri="{C3380CC4-5D6E-409C-BE32-E72D297353CC}">
              <c16:uniqueId val="{00000000-A008-4A92-8CD4-DCCFB7768991}"/>
            </c:ext>
          </c:extLst>
        </c:ser>
        <c:dLbls>
          <c:dLblPos val="outEnd"/>
          <c:showLegendKey val="0"/>
          <c:showVal val="1"/>
          <c:showCatName val="0"/>
          <c:showSerName val="0"/>
          <c:showPercent val="0"/>
          <c:showBubbleSize val="0"/>
        </c:dLbls>
        <c:gapWidth val="219"/>
        <c:overlap val="-27"/>
        <c:axId val="424821928"/>
        <c:axId val="424822584"/>
      </c:barChart>
      <c:catAx>
        <c:axId val="424821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424822584"/>
        <c:crosses val="autoZero"/>
        <c:auto val="1"/>
        <c:lblAlgn val="ctr"/>
        <c:lblOffset val="100"/>
        <c:noMultiLvlLbl val="0"/>
      </c:catAx>
      <c:valAx>
        <c:axId val="424822584"/>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4248219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Sheet1!$A$64</c:f>
              <c:strCache>
                <c:ptCount val="1"/>
                <c:pt idx="0">
                  <c:v>NVS</c:v>
                </c:pt>
              </c:strCache>
            </c:strRef>
          </c:cat>
          <c:val>
            <c:numRef>
              <c:f>Sheet1!$B$64</c:f>
              <c:numCache>
                <c:formatCode>0%</c:formatCode>
                <c:ptCount val="1"/>
                <c:pt idx="0">
                  <c:v>0.69</c:v>
                </c:pt>
              </c:numCache>
            </c:numRef>
          </c:val>
          <c:extLst>
            <c:ext xmlns:c16="http://schemas.microsoft.com/office/drawing/2014/chart" uri="{C3380CC4-5D6E-409C-BE32-E72D297353CC}">
              <c16:uniqueId val="{00000000-A344-47C8-AFE3-554097D8C428}"/>
            </c:ext>
          </c:extLst>
        </c:ser>
        <c:dLbls>
          <c:dLblPos val="outEnd"/>
          <c:showLegendKey val="0"/>
          <c:showVal val="1"/>
          <c:showCatName val="0"/>
          <c:showSerName val="0"/>
          <c:showPercent val="0"/>
          <c:showBubbleSize val="0"/>
        </c:dLbls>
        <c:gapWidth val="219"/>
        <c:overlap val="-27"/>
        <c:axId val="618111200"/>
        <c:axId val="618118088"/>
      </c:barChart>
      <c:catAx>
        <c:axId val="61811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618118088"/>
        <c:crosses val="autoZero"/>
        <c:auto val="1"/>
        <c:lblAlgn val="ctr"/>
        <c:lblOffset val="100"/>
        <c:noMultiLvlLbl val="0"/>
      </c:catAx>
      <c:valAx>
        <c:axId val="61811808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618111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rgbClr val="FF0000"/>
              </a:solidFill>
              <a:ln>
                <a:noFill/>
              </a:ln>
              <a:effectLst/>
            </c:spPr>
            <c:extLst>
              <c:ext xmlns:c16="http://schemas.microsoft.com/office/drawing/2014/chart" uri="{C3380CC4-5D6E-409C-BE32-E72D297353CC}">
                <c16:uniqueId val="{0000000A-9ABD-4DDE-BAB9-CA80FED80869}"/>
              </c:ext>
            </c:extLst>
          </c:dPt>
          <c:dPt>
            <c:idx val="4"/>
            <c:invertIfNegative val="0"/>
            <c:bubble3D val="0"/>
            <c:spPr>
              <a:solidFill>
                <a:srgbClr val="FF0000"/>
              </a:solidFill>
              <a:ln>
                <a:noFill/>
              </a:ln>
              <a:effectLst/>
            </c:spPr>
            <c:extLst>
              <c:ext xmlns:c16="http://schemas.microsoft.com/office/drawing/2014/chart" uri="{C3380CC4-5D6E-409C-BE32-E72D297353CC}">
                <c16:uniqueId val="{00000009-9ABD-4DDE-BAB9-CA80FED80869}"/>
              </c:ext>
            </c:extLst>
          </c:dPt>
          <c:dPt>
            <c:idx val="5"/>
            <c:invertIfNegative val="0"/>
            <c:bubble3D val="0"/>
            <c:spPr>
              <a:solidFill>
                <a:srgbClr val="FF0000"/>
              </a:solidFill>
              <a:ln>
                <a:noFill/>
              </a:ln>
              <a:effectLst/>
            </c:spPr>
            <c:extLst>
              <c:ext xmlns:c16="http://schemas.microsoft.com/office/drawing/2014/chart" uri="{C3380CC4-5D6E-409C-BE32-E72D297353CC}">
                <c16:uniqueId val="{00000008-9ABD-4DDE-BAB9-CA80FED80869}"/>
              </c:ext>
            </c:extLst>
          </c:dPt>
          <c:dPt>
            <c:idx val="6"/>
            <c:invertIfNegative val="0"/>
            <c:bubble3D val="0"/>
            <c:spPr>
              <a:solidFill>
                <a:srgbClr val="FFFF00"/>
              </a:solidFill>
              <a:ln>
                <a:noFill/>
              </a:ln>
              <a:effectLst/>
            </c:spPr>
            <c:extLst>
              <c:ext xmlns:c16="http://schemas.microsoft.com/office/drawing/2014/chart" uri="{C3380CC4-5D6E-409C-BE32-E72D297353CC}">
                <c16:uniqueId val="{00000007-9ABD-4DDE-BAB9-CA80FED80869}"/>
              </c:ext>
            </c:extLst>
          </c:dPt>
          <c:dPt>
            <c:idx val="7"/>
            <c:invertIfNegative val="0"/>
            <c:bubble3D val="0"/>
            <c:spPr>
              <a:solidFill>
                <a:srgbClr val="FFFF00"/>
              </a:solidFill>
              <a:ln>
                <a:noFill/>
              </a:ln>
              <a:effectLst/>
            </c:spPr>
            <c:extLst>
              <c:ext xmlns:c16="http://schemas.microsoft.com/office/drawing/2014/chart" uri="{C3380CC4-5D6E-409C-BE32-E72D297353CC}">
                <c16:uniqueId val="{00000006-9ABD-4DDE-BAB9-CA80FED80869}"/>
              </c:ext>
            </c:extLst>
          </c:dPt>
          <c:dPt>
            <c:idx val="8"/>
            <c:invertIfNegative val="0"/>
            <c:bubble3D val="0"/>
            <c:spPr>
              <a:solidFill>
                <a:srgbClr val="92D050"/>
              </a:solidFill>
              <a:ln>
                <a:noFill/>
              </a:ln>
              <a:effectLst/>
            </c:spPr>
            <c:extLst>
              <c:ext xmlns:c16="http://schemas.microsoft.com/office/drawing/2014/chart" uri="{C3380CC4-5D6E-409C-BE32-E72D297353CC}">
                <c16:uniqueId val="{00000004-9ABD-4DDE-BAB9-CA80FED80869}"/>
              </c:ext>
            </c:extLst>
          </c:dPt>
          <c:dPt>
            <c:idx val="9"/>
            <c:invertIfNegative val="0"/>
            <c:bubble3D val="0"/>
            <c:spPr>
              <a:solidFill>
                <a:srgbClr val="92D050"/>
              </a:solidFill>
              <a:ln>
                <a:noFill/>
              </a:ln>
              <a:effectLst/>
            </c:spPr>
            <c:extLst>
              <c:ext xmlns:c16="http://schemas.microsoft.com/office/drawing/2014/chart" uri="{C3380CC4-5D6E-409C-BE32-E72D297353CC}">
                <c16:uniqueId val="{00000005-9ABD-4DDE-BAB9-CA80FED80869}"/>
              </c:ext>
            </c:extLst>
          </c:dPt>
          <c:dLbls>
            <c:dLbl>
              <c:idx val="0"/>
              <c:delete val="1"/>
              <c:extLst>
                <c:ext xmlns:c15="http://schemas.microsoft.com/office/drawing/2012/chart" uri="{CE6537A1-D6FC-4f65-9D91-7224C49458BB}"/>
                <c:ext xmlns:c16="http://schemas.microsoft.com/office/drawing/2014/chart" uri="{C3380CC4-5D6E-409C-BE32-E72D297353CC}">
                  <c16:uniqueId val="{00000001-9ABD-4DDE-BAB9-CA80FED80869}"/>
                </c:ext>
              </c:extLst>
            </c:dLbl>
            <c:dLbl>
              <c:idx val="2"/>
              <c:delete val="1"/>
              <c:extLst>
                <c:ext xmlns:c15="http://schemas.microsoft.com/office/drawing/2012/chart" uri="{CE6537A1-D6FC-4f65-9D91-7224C49458BB}"/>
                <c:ext xmlns:c16="http://schemas.microsoft.com/office/drawing/2014/chart" uri="{C3380CC4-5D6E-409C-BE32-E72D297353CC}">
                  <c16:uniqueId val="{00000002-9ABD-4DDE-BAB9-CA80FED80869}"/>
                </c:ext>
              </c:extLst>
            </c:dLbl>
            <c:dLbl>
              <c:idx val="3"/>
              <c:delete val="1"/>
              <c:extLst>
                <c:ext xmlns:c15="http://schemas.microsoft.com/office/drawing/2012/chart" uri="{CE6537A1-D6FC-4f65-9D91-7224C49458BB}"/>
                <c:ext xmlns:c16="http://schemas.microsoft.com/office/drawing/2014/chart" uri="{C3380CC4-5D6E-409C-BE32-E72D297353CC}">
                  <c16:uniqueId val="{00000003-9ABD-4DDE-BAB9-CA80FED80869}"/>
                </c:ext>
              </c:extLst>
            </c:dLbl>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Sheet1!$A$95:$A$104</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Sheet1!$B$95:$B$104</c:f>
              <c:numCache>
                <c:formatCode>0.00%</c:formatCode>
                <c:ptCount val="10"/>
                <c:pt idx="0" formatCode="0%">
                  <c:v>0</c:v>
                </c:pt>
                <c:pt idx="1">
                  <c:v>1.9723865877712033E-3</c:v>
                </c:pt>
                <c:pt idx="2" formatCode="0%">
                  <c:v>0</c:v>
                </c:pt>
                <c:pt idx="3" formatCode="0%">
                  <c:v>0</c:v>
                </c:pt>
                <c:pt idx="4">
                  <c:v>1.5779092702169626E-2</c:v>
                </c:pt>
                <c:pt idx="5">
                  <c:v>5.3254437869822487E-2</c:v>
                </c:pt>
                <c:pt idx="6">
                  <c:v>0.14792899408284024</c:v>
                </c:pt>
                <c:pt idx="7">
                  <c:v>0.3629191321499014</c:v>
                </c:pt>
                <c:pt idx="8">
                  <c:v>0.30966469428007892</c:v>
                </c:pt>
                <c:pt idx="9">
                  <c:v>0.10848126232741617</c:v>
                </c:pt>
              </c:numCache>
            </c:numRef>
          </c:val>
          <c:extLst>
            <c:ext xmlns:c16="http://schemas.microsoft.com/office/drawing/2014/chart" uri="{C3380CC4-5D6E-409C-BE32-E72D297353CC}">
              <c16:uniqueId val="{00000000-9ABD-4DDE-BAB9-CA80FED80869}"/>
            </c:ext>
          </c:extLst>
        </c:ser>
        <c:dLbls>
          <c:dLblPos val="outEnd"/>
          <c:showLegendKey val="0"/>
          <c:showVal val="1"/>
          <c:showCatName val="0"/>
          <c:showSerName val="0"/>
          <c:showPercent val="0"/>
          <c:showBubbleSize val="0"/>
        </c:dLbls>
        <c:gapWidth val="219"/>
        <c:overlap val="-27"/>
        <c:axId val="542092400"/>
        <c:axId val="542093056"/>
      </c:barChart>
      <c:catAx>
        <c:axId val="54209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42093056"/>
        <c:crosses val="autoZero"/>
        <c:auto val="1"/>
        <c:lblAlgn val="ctr"/>
        <c:lblOffset val="100"/>
        <c:noMultiLvlLbl val="0"/>
      </c:catAx>
      <c:valAx>
        <c:axId val="54209305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42092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'Consumption pattern'!$A$14:$A$16</c:f>
              <c:strCache>
                <c:ptCount val="3"/>
                <c:pt idx="0">
                  <c:v>Bottle Beer (330 ml)</c:v>
                </c:pt>
                <c:pt idx="1">
                  <c:v>Bottle Beer (650 ml)</c:v>
                </c:pt>
                <c:pt idx="2">
                  <c:v>Can Beer (500 ml)</c:v>
                </c:pt>
              </c:strCache>
            </c:strRef>
          </c:cat>
          <c:val>
            <c:numRef>
              <c:f>'Consumption pattern'!$B$14:$B$16</c:f>
              <c:numCache>
                <c:formatCode>0.00%</c:formatCode>
                <c:ptCount val="3"/>
                <c:pt idx="0">
                  <c:v>0.12007874015748031</c:v>
                </c:pt>
                <c:pt idx="1">
                  <c:v>0.66732283464566933</c:v>
                </c:pt>
                <c:pt idx="2">
                  <c:v>0.20866141732283464</c:v>
                </c:pt>
              </c:numCache>
            </c:numRef>
          </c:val>
          <c:extLst>
            <c:ext xmlns:c16="http://schemas.microsoft.com/office/drawing/2014/chart" uri="{C3380CC4-5D6E-409C-BE32-E72D297353CC}">
              <c16:uniqueId val="{00000000-514A-443A-BF27-366B7BFA3300}"/>
            </c:ext>
          </c:extLst>
        </c:ser>
        <c:dLbls>
          <c:dLblPos val="outEnd"/>
          <c:showLegendKey val="0"/>
          <c:showVal val="1"/>
          <c:showCatName val="0"/>
          <c:showSerName val="0"/>
          <c:showPercent val="0"/>
          <c:showBubbleSize val="0"/>
        </c:dLbls>
        <c:gapWidth val="219"/>
        <c:overlap val="-27"/>
        <c:axId val="602858264"/>
        <c:axId val="602863512"/>
      </c:barChart>
      <c:catAx>
        <c:axId val="60285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602863512"/>
        <c:crosses val="autoZero"/>
        <c:auto val="1"/>
        <c:lblAlgn val="ctr"/>
        <c:lblOffset val="100"/>
        <c:noMultiLvlLbl val="0"/>
      </c:catAx>
      <c:valAx>
        <c:axId val="602863512"/>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6028582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293624573223711E-2"/>
          <c:y val="5.3593236282174807E-2"/>
          <c:w val="0.90930446217642835"/>
          <c:h val="0.81249012699647238"/>
        </c:manualLayout>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'Consumption pattern'!$A$50:$A$55</c:f>
              <c:strCache>
                <c:ptCount val="6"/>
                <c:pt idx="0">
                  <c:v>One Bottle/Can</c:v>
                </c:pt>
                <c:pt idx="1">
                  <c:v>Two Bottles/Cans</c:v>
                </c:pt>
                <c:pt idx="2">
                  <c:v>Three - Four Bottles/Cans</c:v>
                </c:pt>
                <c:pt idx="3">
                  <c:v>Five - Six Bottles/Cans</c:v>
                </c:pt>
                <c:pt idx="4">
                  <c:v>More than Six Bottles/Cans</c:v>
                </c:pt>
                <c:pt idx="5">
                  <c:v>Depends on the occasion</c:v>
                </c:pt>
              </c:strCache>
            </c:strRef>
          </c:cat>
          <c:val>
            <c:numRef>
              <c:f>'Consumption pattern'!$B$50:$B$55</c:f>
              <c:numCache>
                <c:formatCode>0.00%</c:formatCode>
                <c:ptCount val="6"/>
                <c:pt idx="0">
                  <c:v>0.18503937007874016</c:v>
                </c:pt>
                <c:pt idx="1">
                  <c:v>0.44291338582677164</c:v>
                </c:pt>
                <c:pt idx="2">
                  <c:v>0.28937007874015747</c:v>
                </c:pt>
                <c:pt idx="3">
                  <c:v>4.1338582677165357E-2</c:v>
                </c:pt>
                <c:pt idx="4">
                  <c:v>2.952755905511811E-2</c:v>
                </c:pt>
                <c:pt idx="5">
                  <c:v>1.1811023622047244E-2</c:v>
                </c:pt>
              </c:numCache>
            </c:numRef>
          </c:val>
          <c:extLst>
            <c:ext xmlns:c16="http://schemas.microsoft.com/office/drawing/2014/chart" uri="{C3380CC4-5D6E-409C-BE32-E72D297353CC}">
              <c16:uniqueId val="{00000000-736E-4FC1-8FC6-766B03B28ED3}"/>
            </c:ext>
          </c:extLst>
        </c:ser>
        <c:dLbls>
          <c:dLblPos val="outEnd"/>
          <c:showLegendKey val="0"/>
          <c:showVal val="1"/>
          <c:showCatName val="0"/>
          <c:showSerName val="0"/>
          <c:showPercent val="0"/>
          <c:showBubbleSize val="0"/>
        </c:dLbls>
        <c:gapWidth val="219"/>
        <c:overlap val="-27"/>
        <c:axId val="609172536"/>
        <c:axId val="609168600"/>
      </c:barChart>
      <c:catAx>
        <c:axId val="60917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609168600"/>
        <c:crosses val="autoZero"/>
        <c:auto val="1"/>
        <c:lblAlgn val="ctr"/>
        <c:lblOffset val="100"/>
        <c:noMultiLvlLbl val="0"/>
      </c:catAx>
      <c:valAx>
        <c:axId val="609168600"/>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60917253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'Consumption pattern'!$A$93:$A$98</c:f>
              <c:strCache>
                <c:ptCount val="6"/>
                <c:pt idx="0">
                  <c:v>Online Delivery Services</c:v>
                </c:pt>
                <c:pt idx="1">
                  <c:v>Restaurants</c:v>
                </c:pt>
                <c:pt idx="2">
                  <c:v>Bars/Pubs</c:v>
                </c:pt>
                <c:pt idx="3">
                  <c:v>Local Convenience Store</c:v>
                </c:pt>
                <c:pt idx="4">
                  <c:v>Supermarket</c:v>
                </c:pt>
                <c:pt idx="5">
                  <c:v>Liquor Store/Beer Shop</c:v>
                </c:pt>
              </c:strCache>
            </c:strRef>
          </c:cat>
          <c:val>
            <c:numRef>
              <c:f>'Consumption pattern'!$B$93:$B$98</c:f>
              <c:numCache>
                <c:formatCode>0.00%</c:formatCode>
                <c:ptCount val="6"/>
                <c:pt idx="0">
                  <c:v>1.968503937007874E-3</c:v>
                </c:pt>
                <c:pt idx="1">
                  <c:v>9.8425196850393699E-3</c:v>
                </c:pt>
                <c:pt idx="2">
                  <c:v>1.1811023622047244E-2</c:v>
                </c:pt>
                <c:pt idx="3">
                  <c:v>0.12992125984251968</c:v>
                </c:pt>
                <c:pt idx="4">
                  <c:v>0.18110236220472442</c:v>
                </c:pt>
                <c:pt idx="5">
                  <c:v>0.65157480314960625</c:v>
                </c:pt>
              </c:numCache>
            </c:numRef>
          </c:val>
          <c:extLst>
            <c:ext xmlns:c16="http://schemas.microsoft.com/office/drawing/2014/chart" uri="{C3380CC4-5D6E-409C-BE32-E72D297353CC}">
              <c16:uniqueId val="{00000000-1C12-476F-8389-CE92600C1BDD}"/>
            </c:ext>
          </c:extLst>
        </c:ser>
        <c:dLbls>
          <c:dLblPos val="outEnd"/>
          <c:showLegendKey val="0"/>
          <c:showVal val="1"/>
          <c:showCatName val="0"/>
          <c:showSerName val="0"/>
          <c:showPercent val="0"/>
          <c:showBubbleSize val="0"/>
        </c:dLbls>
        <c:gapWidth val="182"/>
        <c:axId val="561665728"/>
        <c:axId val="561677208"/>
      </c:barChart>
      <c:catAx>
        <c:axId val="561665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61677208"/>
        <c:crosses val="autoZero"/>
        <c:auto val="1"/>
        <c:lblAlgn val="ctr"/>
        <c:lblOffset val="100"/>
        <c:noMultiLvlLbl val="0"/>
      </c:catAx>
      <c:valAx>
        <c:axId val="561677208"/>
        <c:scaling>
          <c:orientation val="minMax"/>
        </c:scaling>
        <c:delete val="0"/>
        <c:axPos val="b"/>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616657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'Consumption pattern'!$A$297:$A$305</c:f>
              <c:strCache>
                <c:ptCount val="9"/>
                <c:pt idx="0">
                  <c:v>Less than NPR 500</c:v>
                </c:pt>
                <c:pt idx="1">
                  <c:v>NPR 501 – 2,000</c:v>
                </c:pt>
                <c:pt idx="2">
                  <c:v>NPR 2,001 – 3,500</c:v>
                </c:pt>
                <c:pt idx="3">
                  <c:v>NPR 3,501 – 5,000</c:v>
                </c:pt>
                <c:pt idx="4">
                  <c:v>NPR 5,001 – 6,500</c:v>
                </c:pt>
                <c:pt idx="5">
                  <c:v>NPR 6,501 – 9,000</c:v>
                </c:pt>
                <c:pt idx="6">
                  <c:v>Above NPR 9,000</c:v>
                </c:pt>
                <c:pt idx="7">
                  <c:v>Don’t Know</c:v>
                </c:pt>
                <c:pt idx="8">
                  <c:v>No Response/Refused</c:v>
                </c:pt>
              </c:strCache>
            </c:strRef>
          </c:cat>
          <c:val>
            <c:numRef>
              <c:f>'Consumption pattern'!$B$297:$B$305</c:f>
              <c:numCache>
                <c:formatCode>0.00%</c:formatCode>
                <c:ptCount val="9"/>
                <c:pt idx="0">
                  <c:v>8.2677165354330714E-2</c:v>
                </c:pt>
                <c:pt idx="1">
                  <c:v>0.39173228346456695</c:v>
                </c:pt>
                <c:pt idx="2">
                  <c:v>0.2736220472440945</c:v>
                </c:pt>
                <c:pt idx="3">
                  <c:v>0.1062992125984252</c:v>
                </c:pt>
                <c:pt idx="4">
                  <c:v>2.3622047244094488E-2</c:v>
                </c:pt>
                <c:pt idx="5">
                  <c:v>2.3622047244094488E-2</c:v>
                </c:pt>
                <c:pt idx="6">
                  <c:v>1.7716535433070866E-2</c:v>
                </c:pt>
                <c:pt idx="7">
                  <c:v>7.874015748031496E-2</c:v>
                </c:pt>
                <c:pt idx="8">
                  <c:v>1.968503937007874E-3</c:v>
                </c:pt>
              </c:numCache>
            </c:numRef>
          </c:val>
          <c:extLst>
            <c:ext xmlns:c16="http://schemas.microsoft.com/office/drawing/2014/chart" uri="{C3380CC4-5D6E-409C-BE32-E72D297353CC}">
              <c16:uniqueId val="{00000000-4633-4BAE-9246-C9215B67865E}"/>
            </c:ext>
          </c:extLst>
        </c:ser>
        <c:dLbls>
          <c:dLblPos val="outEnd"/>
          <c:showLegendKey val="0"/>
          <c:showVal val="1"/>
          <c:showCatName val="0"/>
          <c:showSerName val="0"/>
          <c:showPercent val="0"/>
          <c:showBubbleSize val="0"/>
        </c:dLbls>
        <c:gapWidth val="219"/>
        <c:overlap val="-27"/>
        <c:axId val="325819599"/>
        <c:axId val="325820255"/>
      </c:barChart>
      <c:catAx>
        <c:axId val="3258195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02060"/>
                </a:solidFill>
                <a:latin typeface="+mn-lt"/>
                <a:ea typeface="+mn-ea"/>
                <a:cs typeface="+mn-cs"/>
              </a:defRPr>
            </a:pPr>
            <a:endParaRPr lang="en-US"/>
          </a:p>
        </c:txPr>
        <c:crossAx val="325820255"/>
        <c:crosses val="autoZero"/>
        <c:auto val="1"/>
        <c:lblAlgn val="ctr"/>
        <c:lblOffset val="100"/>
        <c:noMultiLvlLbl val="0"/>
      </c:catAx>
      <c:valAx>
        <c:axId val="325820255"/>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3258195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'Consumption pattern'!$A$353:$A$359</c:f>
              <c:strCache>
                <c:ptCount val="7"/>
                <c:pt idx="0">
                  <c:v>Daily</c:v>
                </c:pt>
                <c:pt idx="1">
                  <c:v>Once a week</c:v>
                </c:pt>
                <c:pt idx="2">
                  <c:v>Two – Three times a week</c:v>
                </c:pt>
                <c:pt idx="3">
                  <c:v>Once a month</c:v>
                </c:pt>
                <c:pt idx="4">
                  <c:v>Two – Three times a month</c:v>
                </c:pt>
                <c:pt idx="5">
                  <c:v>Occasionally (special events, gatherings, etc.)</c:v>
                </c:pt>
                <c:pt idx="6">
                  <c:v>Rarely</c:v>
                </c:pt>
              </c:strCache>
            </c:strRef>
          </c:cat>
          <c:val>
            <c:numRef>
              <c:f>'Consumption pattern'!$B$353:$B$359</c:f>
              <c:numCache>
                <c:formatCode>0.00%</c:formatCode>
                <c:ptCount val="7"/>
                <c:pt idx="0">
                  <c:v>7.874015748031496E-3</c:v>
                </c:pt>
                <c:pt idx="1">
                  <c:v>0.10236220472440945</c:v>
                </c:pt>
                <c:pt idx="2">
                  <c:v>3.937007874015748E-2</c:v>
                </c:pt>
                <c:pt idx="3">
                  <c:v>0.17125984251968504</c:v>
                </c:pt>
                <c:pt idx="4">
                  <c:v>0.25590551181102361</c:v>
                </c:pt>
                <c:pt idx="5">
                  <c:v>0.36609999999999998</c:v>
                </c:pt>
                <c:pt idx="6">
                  <c:v>5.7086614173228349E-2</c:v>
                </c:pt>
              </c:numCache>
            </c:numRef>
          </c:val>
          <c:extLst>
            <c:ext xmlns:c16="http://schemas.microsoft.com/office/drawing/2014/chart" uri="{C3380CC4-5D6E-409C-BE32-E72D297353CC}">
              <c16:uniqueId val="{00000000-35F8-496C-92E5-EB93D307D078}"/>
            </c:ext>
          </c:extLst>
        </c:ser>
        <c:dLbls>
          <c:dLblPos val="outEnd"/>
          <c:showLegendKey val="0"/>
          <c:showVal val="1"/>
          <c:showCatName val="0"/>
          <c:showSerName val="0"/>
          <c:showPercent val="0"/>
          <c:showBubbleSize val="0"/>
        </c:dLbls>
        <c:gapWidth val="219"/>
        <c:overlap val="-27"/>
        <c:axId val="397735279"/>
        <c:axId val="397735607"/>
      </c:barChart>
      <c:catAx>
        <c:axId val="397735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397735607"/>
        <c:crosses val="autoZero"/>
        <c:auto val="1"/>
        <c:lblAlgn val="ctr"/>
        <c:lblOffset val="100"/>
        <c:noMultiLvlLbl val="0"/>
      </c:catAx>
      <c:valAx>
        <c:axId val="397735607"/>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3977352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'Consumption pattern'!$A$402:$A$408</c:f>
              <c:strCache>
                <c:ptCount val="7"/>
                <c:pt idx="0">
                  <c:v>4% ABV</c:v>
                </c:pt>
                <c:pt idx="1">
                  <c:v>5% ABV</c:v>
                </c:pt>
                <c:pt idx="2">
                  <c:v>6% ABV</c:v>
                </c:pt>
                <c:pt idx="3">
                  <c:v>7% ABV</c:v>
                </c:pt>
                <c:pt idx="4">
                  <c:v>8% ABV</c:v>
                </c:pt>
                <c:pt idx="5">
                  <c:v>No preference</c:v>
                </c:pt>
                <c:pt idx="6">
                  <c:v>Don’t Know</c:v>
                </c:pt>
              </c:strCache>
            </c:strRef>
          </c:cat>
          <c:val>
            <c:numRef>
              <c:f>'Consumption pattern'!$B$402:$B$408</c:f>
              <c:numCache>
                <c:formatCode>0.00%</c:formatCode>
                <c:ptCount val="7"/>
                <c:pt idx="0">
                  <c:v>1.3779527559055118E-2</c:v>
                </c:pt>
                <c:pt idx="1">
                  <c:v>0.16929133858267717</c:v>
                </c:pt>
                <c:pt idx="2">
                  <c:v>0.25984251968503935</c:v>
                </c:pt>
                <c:pt idx="3">
                  <c:v>0.25</c:v>
                </c:pt>
                <c:pt idx="4">
                  <c:v>0.11220472440944881</c:v>
                </c:pt>
                <c:pt idx="5">
                  <c:v>2.7559055118110236E-2</c:v>
                </c:pt>
                <c:pt idx="6">
                  <c:v>0.16739999999999999</c:v>
                </c:pt>
              </c:numCache>
            </c:numRef>
          </c:val>
          <c:extLst>
            <c:ext xmlns:c16="http://schemas.microsoft.com/office/drawing/2014/chart" uri="{C3380CC4-5D6E-409C-BE32-E72D297353CC}">
              <c16:uniqueId val="{00000000-1D86-4D11-BCC1-580E057571EB}"/>
            </c:ext>
          </c:extLst>
        </c:ser>
        <c:dLbls>
          <c:dLblPos val="outEnd"/>
          <c:showLegendKey val="0"/>
          <c:showVal val="1"/>
          <c:showCatName val="0"/>
          <c:showSerName val="0"/>
          <c:showPercent val="0"/>
          <c:showBubbleSize val="0"/>
        </c:dLbls>
        <c:gapWidth val="219"/>
        <c:overlap val="-27"/>
        <c:axId val="833054888"/>
        <c:axId val="833054232"/>
      </c:barChart>
      <c:catAx>
        <c:axId val="833054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833054232"/>
        <c:crosses val="autoZero"/>
        <c:auto val="1"/>
        <c:lblAlgn val="ctr"/>
        <c:lblOffset val="100"/>
        <c:noMultiLvlLbl val="0"/>
      </c:catAx>
      <c:valAx>
        <c:axId val="833054232"/>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8330548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Sheet1!$A$20:$A$26</c:f>
              <c:strCache>
                <c:ptCount val="7"/>
                <c:pt idx="0">
                  <c:v>At Bars/Pubs with Strangers </c:v>
                </c:pt>
                <c:pt idx="1">
                  <c:v>Alone</c:v>
                </c:pt>
                <c:pt idx="2">
                  <c:v>With a Partner/Spouse </c:v>
                </c:pt>
                <c:pt idx="3">
                  <c:v>With Colleagues </c:v>
                </c:pt>
                <c:pt idx="4">
                  <c:v>At Social Events &amp; Parties</c:v>
                </c:pt>
                <c:pt idx="5">
                  <c:v>With Family</c:v>
                </c:pt>
                <c:pt idx="6">
                  <c:v>With Close Friends </c:v>
                </c:pt>
              </c:strCache>
            </c:strRef>
          </c:cat>
          <c:val>
            <c:numRef>
              <c:f>Sheet1!$B$20:$B$26</c:f>
              <c:numCache>
                <c:formatCode>0%</c:formatCode>
                <c:ptCount val="7"/>
                <c:pt idx="0">
                  <c:v>4.7244094488188976E-2</c:v>
                </c:pt>
                <c:pt idx="1">
                  <c:v>0.11220472440944881</c:v>
                </c:pt>
                <c:pt idx="2">
                  <c:v>0.14763779527559054</c:v>
                </c:pt>
                <c:pt idx="3">
                  <c:v>0.16929133858267717</c:v>
                </c:pt>
                <c:pt idx="4">
                  <c:v>0.53543307086614178</c:v>
                </c:pt>
                <c:pt idx="5">
                  <c:v>0.60629921259842523</c:v>
                </c:pt>
                <c:pt idx="6">
                  <c:v>0.84645669291338588</c:v>
                </c:pt>
              </c:numCache>
            </c:numRef>
          </c:val>
          <c:extLst>
            <c:ext xmlns:c16="http://schemas.microsoft.com/office/drawing/2014/chart" uri="{C3380CC4-5D6E-409C-BE32-E72D297353CC}">
              <c16:uniqueId val="{00000000-08EF-4BB6-809C-0D8833C7BACC}"/>
            </c:ext>
          </c:extLst>
        </c:ser>
        <c:dLbls>
          <c:dLblPos val="outEnd"/>
          <c:showLegendKey val="0"/>
          <c:showVal val="1"/>
          <c:showCatName val="0"/>
          <c:showSerName val="0"/>
          <c:showPercent val="0"/>
          <c:showBubbleSize val="0"/>
        </c:dLbls>
        <c:gapWidth val="182"/>
        <c:axId val="423961024"/>
        <c:axId val="423961680"/>
      </c:barChart>
      <c:catAx>
        <c:axId val="423961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423961680"/>
        <c:crosses val="autoZero"/>
        <c:auto val="1"/>
        <c:lblAlgn val="ctr"/>
        <c:lblOffset val="100"/>
        <c:noMultiLvlLbl val="0"/>
      </c:catAx>
      <c:valAx>
        <c:axId val="42396168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4239610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'D7'!$A$138:$A$150</c:f>
              <c:strCache>
                <c:ptCount val="13"/>
                <c:pt idx="0">
                  <c:v>Just Outside Retail/Liquor Stores</c:v>
                </c:pt>
                <c:pt idx="1">
                  <c:v>In Dohori Ghar/Dance Restaurant</c:v>
                </c:pt>
                <c:pt idx="2">
                  <c:v>Bhatti</c:v>
                </c:pt>
                <c:pt idx="3">
                  <c:v>In Café</c:v>
                </c:pt>
                <c:pt idx="4">
                  <c:v>In Bar/Pub</c:v>
                </c:pt>
                <c:pt idx="5">
                  <c:v>In a Night Club/Disco</c:v>
                </c:pt>
                <c:pt idx="6">
                  <c:v>On the go Roadside Restaurant/Shop (Travelling)</c:v>
                </c:pt>
                <c:pt idx="7">
                  <c:v>Sekuwa &amp; Local Food  (Momo, Thakali Khana, etc.)</c:v>
                </c:pt>
                <c:pt idx="8">
                  <c:v>In a Standard Restaurant</c:v>
                </c:pt>
                <c:pt idx="9">
                  <c:v>In a General Restaurant</c:v>
                </c:pt>
                <c:pt idx="10">
                  <c:v>At holiday / hotel / motel / or other accommodations</c:v>
                </c:pt>
                <c:pt idx="11">
                  <c:v>At home</c:v>
                </c:pt>
                <c:pt idx="12">
                  <c:v>At friend’s/family’s home</c:v>
                </c:pt>
              </c:strCache>
            </c:strRef>
          </c:cat>
          <c:val>
            <c:numRef>
              <c:f>'D7'!$B$138:$B$150</c:f>
              <c:numCache>
                <c:formatCode>0%</c:formatCode>
                <c:ptCount val="13"/>
                <c:pt idx="0">
                  <c:v>1.3779527559055118E-2</c:v>
                </c:pt>
                <c:pt idx="1">
                  <c:v>2.1653543307086614E-2</c:v>
                </c:pt>
                <c:pt idx="2">
                  <c:v>2.1653543307086614E-2</c:v>
                </c:pt>
                <c:pt idx="3">
                  <c:v>0.1062992125984252</c:v>
                </c:pt>
                <c:pt idx="4">
                  <c:v>0.11614173228346457</c:v>
                </c:pt>
                <c:pt idx="5">
                  <c:v>0.17913385826771652</c:v>
                </c:pt>
                <c:pt idx="6">
                  <c:v>0.20669291338582677</c:v>
                </c:pt>
                <c:pt idx="7">
                  <c:v>0.21456692913385828</c:v>
                </c:pt>
                <c:pt idx="8">
                  <c:v>0.30314960629921262</c:v>
                </c:pt>
                <c:pt idx="9">
                  <c:v>0.38582677165354329</c:v>
                </c:pt>
                <c:pt idx="10">
                  <c:v>0.53740157480314965</c:v>
                </c:pt>
                <c:pt idx="11">
                  <c:v>0.62992125984251968</c:v>
                </c:pt>
                <c:pt idx="12">
                  <c:v>0.68700787401574803</c:v>
                </c:pt>
              </c:numCache>
            </c:numRef>
          </c:val>
          <c:extLst>
            <c:ext xmlns:c16="http://schemas.microsoft.com/office/drawing/2014/chart" uri="{C3380CC4-5D6E-409C-BE32-E72D297353CC}">
              <c16:uniqueId val="{00000000-B541-4621-B649-6B46D7841B4D}"/>
            </c:ext>
          </c:extLst>
        </c:ser>
        <c:dLbls>
          <c:dLblPos val="outEnd"/>
          <c:showLegendKey val="0"/>
          <c:showVal val="1"/>
          <c:showCatName val="0"/>
          <c:showSerName val="0"/>
          <c:showPercent val="0"/>
          <c:showBubbleSize val="0"/>
        </c:dLbls>
        <c:gapWidth val="182"/>
        <c:axId val="522555136"/>
        <c:axId val="520758296"/>
      </c:barChart>
      <c:catAx>
        <c:axId val="5225551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20758296"/>
        <c:crosses val="autoZero"/>
        <c:auto val="1"/>
        <c:lblAlgn val="ctr"/>
        <c:lblOffset val="100"/>
        <c:noMultiLvlLbl val="0"/>
      </c:catAx>
      <c:valAx>
        <c:axId val="52075829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225551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'D7'!$A$241:$A$249</c:f>
              <c:strCache>
                <c:ptCount val="9"/>
                <c:pt idx="0">
                  <c:v>After work</c:v>
                </c:pt>
                <c:pt idx="1">
                  <c:v>Staying in as a couple</c:v>
                </c:pt>
                <c:pt idx="2">
                  <c:v>When watching sports</c:v>
                </c:pt>
                <c:pt idx="3">
                  <c:v>Having a break from daily work/ while relaxing</c:v>
                </c:pt>
                <c:pt idx="4">
                  <c:v>Unplanned social occasion</c:v>
                </c:pt>
                <c:pt idx="5">
                  <c:v>When spending time with family</c:v>
                </c:pt>
                <c:pt idx="6">
                  <c:v>When catching up with friends</c:v>
                </c:pt>
                <c:pt idx="7">
                  <c:v>During special occasion</c:v>
                </c:pt>
                <c:pt idx="8">
                  <c:v>Planned sociable occasion / celebration / big night out</c:v>
                </c:pt>
              </c:strCache>
            </c:strRef>
          </c:cat>
          <c:val>
            <c:numRef>
              <c:f>'D7'!$C$241:$C$249</c:f>
              <c:numCache>
                <c:formatCode>0%</c:formatCode>
                <c:ptCount val="9"/>
                <c:pt idx="0">
                  <c:v>6.1023622047244097E-2</c:v>
                </c:pt>
                <c:pt idx="1">
                  <c:v>0.11614173228346457</c:v>
                </c:pt>
                <c:pt idx="2">
                  <c:v>0.13385826771653545</c:v>
                </c:pt>
                <c:pt idx="3">
                  <c:v>0.23425196850393701</c:v>
                </c:pt>
                <c:pt idx="4">
                  <c:v>0.27559055118110237</c:v>
                </c:pt>
                <c:pt idx="5">
                  <c:v>0.37204724409448819</c:v>
                </c:pt>
                <c:pt idx="6">
                  <c:v>0.60039370078740162</c:v>
                </c:pt>
                <c:pt idx="7">
                  <c:v>0.69094488188976377</c:v>
                </c:pt>
                <c:pt idx="8">
                  <c:v>0.80511811023622049</c:v>
                </c:pt>
              </c:numCache>
            </c:numRef>
          </c:val>
          <c:extLst>
            <c:ext xmlns:c16="http://schemas.microsoft.com/office/drawing/2014/chart" uri="{C3380CC4-5D6E-409C-BE32-E72D297353CC}">
              <c16:uniqueId val="{00000000-4138-4966-AAFD-2C02602C3437}"/>
            </c:ext>
          </c:extLst>
        </c:ser>
        <c:dLbls>
          <c:dLblPos val="outEnd"/>
          <c:showLegendKey val="0"/>
          <c:showVal val="1"/>
          <c:showCatName val="0"/>
          <c:showSerName val="0"/>
          <c:showPercent val="0"/>
          <c:showBubbleSize val="0"/>
        </c:dLbls>
        <c:gapWidth val="182"/>
        <c:axId val="617121272"/>
        <c:axId val="617122912"/>
      </c:barChart>
      <c:catAx>
        <c:axId val="6171212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617122912"/>
        <c:crosses val="autoZero"/>
        <c:auto val="1"/>
        <c:lblAlgn val="ctr"/>
        <c:lblOffset val="100"/>
        <c:noMultiLvlLbl val="0"/>
      </c:catAx>
      <c:valAx>
        <c:axId val="61712291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617121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Sheet14!$A$3:$A$12</c:f>
              <c:strCache>
                <c:ptCount val="10"/>
                <c:pt idx="0">
                  <c:v>Street Festival</c:v>
                </c:pt>
                <c:pt idx="1">
                  <c:v>I have seen some videos of its factory</c:v>
                </c:pt>
                <c:pt idx="2">
                  <c:v>Barahsinghe Factory/Resort</c:v>
                </c:pt>
                <c:pt idx="3">
                  <c:v>Sports Events</c:v>
                </c:pt>
                <c:pt idx="4">
                  <c:v>Sponsors</c:v>
                </c:pt>
                <c:pt idx="5">
                  <c:v>New Year Events</c:v>
                </c:pt>
                <c:pt idx="6">
                  <c:v>Concerts</c:v>
                </c:pt>
                <c:pt idx="7">
                  <c:v>Posters/Banners</c:v>
                </c:pt>
                <c:pt idx="8">
                  <c:v>Holi Events</c:v>
                </c:pt>
                <c:pt idx="9">
                  <c:v>Don’t Recall</c:v>
                </c:pt>
              </c:strCache>
            </c:strRef>
          </c:cat>
          <c:val>
            <c:numRef>
              <c:f>Sheet14!$C$3:$C$12</c:f>
              <c:numCache>
                <c:formatCode>0.0%</c:formatCode>
                <c:ptCount val="10"/>
                <c:pt idx="0">
                  <c:v>1.968503937007874E-3</c:v>
                </c:pt>
                <c:pt idx="1">
                  <c:v>3.937007874015748E-3</c:v>
                </c:pt>
                <c:pt idx="2">
                  <c:v>3.937007874015748E-3</c:v>
                </c:pt>
                <c:pt idx="3">
                  <c:v>3.937007874015748E-3</c:v>
                </c:pt>
                <c:pt idx="4">
                  <c:v>3.937007874015748E-3</c:v>
                </c:pt>
                <c:pt idx="5">
                  <c:v>1.7716535433070866E-2</c:v>
                </c:pt>
                <c:pt idx="6">
                  <c:v>4.5275590551181105E-2</c:v>
                </c:pt>
                <c:pt idx="7">
                  <c:v>6.6929133858267723E-2</c:v>
                </c:pt>
                <c:pt idx="8">
                  <c:v>6.8897637795275593E-2</c:v>
                </c:pt>
                <c:pt idx="9">
                  <c:v>0.78346456692913391</c:v>
                </c:pt>
              </c:numCache>
            </c:numRef>
          </c:val>
          <c:extLst>
            <c:ext xmlns:c16="http://schemas.microsoft.com/office/drawing/2014/chart" uri="{C3380CC4-5D6E-409C-BE32-E72D297353CC}">
              <c16:uniqueId val="{00000000-A0B1-4262-A8C1-8F44F850AFF9}"/>
            </c:ext>
          </c:extLst>
        </c:ser>
        <c:dLbls>
          <c:dLblPos val="outEnd"/>
          <c:showLegendKey val="0"/>
          <c:showVal val="1"/>
          <c:showCatName val="0"/>
          <c:showSerName val="0"/>
          <c:showPercent val="0"/>
          <c:showBubbleSize val="0"/>
        </c:dLbls>
        <c:gapWidth val="182"/>
        <c:axId val="530732904"/>
        <c:axId val="530733560"/>
      </c:barChart>
      <c:catAx>
        <c:axId val="5307329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30733560"/>
        <c:crosses val="autoZero"/>
        <c:auto val="1"/>
        <c:lblAlgn val="ctr"/>
        <c:lblOffset val="100"/>
        <c:noMultiLvlLbl val="0"/>
      </c:catAx>
      <c:valAx>
        <c:axId val="530733560"/>
        <c:scaling>
          <c:orientation val="minMax"/>
        </c:scaling>
        <c:delete val="0"/>
        <c:axPos val="b"/>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307329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userShapes r:id="rId4"/>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Sheet1!$A$12:$A$14</c:f>
              <c:strCache>
                <c:ptCount val="3"/>
                <c:pt idx="0">
                  <c:v>Bottle openers</c:v>
                </c:pt>
                <c:pt idx="1">
                  <c:v>Branded glassware</c:v>
                </c:pt>
                <c:pt idx="2">
                  <c:v>Gift vouchers or discount coupons</c:v>
                </c:pt>
              </c:strCache>
            </c:strRef>
          </c:cat>
          <c:val>
            <c:numRef>
              <c:f>Sheet1!$B$12:$B$14</c:f>
              <c:numCache>
                <c:formatCode>0.00%</c:formatCode>
                <c:ptCount val="3"/>
                <c:pt idx="0">
                  <c:v>4.6728971962616821E-2</c:v>
                </c:pt>
                <c:pt idx="1">
                  <c:v>0.13084112149532709</c:v>
                </c:pt>
                <c:pt idx="2">
                  <c:v>0.82242990654205606</c:v>
                </c:pt>
              </c:numCache>
            </c:numRef>
          </c:val>
          <c:extLst>
            <c:ext xmlns:c16="http://schemas.microsoft.com/office/drawing/2014/chart" uri="{C3380CC4-5D6E-409C-BE32-E72D297353CC}">
              <c16:uniqueId val="{00000000-2CE0-4F2D-88E5-F33CC4C9B18E}"/>
            </c:ext>
          </c:extLst>
        </c:ser>
        <c:dLbls>
          <c:dLblPos val="outEnd"/>
          <c:showLegendKey val="0"/>
          <c:showVal val="1"/>
          <c:showCatName val="0"/>
          <c:showSerName val="0"/>
          <c:showPercent val="0"/>
          <c:showBubbleSize val="0"/>
        </c:dLbls>
        <c:gapWidth val="182"/>
        <c:axId val="528189248"/>
        <c:axId val="528187280"/>
      </c:barChart>
      <c:catAx>
        <c:axId val="528189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28187280"/>
        <c:crosses val="autoZero"/>
        <c:auto val="1"/>
        <c:lblAlgn val="ctr"/>
        <c:lblOffset val="100"/>
        <c:noMultiLvlLbl val="0"/>
      </c:catAx>
      <c:valAx>
        <c:axId val="528187280"/>
        <c:scaling>
          <c:orientation val="minMax"/>
        </c:scaling>
        <c:delete val="0"/>
        <c:axPos val="b"/>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281892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'D10'!$A$32:$A$47</c:f>
              <c:strCache>
                <c:ptCount val="16"/>
                <c:pt idx="0">
                  <c:v>Volume or size of the bottle/ can</c:v>
                </c:pt>
                <c:pt idx="1">
                  <c:v>In the shop it is placed in the fridge</c:v>
                </c:pt>
                <c:pt idx="2">
                  <c:v>Promotion, discount</c:v>
                </c:pt>
                <c:pt idx="3">
                  <c:v>Widely advertised</c:v>
                </c:pt>
                <c:pt idx="4">
                  <c:v>Attractive bottle/ label design</c:v>
                </c:pt>
                <c:pt idx="5">
                  <c:v>A leader among beer brand</c:v>
                </c:pt>
                <c:pt idx="6">
                  <c:v>Real, authentic beer</c:v>
                </c:pt>
                <c:pt idx="7">
                  <c:v>Suitable together with a meal</c:v>
                </c:pt>
                <c:pt idx="8">
                  <c:v>The brand/ producer you can trust</c:v>
                </c:pt>
                <c:pt idx="9">
                  <c:v>Premium brand</c:v>
                </c:pt>
                <c:pt idx="10">
                  <c:v>Other people’s recommendations</c:v>
                </c:pt>
                <c:pt idx="11">
                  <c:v>Acceptable price</c:v>
                </c:pt>
                <c:pt idx="12">
                  <c:v>Value for money</c:v>
                </c:pt>
                <c:pt idx="13">
                  <c:v>Widely available</c:v>
                </c:pt>
                <c:pt idx="14">
                  <c:v>Prior positive experience</c:v>
                </c:pt>
                <c:pt idx="15">
                  <c:v>Pleasant flavour/ taste</c:v>
                </c:pt>
              </c:strCache>
            </c:strRef>
          </c:cat>
          <c:val>
            <c:numRef>
              <c:f>'D10'!$B$32:$B$47</c:f>
              <c:numCache>
                <c:formatCode>0%</c:formatCode>
                <c:ptCount val="16"/>
                <c:pt idx="0">
                  <c:v>3.3464566929133861E-2</c:v>
                </c:pt>
                <c:pt idx="1">
                  <c:v>4.7244094488188976E-2</c:v>
                </c:pt>
                <c:pt idx="2">
                  <c:v>4.9212598425196853E-2</c:v>
                </c:pt>
                <c:pt idx="3">
                  <c:v>5.905511811023622E-2</c:v>
                </c:pt>
                <c:pt idx="4">
                  <c:v>8.070866141732283E-2</c:v>
                </c:pt>
                <c:pt idx="5">
                  <c:v>9.8425196850393706E-2</c:v>
                </c:pt>
                <c:pt idx="6">
                  <c:v>0.16535433070866143</c:v>
                </c:pt>
                <c:pt idx="7">
                  <c:v>0.21850393700787402</c:v>
                </c:pt>
                <c:pt idx="8">
                  <c:v>0.22244094488188976</c:v>
                </c:pt>
                <c:pt idx="9">
                  <c:v>0.23818897637795275</c:v>
                </c:pt>
                <c:pt idx="10">
                  <c:v>0.297244094488189</c:v>
                </c:pt>
                <c:pt idx="11">
                  <c:v>0.36614173228346458</c:v>
                </c:pt>
                <c:pt idx="12">
                  <c:v>0.39173228346456695</c:v>
                </c:pt>
                <c:pt idx="13">
                  <c:v>0.51968503937007871</c:v>
                </c:pt>
                <c:pt idx="14">
                  <c:v>0.62007874015748032</c:v>
                </c:pt>
                <c:pt idx="15">
                  <c:v>0.74409448818897639</c:v>
                </c:pt>
              </c:numCache>
            </c:numRef>
          </c:val>
          <c:extLst>
            <c:ext xmlns:c16="http://schemas.microsoft.com/office/drawing/2014/chart" uri="{C3380CC4-5D6E-409C-BE32-E72D297353CC}">
              <c16:uniqueId val="{00000000-88B2-42BE-AC87-2C54FB89D4E3}"/>
            </c:ext>
          </c:extLst>
        </c:ser>
        <c:dLbls>
          <c:dLblPos val="outEnd"/>
          <c:showLegendKey val="0"/>
          <c:showVal val="1"/>
          <c:showCatName val="0"/>
          <c:showSerName val="0"/>
          <c:showPercent val="0"/>
          <c:showBubbleSize val="0"/>
        </c:dLbls>
        <c:gapWidth val="182"/>
        <c:axId val="509178800"/>
        <c:axId val="509179456"/>
      </c:barChart>
      <c:catAx>
        <c:axId val="509178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09179456"/>
        <c:crosses val="autoZero"/>
        <c:auto val="1"/>
        <c:lblAlgn val="ctr"/>
        <c:lblOffset val="100"/>
        <c:noMultiLvlLbl val="0"/>
      </c:catAx>
      <c:valAx>
        <c:axId val="50917945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509178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D11'!$A$3:$A$19</c:f>
              <c:strCache>
                <c:ptCount val="17"/>
                <c:pt idx="0">
                  <c:v>Extra quantity</c:v>
                </c:pt>
                <c:pt idx="1">
                  <c:v>Better quality in same price</c:v>
                </c:pt>
                <c:pt idx="2">
                  <c:v>Price factor</c:v>
                </c:pt>
                <c:pt idx="3">
                  <c:v>Events</c:v>
                </c:pt>
                <c:pt idx="4">
                  <c:v>Liquor store</c:v>
                </c:pt>
                <c:pt idx="5">
                  <c:v>Free beers</c:v>
                </c:pt>
                <c:pt idx="6">
                  <c:v>Posters/Banners</c:v>
                </c:pt>
                <c:pt idx="7">
                  <c:v>Coupons</c:v>
                </c:pt>
                <c:pt idx="8">
                  <c:v>Better taste</c:v>
                </c:pt>
                <c:pt idx="9">
                  <c:v>Buy one get one free</c:v>
                </c:pt>
                <c:pt idx="10">
                  <c:v>Social media</c:v>
                </c:pt>
                <c:pt idx="11">
                  <c:v>Don't know</c:v>
                </c:pt>
                <c:pt idx="12">
                  <c:v>Cheaper price</c:v>
                </c:pt>
                <c:pt idx="13">
                  <c:v>Gift hampers/Offers</c:v>
                </c:pt>
                <c:pt idx="14">
                  <c:v>Word of Mouth</c:v>
                </c:pt>
                <c:pt idx="15">
                  <c:v>Discounts</c:v>
                </c:pt>
                <c:pt idx="16">
                  <c:v>Nothing, I won't switch</c:v>
                </c:pt>
              </c:strCache>
            </c:strRef>
          </c:cat>
          <c:val>
            <c:numRef>
              <c:f>'Overall D11'!$C$3:$C$19</c:f>
              <c:numCache>
                <c:formatCode>0%</c:formatCode>
                <c:ptCount val="17"/>
                <c:pt idx="0">
                  <c:v>5.905511811023622E-3</c:v>
                </c:pt>
                <c:pt idx="1">
                  <c:v>7.874015748031496E-3</c:v>
                </c:pt>
                <c:pt idx="2">
                  <c:v>9.8425196850393699E-3</c:v>
                </c:pt>
                <c:pt idx="3">
                  <c:v>1.968503937007874E-2</c:v>
                </c:pt>
                <c:pt idx="4">
                  <c:v>1.968503937007874E-2</c:v>
                </c:pt>
                <c:pt idx="5">
                  <c:v>2.1653543307086614E-2</c:v>
                </c:pt>
                <c:pt idx="6">
                  <c:v>2.952755905511811E-2</c:v>
                </c:pt>
                <c:pt idx="7">
                  <c:v>3.1496062992125984E-2</c:v>
                </c:pt>
                <c:pt idx="8">
                  <c:v>3.5433070866141732E-2</c:v>
                </c:pt>
                <c:pt idx="9">
                  <c:v>3.7401574803149609E-2</c:v>
                </c:pt>
                <c:pt idx="10">
                  <c:v>3.937007874015748E-2</c:v>
                </c:pt>
                <c:pt idx="11">
                  <c:v>4.1338582677165357E-2</c:v>
                </c:pt>
                <c:pt idx="12">
                  <c:v>6.1023622047244097E-2</c:v>
                </c:pt>
                <c:pt idx="13">
                  <c:v>0.1141732283464567</c:v>
                </c:pt>
                <c:pt idx="14">
                  <c:v>0.17125984251968504</c:v>
                </c:pt>
                <c:pt idx="15">
                  <c:v>0.17519685039370078</c:v>
                </c:pt>
                <c:pt idx="16">
                  <c:v>0.24803149606299213</c:v>
                </c:pt>
              </c:numCache>
            </c:numRef>
          </c:val>
          <c:extLst>
            <c:ext xmlns:c16="http://schemas.microsoft.com/office/drawing/2014/chart" uri="{C3380CC4-5D6E-409C-BE32-E72D297353CC}">
              <c16:uniqueId val="{00000000-AB92-412A-8B91-96C059FB1267}"/>
            </c:ext>
          </c:extLst>
        </c:ser>
        <c:dLbls>
          <c:dLblPos val="outEnd"/>
          <c:showLegendKey val="0"/>
          <c:showVal val="1"/>
          <c:showCatName val="0"/>
          <c:showSerName val="0"/>
          <c:showPercent val="0"/>
          <c:showBubbleSize val="0"/>
        </c:dLbls>
        <c:gapWidth val="182"/>
        <c:axId val="437456336"/>
        <c:axId val="437455680"/>
      </c:barChart>
      <c:catAx>
        <c:axId val="4374563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437455680"/>
        <c:crosses val="autoZero"/>
        <c:auto val="1"/>
        <c:lblAlgn val="ctr"/>
        <c:lblOffset val="100"/>
        <c:noMultiLvlLbl val="0"/>
      </c:catAx>
      <c:valAx>
        <c:axId val="43745568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437456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28857760708058"/>
          <c:y val="4.2350705945834864E-2"/>
          <c:w val="0.83064810161508063"/>
          <c:h val="0.88161226969979978"/>
        </c:manualLayout>
      </c:layout>
      <c:barChart>
        <c:barDir val="bar"/>
        <c:grouping val="clustered"/>
        <c:varyColors val="0"/>
        <c:ser>
          <c:idx val="0"/>
          <c:order val="0"/>
          <c:spPr>
            <a:solidFill>
              <a:schemeClr val="accent1"/>
            </a:solidFill>
            <a:ln>
              <a:noFill/>
            </a:ln>
            <a:effectLst/>
          </c:spPr>
          <c:invertIfNegative val="0"/>
          <c:dLbls>
            <c:spPr>
              <a:noFill/>
              <a:ln>
                <a:solidFill>
                  <a:srgbClr val="002060"/>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'D12'!$A$239:$A$243</c:f>
              <c:strCache>
                <c:ptCount val="5"/>
                <c:pt idx="0">
                  <c:v>Advertisement</c:v>
                </c:pt>
                <c:pt idx="1">
                  <c:v>Don't know</c:v>
                </c:pt>
                <c:pt idx="2">
                  <c:v>Liquor stores</c:v>
                </c:pt>
                <c:pt idx="3">
                  <c:v>Social media</c:v>
                </c:pt>
                <c:pt idx="4">
                  <c:v>Word of Mouth</c:v>
                </c:pt>
              </c:strCache>
            </c:strRef>
          </c:cat>
          <c:val>
            <c:numRef>
              <c:f>'D12'!$B$239:$B$243</c:f>
              <c:numCache>
                <c:formatCode>0%</c:formatCode>
                <c:ptCount val="5"/>
                <c:pt idx="0">
                  <c:v>7.874015748031496E-3</c:v>
                </c:pt>
                <c:pt idx="1">
                  <c:v>1.968503937007874E-2</c:v>
                </c:pt>
                <c:pt idx="2">
                  <c:v>6.8897637795275593E-2</c:v>
                </c:pt>
                <c:pt idx="3">
                  <c:v>9.8425196850393706E-2</c:v>
                </c:pt>
                <c:pt idx="4">
                  <c:v>0.89</c:v>
                </c:pt>
              </c:numCache>
            </c:numRef>
          </c:val>
          <c:extLst>
            <c:ext xmlns:c16="http://schemas.microsoft.com/office/drawing/2014/chart" uri="{C3380CC4-5D6E-409C-BE32-E72D297353CC}">
              <c16:uniqueId val="{00000000-DD9C-4958-8F41-BEE6E25F5C49}"/>
            </c:ext>
          </c:extLst>
        </c:ser>
        <c:dLbls>
          <c:dLblPos val="outEnd"/>
          <c:showLegendKey val="0"/>
          <c:showVal val="1"/>
          <c:showCatName val="0"/>
          <c:showSerName val="0"/>
          <c:showPercent val="0"/>
          <c:showBubbleSize val="0"/>
        </c:dLbls>
        <c:gapWidth val="182"/>
        <c:axId val="611399264"/>
        <c:axId val="611399920"/>
      </c:barChart>
      <c:catAx>
        <c:axId val="6113992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611399920"/>
        <c:crosses val="autoZero"/>
        <c:auto val="1"/>
        <c:lblAlgn val="ctr"/>
        <c:lblOffset val="100"/>
        <c:noMultiLvlLbl val="0"/>
      </c:catAx>
      <c:valAx>
        <c:axId val="61139992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6113992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solidFill>
                  <a:srgbClr val="002060"/>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06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'D13'!$A$260:$A$271</c:f>
              <c:strCache>
                <c:ptCount val="12"/>
                <c:pt idx="0">
                  <c:v>Food vlogger/Youtubers/Influencers</c:v>
                </c:pt>
                <c:pt idx="1">
                  <c:v>Hotel/Resturants/Clubs</c:v>
                </c:pt>
                <c:pt idx="2">
                  <c:v>Review</c:v>
                </c:pt>
                <c:pt idx="3">
                  <c:v>Sponsers</c:v>
                </c:pt>
                <c:pt idx="4">
                  <c:v>People around</c:v>
                </c:pt>
                <c:pt idx="5">
                  <c:v>Don't know</c:v>
                </c:pt>
                <c:pt idx="6">
                  <c:v>Liquor store</c:v>
                </c:pt>
                <c:pt idx="7">
                  <c:v>Events</c:v>
                </c:pt>
                <c:pt idx="8">
                  <c:v>Social media</c:v>
                </c:pt>
                <c:pt idx="9">
                  <c:v>Posters/Banners</c:v>
                </c:pt>
                <c:pt idx="10">
                  <c:v>Word of Mouth</c:v>
                </c:pt>
                <c:pt idx="11">
                  <c:v>Friends</c:v>
                </c:pt>
              </c:strCache>
            </c:strRef>
          </c:cat>
          <c:val>
            <c:numRef>
              <c:f>'D13'!$C$260:$C$271</c:f>
              <c:numCache>
                <c:formatCode>0%</c:formatCode>
                <c:ptCount val="12"/>
                <c:pt idx="0">
                  <c:v>7.874015748031496E-3</c:v>
                </c:pt>
                <c:pt idx="1">
                  <c:v>7.874015748031496E-3</c:v>
                </c:pt>
                <c:pt idx="2">
                  <c:v>7.874015748031496E-3</c:v>
                </c:pt>
                <c:pt idx="3">
                  <c:v>9.8425196850393699E-3</c:v>
                </c:pt>
                <c:pt idx="4">
                  <c:v>4.1338582677165357E-2</c:v>
                </c:pt>
                <c:pt idx="5">
                  <c:v>6.6929133858267723E-2</c:v>
                </c:pt>
                <c:pt idx="6">
                  <c:v>7.6771653543307089E-2</c:v>
                </c:pt>
                <c:pt idx="7">
                  <c:v>9.2519685039370081E-2</c:v>
                </c:pt>
                <c:pt idx="8">
                  <c:v>0.10236220472440945</c:v>
                </c:pt>
                <c:pt idx="9">
                  <c:v>0.11220472440944881</c:v>
                </c:pt>
                <c:pt idx="10">
                  <c:v>0.23031496062992127</c:v>
                </c:pt>
                <c:pt idx="11">
                  <c:v>0.23228346456692914</c:v>
                </c:pt>
              </c:numCache>
            </c:numRef>
          </c:val>
          <c:extLst>
            <c:ext xmlns:c16="http://schemas.microsoft.com/office/drawing/2014/chart" uri="{C3380CC4-5D6E-409C-BE32-E72D297353CC}">
              <c16:uniqueId val="{00000000-81E2-41A1-8652-A49F22239BCA}"/>
            </c:ext>
          </c:extLst>
        </c:ser>
        <c:dLbls>
          <c:dLblPos val="outEnd"/>
          <c:showLegendKey val="0"/>
          <c:showVal val="1"/>
          <c:showCatName val="0"/>
          <c:showSerName val="0"/>
          <c:showPercent val="0"/>
          <c:showBubbleSize val="0"/>
        </c:dLbls>
        <c:gapWidth val="182"/>
        <c:axId val="654973072"/>
        <c:axId val="654973400"/>
      </c:barChart>
      <c:catAx>
        <c:axId val="654973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654973400"/>
        <c:crosses val="autoZero"/>
        <c:auto val="1"/>
        <c:lblAlgn val="ctr"/>
        <c:lblOffset val="100"/>
        <c:noMultiLvlLbl val="0"/>
      </c:catAx>
      <c:valAx>
        <c:axId val="65497340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6549730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rgbClr val="002060"/>
          </a:solidFill>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Sheet5!$A$18:$A$27</cx:f>
        <cx:lvl ptCount="10">
          <cx:pt idx="0">SEC 1</cx:pt>
          <cx:pt idx="1">SEC 2</cx:pt>
          <cx:pt idx="2">SEC 3</cx:pt>
          <cx:pt idx="3">SEC 4</cx:pt>
          <cx:pt idx="4">SEC 5</cx:pt>
          <cx:pt idx="5">SEC 6</cx:pt>
          <cx:pt idx="6">SEC 7</cx:pt>
          <cx:pt idx="7">SEC 8</cx:pt>
          <cx:pt idx="8">SEC 9</cx:pt>
          <cx:pt idx="9">SEC 10</cx:pt>
        </cx:lvl>
      </cx:strDim>
      <cx:numDim type="val">
        <cx:f>Sheet5!$B$18:$B$27</cx:f>
        <cx:lvl ptCount="10" formatCode="0.00%">
          <cx:pt idx="0">0.17125984251968504</cx:pt>
          <cx:pt idx="1">0.26574803149606302</cx:pt>
          <cx:pt idx="2">0.17322834645669291</cx:pt>
          <cx:pt idx="3">0.10433070866141732</cx:pt>
          <cx:pt idx="4">0.068897637795275593</cx:pt>
          <cx:pt idx="5">0.074803149606299218</cx:pt>
          <cx:pt idx="6">0.049212598425196853</cx:pt>
          <cx:pt idx="7">0.047244094488188976</cx:pt>
          <cx:pt idx="8">0.031496062992125984</cx:pt>
          <cx:pt idx="9">0.013779527559055118</cx:pt>
        </cx:lvl>
      </cx:numDim>
    </cx:data>
  </cx:chartData>
  <cx:chart>
    <cx:plotArea>
      <cx:plotAreaRegion>
        <cx:series layoutId="funnel" uniqueId="{F21F8CBF-4039-4213-A78F-21342A816F4A}">
          <cx:dataPt idx="6">
            <cx:spPr>
              <a:solidFill>
                <a:srgbClr val="E96E09"/>
              </a:solidFill>
            </cx:spPr>
          </cx:dataPt>
          <cx:dataPt idx="7">
            <cx:spPr>
              <a:solidFill>
                <a:srgbClr val="E96E09"/>
              </a:solidFill>
            </cx:spPr>
          </cx:dataPt>
          <cx:dataPt idx="8">
            <cx:spPr>
              <a:solidFill>
                <a:srgbClr val="9999FF"/>
              </a:solidFill>
            </cx:spPr>
          </cx:dataPt>
          <cx:dataPt idx="9">
            <cx:spPr>
              <a:solidFill>
                <a:srgbClr val="9999FF"/>
              </a:solidFill>
            </cx:spPr>
          </cx:dataPt>
          <cx:dataLabels>
            <cx:txPr>
              <a:bodyPr vertOverflow="overflow" horzOverflow="overflow" wrap="square" lIns="0" tIns="0" rIns="0" bIns="0"/>
              <a:lstStyle/>
              <a:p>
                <a:pPr algn="ctr" rtl="0">
                  <a:defRPr sz="1600" b="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defRPr>
                </a:pPr>
                <a:endParaRPr lang="en-US" sz="1600">
                  <a:solidFill>
                    <a:schemeClr val="bg1"/>
                  </a:solidFill>
                </a:endParaRPr>
              </a:p>
            </cx:txPr>
            <cx:visibility seriesName="0" categoryName="0" value="1"/>
          </cx:dataLabels>
          <cx:dataId val="0"/>
        </cx:series>
      </cx:plotAreaRegion>
      <cx:axis id="0">
        <cx:catScaling gapWidth="0.0599999987"/>
        <cx:tickLabels/>
        <cx:txPr>
          <a:bodyPr vertOverflow="overflow" horzOverflow="overflow" wrap="square" lIns="0" tIns="0" rIns="0" bIns="0"/>
          <a:lstStyle/>
          <a:p>
            <a:pPr algn="ctr" rtl="0">
              <a:defRPr sz="1600" b="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defRPr>
            </a:pPr>
            <a:endParaRPr lang="en-US" sz="1600">
              <a:solidFill>
                <a:srgbClr val="002060"/>
              </a:solidFill>
            </a:endParaRPr>
          </a:p>
        </cx:txPr>
      </cx:axis>
    </cx:plotArea>
  </cx:chart>
  <cx:spPr>
    <a:ln>
      <a:solidFill>
        <a:srgbClr val="002060"/>
      </a:solidFill>
    </a:ln>
  </cx:spPr>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0.44935</cdr:x>
      <cdr:y>0.30453</cdr:y>
    </cdr:from>
    <cdr:to>
      <cdr:x>0.62976</cdr:x>
      <cdr:y>0.4658</cdr:y>
    </cdr:to>
    <cdr:sp macro="" textlink="">
      <cdr:nvSpPr>
        <cdr:cNvPr id="2" name="Speech Bubble: Rectangle 1">
          <a:extLst xmlns:a="http://schemas.openxmlformats.org/drawingml/2006/main">
            <a:ext uri="{FF2B5EF4-FFF2-40B4-BE49-F238E27FC236}">
              <a16:creationId xmlns:a16="http://schemas.microsoft.com/office/drawing/2014/main" id="{0C76204E-073A-560A-5340-188A55935D64}"/>
            </a:ext>
          </a:extLst>
        </cdr:cNvPr>
        <cdr:cNvSpPr/>
      </cdr:nvSpPr>
      <cdr:spPr>
        <a:xfrm xmlns:a="http://schemas.openxmlformats.org/drawingml/2006/main">
          <a:off x="5061706" y="1495577"/>
          <a:ext cx="2032151" cy="792013"/>
        </a:xfrm>
        <a:prstGeom xmlns:a="http://schemas.openxmlformats.org/drawingml/2006/main" prst="wedgeRectCallout">
          <a:avLst>
            <a:gd name="adj1" fmla="val -94131"/>
            <a:gd name="adj2" fmla="val 24866"/>
          </a:avLst>
        </a:prstGeom>
      </cdr:spPr>
      <cdr:style>
        <a:lnRef xmlns:a="http://schemas.openxmlformats.org/drawingml/2006/main" idx="2">
          <a:schemeClr val="accent1"/>
        </a:lnRef>
        <a:fillRef xmlns:a="http://schemas.openxmlformats.org/drawingml/2006/main" idx="1">
          <a:schemeClr val="lt1"/>
        </a:fillRef>
        <a:effectRef xmlns:a="http://schemas.openxmlformats.org/drawingml/2006/main" idx="0">
          <a:schemeClr val="accent1"/>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xmlns:a="http://schemas.openxmlformats.org/drawingml/2006/main">
          <a:r>
            <a:rPr lang="en-GB" sz="1400" dirty="0">
              <a:solidFill>
                <a:srgbClr val="002060"/>
              </a:solidFill>
            </a:rPr>
            <a:t>1.8% of the consumers recall New Year Events.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FEA99B-D56B-469D-B614-2D9EE2A6D3F9}" type="datetimeFigureOut">
              <a:rPr lang="en-US" smtClean="0"/>
              <a:t>10/6/2025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0F3EC-4AB4-440E-88C8-3EFE72B6BE76}" type="slidenum">
              <a:rPr lang="en-US" smtClean="0"/>
              <a:t>‹#›</a:t>
            </a:fld>
            <a:endParaRPr lang="en-US"/>
          </a:p>
        </p:txBody>
      </p:sp>
    </p:spTree>
    <p:extLst>
      <p:ext uri="{BB962C8B-B14F-4D97-AF65-F5344CB8AC3E}">
        <p14:creationId xmlns:p14="http://schemas.microsoft.com/office/powerpoint/2010/main" val="888001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2</a:t>
            </a:fld>
            <a:endParaRPr lang="en-US"/>
          </a:p>
        </p:txBody>
      </p:sp>
    </p:spTree>
    <p:extLst>
      <p:ext uri="{BB962C8B-B14F-4D97-AF65-F5344CB8AC3E}">
        <p14:creationId xmlns:p14="http://schemas.microsoft.com/office/powerpoint/2010/main" val="780850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CAPI: Computer Assisted Personal Interview</a:t>
            </a:r>
          </a:p>
        </p:txBody>
      </p:sp>
      <p:sp>
        <p:nvSpPr>
          <p:cNvPr id="4" name="Slide Number Placeholder 3"/>
          <p:cNvSpPr>
            <a:spLocks noGrp="1"/>
          </p:cNvSpPr>
          <p:nvPr>
            <p:ph type="sldNum" sz="quarter" idx="5"/>
          </p:nvPr>
        </p:nvSpPr>
        <p:spPr/>
        <p:txBody>
          <a:bodyPr/>
          <a:lstStyle/>
          <a:p>
            <a:fld id="{D250F3EC-4AB4-440E-88C8-3EFE72B6BE76}" type="slidenum">
              <a:rPr lang="en-US" smtClean="0"/>
              <a:t>4</a:t>
            </a:fld>
            <a:endParaRPr lang="en-US"/>
          </a:p>
        </p:txBody>
      </p:sp>
    </p:spTree>
    <p:extLst>
      <p:ext uri="{BB962C8B-B14F-4D97-AF65-F5344CB8AC3E}">
        <p14:creationId xmlns:p14="http://schemas.microsoft.com/office/powerpoint/2010/main" val="4113883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5</a:t>
            </a:fld>
            <a:endParaRPr lang="en-US"/>
          </a:p>
        </p:txBody>
      </p:sp>
    </p:spTree>
    <p:extLst>
      <p:ext uri="{BB962C8B-B14F-4D97-AF65-F5344CB8AC3E}">
        <p14:creationId xmlns:p14="http://schemas.microsoft.com/office/powerpoint/2010/main" val="1515136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6</a:t>
            </a:fld>
            <a:endParaRPr lang="en-US"/>
          </a:p>
        </p:txBody>
      </p:sp>
    </p:spTree>
    <p:extLst>
      <p:ext uri="{BB962C8B-B14F-4D97-AF65-F5344CB8AC3E}">
        <p14:creationId xmlns:p14="http://schemas.microsoft.com/office/powerpoint/2010/main" val="2369548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8</a:t>
            </a:fld>
            <a:endParaRPr lang="en-US"/>
          </a:p>
        </p:txBody>
      </p:sp>
    </p:spTree>
    <p:extLst>
      <p:ext uri="{BB962C8B-B14F-4D97-AF65-F5344CB8AC3E}">
        <p14:creationId xmlns:p14="http://schemas.microsoft.com/office/powerpoint/2010/main" val="2863112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9</a:t>
            </a:fld>
            <a:endParaRPr lang="en-US"/>
          </a:p>
        </p:txBody>
      </p:sp>
    </p:spTree>
    <p:extLst>
      <p:ext uri="{BB962C8B-B14F-4D97-AF65-F5344CB8AC3E}">
        <p14:creationId xmlns:p14="http://schemas.microsoft.com/office/powerpoint/2010/main" val="3467698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11</a:t>
            </a:fld>
            <a:endParaRPr lang="en-US"/>
          </a:p>
        </p:txBody>
      </p:sp>
    </p:spTree>
    <p:extLst>
      <p:ext uri="{BB962C8B-B14F-4D97-AF65-F5344CB8AC3E}">
        <p14:creationId xmlns:p14="http://schemas.microsoft.com/office/powerpoint/2010/main" val="2749040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12</a:t>
            </a:fld>
            <a:endParaRPr lang="en-US"/>
          </a:p>
        </p:txBody>
      </p:sp>
    </p:spTree>
    <p:extLst>
      <p:ext uri="{BB962C8B-B14F-4D97-AF65-F5344CB8AC3E}">
        <p14:creationId xmlns:p14="http://schemas.microsoft.com/office/powerpoint/2010/main" val="2327988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13</a:t>
            </a:fld>
            <a:endParaRPr lang="en-US"/>
          </a:p>
        </p:txBody>
      </p:sp>
    </p:spTree>
    <p:extLst>
      <p:ext uri="{BB962C8B-B14F-4D97-AF65-F5344CB8AC3E}">
        <p14:creationId xmlns:p14="http://schemas.microsoft.com/office/powerpoint/2010/main" val="2582692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14</a:t>
            </a:fld>
            <a:endParaRPr lang="en-US"/>
          </a:p>
        </p:txBody>
      </p:sp>
    </p:spTree>
    <p:extLst>
      <p:ext uri="{BB962C8B-B14F-4D97-AF65-F5344CB8AC3E}">
        <p14:creationId xmlns:p14="http://schemas.microsoft.com/office/powerpoint/2010/main" val="947584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15</a:t>
            </a:fld>
            <a:endParaRPr lang="en-US"/>
          </a:p>
        </p:txBody>
      </p:sp>
    </p:spTree>
    <p:extLst>
      <p:ext uri="{BB962C8B-B14F-4D97-AF65-F5344CB8AC3E}">
        <p14:creationId xmlns:p14="http://schemas.microsoft.com/office/powerpoint/2010/main" val="3006615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17</a:t>
            </a:fld>
            <a:endParaRPr lang="en-US"/>
          </a:p>
        </p:txBody>
      </p:sp>
    </p:spTree>
    <p:extLst>
      <p:ext uri="{BB962C8B-B14F-4D97-AF65-F5344CB8AC3E}">
        <p14:creationId xmlns:p14="http://schemas.microsoft.com/office/powerpoint/2010/main" val="3554497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18</a:t>
            </a:fld>
            <a:endParaRPr lang="en-US"/>
          </a:p>
        </p:txBody>
      </p:sp>
    </p:spTree>
    <p:extLst>
      <p:ext uri="{BB962C8B-B14F-4D97-AF65-F5344CB8AC3E}">
        <p14:creationId xmlns:p14="http://schemas.microsoft.com/office/powerpoint/2010/main" val="3037175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20</a:t>
            </a:fld>
            <a:endParaRPr lang="en-US"/>
          </a:p>
        </p:txBody>
      </p:sp>
    </p:spTree>
    <p:extLst>
      <p:ext uri="{BB962C8B-B14F-4D97-AF65-F5344CB8AC3E}">
        <p14:creationId xmlns:p14="http://schemas.microsoft.com/office/powerpoint/2010/main" val="3878097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23</a:t>
            </a:fld>
            <a:endParaRPr lang="en-US"/>
          </a:p>
        </p:txBody>
      </p:sp>
    </p:spTree>
    <p:extLst>
      <p:ext uri="{BB962C8B-B14F-4D97-AF65-F5344CB8AC3E}">
        <p14:creationId xmlns:p14="http://schemas.microsoft.com/office/powerpoint/2010/main" val="3705972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24</a:t>
            </a:fld>
            <a:endParaRPr lang="en-US"/>
          </a:p>
        </p:txBody>
      </p:sp>
    </p:spTree>
    <p:extLst>
      <p:ext uri="{BB962C8B-B14F-4D97-AF65-F5344CB8AC3E}">
        <p14:creationId xmlns:p14="http://schemas.microsoft.com/office/powerpoint/2010/main" val="23047225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25</a:t>
            </a:fld>
            <a:endParaRPr lang="en-US"/>
          </a:p>
        </p:txBody>
      </p:sp>
    </p:spTree>
    <p:extLst>
      <p:ext uri="{BB962C8B-B14F-4D97-AF65-F5344CB8AC3E}">
        <p14:creationId xmlns:p14="http://schemas.microsoft.com/office/powerpoint/2010/main" val="1449303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26</a:t>
            </a:fld>
            <a:endParaRPr lang="en-US"/>
          </a:p>
        </p:txBody>
      </p:sp>
    </p:spTree>
    <p:extLst>
      <p:ext uri="{BB962C8B-B14F-4D97-AF65-F5344CB8AC3E}">
        <p14:creationId xmlns:p14="http://schemas.microsoft.com/office/powerpoint/2010/main" val="556570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27</a:t>
            </a:fld>
            <a:endParaRPr lang="en-US"/>
          </a:p>
        </p:txBody>
      </p:sp>
    </p:spTree>
    <p:extLst>
      <p:ext uri="{BB962C8B-B14F-4D97-AF65-F5344CB8AC3E}">
        <p14:creationId xmlns:p14="http://schemas.microsoft.com/office/powerpoint/2010/main" val="1404606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28</a:t>
            </a:fld>
            <a:endParaRPr lang="en-US"/>
          </a:p>
        </p:txBody>
      </p:sp>
    </p:spTree>
    <p:extLst>
      <p:ext uri="{BB962C8B-B14F-4D97-AF65-F5344CB8AC3E}">
        <p14:creationId xmlns:p14="http://schemas.microsoft.com/office/powerpoint/2010/main" val="3999868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29</a:t>
            </a:fld>
            <a:endParaRPr lang="en-US"/>
          </a:p>
        </p:txBody>
      </p:sp>
    </p:spTree>
    <p:extLst>
      <p:ext uri="{BB962C8B-B14F-4D97-AF65-F5344CB8AC3E}">
        <p14:creationId xmlns:p14="http://schemas.microsoft.com/office/powerpoint/2010/main" val="16626384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30</a:t>
            </a:fld>
            <a:endParaRPr lang="en-US"/>
          </a:p>
        </p:txBody>
      </p:sp>
    </p:spTree>
    <p:extLst>
      <p:ext uri="{BB962C8B-B14F-4D97-AF65-F5344CB8AC3E}">
        <p14:creationId xmlns:p14="http://schemas.microsoft.com/office/powerpoint/2010/main" val="3491212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31</a:t>
            </a:fld>
            <a:endParaRPr lang="en-US"/>
          </a:p>
        </p:txBody>
      </p:sp>
    </p:spTree>
    <p:extLst>
      <p:ext uri="{BB962C8B-B14F-4D97-AF65-F5344CB8AC3E}">
        <p14:creationId xmlns:p14="http://schemas.microsoft.com/office/powerpoint/2010/main" val="33512334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32</a:t>
            </a:fld>
            <a:endParaRPr lang="en-US"/>
          </a:p>
        </p:txBody>
      </p:sp>
    </p:spTree>
    <p:extLst>
      <p:ext uri="{BB962C8B-B14F-4D97-AF65-F5344CB8AC3E}">
        <p14:creationId xmlns:p14="http://schemas.microsoft.com/office/powerpoint/2010/main" val="17316506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33</a:t>
            </a:fld>
            <a:endParaRPr lang="en-US"/>
          </a:p>
        </p:txBody>
      </p:sp>
    </p:spTree>
    <p:extLst>
      <p:ext uri="{BB962C8B-B14F-4D97-AF65-F5344CB8AC3E}">
        <p14:creationId xmlns:p14="http://schemas.microsoft.com/office/powerpoint/2010/main" val="3579927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34</a:t>
            </a:fld>
            <a:endParaRPr lang="en-US"/>
          </a:p>
        </p:txBody>
      </p:sp>
    </p:spTree>
    <p:extLst>
      <p:ext uri="{BB962C8B-B14F-4D97-AF65-F5344CB8AC3E}">
        <p14:creationId xmlns:p14="http://schemas.microsoft.com/office/powerpoint/2010/main" val="41257755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35</a:t>
            </a:fld>
            <a:endParaRPr lang="en-US"/>
          </a:p>
        </p:txBody>
      </p:sp>
    </p:spTree>
    <p:extLst>
      <p:ext uri="{BB962C8B-B14F-4D97-AF65-F5344CB8AC3E}">
        <p14:creationId xmlns:p14="http://schemas.microsoft.com/office/powerpoint/2010/main" val="22806778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36</a:t>
            </a:fld>
            <a:endParaRPr lang="en-US"/>
          </a:p>
        </p:txBody>
      </p:sp>
    </p:spTree>
    <p:extLst>
      <p:ext uri="{BB962C8B-B14F-4D97-AF65-F5344CB8AC3E}">
        <p14:creationId xmlns:p14="http://schemas.microsoft.com/office/powerpoint/2010/main" val="5117429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37</a:t>
            </a:fld>
            <a:endParaRPr lang="en-US"/>
          </a:p>
        </p:txBody>
      </p:sp>
    </p:spTree>
    <p:extLst>
      <p:ext uri="{BB962C8B-B14F-4D97-AF65-F5344CB8AC3E}">
        <p14:creationId xmlns:p14="http://schemas.microsoft.com/office/powerpoint/2010/main" val="3202240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6394891"/>
            <a:ext cx="2844800" cy="365125"/>
          </a:xfrm>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a:xfrm>
            <a:off x="581192" y="6390565"/>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6394891"/>
            <a:ext cx="1016440" cy="365125"/>
          </a:xfrm>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12355390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66575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460438"/>
          </a:xfrm>
        </p:spPr>
        <p:txBody>
          <a:bodyPr/>
          <a:lstStyle/>
          <a:p>
            <a:r>
              <a:rPr lang="en-US" dirty="0"/>
              <a:t>Click to edit Master title style</a:t>
            </a:r>
          </a:p>
        </p:txBody>
      </p:sp>
      <p:sp>
        <p:nvSpPr>
          <p:cNvPr id="3" name="Content Placeholder 2"/>
          <p:cNvSpPr>
            <a:spLocks noGrp="1"/>
          </p:cNvSpPr>
          <p:nvPr>
            <p:ph idx="1"/>
          </p:nvPr>
        </p:nvSpPr>
        <p:spPr>
          <a:xfrm>
            <a:off x="581192" y="1367909"/>
            <a:ext cx="11029615" cy="48974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605951" y="6387211"/>
            <a:ext cx="2844799" cy="365125"/>
          </a:xfrm>
        </p:spPr>
        <p:txBody>
          <a:bodyPr/>
          <a:lstStyle/>
          <a:p>
            <a:endParaRPr lang="en-US" dirty="0"/>
          </a:p>
        </p:txBody>
      </p:sp>
      <p:sp>
        <p:nvSpPr>
          <p:cNvPr id="5" name="Footer Placeholder 4"/>
          <p:cNvSpPr>
            <a:spLocks noGrp="1"/>
          </p:cNvSpPr>
          <p:nvPr>
            <p:ph type="ftr" sz="quarter" idx="11"/>
          </p:nvPr>
        </p:nvSpPr>
        <p:spPr>
          <a:xfrm>
            <a:off x="581192" y="6382885"/>
            <a:ext cx="6917210" cy="365125"/>
          </a:xfrm>
        </p:spPr>
        <p:txBody>
          <a:bodyPr/>
          <a:lstStyle/>
          <a:p>
            <a:endParaRPr lang="en-US"/>
          </a:p>
        </p:txBody>
      </p:sp>
      <p:sp>
        <p:nvSpPr>
          <p:cNvPr id="6" name="Slide Number Placeholder 5"/>
          <p:cNvSpPr>
            <a:spLocks noGrp="1"/>
          </p:cNvSpPr>
          <p:nvPr>
            <p:ph type="sldNum" sz="quarter" idx="12"/>
          </p:nvPr>
        </p:nvSpPr>
        <p:spPr>
          <a:xfrm>
            <a:off x="10558300" y="6387211"/>
            <a:ext cx="1052508" cy="365125"/>
          </a:xfrm>
        </p:spPr>
        <p:txBody>
          <a:bodyPr/>
          <a:lstStyle/>
          <a:p>
            <a:endParaRPr lang="en-US" dirty="0"/>
          </a:p>
          <a:p>
            <a:endParaRPr lang="en-US" dirty="0"/>
          </a:p>
          <a:p>
            <a:fld id="{3AE9CE0A-D5EE-46AB-A0D2-7A194B3FB90B}" type="slidenum">
              <a:rPr lang="en-US" smtClean="0"/>
              <a:pPr/>
              <a:t>‹#›</a:t>
            </a:fld>
            <a:endParaRPr lang="en-US" dirty="0"/>
          </a:p>
        </p:txBody>
      </p:sp>
    </p:spTree>
    <p:extLst>
      <p:ext uri="{BB962C8B-B14F-4D97-AF65-F5344CB8AC3E}">
        <p14:creationId xmlns:p14="http://schemas.microsoft.com/office/powerpoint/2010/main" val="417234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4182014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E9CE0A-D5EE-46AB-A0D2-7A194B3FB90B}" type="slidenum">
              <a:rPr lang="en-US" smtClean="0"/>
              <a:t>‹#›</a:t>
            </a:fld>
            <a:endParaRPr lang="en-US"/>
          </a:p>
        </p:txBody>
      </p:sp>
      <p:sp>
        <p:nvSpPr>
          <p:cNvPr id="9" name="Rectangle 8">
            <a:extLst>
              <a:ext uri="{FF2B5EF4-FFF2-40B4-BE49-F238E27FC236}">
                <a16:creationId xmlns:a16="http://schemas.microsoft.com/office/drawing/2014/main" id="{3A7BA0AA-B53B-4D82-B7DF-6E8F34D31459}"/>
              </a:ext>
            </a:extLst>
          </p:cNvPr>
          <p:cNvSpPr/>
          <p:nvPr userDrawn="1"/>
        </p:nvSpPr>
        <p:spPr>
          <a:xfrm>
            <a:off x="436728" y="641444"/>
            <a:ext cx="11282150" cy="10235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b="1" u="sng" dirty="0">
              <a:highlight>
                <a:srgbClr val="FFFF00"/>
              </a:highlight>
            </a:endParaRPr>
          </a:p>
        </p:txBody>
      </p:sp>
    </p:spTree>
    <p:extLst>
      <p:ext uri="{BB962C8B-B14F-4D97-AF65-F5344CB8AC3E}">
        <p14:creationId xmlns:p14="http://schemas.microsoft.com/office/powerpoint/2010/main" val="1018761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5"/>
            <a:ext cx="11300036" cy="5821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2" y="661522"/>
            <a:ext cx="11029616" cy="459063"/>
          </a:xfrm>
        </p:spPr>
        <p:txBody>
          <a:bodyPr/>
          <a:lstStyle/>
          <a:p>
            <a:r>
              <a:rPr lang="en-US" dirty="0"/>
              <a:t>Click to edit Master title style</a:t>
            </a:r>
          </a:p>
        </p:txBody>
      </p:sp>
      <p:sp>
        <p:nvSpPr>
          <p:cNvPr id="3" name="Text Placeholder 2"/>
          <p:cNvSpPr>
            <a:spLocks noGrp="1"/>
          </p:cNvSpPr>
          <p:nvPr>
            <p:ph type="body" idx="1"/>
          </p:nvPr>
        </p:nvSpPr>
        <p:spPr>
          <a:xfrm>
            <a:off x="581192" y="1253379"/>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1880144"/>
            <a:ext cx="5393100" cy="441124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09" y="1229946"/>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1874080"/>
            <a:ext cx="5393100" cy="4417306"/>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585234" y="6363848"/>
            <a:ext cx="2844799" cy="365125"/>
          </a:xfrm>
        </p:spPr>
        <p:txBody>
          <a:bodyPr/>
          <a:lstStyle/>
          <a:p>
            <a:endParaRPr lang="en-US"/>
          </a:p>
        </p:txBody>
      </p:sp>
      <p:sp>
        <p:nvSpPr>
          <p:cNvPr id="8" name="Footer Placeholder 7"/>
          <p:cNvSpPr>
            <a:spLocks noGrp="1"/>
          </p:cNvSpPr>
          <p:nvPr>
            <p:ph type="ftr" sz="quarter" idx="11"/>
          </p:nvPr>
        </p:nvSpPr>
        <p:spPr>
          <a:xfrm>
            <a:off x="560475" y="6359522"/>
            <a:ext cx="6917210" cy="365125"/>
          </a:xfrm>
        </p:spPr>
        <p:txBody>
          <a:bodyPr/>
          <a:lstStyle/>
          <a:p>
            <a:endParaRPr lang="en-US"/>
          </a:p>
        </p:txBody>
      </p:sp>
      <p:sp>
        <p:nvSpPr>
          <p:cNvPr id="9" name="Slide Number Placeholder 8"/>
          <p:cNvSpPr>
            <a:spLocks noGrp="1"/>
          </p:cNvSpPr>
          <p:nvPr>
            <p:ph type="sldNum" sz="quarter" idx="12"/>
          </p:nvPr>
        </p:nvSpPr>
        <p:spPr>
          <a:xfrm>
            <a:off x="10537583" y="6363848"/>
            <a:ext cx="1052510" cy="365125"/>
          </a:xfrm>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2376210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3053050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408806423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pic>
        <p:nvPicPr>
          <p:cNvPr id="10" name="Picture 9">
            <a:extLst>
              <a:ext uri="{FF2B5EF4-FFF2-40B4-BE49-F238E27FC236}">
                <a16:creationId xmlns:a16="http://schemas.microsoft.com/office/drawing/2014/main" id="{11A52B02-193E-4FA2-AD1A-74CD937E1B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77" y="-92766"/>
            <a:ext cx="12189023" cy="6964017"/>
          </a:xfrm>
          <a:prstGeom prst="rect">
            <a:avLst/>
          </a:prstGeom>
        </p:spPr>
      </p:pic>
      <p:pic>
        <p:nvPicPr>
          <p:cNvPr id="6" name="Picture 5">
            <a:extLst>
              <a:ext uri="{FF2B5EF4-FFF2-40B4-BE49-F238E27FC236}">
                <a16:creationId xmlns:a16="http://schemas.microsoft.com/office/drawing/2014/main" id="{8C16B61E-D082-4A67-8ED4-CCBF9F7C9F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58299" y="5318400"/>
            <a:ext cx="1772782" cy="1817474"/>
          </a:xfrm>
          <a:prstGeom prst="rect">
            <a:avLst/>
          </a:prstGeom>
        </p:spPr>
      </p:pic>
    </p:spTree>
    <p:extLst>
      <p:ext uri="{BB962C8B-B14F-4D97-AF65-F5344CB8AC3E}">
        <p14:creationId xmlns:p14="http://schemas.microsoft.com/office/powerpoint/2010/main" val="288661643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pic>
        <p:nvPicPr>
          <p:cNvPr id="7" name="Picture 6">
            <a:extLst>
              <a:ext uri="{FF2B5EF4-FFF2-40B4-BE49-F238E27FC236}">
                <a16:creationId xmlns:a16="http://schemas.microsoft.com/office/drawing/2014/main" id="{2E6D007A-EACC-471A-B34F-D91942E57B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77" y="14990"/>
            <a:ext cx="12189023" cy="6858000"/>
          </a:xfrm>
          <a:prstGeom prst="rect">
            <a:avLst/>
          </a:prstGeom>
        </p:spPr>
      </p:pic>
      <p:pic>
        <p:nvPicPr>
          <p:cNvPr id="6" name="Picture 5">
            <a:extLst>
              <a:ext uri="{FF2B5EF4-FFF2-40B4-BE49-F238E27FC236}">
                <a16:creationId xmlns:a16="http://schemas.microsoft.com/office/drawing/2014/main" id="{8C16B61E-D082-4A67-8ED4-CCBF9F7C9F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58299" y="5318400"/>
            <a:ext cx="1772782" cy="1817474"/>
          </a:xfrm>
          <a:prstGeom prst="rect">
            <a:avLst/>
          </a:prstGeom>
        </p:spPr>
      </p:pic>
    </p:spTree>
    <p:extLst>
      <p:ext uri="{BB962C8B-B14F-4D97-AF65-F5344CB8AC3E}">
        <p14:creationId xmlns:p14="http://schemas.microsoft.com/office/powerpoint/2010/main" val="322694632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E9CE0A-D5EE-46AB-A0D2-7A194B3FB90B}" type="slidenum">
              <a:rPr lang="en-US" smtClean="0"/>
              <a:t>‹#›</a:t>
            </a:fld>
            <a:endParaRPr lang="en-US"/>
          </a:p>
        </p:txBody>
      </p:sp>
      <p:pic>
        <p:nvPicPr>
          <p:cNvPr id="9" name="Picture 8">
            <a:extLst>
              <a:ext uri="{FF2B5EF4-FFF2-40B4-BE49-F238E27FC236}">
                <a16:creationId xmlns:a16="http://schemas.microsoft.com/office/drawing/2014/main" id="{AE7D5AB9-A687-4E3C-A321-C01106B2E3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2000" cy="6890518"/>
          </a:xfrm>
          <a:prstGeom prst="rect">
            <a:avLst/>
          </a:prstGeom>
        </p:spPr>
      </p:pic>
    </p:spTree>
    <p:extLst>
      <p:ext uri="{BB962C8B-B14F-4D97-AF65-F5344CB8AC3E}">
        <p14:creationId xmlns:p14="http://schemas.microsoft.com/office/powerpoint/2010/main" val="2357106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4279422306"/>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1621889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1913522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2909874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805" y="1600200"/>
            <a:ext cx="5079595"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6197600" y="1600200"/>
            <a:ext cx="5080405"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a:xfrm>
            <a:off x="203200" y="6541622"/>
            <a:ext cx="2844800" cy="161583"/>
          </a:xfrm>
          <a:prstGeom prst="rect">
            <a:avLst/>
          </a:prstGeom>
        </p:spPr>
        <p:txBody>
          <a:bodyPr/>
          <a:lstStyle>
            <a:lvl1pPr>
              <a:defRPr>
                <a:solidFill>
                  <a:srgbClr val="6C6463"/>
                </a:solidFill>
              </a:defRPr>
            </a:lvl1pPr>
          </a:lstStyle>
          <a:p>
            <a:pPr defTabSz="342900"/>
            <a:fld id="{182EE30E-B8E1-4C69-AF14-32397C712C99}" type="datetime1">
              <a:rPr lang="en-US" smtClean="0"/>
              <a:pPr defTabSz="342900"/>
              <a:t>10/6/2025</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pPr defTabSz="342900"/>
            <a:r>
              <a:rPr lang="en-US"/>
              <a:t>TRAINING ON OTA INTEGRATION AND DIGITAL MARKETING FOR TOURISM AND HOSPITALITY ENTERPRISES</a:t>
            </a:r>
            <a:endParaRPr lang="en-US" dirty="0"/>
          </a:p>
        </p:txBody>
      </p:sp>
      <p:sp>
        <p:nvSpPr>
          <p:cNvPr id="7" name="Slide Number Placeholder 6"/>
          <p:cNvSpPr>
            <a:spLocks noGrp="1"/>
          </p:cNvSpPr>
          <p:nvPr>
            <p:ph type="sldNum" sz="quarter" idx="12"/>
          </p:nvPr>
        </p:nvSpPr>
        <p:spPr/>
        <p:txBody>
          <a:bodyPr/>
          <a:lstStyle>
            <a:lvl1pPr>
              <a:defRPr>
                <a:solidFill>
                  <a:srgbClr val="6C6463"/>
                </a:solidFill>
              </a:defRPr>
            </a:lvl1pPr>
          </a:lstStyle>
          <a:p>
            <a:pPr defTabSz="342900"/>
            <a:fld id="{42782948-4DBE-204D-AB9E-B65E067054AE}" type="slidenum">
              <a:rPr lang="en-US" smtClean="0"/>
              <a:pPr defTabSz="342900"/>
              <a:t>‹#›</a:t>
            </a:fld>
            <a:endParaRPr lang="en-US"/>
          </a:p>
        </p:txBody>
      </p:sp>
      <p:sp>
        <p:nvSpPr>
          <p:cNvPr id="10" name="Title 1"/>
          <p:cNvSpPr>
            <a:spLocks noGrp="1"/>
          </p:cNvSpPr>
          <p:nvPr>
            <p:ph type="title" hasCustomPrompt="1"/>
          </p:nvPr>
        </p:nvSpPr>
        <p:spPr>
          <a:xfrm>
            <a:off x="914805" y="848380"/>
            <a:ext cx="10363200" cy="523220"/>
          </a:xfrm>
        </p:spPr>
        <p:txBody>
          <a:bodyPr anchor="b" anchorCtr="0">
            <a:spAutoFit/>
          </a:bodyPr>
          <a:lstStyle>
            <a:lvl1pPr>
              <a:defRPr>
                <a:solidFill>
                  <a:srgbClr val="012F49"/>
                </a:solidFill>
              </a:defRPr>
            </a:lvl1pPr>
          </a:lstStyle>
          <a:p>
            <a:r>
              <a:rPr lang="en-US" dirty="0"/>
              <a:t>CLICK TO EDIT MASTER TITLE STYLE</a:t>
            </a:r>
          </a:p>
        </p:txBody>
      </p:sp>
    </p:spTree>
    <p:extLst>
      <p:ext uri="{BB962C8B-B14F-4D97-AF65-F5344CB8AC3E}">
        <p14:creationId xmlns:p14="http://schemas.microsoft.com/office/powerpoint/2010/main" val="2030522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3AE9CE0A-D5EE-46AB-A0D2-7A194B3FB90B}"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1633497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4664" r:id="rId8"/>
    <p:sldLayoutId id="2147484665" r:id="rId9"/>
    <p:sldLayoutId id="2147484666" r:id="rId10"/>
    <p:sldLayoutId id="2147483698" r:id="rId11"/>
    <p:sldLayoutId id="2147483699" r:id="rId12"/>
    <p:sldLayoutId id="2147483700" r:id="rId13"/>
    <p:sldLayoutId id="2147483701" r:id="rId14"/>
    <p:sldLayoutId id="2147484667" r:id="rId15"/>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chart" Target="../charts/chart7.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chart" Target="../charts/chart11.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chart" Target="../charts/chart14.xml"/><Relationship Id="rId4" Type="http://schemas.openxmlformats.org/officeDocument/2006/relationships/chart" Target="../charts/chart13.xml"/></Relationships>
</file>

<file path=ppt/slides/_rels/slide1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3">
            <a:extLst>
              <a:ext uri="{FF2B5EF4-FFF2-40B4-BE49-F238E27FC236}">
                <a16:creationId xmlns:a16="http://schemas.microsoft.com/office/drawing/2014/main" id="{13D4496E-B079-CFFA-0561-BE32CD705FA2}"/>
              </a:ext>
            </a:extLst>
          </p:cNvPr>
          <p:cNvSpPr txBox="1">
            <a:spLocks/>
          </p:cNvSpPr>
          <p:nvPr/>
        </p:nvSpPr>
        <p:spPr>
          <a:xfrm>
            <a:off x="2238393" y="2492524"/>
            <a:ext cx="9011092" cy="2993876"/>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b="1" dirty="0">
                <a:solidFill>
                  <a:srgbClr val="F15A23"/>
                </a:solidFill>
                <a:latin typeface="+mn-lt"/>
                <a:ea typeface="Cambria" panose="02040503050406030204" pitchFamily="18" charset="0"/>
                <a:cs typeface="Calibri" panose="020F0502020204030204" pitchFamily="34" charset="0"/>
              </a:rPr>
              <a:t>Beer brand Equity, consumption Pattern and Consumer Preferences in Kathmandu Valley, Nepal</a:t>
            </a:r>
          </a:p>
        </p:txBody>
      </p:sp>
      <p:sp>
        <p:nvSpPr>
          <p:cNvPr id="3" name="Title 13">
            <a:extLst>
              <a:ext uri="{FF2B5EF4-FFF2-40B4-BE49-F238E27FC236}">
                <a16:creationId xmlns:a16="http://schemas.microsoft.com/office/drawing/2014/main" id="{9FB83F61-D481-DC44-73D6-E9963D9D393B}"/>
              </a:ext>
            </a:extLst>
          </p:cNvPr>
          <p:cNvSpPr txBox="1">
            <a:spLocks/>
          </p:cNvSpPr>
          <p:nvPr/>
        </p:nvSpPr>
        <p:spPr>
          <a:xfrm>
            <a:off x="1968201" y="5876894"/>
            <a:ext cx="9011092" cy="981106"/>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23984" lvl="1" indent="0" algn="ctr">
              <a:buNone/>
            </a:pPr>
            <a:r>
              <a:rPr lang="en-GB" sz="2800" b="1" i="1" dirty="0">
                <a:solidFill>
                  <a:schemeClr val="accent6">
                    <a:lumMod val="10000"/>
                  </a:schemeClr>
                </a:solidFill>
                <a:latin typeface="Calibri" panose="020F0502020204030204" pitchFamily="34" charset="0"/>
                <a:cs typeface="Calibri" panose="020F0502020204030204" pitchFamily="34" charset="0"/>
              </a:rPr>
              <a:t>June, 2025</a:t>
            </a:r>
          </a:p>
        </p:txBody>
      </p:sp>
      <p:pic>
        <p:nvPicPr>
          <p:cNvPr id="4" name="Picture 3">
            <a:extLst>
              <a:ext uri="{FF2B5EF4-FFF2-40B4-BE49-F238E27FC236}">
                <a16:creationId xmlns:a16="http://schemas.microsoft.com/office/drawing/2014/main" id="{A9366566-B523-88BE-613A-2BE1FC9097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4860" y="164532"/>
            <a:ext cx="6122236" cy="1707131"/>
          </a:xfrm>
          <a:prstGeom prst="rect">
            <a:avLst/>
          </a:prstGeom>
        </p:spPr>
      </p:pic>
    </p:spTree>
    <p:extLst>
      <p:ext uri="{BB962C8B-B14F-4D97-AF65-F5344CB8AC3E}">
        <p14:creationId xmlns:p14="http://schemas.microsoft.com/office/powerpoint/2010/main" val="1099439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DBCE7-63B3-47C5-AAF9-815EA068C6E3}"/>
              </a:ext>
            </a:extLst>
          </p:cNvPr>
          <p:cNvSpPr>
            <a:spLocks noGrp="1"/>
          </p:cNvSpPr>
          <p:nvPr>
            <p:ph type="title"/>
          </p:nvPr>
        </p:nvSpPr>
        <p:spPr>
          <a:xfrm>
            <a:off x="581193" y="729658"/>
            <a:ext cx="11029616" cy="730631"/>
          </a:xfrm>
        </p:spPr>
        <p:txBody>
          <a:bodyPr/>
          <a:lstStyle/>
          <a:p>
            <a:r>
              <a:rPr lang="en-US" b="1" u="sng" dirty="0"/>
              <a:t>Research OBJECTIVES</a:t>
            </a:r>
            <a:endParaRPr lang="en-GB" b="1" u="sng" dirty="0"/>
          </a:p>
        </p:txBody>
      </p:sp>
      <p:grpSp>
        <p:nvGrpSpPr>
          <p:cNvPr id="32" name="Group 31">
            <a:extLst>
              <a:ext uri="{FF2B5EF4-FFF2-40B4-BE49-F238E27FC236}">
                <a16:creationId xmlns:a16="http://schemas.microsoft.com/office/drawing/2014/main" id="{2BFE5263-9538-4C24-9383-8BC5AAB35CCE}"/>
              </a:ext>
            </a:extLst>
          </p:cNvPr>
          <p:cNvGrpSpPr/>
          <p:nvPr/>
        </p:nvGrpSpPr>
        <p:grpSpPr>
          <a:xfrm>
            <a:off x="465805" y="2794463"/>
            <a:ext cx="11272537" cy="501397"/>
            <a:chOff x="725858" y="3908936"/>
            <a:chExt cx="10740281" cy="1443038"/>
          </a:xfrm>
        </p:grpSpPr>
        <p:sp>
          <p:nvSpPr>
            <p:cNvPr id="33" name="Google Shape;189;p20">
              <a:extLst>
                <a:ext uri="{FF2B5EF4-FFF2-40B4-BE49-F238E27FC236}">
                  <a16:creationId xmlns:a16="http://schemas.microsoft.com/office/drawing/2014/main" id="{4A529A47-4CB2-4E0D-9889-B508DEBFA418}"/>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34" name="Google Shape;190;p20">
              <a:extLst>
                <a:ext uri="{FF2B5EF4-FFF2-40B4-BE49-F238E27FC236}">
                  <a16:creationId xmlns:a16="http://schemas.microsoft.com/office/drawing/2014/main" id="{938BFD59-5B08-4649-B4BF-6B315170A1A7}"/>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35" name="Freeform: Shape 34">
              <a:extLst>
                <a:ext uri="{FF2B5EF4-FFF2-40B4-BE49-F238E27FC236}">
                  <a16:creationId xmlns:a16="http://schemas.microsoft.com/office/drawing/2014/main" id="{C849FD0B-BBDC-4556-9390-CACB8CE62F83}"/>
                </a:ext>
              </a:extLst>
            </p:cNvPr>
            <p:cNvSpPr>
              <a:spLocks/>
            </p:cNvSpPr>
            <p:nvPr/>
          </p:nvSpPr>
          <p:spPr bwMode="auto">
            <a:xfrm>
              <a:off x="1263887" y="4120633"/>
              <a:ext cx="1241916"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37" name="TextBox 36">
            <a:extLst>
              <a:ext uri="{FF2B5EF4-FFF2-40B4-BE49-F238E27FC236}">
                <a16:creationId xmlns:a16="http://schemas.microsoft.com/office/drawing/2014/main" id="{DE7D4EB1-B6DE-4795-85AD-8A5C39E0CED2}"/>
              </a:ext>
            </a:extLst>
          </p:cNvPr>
          <p:cNvSpPr txBox="1"/>
          <p:nvPr/>
        </p:nvSpPr>
        <p:spPr>
          <a:xfrm>
            <a:off x="3336120" y="2851699"/>
            <a:ext cx="8382564" cy="341632"/>
          </a:xfrm>
          <a:prstGeom prst="rect">
            <a:avLst/>
          </a:prstGeom>
          <a:noFill/>
        </p:spPr>
        <p:txBody>
          <a:bodyPr wrap="square">
            <a:spAutoFit/>
          </a:bodyPr>
          <a:lstStyle/>
          <a:p>
            <a:pPr lvl="0" defTabSz="711200">
              <a:lnSpc>
                <a:spcPct val="90000"/>
              </a:lnSpc>
              <a:spcBef>
                <a:spcPct val="0"/>
              </a:spcBef>
              <a:spcAft>
                <a:spcPct val="35000"/>
              </a:spcAft>
            </a:pPr>
            <a:r>
              <a:rPr lang="en-US" dirty="0">
                <a:solidFill>
                  <a:schemeClr val="accent1"/>
                </a:solidFill>
              </a:rPr>
              <a:t>To measure the Premium Potential and Repurchase Potential</a:t>
            </a:r>
          </a:p>
        </p:txBody>
      </p:sp>
      <p:grpSp>
        <p:nvGrpSpPr>
          <p:cNvPr id="38" name="Group 37">
            <a:extLst>
              <a:ext uri="{FF2B5EF4-FFF2-40B4-BE49-F238E27FC236}">
                <a16:creationId xmlns:a16="http://schemas.microsoft.com/office/drawing/2014/main" id="{DD0E2F7E-A233-49B3-812A-776808777B34}"/>
              </a:ext>
            </a:extLst>
          </p:cNvPr>
          <p:cNvGrpSpPr/>
          <p:nvPr/>
        </p:nvGrpSpPr>
        <p:grpSpPr>
          <a:xfrm>
            <a:off x="484631" y="3335051"/>
            <a:ext cx="11234888" cy="586191"/>
            <a:chOff x="725858" y="3908936"/>
            <a:chExt cx="10740281" cy="1443038"/>
          </a:xfrm>
        </p:grpSpPr>
        <p:sp>
          <p:nvSpPr>
            <p:cNvPr id="39" name="Google Shape;189;p20">
              <a:extLst>
                <a:ext uri="{FF2B5EF4-FFF2-40B4-BE49-F238E27FC236}">
                  <a16:creationId xmlns:a16="http://schemas.microsoft.com/office/drawing/2014/main" id="{C621304B-66B8-4F22-A405-73867F08B126}"/>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0" name="Google Shape;190;p20">
              <a:extLst>
                <a:ext uri="{FF2B5EF4-FFF2-40B4-BE49-F238E27FC236}">
                  <a16:creationId xmlns:a16="http://schemas.microsoft.com/office/drawing/2014/main" id="{30B03EAD-EE0A-4FDA-9836-DC34866E3903}"/>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1" name="Freeform: Shape 40">
              <a:extLst>
                <a:ext uri="{FF2B5EF4-FFF2-40B4-BE49-F238E27FC236}">
                  <a16:creationId xmlns:a16="http://schemas.microsoft.com/office/drawing/2014/main" id="{CC6D2560-5DFB-4BC1-9DC6-F93BC75CEEDC}"/>
                </a:ext>
              </a:extLst>
            </p:cNvPr>
            <p:cNvSpPr>
              <a:spLocks/>
            </p:cNvSpPr>
            <p:nvPr/>
          </p:nvSpPr>
          <p:spPr bwMode="auto">
            <a:xfrm>
              <a:off x="1262072" y="4120633"/>
              <a:ext cx="1237728"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43" name="TextBox 42">
            <a:extLst>
              <a:ext uri="{FF2B5EF4-FFF2-40B4-BE49-F238E27FC236}">
                <a16:creationId xmlns:a16="http://schemas.microsoft.com/office/drawing/2014/main" id="{D77A5E80-E7DB-4459-A9C9-BEF7AB5EAF90}"/>
              </a:ext>
            </a:extLst>
          </p:cNvPr>
          <p:cNvSpPr txBox="1"/>
          <p:nvPr/>
        </p:nvSpPr>
        <p:spPr>
          <a:xfrm>
            <a:off x="3295499" y="3454979"/>
            <a:ext cx="8241469" cy="341632"/>
          </a:xfrm>
          <a:prstGeom prst="rect">
            <a:avLst/>
          </a:prstGeom>
          <a:noFill/>
        </p:spPr>
        <p:txBody>
          <a:bodyPr wrap="square">
            <a:spAutoFit/>
          </a:bodyPr>
          <a:lstStyle/>
          <a:p>
            <a:pPr lvl="0" defTabSz="711200">
              <a:lnSpc>
                <a:spcPct val="90000"/>
              </a:lnSpc>
              <a:spcBef>
                <a:spcPct val="0"/>
              </a:spcBef>
              <a:spcAft>
                <a:spcPct val="35000"/>
              </a:spcAft>
            </a:pPr>
            <a:r>
              <a:rPr lang="en-US" dirty="0">
                <a:solidFill>
                  <a:schemeClr val="accent1"/>
                </a:solidFill>
              </a:rPr>
              <a:t>To assess the Net Value Score (NVS) and Net Promoter Score (NPS)</a:t>
            </a:r>
          </a:p>
        </p:txBody>
      </p:sp>
      <p:grpSp>
        <p:nvGrpSpPr>
          <p:cNvPr id="44" name="Group 43">
            <a:extLst>
              <a:ext uri="{FF2B5EF4-FFF2-40B4-BE49-F238E27FC236}">
                <a16:creationId xmlns:a16="http://schemas.microsoft.com/office/drawing/2014/main" id="{A092ACA6-05D1-45C2-9FDB-DC21D21B2DF5}"/>
              </a:ext>
            </a:extLst>
          </p:cNvPr>
          <p:cNvGrpSpPr/>
          <p:nvPr/>
        </p:nvGrpSpPr>
        <p:grpSpPr>
          <a:xfrm>
            <a:off x="484631" y="4036785"/>
            <a:ext cx="11234888" cy="475303"/>
            <a:chOff x="725858" y="3908936"/>
            <a:chExt cx="10740281" cy="1443038"/>
          </a:xfrm>
        </p:grpSpPr>
        <p:sp>
          <p:nvSpPr>
            <p:cNvPr id="45" name="Google Shape;189;p20">
              <a:extLst>
                <a:ext uri="{FF2B5EF4-FFF2-40B4-BE49-F238E27FC236}">
                  <a16:creationId xmlns:a16="http://schemas.microsoft.com/office/drawing/2014/main" id="{28CF5C44-59F2-4349-A1DC-F3669D83BAF6}"/>
                </a:ext>
              </a:extLst>
            </p:cNvPr>
            <p:cNvSpPr/>
            <p:nvPr/>
          </p:nvSpPr>
          <p:spPr>
            <a:xfrm>
              <a:off x="725858" y="3908936"/>
              <a:ext cx="10740281" cy="1431465"/>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6" name="Google Shape;190;p20">
              <a:extLst>
                <a:ext uri="{FF2B5EF4-FFF2-40B4-BE49-F238E27FC236}">
                  <a16:creationId xmlns:a16="http://schemas.microsoft.com/office/drawing/2014/main" id="{BFCED6C1-E586-4039-B4DC-18A59395F7CF}"/>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7" name="Freeform: Shape 46">
              <a:extLst>
                <a:ext uri="{FF2B5EF4-FFF2-40B4-BE49-F238E27FC236}">
                  <a16:creationId xmlns:a16="http://schemas.microsoft.com/office/drawing/2014/main" id="{FF313794-26D4-4C36-8BE0-E35333DD16E9}"/>
                </a:ext>
              </a:extLst>
            </p:cNvPr>
            <p:cNvSpPr>
              <a:spLocks/>
            </p:cNvSpPr>
            <p:nvPr/>
          </p:nvSpPr>
          <p:spPr bwMode="auto">
            <a:xfrm>
              <a:off x="1262072" y="4120633"/>
              <a:ext cx="1237728"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49" name="TextBox 48">
            <a:extLst>
              <a:ext uri="{FF2B5EF4-FFF2-40B4-BE49-F238E27FC236}">
                <a16:creationId xmlns:a16="http://schemas.microsoft.com/office/drawing/2014/main" id="{E3C5FB9A-5460-497E-910E-AEDFFC4F1518}"/>
              </a:ext>
            </a:extLst>
          </p:cNvPr>
          <p:cNvSpPr txBox="1"/>
          <p:nvPr/>
        </p:nvSpPr>
        <p:spPr>
          <a:xfrm>
            <a:off x="3336120" y="4100584"/>
            <a:ext cx="8200848" cy="341632"/>
          </a:xfrm>
          <a:prstGeom prst="rect">
            <a:avLst/>
          </a:prstGeom>
          <a:noFill/>
        </p:spPr>
        <p:txBody>
          <a:bodyPr wrap="square">
            <a:spAutoFit/>
          </a:bodyPr>
          <a:lstStyle/>
          <a:p>
            <a:pPr lvl="0" defTabSz="711200">
              <a:lnSpc>
                <a:spcPct val="90000"/>
              </a:lnSpc>
              <a:spcBef>
                <a:spcPct val="0"/>
              </a:spcBef>
              <a:spcAft>
                <a:spcPct val="35000"/>
              </a:spcAft>
            </a:pPr>
            <a:r>
              <a:rPr lang="en-US" dirty="0">
                <a:solidFill>
                  <a:schemeClr val="accent1"/>
                </a:solidFill>
              </a:rPr>
              <a:t>To identify the Consumption Pattern and Purchase Decision</a:t>
            </a:r>
          </a:p>
        </p:txBody>
      </p:sp>
      <p:sp>
        <p:nvSpPr>
          <p:cNvPr id="10" name="TextBox 9">
            <a:extLst>
              <a:ext uri="{FF2B5EF4-FFF2-40B4-BE49-F238E27FC236}">
                <a16:creationId xmlns:a16="http://schemas.microsoft.com/office/drawing/2014/main" id="{73EC2F0C-5EB7-4912-B612-714E83C97618}"/>
              </a:ext>
            </a:extLst>
          </p:cNvPr>
          <p:cNvSpPr txBox="1"/>
          <p:nvPr/>
        </p:nvSpPr>
        <p:spPr>
          <a:xfrm flipH="1">
            <a:off x="1426813" y="1761440"/>
            <a:ext cx="719701" cy="523220"/>
          </a:xfrm>
          <a:prstGeom prst="rect">
            <a:avLst/>
          </a:prstGeom>
          <a:noFill/>
        </p:spPr>
        <p:txBody>
          <a:bodyPr wrap="square" rtlCol="0">
            <a:spAutoFit/>
          </a:bodyPr>
          <a:lstStyle/>
          <a:p>
            <a:pPr algn="ctr"/>
            <a:r>
              <a:rPr lang="en-GB" sz="2800" b="1" dirty="0">
                <a:solidFill>
                  <a:schemeClr val="bg1"/>
                </a:solidFill>
              </a:rPr>
              <a:t>1</a:t>
            </a:r>
            <a:endParaRPr lang="en-US" sz="2800" b="1" dirty="0">
              <a:solidFill>
                <a:schemeClr val="bg1"/>
              </a:solidFill>
            </a:endParaRPr>
          </a:p>
        </p:txBody>
      </p:sp>
      <p:sp>
        <p:nvSpPr>
          <p:cNvPr id="50" name="TextBox 49">
            <a:extLst>
              <a:ext uri="{FF2B5EF4-FFF2-40B4-BE49-F238E27FC236}">
                <a16:creationId xmlns:a16="http://schemas.microsoft.com/office/drawing/2014/main" id="{063B3FC7-5619-4422-9D08-78760BBBAC96}"/>
              </a:ext>
            </a:extLst>
          </p:cNvPr>
          <p:cNvSpPr txBox="1"/>
          <p:nvPr/>
        </p:nvSpPr>
        <p:spPr>
          <a:xfrm flipH="1">
            <a:off x="1379391" y="2398148"/>
            <a:ext cx="814547" cy="523220"/>
          </a:xfrm>
          <a:prstGeom prst="rect">
            <a:avLst/>
          </a:prstGeom>
          <a:noFill/>
        </p:spPr>
        <p:txBody>
          <a:bodyPr wrap="square" rtlCol="0">
            <a:spAutoFit/>
          </a:bodyPr>
          <a:lstStyle/>
          <a:p>
            <a:pPr algn="ctr"/>
            <a:r>
              <a:rPr lang="en-GB" sz="2800" b="1" dirty="0">
                <a:solidFill>
                  <a:schemeClr val="bg1"/>
                </a:solidFill>
              </a:rPr>
              <a:t>2</a:t>
            </a:r>
            <a:endParaRPr lang="en-US" sz="2800" b="1" dirty="0">
              <a:solidFill>
                <a:schemeClr val="bg1"/>
              </a:solidFill>
            </a:endParaRPr>
          </a:p>
        </p:txBody>
      </p:sp>
      <p:sp>
        <p:nvSpPr>
          <p:cNvPr id="51" name="TextBox 50">
            <a:extLst>
              <a:ext uri="{FF2B5EF4-FFF2-40B4-BE49-F238E27FC236}">
                <a16:creationId xmlns:a16="http://schemas.microsoft.com/office/drawing/2014/main" id="{B17D5B06-D0B4-4CB7-96D9-884B6A9671E6}"/>
              </a:ext>
            </a:extLst>
          </p:cNvPr>
          <p:cNvSpPr txBox="1"/>
          <p:nvPr/>
        </p:nvSpPr>
        <p:spPr>
          <a:xfrm flipH="1">
            <a:off x="1379391" y="2755384"/>
            <a:ext cx="814547" cy="523220"/>
          </a:xfrm>
          <a:prstGeom prst="rect">
            <a:avLst/>
          </a:prstGeom>
          <a:noFill/>
        </p:spPr>
        <p:txBody>
          <a:bodyPr wrap="square" rtlCol="0">
            <a:spAutoFit/>
          </a:bodyPr>
          <a:lstStyle/>
          <a:p>
            <a:pPr algn="ctr"/>
            <a:r>
              <a:rPr lang="en-GB" sz="2800" b="1" dirty="0">
                <a:solidFill>
                  <a:schemeClr val="bg1"/>
                </a:solidFill>
              </a:rPr>
              <a:t>2</a:t>
            </a:r>
            <a:endParaRPr lang="en-US" sz="2800" b="1" dirty="0">
              <a:solidFill>
                <a:schemeClr val="bg1"/>
              </a:solidFill>
            </a:endParaRPr>
          </a:p>
        </p:txBody>
      </p:sp>
      <p:sp>
        <p:nvSpPr>
          <p:cNvPr id="52" name="TextBox 51">
            <a:extLst>
              <a:ext uri="{FF2B5EF4-FFF2-40B4-BE49-F238E27FC236}">
                <a16:creationId xmlns:a16="http://schemas.microsoft.com/office/drawing/2014/main" id="{39D53701-7948-4DFB-9BA9-33447AB0034F}"/>
              </a:ext>
            </a:extLst>
          </p:cNvPr>
          <p:cNvSpPr txBox="1"/>
          <p:nvPr/>
        </p:nvSpPr>
        <p:spPr>
          <a:xfrm flipH="1">
            <a:off x="1359110" y="3420558"/>
            <a:ext cx="814547" cy="523220"/>
          </a:xfrm>
          <a:prstGeom prst="rect">
            <a:avLst/>
          </a:prstGeom>
          <a:noFill/>
        </p:spPr>
        <p:txBody>
          <a:bodyPr wrap="square" rtlCol="0">
            <a:spAutoFit/>
          </a:bodyPr>
          <a:lstStyle/>
          <a:p>
            <a:pPr algn="ctr"/>
            <a:r>
              <a:rPr lang="en-GB" sz="2800" b="1" dirty="0">
                <a:solidFill>
                  <a:schemeClr val="bg1"/>
                </a:solidFill>
              </a:rPr>
              <a:t>3</a:t>
            </a:r>
            <a:endParaRPr lang="en-US" sz="2800" b="1" dirty="0">
              <a:solidFill>
                <a:schemeClr val="bg1"/>
              </a:solidFill>
            </a:endParaRPr>
          </a:p>
        </p:txBody>
      </p:sp>
      <p:sp>
        <p:nvSpPr>
          <p:cNvPr id="53" name="TextBox 52">
            <a:extLst>
              <a:ext uri="{FF2B5EF4-FFF2-40B4-BE49-F238E27FC236}">
                <a16:creationId xmlns:a16="http://schemas.microsoft.com/office/drawing/2014/main" id="{66B43602-D297-4CA7-964F-2F9D4808C2D5}"/>
              </a:ext>
            </a:extLst>
          </p:cNvPr>
          <p:cNvSpPr txBox="1"/>
          <p:nvPr/>
        </p:nvSpPr>
        <p:spPr>
          <a:xfrm flipH="1">
            <a:off x="1379391" y="4018480"/>
            <a:ext cx="814547" cy="523220"/>
          </a:xfrm>
          <a:prstGeom prst="rect">
            <a:avLst/>
          </a:prstGeom>
          <a:noFill/>
        </p:spPr>
        <p:txBody>
          <a:bodyPr wrap="square" rtlCol="0">
            <a:spAutoFit/>
          </a:bodyPr>
          <a:lstStyle/>
          <a:p>
            <a:pPr algn="ctr"/>
            <a:r>
              <a:rPr lang="en-GB" sz="2800" b="1" dirty="0">
                <a:solidFill>
                  <a:schemeClr val="bg1"/>
                </a:solidFill>
              </a:rPr>
              <a:t>4</a:t>
            </a:r>
            <a:endParaRPr lang="en-US" sz="2800" b="1" dirty="0">
              <a:solidFill>
                <a:schemeClr val="bg1"/>
              </a:solidFill>
            </a:endParaRPr>
          </a:p>
        </p:txBody>
      </p:sp>
      <p:grpSp>
        <p:nvGrpSpPr>
          <p:cNvPr id="42" name="Group 41">
            <a:extLst>
              <a:ext uri="{FF2B5EF4-FFF2-40B4-BE49-F238E27FC236}">
                <a16:creationId xmlns:a16="http://schemas.microsoft.com/office/drawing/2014/main" id="{318EFDD3-6663-4B39-B0C7-EC54C56AA93A}"/>
              </a:ext>
            </a:extLst>
          </p:cNvPr>
          <p:cNvGrpSpPr/>
          <p:nvPr/>
        </p:nvGrpSpPr>
        <p:grpSpPr>
          <a:xfrm>
            <a:off x="465807" y="4625774"/>
            <a:ext cx="11272535" cy="552519"/>
            <a:chOff x="725858" y="3908936"/>
            <a:chExt cx="10740281" cy="1443038"/>
          </a:xfrm>
        </p:grpSpPr>
        <p:sp>
          <p:nvSpPr>
            <p:cNvPr id="48" name="Google Shape;189;p20">
              <a:extLst>
                <a:ext uri="{FF2B5EF4-FFF2-40B4-BE49-F238E27FC236}">
                  <a16:creationId xmlns:a16="http://schemas.microsoft.com/office/drawing/2014/main" id="{1076B9E4-0A1D-4F1C-AA51-7C93856A9350}"/>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54" name="Google Shape;190;p20">
              <a:extLst>
                <a:ext uri="{FF2B5EF4-FFF2-40B4-BE49-F238E27FC236}">
                  <a16:creationId xmlns:a16="http://schemas.microsoft.com/office/drawing/2014/main" id="{34973E5D-1190-49C6-A833-302F57610A80}"/>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55" name="Freeform: Shape 54">
              <a:extLst>
                <a:ext uri="{FF2B5EF4-FFF2-40B4-BE49-F238E27FC236}">
                  <a16:creationId xmlns:a16="http://schemas.microsoft.com/office/drawing/2014/main" id="{20BCBE98-4D63-4185-AC3E-4A71D3FADCAD}"/>
                </a:ext>
              </a:extLst>
            </p:cNvPr>
            <p:cNvSpPr>
              <a:spLocks/>
            </p:cNvSpPr>
            <p:nvPr/>
          </p:nvSpPr>
          <p:spPr bwMode="auto">
            <a:xfrm>
              <a:off x="1262072" y="4120633"/>
              <a:ext cx="1237728" cy="1173736"/>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mj-lt"/>
                  <a:ea typeface="+mn-ea"/>
                  <a:cs typeface="+mn-cs"/>
                </a:rPr>
                <a:t>  5</a:t>
              </a:r>
              <a:endParaRPr kumimoji="0" lang="en-US" sz="2800" b="1" i="0" u="none" strike="noStrike" kern="1200" cap="none" spc="0" normalizeH="0" baseline="0" noProof="0" dirty="0">
                <a:ln>
                  <a:noFill/>
                </a:ln>
                <a:solidFill>
                  <a:schemeClr val="bg1"/>
                </a:solidFill>
                <a:effectLst/>
                <a:uLnTx/>
                <a:uFillTx/>
                <a:latin typeface="+mj-lt"/>
                <a:ea typeface="+mn-ea"/>
                <a:cs typeface="+mn-cs"/>
              </a:endParaRPr>
            </a:p>
          </p:txBody>
        </p:sp>
      </p:grpSp>
      <p:sp>
        <p:nvSpPr>
          <p:cNvPr id="56" name="TextBox 55">
            <a:extLst>
              <a:ext uri="{FF2B5EF4-FFF2-40B4-BE49-F238E27FC236}">
                <a16:creationId xmlns:a16="http://schemas.microsoft.com/office/drawing/2014/main" id="{5127E8CF-2FF9-4D35-B170-181794A7BB36}"/>
              </a:ext>
            </a:extLst>
          </p:cNvPr>
          <p:cNvSpPr txBox="1"/>
          <p:nvPr/>
        </p:nvSpPr>
        <p:spPr>
          <a:xfrm>
            <a:off x="3347453" y="4736703"/>
            <a:ext cx="6096000" cy="341632"/>
          </a:xfrm>
          <a:prstGeom prst="rect">
            <a:avLst/>
          </a:prstGeom>
          <a:noFill/>
        </p:spPr>
        <p:txBody>
          <a:bodyPr wrap="square">
            <a:spAutoFit/>
          </a:bodyPr>
          <a:lstStyle/>
          <a:p>
            <a:pPr defTabSz="711200">
              <a:lnSpc>
                <a:spcPct val="90000"/>
              </a:lnSpc>
              <a:spcBef>
                <a:spcPct val="0"/>
              </a:spcBef>
              <a:spcAft>
                <a:spcPct val="35000"/>
              </a:spcAft>
            </a:pPr>
            <a:r>
              <a:rPr lang="en-US" dirty="0">
                <a:solidFill>
                  <a:schemeClr val="accent1"/>
                </a:solidFill>
              </a:rPr>
              <a:t>To identify the Media Consumption Habits </a:t>
            </a:r>
          </a:p>
        </p:txBody>
      </p:sp>
      <p:grpSp>
        <p:nvGrpSpPr>
          <p:cNvPr id="57" name="Group 56">
            <a:extLst>
              <a:ext uri="{FF2B5EF4-FFF2-40B4-BE49-F238E27FC236}">
                <a16:creationId xmlns:a16="http://schemas.microsoft.com/office/drawing/2014/main" id="{3828E352-DC95-4677-B3D3-F689975E7C14}"/>
              </a:ext>
            </a:extLst>
          </p:cNvPr>
          <p:cNvGrpSpPr/>
          <p:nvPr/>
        </p:nvGrpSpPr>
        <p:grpSpPr>
          <a:xfrm>
            <a:off x="465806" y="5260884"/>
            <a:ext cx="11272535" cy="531446"/>
            <a:chOff x="725858" y="3908936"/>
            <a:chExt cx="10740281" cy="1443038"/>
          </a:xfrm>
        </p:grpSpPr>
        <p:sp>
          <p:nvSpPr>
            <p:cNvPr id="58" name="Google Shape;189;p20">
              <a:extLst>
                <a:ext uri="{FF2B5EF4-FFF2-40B4-BE49-F238E27FC236}">
                  <a16:creationId xmlns:a16="http://schemas.microsoft.com/office/drawing/2014/main" id="{207A722C-193B-441E-B7A5-77FB89EE8A18}"/>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59" name="Google Shape;190;p20">
              <a:extLst>
                <a:ext uri="{FF2B5EF4-FFF2-40B4-BE49-F238E27FC236}">
                  <a16:creationId xmlns:a16="http://schemas.microsoft.com/office/drawing/2014/main" id="{FD06C90F-A7D5-4F9F-A9C2-D660110BF61C}"/>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60" name="Freeform: Shape 59">
              <a:extLst>
                <a:ext uri="{FF2B5EF4-FFF2-40B4-BE49-F238E27FC236}">
                  <a16:creationId xmlns:a16="http://schemas.microsoft.com/office/drawing/2014/main" id="{16B1F89A-C91B-42E6-A90B-4F200154F656}"/>
                </a:ext>
              </a:extLst>
            </p:cNvPr>
            <p:cNvSpPr>
              <a:spLocks/>
            </p:cNvSpPr>
            <p:nvPr/>
          </p:nvSpPr>
          <p:spPr bwMode="auto">
            <a:xfrm>
              <a:off x="1262072" y="4120633"/>
              <a:ext cx="1237728"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mj-lt"/>
                  <a:ea typeface="+mn-ea"/>
                  <a:cs typeface="+mn-cs"/>
                </a:rPr>
                <a:t> 6</a:t>
              </a:r>
              <a:endParaRPr kumimoji="0" lang="en-US" sz="2800" b="1" i="0" u="none" strike="noStrike" kern="1200" cap="none" spc="0" normalizeH="0" baseline="0" noProof="0" dirty="0">
                <a:ln>
                  <a:noFill/>
                </a:ln>
                <a:solidFill>
                  <a:schemeClr val="bg1"/>
                </a:solidFill>
                <a:effectLst/>
                <a:uLnTx/>
                <a:uFillTx/>
                <a:latin typeface="+mj-lt"/>
                <a:ea typeface="+mn-ea"/>
                <a:cs typeface="+mn-cs"/>
              </a:endParaRPr>
            </a:p>
          </p:txBody>
        </p:sp>
      </p:grpSp>
      <p:sp>
        <p:nvSpPr>
          <p:cNvPr id="62" name="TextBox 61">
            <a:extLst>
              <a:ext uri="{FF2B5EF4-FFF2-40B4-BE49-F238E27FC236}">
                <a16:creationId xmlns:a16="http://schemas.microsoft.com/office/drawing/2014/main" id="{52C0ECC2-0069-41D1-A2D4-C7C1C2DEB4F1}"/>
              </a:ext>
            </a:extLst>
          </p:cNvPr>
          <p:cNvSpPr txBox="1"/>
          <p:nvPr/>
        </p:nvSpPr>
        <p:spPr>
          <a:xfrm>
            <a:off x="3348662" y="5343748"/>
            <a:ext cx="7774402" cy="369332"/>
          </a:xfrm>
          <a:prstGeom prst="rect">
            <a:avLst/>
          </a:prstGeom>
          <a:noFill/>
        </p:spPr>
        <p:txBody>
          <a:bodyPr wrap="square">
            <a:spAutoFit/>
          </a:bodyPr>
          <a:lstStyle/>
          <a:p>
            <a:pPr lvl="0">
              <a:defRPr/>
            </a:pPr>
            <a:r>
              <a:rPr lang="en-US" dirty="0">
                <a:solidFill>
                  <a:schemeClr val="accent1"/>
                </a:solidFill>
              </a:rPr>
              <a:t>To explore the Demographics and Socio-Economic Classification</a:t>
            </a:r>
          </a:p>
        </p:txBody>
      </p:sp>
      <p:grpSp>
        <p:nvGrpSpPr>
          <p:cNvPr id="61" name="Group 60">
            <a:extLst>
              <a:ext uri="{FF2B5EF4-FFF2-40B4-BE49-F238E27FC236}">
                <a16:creationId xmlns:a16="http://schemas.microsoft.com/office/drawing/2014/main" id="{87275506-3884-4081-A845-1B524AF0BD13}"/>
              </a:ext>
            </a:extLst>
          </p:cNvPr>
          <p:cNvGrpSpPr/>
          <p:nvPr/>
        </p:nvGrpSpPr>
        <p:grpSpPr>
          <a:xfrm>
            <a:off x="465807" y="2104975"/>
            <a:ext cx="11253712" cy="634414"/>
            <a:chOff x="725858" y="3908936"/>
            <a:chExt cx="10740281" cy="1443038"/>
          </a:xfrm>
        </p:grpSpPr>
        <p:sp>
          <p:nvSpPr>
            <p:cNvPr id="63" name="Google Shape;189;p20">
              <a:extLst>
                <a:ext uri="{FF2B5EF4-FFF2-40B4-BE49-F238E27FC236}">
                  <a16:creationId xmlns:a16="http://schemas.microsoft.com/office/drawing/2014/main" id="{CDFBBAF0-C91A-45E2-BDD0-CAA80EF9BED6}"/>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64" name="Google Shape;190;p20">
              <a:extLst>
                <a:ext uri="{FF2B5EF4-FFF2-40B4-BE49-F238E27FC236}">
                  <a16:creationId xmlns:a16="http://schemas.microsoft.com/office/drawing/2014/main" id="{FDA097B5-F4D1-4C7F-8D75-96CBB240D3D7}"/>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65" name="Freeform: Shape 64">
              <a:extLst>
                <a:ext uri="{FF2B5EF4-FFF2-40B4-BE49-F238E27FC236}">
                  <a16:creationId xmlns:a16="http://schemas.microsoft.com/office/drawing/2014/main" id="{98BD1B72-DFEF-45D4-9C23-A456D31BB3FF}"/>
                </a:ext>
              </a:extLst>
            </p:cNvPr>
            <p:cNvSpPr>
              <a:spLocks/>
            </p:cNvSpPr>
            <p:nvPr/>
          </p:nvSpPr>
          <p:spPr bwMode="auto">
            <a:xfrm>
              <a:off x="1262072" y="4120633"/>
              <a:ext cx="1237730"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66" name="TextBox 65">
            <a:extLst>
              <a:ext uri="{FF2B5EF4-FFF2-40B4-BE49-F238E27FC236}">
                <a16:creationId xmlns:a16="http://schemas.microsoft.com/office/drawing/2014/main" id="{010B7DBF-CBDD-4EE1-9641-65050B971393}"/>
              </a:ext>
            </a:extLst>
          </p:cNvPr>
          <p:cNvSpPr txBox="1"/>
          <p:nvPr/>
        </p:nvSpPr>
        <p:spPr>
          <a:xfrm>
            <a:off x="3291763" y="2104250"/>
            <a:ext cx="8352959" cy="590931"/>
          </a:xfrm>
          <a:prstGeom prst="rect">
            <a:avLst/>
          </a:prstGeom>
          <a:noFill/>
        </p:spPr>
        <p:txBody>
          <a:bodyPr wrap="square">
            <a:spAutoFit/>
          </a:bodyPr>
          <a:lstStyle/>
          <a:p>
            <a:pPr defTabSz="711200">
              <a:lnSpc>
                <a:spcPct val="90000"/>
              </a:lnSpc>
              <a:spcBef>
                <a:spcPct val="0"/>
              </a:spcBef>
              <a:spcAft>
                <a:spcPct val="35000"/>
              </a:spcAft>
            </a:pPr>
            <a:r>
              <a:rPr lang="en-US" dirty="0">
                <a:solidFill>
                  <a:schemeClr val="accent1"/>
                </a:solidFill>
              </a:rPr>
              <a:t>To measure the brand equity: Brand Awareness, Functional, Hedonic, Perceived Value, Brand Image, Brand Loyalty and Customer Satisfaction</a:t>
            </a:r>
          </a:p>
        </p:txBody>
      </p:sp>
      <p:sp>
        <p:nvSpPr>
          <p:cNvPr id="67" name="TextBox 66">
            <a:extLst>
              <a:ext uri="{FF2B5EF4-FFF2-40B4-BE49-F238E27FC236}">
                <a16:creationId xmlns:a16="http://schemas.microsoft.com/office/drawing/2014/main" id="{2676FDD9-61C1-4F30-94A0-820B71FBB9D7}"/>
              </a:ext>
            </a:extLst>
          </p:cNvPr>
          <p:cNvSpPr txBox="1"/>
          <p:nvPr/>
        </p:nvSpPr>
        <p:spPr>
          <a:xfrm flipH="1">
            <a:off x="1379389" y="2183545"/>
            <a:ext cx="814547" cy="523220"/>
          </a:xfrm>
          <a:prstGeom prst="rect">
            <a:avLst/>
          </a:prstGeom>
          <a:noFill/>
        </p:spPr>
        <p:txBody>
          <a:bodyPr wrap="square" rtlCol="0">
            <a:spAutoFit/>
          </a:bodyPr>
          <a:lstStyle/>
          <a:p>
            <a:pPr algn="ctr"/>
            <a:r>
              <a:rPr lang="en-GB" sz="2800" b="1" dirty="0">
                <a:solidFill>
                  <a:schemeClr val="bg1"/>
                </a:solidFill>
              </a:rPr>
              <a:t>1</a:t>
            </a:r>
            <a:endParaRPr lang="en-US" sz="2800" b="1" dirty="0">
              <a:solidFill>
                <a:schemeClr val="bg1"/>
              </a:solidFill>
            </a:endParaRPr>
          </a:p>
        </p:txBody>
      </p:sp>
    </p:spTree>
    <p:extLst>
      <p:ext uri="{BB962C8B-B14F-4D97-AF65-F5344CB8AC3E}">
        <p14:creationId xmlns:p14="http://schemas.microsoft.com/office/powerpoint/2010/main" val="78771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39A0AB-3544-47B2-BD8B-FB842C8291EE}"/>
              </a:ext>
            </a:extLst>
          </p:cNvPr>
          <p:cNvSpPr txBox="1"/>
          <p:nvPr/>
        </p:nvSpPr>
        <p:spPr>
          <a:xfrm>
            <a:off x="740230" y="2918545"/>
            <a:ext cx="11549742" cy="1015663"/>
          </a:xfrm>
          <a:prstGeom prst="rect">
            <a:avLst/>
          </a:prstGeom>
          <a:noFill/>
        </p:spPr>
        <p:txBody>
          <a:bodyPr wrap="square" rtlCol="0">
            <a:spAutoFit/>
          </a:bodyPr>
          <a:lstStyle/>
          <a:p>
            <a:pPr algn="ctr"/>
            <a:r>
              <a:rPr lang="en-US" sz="6000" b="1" dirty="0">
                <a:solidFill>
                  <a:schemeClr val="accent1"/>
                </a:solidFill>
              </a:rPr>
              <a:t>METHODOLOGY</a:t>
            </a:r>
          </a:p>
        </p:txBody>
      </p:sp>
    </p:spTree>
    <p:extLst>
      <p:ext uri="{BB962C8B-B14F-4D97-AF65-F5344CB8AC3E}">
        <p14:creationId xmlns:p14="http://schemas.microsoft.com/office/powerpoint/2010/main" val="4257038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DBCE7-63B3-47C5-AAF9-815EA068C6E3}"/>
              </a:ext>
            </a:extLst>
          </p:cNvPr>
          <p:cNvSpPr>
            <a:spLocks noGrp="1"/>
          </p:cNvSpPr>
          <p:nvPr>
            <p:ph type="title"/>
          </p:nvPr>
        </p:nvSpPr>
        <p:spPr>
          <a:xfrm>
            <a:off x="465578" y="915492"/>
            <a:ext cx="11253455" cy="541202"/>
          </a:xfrm>
        </p:spPr>
        <p:txBody>
          <a:bodyPr/>
          <a:lstStyle/>
          <a:p>
            <a:r>
              <a:rPr lang="en-US" b="1" dirty="0"/>
              <a:t>Methodology </a:t>
            </a:r>
            <a:endParaRPr lang="en-GB" b="1" dirty="0"/>
          </a:p>
        </p:txBody>
      </p:sp>
      <p:sp>
        <p:nvSpPr>
          <p:cNvPr id="57" name="TextBox 56">
            <a:extLst>
              <a:ext uri="{FF2B5EF4-FFF2-40B4-BE49-F238E27FC236}">
                <a16:creationId xmlns:a16="http://schemas.microsoft.com/office/drawing/2014/main" id="{4EBE317C-9866-49C1-94E6-4C1BD45B2ADF}"/>
              </a:ext>
            </a:extLst>
          </p:cNvPr>
          <p:cNvSpPr txBox="1"/>
          <p:nvPr/>
        </p:nvSpPr>
        <p:spPr>
          <a:xfrm>
            <a:off x="2285755" y="2375042"/>
            <a:ext cx="4228872" cy="830997"/>
          </a:xfrm>
          <a:prstGeom prst="rect">
            <a:avLst/>
          </a:prstGeom>
          <a:noFill/>
          <a:ln>
            <a:solidFill>
              <a:srgbClr val="002060"/>
            </a:solidFill>
          </a:ln>
        </p:spPr>
        <p:txBody>
          <a:bodyPr wrap="square" rtlCol="0">
            <a:spAutoFit/>
          </a:bodyPr>
          <a:lstStyle/>
          <a:p>
            <a:r>
              <a:rPr lang="en-US" sz="1600" dirty="0">
                <a:solidFill>
                  <a:srgbClr val="002060"/>
                </a:solidFill>
                <a:cs typeface="Poppins" panose="00000500000000000000" pitchFamily="2" charset="0"/>
              </a:rPr>
              <a:t>Quantitative data generated through a structured survey questionnaire designed to systematically collect data for actionable insights</a:t>
            </a:r>
          </a:p>
        </p:txBody>
      </p:sp>
      <p:sp>
        <p:nvSpPr>
          <p:cNvPr id="59" name="TextBox 58">
            <a:extLst>
              <a:ext uri="{FF2B5EF4-FFF2-40B4-BE49-F238E27FC236}">
                <a16:creationId xmlns:a16="http://schemas.microsoft.com/office/drawing/2014/main" id="{323FE36C-EE1C-434D-9964-C936947DF9EA}"/>
              </a:ext>
            </a:extLst>
          </p:cNvPr>
          <p:cNvSpPr txBox="1"/>
          <p:nvPr/>
        </p:nvSpPr>
        <p:spPr>
          <a:xfrm>
            <a:off x="8305166" y="2394660"/>
            <a:ext cx="2499382" cy="830997"/>
          </a:xfrm>
          <a:prstGeom prst="rect">
            <a:avLst/>
          </a:prstGeom>
          <a:noFill/>
          <a:ln>
            <a:solidFill>
              <a:srgbClr val="002060"/>
            </a:solidFill>
          </a:ln>
        </p:spPr>
        <p:txBody>
          <a:bodyPr wrap="square" rtlCol="0">
            <a:spAutoFit/>
          </a:bodyPr>
          <a:lstStyle/>
          <a:p>
            <a:r>
              <a:rPr lang="en-US" sz="1600" dirty="0">
                <a:solidFill>
                  <a:srgbClr val="002060"/>
                </a:solidFill>
                <a:cs typeface="Poppins" panose="00000500000000000000" pitchFamily="2" charset="0"/>
              </a:rPr>
              <a:t>Scripting, Hosting and Pre-Testing of the survey questionnaire</a:t>
            </a:r>
          </a:p>
        </p:txBody>
      </p:sp>
      <p:grpSp>
        <p:nvGrpSpPr>
          <p:cNvPr id="65" name="Group 64">
            <a:extLst>
              <a:ext uri="{FF2B5EF4-FFF2-40B4-BE49-F238E27FC236}">
                <a16:creationId xmlns:a16="http://schemas.microsoft.com/office/drawing/2014/main" id="{57F04958-BE4C-4BF7-A74B-64E4C1080329}"/>
              </a:ext>
            </a:extLst>
          </p:cNvPr>
          <p:cNvGrpSpPr/>
          <p:nvPr/>
        </p:nvGrpSpPr>
        <p:grpSpPr>
          <a:xfrm>
            <a:off x="1040215" y="2365238"/>
            <a:ext cx="1082626" cy="1397830"/>
            <a:chOff x="585217" y="1946332"/>
            <a:chExt cx="2281013" cy="2718821"/>
          </a:xfrm>
        </p:grpSpPr>
        <p:sp>
          <p:nvSpPr>
            <p:cNvPr id="66" name="Freeform 315">
              <a:extLst>
                <a:ext uri="{FF2B5EF4-FFF2-40B4-BE49-F238E27FC236}">
                  <a16:creationId xmlns:a16="http://schemas.microsoft.com/office/drawing/2014/main" id="{28D78D8A-BC64-47C7-8599-8DE810043D0C}"/>
                </a:ext>
              </a:extLst>
            </p:cNvPr>
            <p:cNvSpPr>
              <a:spLocks noChangeArrowheads="1"/>
            </p:cNvSpPr>
            <p:nvPr/>
          </p:nvSpPr>
          <p:spPr bwMode="auto">
            <a:xfrm>
              <a:off x="585217" y="1946332"/>
              <a:ext cx="2281013" cy="1941438"/>
            </a:xfrm>
            <a:prstGeom prst="roundRect">
              <a:avLst>
                <a:gd name="adj" fmla="val 9221"/>
              </a:avLst>
            </a:prstGeom>
            <a:solidFill>
              <a:srgbClr val="FF5A15"/>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67" name="Straight Connector 66">
              <a:extLst>
                <a:ext uri="{FF2B5EF4-FFF2-40B4-BE49-F238E27FC236}">
                  <a16:creationId xmlns:a16="http://schemas.microsoft.com/office/drawing/2014/main" id="{A0206CF0-2B57-45AA-A8E2-8C5A75353CD1}"/>
                </a:ext>
              </a:extLst>
            </p:cNvPr>
            <p:cNvCxnSpPr>
              <a:cxnSpLocks/>
            </p:cNvCxnSpPr>
            <p:nvPr/>
          </p:nvCxnSpPr>
          <p:spPr>
            <a:xfrm>
              <a:off x="1765634" y="3868361"/>
              <a:ext cx="0" cy="796792"/>
            </a:xfrm>
            <a:prstGeom prst="line">
              <a:avLst/>
            </a:prstGeom>
            <a:ln w="88900">
              <a:solidFill>
                <a:srgbClr val="FF5A15"/>
              </a:solidFill>
              <a:prstDash val="sysDash"/>
            </a:ln>
          </p:spPr>
          <p:style>
            <a:lnRef idx="1">
              <a:schemeClr val="accent1"/>
            </a:lnRef>
            <a:fillRef idx="0">
              <a:schemeClr val="accent1"/>
            </a:fillRef>
            <a:effectRef idx="0">
              <a:schemeClr val="accent1"/>
            </a:effectRef>
            <a:fontRef idx="minor">
              <a:schemeClr val="tx1"/>
            </a:fontRef>
          </p:style>
        </p:cxnSp>
        <p:sp>
          <p:nvSpPr>
            <p:cNvPr id="68" name="Freeform 316">
              <a:extLst>
                <a:ext uri="{FF2B5EF4-FFF2-40B4-BE49-F238E27FC236}">
                  <a16:creationId xmlns:a16="http://schemas.microsoft.com/office/drawing/2014/main" id="{61BF483E-808C-4898-BE7E-82894E75C910}"/>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grpSp>
        <p:nvGrpSpPr>
          <p:cNvPr id="69" name="Group 68">
            <a:extLst>
              <a:ext uri="{FF2B5EF4-FFF2-40B4-BE49-F238E27FC236}">
                <a16:creationId xmlns:a16="http://schemas.microsoft.com/office/drawing/2014/main" id="{2B560E6F-E50D-41E3-9C44-DE8A0956355E}"/>
              </a:ext>
            </a:extLst>
          </p:cNvPr>
          <p:cNvGrpSpPr/>
          <p:nvPr/>
        </p:nvGrpSpPr>
        <p:grpSpPr>
          <a:xfrm>
            <a:off x="6947830" y="2402374"/>
            <a:ext cx="1110428" cy="1393817"/>
            <a:chOff x="585217" y="1946332"/>
            <a:chExt cx="2281013" cy="2718821"/>
          </a:xfrm>
        </p:grpSpPr>
        <p:sp>
          <p:nvSpPr>
            <p:cNvPr id="70" name="Freeform 315">
              <a:extLst>
                <a:ext uri="{FF2B5EF4-FFF2-40B4-BE49-F238E27FC236}">
                  <a16:creationId xmlns:a16="http://schemas.microsoft.com/office/drawing/2014/main" id="{89B50CD2-BEE9-4CA1-AD4B-48153EAA5A67}"/>
                </a:ext>
              </a:extLst>
            </p:cNvPr>
            <p:cNvSpPr>
              <a:spLocks noChangeArrowheads="1"/>
            </p:cNvSpPr>
            <p:nvPr/>
          </p:nvSpPr>
          <p:spPr bwMode="auto">
            <a:xfrm>
              <a:off x="585217" y="1946332"/>
              <a:ext cx="2281013" cy="1941438"/>
            </a:xfrm>
            <a:prstGeom prst="roundRect">
              <a:avLst>
                <a:gd name="adj" fmla="val 9221"/>
              </a:avLst>
            </a:prstGeom>
            <a:solidFill>
              <a:srgbClr val="002060"/>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71" name="Straight Connector 70">
              <a:extLst>
                <a:ext uri="{FF2B5EF4-FFF2-40B4-BE49-F238E27FC236}">
                  <a16:creationId xmlns:a16="http://schemas.microsoft.com/office/drawing/2014/main" id="{6DE7B896-D8DB-4801-91E9-2E6B03180E59}"/>
                </a:ext>
              </a:extLst>
            </p:cNvPr>
            <p:cNvCxnSpPr>
              <a:cxnSpLocks/>
            </p:cNvCxnSpPr>
            <p:nvPr/>
          </p:nvCxnSpPr>
          <p:spPr>
            <a:xfrm>
              <a:off x="1765634" y="3868361"/>
              <a:ext cx="0" cy="796792"/>
            </a:xfrm>
            <a:prstGeom prst="line">
              <a:avLst/>
            </a:prstGeom>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72" name="Freeform 316">
              <a:extLst>
                <a:ext uri="{FF2B5EF4-FFF2-40B4-BE49-F238E27FC236}">
                  <a16:creationId xmlns:a16="http://schemas.microsoft.com/office/drawing/2014/main" id="{22518C52-955C-4199-87F1-D617F628C2B0}"/>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pic>
        <p:nvPicPr>
          <p:cNvPr id="73" name="Graphic 141" descr="Workflow">
            <a:extLst>
              <a:ext uri="{FF2B5EF4-FFF2-40B4-BE49-F238E27FC236}">
                <a16:creationId xmlns:a16="http://schemas.microsoft.com/office/drawing/2014/main" id="{73FC6369-F0C7-4BB9-9463-4311E3E16AD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73699" y="2468690"/>
            <a:ext cx="897547" cy="897547"/>
          </a:xfrm>
          <a:prstGeom prst="rect">
            <a:avLst/>
          </a:prstGeom>
          <a:ln>
            <a:solidFill>
              <a:srgbClr val="002060"/>
            </a:solidFill>
          </a:ln>
        </p:spPr>
      </p:pic>
      <p:grpSp>
        <p:nvGrpSpPr>
          <p:cNvPr id="74" name="Group 73">
            <a:extLst>
              <a:ext uri="{FF2B5EF4-FFF2-40B4-BE49-F238E27FC236}">
                <a16:creationId xmlns:a16="http://schemas.microsoft.com/office/drawing/2014/main" id="{9F87E545-DC8D-4DB0-8EDA-B62AE7E0D49B}"/>
              </a:ext>
            </a:extLst>
          </p:cNvPr>
          <p:cNvGrpSpPr/>
          <p:nvPr/>
        </p:nvGrpSpPr>
        <p:grpSpPr>
          <a:xfrm>
            <a:off x="404897" y="4298120"/>
            <a:ext cx="1100038" cy="1397830"/>
            <a:chOff x="585217" y="1946332"/>
            <a:chExt cx="2281013" cy="2718821"/>
          </a:xfrm>
        </p:grpSpPr>
        <p:sp>
          <p:nvSpPr>
            <p:cNvPr id="75" name="Freeform 315">
              <a:extLst>
                <a:ext uri="{FF2B5EF4-FFF2-40B4-BE49-F238E27FC236}">
                  <a16:creationId xmlns:a16="http://schemas.microsoft.com/office/drawing/2014/main" id="{6E226C34-0ADE-4260-90F0-458BD245BB00}"/>
                </a:ext>
              </a:extLst>
            </p:cNvPr>
            <p:cNvSpPr>
              <a:spLocks noChangeArrowheads="1"/>
            </p:cNvSpPr>
            <p:nvPr/>
          </p:nvSpPr>
          <p:spPr bwMode="auto">
            <a:xfrm>
              <a:off x="585217" y="1946332"/>
              <a:ext cx="2281013" cy="1941438"/>
            </a:xfrm>
            <a:prstGeom prst="roundRect">
              <a:avLst>
                <a:gd name="adj" fmla="val 9221"/>
              </a:avLst>
            </a:prstGeom>
            <a:solidFill>
              <a:srgbClr val="002060"/>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76" name="Straight Connector 75">
              <a:extLst>
                <a:ext uri="{FF2B5EF4-FFF2-40B4-BE49-F238E27FC236}">
                  <a16:creationId xmlns:a16="http://schemas.microsoft.com/office/drawing/2014/main" id="{70579AF7-6C84-44EE-9741-D22A5BAD6C93}"/>
                </a:ext>
              </a:extLst>
            </p:cNvPr>
            <p:cNvCxnSpPr>
              <a:cxnSpLocks/>
            </p:cNvCxnSpPr>
            <p:nvPr/>
          </p:nvCxnSpPr>
          <p:spPr>
            <a:xfrm>
              <a:off x="1765634" y="3868361"/>
              <a:ext cx="0" cy="796792"/>
            </a:xfrm>
            <a:prstGeom prst="line">
              <a:avLst/>
            </a:prstGeom>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77" name="Freeform 316">
              <a:extLst>
                <a:ext uri="{FF2B5EF4-FFF2-40B4-BE49-F238E27FC236}">
                  <a16:creationId xmlns:a16="http://schemas.microsoft.com/office/drawing/2014/main" id="{C245A403-C782-4200-A55C-F7480AED6076}"/>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sp>
        <p:nvSpPr>
          <p:cNvPr id="78" name="TextBox 77">
            <a:extLst>
              <a:ext uri="{FF2B5EF4-FFF2-40B4-BE49-F238E27FC236}">
                <a16:creationId xmlns:a16="http://schemas.microsoft.com/office/drawing/2014/main" id="{57799A89-6855-480A-98B4-ACCAD246E1CB}"/>
              </a:ext>
            </a:extLst>
          </p:cNvPr>
          <p:cNvSpPr txBox="1"/>
          <p:nvPr/>
        </p:nvSpPr>
        <p:spPr>
          <a:xfrm>
            <a:off x="1627145" y="4298545"/>
            <a:ext cx="2365447" cy="1569660"/>
          </a:xfrm>
          <a:prstGeom prst="rect">
            <a:avLst/>
          </a:prstGeom>
          <a:noFill/>
          <a:ln>
            <a:solidFill>
              <a:srgbClr val="002060"/>
            </a:solidFill>
          </a:ln>
        </p:spPr>
        <p:txBody>
          <a:bodyPr wrap="square" rtlCol="0">
            <a:spAutoFit/>
          </a:bodyPr>
          <a:lstStyle/>
          <a:p>
            <a:r>
              <a:rPr lang="en-US" sz="1600" dirty="0">
                <a:solidFill>
                  <a:srgbClr val="002060"/>
                </a:solidFill>
                <a:cs typeface="Poppins" panose="00000500000000000000" pitchFamily="2" charset="0"/>
              </a:rPr>
              <a:t>Data collection conducted using a digital data collection platform to ensure efficiency, accuracy, and real-time monitoring</a:t>
            </a:r>
          </a:p>
        </p:txBody>
      </p:sp>
      <p:sp>
        <p:nvSpPr>
          <p:cNvPr id="79" name="TextBox 78">
            <a:extLst>
              <a:ext uri="{FF2B5EF4-FFF2-40B4-BE49-F238E27FC236}">
                <a16:creationId xmlns:a16="http://schemas.microsoft.com/office/drawing/2014/main" id="{EC382D71-06E9-468B-AE6C-685B1D1D3726}"/>
              </a:ext>
            </a:extLst>
          </p:cNvPr>
          <p:cNvSpPr txBox="1"/>
          <p:nvPr/>
        </p:nvSpPr>
        <p:spPr>
          <a:xfrm>
            <a:off x="5401493" y="4298120"/>
            <a:ext cx="2718984" cy="1569660"/>
          </a:xfrm>
          <a:prstGeom prst="rect">
            <a:avLst/>
          </a:prstGeom>
          <a:noFill/>
          <a:ln>
            <a:solidFill>
              <a:srgbClr val="002060"/>
            </a:solidFill>
          </a:ln>
        </p:spPr>
        <p:txBody>
          <a:bodyPr wrap="square" rtlCol="0">
            <a:spAutoFit/>
          </a:bodyPr>
          <a:lstStyle/>
          <a:p>
            <a:r>
              <a:rPr lang="en-US" sz="1600" dirty="0">
                <a:solidFill>
                  <a:srgbClr val="002060"/>
                </a:solidFill>
                <a:cs typeface="Poppins" panose="00000500000000000000" pitchFamily="2" charset="0"/>
              </a:rPr>
              <a:t>The survey administered by experienced field enumerators to ensure data quality, respondent engagement, and accurate recording of responses.</a:t>
            </a:r>
          </a:p>
        </p:txBody>
      </p:sp>
      <p:grpSp>
        <p:nvGrpSpPr>
          <p:cNvPr id="80" name="Group 79">
            <a:extLst>
              <a:ext uri="{FF2B5EF4-FFF2-40B4-BE49-F238E27FC236}">
                <a16:creationId xmlns:a16="http://schemas.microsoft.com/office/drawing/2014/main" id="{FC3EB022-19BB-4F8C-97B3-DEB1C020AF25}"/>
              </a:ext>
            </a:extLst>
          </p:cNvPr>
          <p:cNvGrpSpPr/>
          <p:nvPr/>
        </p:nvGrpSpPr>
        <p:grpSpPr>
          <a:xfrm>
            <a:off x="4195014" y="4310922"/>
            <a:ext cx="1082626" cy="1397830"/>
            <a:chOff x="585217" y="1946332"/>
            <a:chExt cx="2281013" cy="2718821"/>
          </a:xfrm>
        </p:grpSpPr>
        <p:sp>
          <p:nvSpPr>
            <p:cNvPr id="81" name="Freeform 315">
              <a:extLst>
                <a:ext uri="{FF2B5EF4-FFF2-40B4-BE49-F238E27FC236}">
                  <a16:creationId xmlns:a16="http://schemas.microsoft.com/office/drawing/2014/main" id="{6006DA53-E952-44A9-BCF9-BF798A512879}"/>
                </a:ext>
              </a:extLst>
            </p:cNvPr>
            <p:cNvSpPr>
              <a:spLocks noChangeArrowheads="1"/>
            </p:cNvSpPr>
            <p:nvPr/>
          </p:nvSpPr>
          <p:spPr bwMode="auto">
            <a:xfrm>
              <a:off x="585217" y="1946332"/>
              <a:ext cx="2281013" cy="1941438"/>
            </a:xfrm>
            <a:prstGeom prst="roundRect">
              <a:avLst>
                <a:gd name="adj" fmla="val 9221"/>
              </a:avLst>
            </a:prstGeom>
            <a:solidFill>
              <a:srgbClr val="FF5A15"/>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82" name="Straight Connector 81">
              <a:extLst>
                <a:ext uri="{FF2B5EF4-FFF2-40B4-BE49-F238E27FC236}">
                  <a16:creationId xmlns:a16="http://schemas.microsoft.com/office/drawing/2014/main" id="{CDDA657F-04FB-4C9A-9B6F-6513D2655160}"/>
                </a:ext>
              </a:extLst>
            </p:cNvPr>
            <p:cNvCxnSpPr>
              <a:cxnSpLocks/>
            </p:cNvCxnSpPr>
            <p:nvPr/>
          </p:nvCxnSpPr>
          <p:spPr>
            <a:xfrm>
              <a:off x="1765634" y="3868361"/>
              <a:ext cx="0" cy="796792"/>
            </a:xfrm>
            <a:prstGeom prst="line">
              <a:avLst/>
            </a:prstGeom>
            <a:ln w="88900">
              <a:solidFill>
                <a:srgbClr val="FF5A15"/>
              </a:solidFill>
              <a:prstDash val="sysDash"/>
            </a:ln>
          </p:spPr>
          <p:style>
            <a:lnRef idx="1">
              <a:schemeClr val="accent1"/>
            </a:lnRef>
            <a:fillRef idx="0">
              <a:schemeClr val="accent1"/>
            </a:fillRef>
            <a:effectRef idx="0">
              <a:schemeClr val="accent1"/>
            </a:effectRef>
            <a:fontRef idx="minor">
              <a:schemeClr val="tx1"/>
            </a:fontRef>
          </p:style>
        </p:cxnSp>
        <p:sp>
          <p:nvSpPr>
            <p:cNvPr id="83" name="Freeform 316">
              <a:extLst>
                <a:ext uri="{FF2B5EF4-FFF2-40B4-BE49-F238E27FC236}">
                  <a16:creationId xmlns:a16="http://schemas.microsoft.com/office/drawing/2014/main" id="{65872C51-44D7-4637-BEF0-D8E8B42B6774}"/>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sp>
        <p:nvSpPr>
          <p:cNvPr id="84" name="TextBox 83">
            <a:extLst>
              <a:ext uri="{FF2B5EF4-FFF2-40B4-BE49-F238E27FC236}">
                <a16:creationId xmlns:a16="http://schemas.microsoft.com/office/drawing/2014/main" id="{7E584018-001C-442A-9341-E295EA3AD894}"/>
              </a:ext>
            </a:extLst>
          </p:cNvPr>
          <p:cNvSpPr txBox="1"/>
          <p:nvPr/>
        </p:nvSpPr>
        <p:spPr>
          <a:xfrm>
            <a:off x="9517653" y="4311720"/>
            <a:ext cx="2499382" cy="1077218"/>
          </a:xfrm>
          <a:prstGeom prst="rect">
            <a:avLst/>
          </a:prstGeom>
          <a:noFill/>
          <a:ln>
            <a:solidFill>
              <a:srgbClr val="002060"/>
            </a:solidFill>
          </a:ln>
        </p:spPr>
        <p:txBody>
          <a:bodyPr wrap="square" rtlCol="0">
            <a:spAutoFit/>
          </a:bodyPr>
          <a:lstStyle/>
          <a:p>
            <a:r>
              <a:rPr lang="en-US" sz="1600" dirty="0">
                <a:solidFill>
                  <a:srgbClr val="002060"/>
                </a:solidFill>
                <a:cs typeface="Poppins" panose="00000500000000000000" pitchFamily="2" charset="0"/>
              </a:rPr>
              <a:t>Computer Aided Personal Interview (CAPI) with the respondents (Face to Face Interview) </a:t>
            </a:r>
          </a:p>
        </p:txBody>
      </p:sp>
      <p:grpSp>
        <p:nvGrpSpPr>
          <p:cNvPr id="85" name="Group 84">
            <a:extLst>
              <a:ext uri="{FF2B5EF4-FFF2-40B4-BE49-F238E27FC236}">
                <a16:creationId xmlns:a16="http://schemas.microsoft.com/office/drawing/2014/main" id="{D1E33209-BAA8-4470-BB34-4460309DB53C}"/>
              </a:ext>
            </a:extLst>
          </p:cNvPr>
          <p:cNvGrpSpPr/>
          <p:nvPr/>
        </p:nvGrpSpPr>
        <p:grpSpPr>
          <a:xfrm>
            <a:off x="8263851" y="4298120"/>
            <a:ext cx="1110428" cy="1393817"/>
            <a:chOff x="585217" y="1946332"/>
            <a:chExt cx="2281013" cy="2718821"/>
          </a:xfrm>
        </p:grpSpPr>
        <p:sp>
          <p:nvSpPr>
            <p:cNvPr id="86" name="Freeform 315">
              <a:extLst>
                <a:ext uri="{FF2B5EF4-FFF2-40B4-BE49-F238E27FC236}">
                  <a16:creationId xmlns:a16="http://schemas.microsoft.com/office/drawing/2014/main" id="{EE581E4C-ADE6-436B-994E-87996035AC8A}"/>
                </a:ext>
              </a:extLst>
            </p:cNvPr>
            <p:cNvSpPr>
              <a:spLocks noChangeArrowheads="1"/>
            </p:cNvSpPr>
            <p:nvPr/>
          </p:nvSpPr>
          <p:spPr bwMode="auto">
            <a:xfrm>
              <a:off x="585217" y="1946332"/>
              <a:ext cx="2281013" cy="1941438"/>
            </a:xfrm>
            <a:prstGeom prst="roundRect">
              <a:avLst>
                <a:gd name="adj" fmla="val 9221"/>
              </a:avLst>
            </a:prstGeom>
            <a:solidFill>
              <a:srgbClr val="002060"/>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87" name="Straight Connector 86">
              <a:extLst>
                <a:ext uri="{FF2B5EF4-FFF2-40B4-BE49-F238E27FC236}">
                  <a16:creationId xmlns:a16="http://schemas.microsoft.com/office/drawing/2014/main" id="{BAA6CFC3-621C-4D31-AB12-49FD4963A947}"/>
                </a:ext>
              </a:extLst>
            </p:cNvPr>
            <p:cNvCxnSpPr>
              <a:cxnSpLocks/>
            </p:cNvCxnSpPr>
            <p:nvPr/>
          </p:nvCxnSpPr>
          <p:spPr>
            <a:xfrm>
              <a:off x="1765634" y="3868361"/>
              <a:ext cx="0" cy="796792"/>
            </a:xfrm>
            <a:prstGeom prst="line">
              <a:avLst/>
            </a:prstGeom>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88" name="Freeform 316">
              <a:extLst>
                <a:ext uri="{FF2B5EF4-FFF2-40B4-BE49-F238E27FC236}">
                  <a16:creationId xmlns:a16="http://schemas.microsoft.com/office/drawing/2014/main" id="{364BA8D9-9273-47F2-8AE0-0BD5D2CC92B9}"/>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pic>
        <p:nvPicPr>
          <p:cNvPr id="89" name="Graphic 137" descr="Business Growth">
            <a:extLst>
              <a:ext uri="{FF2B5EF4-FFF2-40B4-BE49-F238E27FC236}">
                <a16:creationId xmlns:a16="http://schemas.microsoft.com/office/drawing/2014/main" id="{C20A6998-99A0-4C41-BDFF-270ADB0A336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3754" y="4362552"/>
            <a:ext cx="862866" cy="862866"/>
          </a:xfrm>
          <a:prstGeom prst="rect">
            <a:avLst/>
          </a:prstGeom>
          <a:ln>
            <a:solidFill>
              <a:srgbClr val="002060"/>
            </a:solidFill>
          </a:ln>
        </p:spPr>
      </p:pic>
      <p:pic>
        <p:nvPicPr>
          <p:cNvPr id="90" name="Graphic 89" descr="Playbook">
            <a:extLst>
              <a:ext uri="{FF2B5EF4-FFF2-40B4-BE49-F238E27FC236}">
                <a16:creationId xmlns:a16="http://schemas.microsoft.com/office/drawing/2014/main" id="{6EDA3D64-6937-4DAE-97B4-19A1D919424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10250" y="2394660"/>
            <a:ext cx="914400" cy="914400"/>
          </a:xfrm>
          <a:prstGeom prst="rect">
            <a:avLst/>
          </a:prstGeom>
        </p:spPr>
      </p:pic>
      <p:pic>
        <p:nvPicPr>
          <p:cNvPr id="91" name="Graphic 90" descr="Office worker">
            <a:extLst>
              <a:ext uri="{FF2B5EF4-FFF2-40B4-BE49-F238E27FC236}">
                <a16:creationId xmlns:a16="http://schemas.microsoft.com/office/drawing/2014/main" id="{B3131A32-ACFC-4D10-8571-58DBAB830E3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86284" y="4336785"/>
            <a:ext cx="914400" cy="914400"/>
          </a:xfrm>
          <a:prstGeom prst="rect">
            <a:avLst/>
          </a:prstGeom>
        </p:spPr>
      </p:pic>
      <p:pic>
        <p:nvPicPr>
          <p:cNvPr id="92" name="Graphic 91" descr="Questions">
            <a:extLst>
              <a:ext uri="{FF2B5EF4-FFF2-40B4-BE49-F238E27FC236}">
                <a16:creationId xmlns:a16="http://schemas.microsoft.com/office/drawing/2014/main" id="{9E56D4BA-7D4F-4275-ADEF-A12678D8D1C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364232" y="4336785"/>
            <a:ext cx="914400" cy="914400"/>
          </a:xfrm>
          <a:prstGeom prst="rect">
            <a:avLst/>
          </a:prstGeom>
        </p:spPr>
      </p:pic>
      <p:sp>
        <p:nvSpPr>
          <p:cNvPr id="93" name="TextBox 92">
            <a:extLst>
              <a:ext uri="{FF2B5EF4-FFF2-40B4-BE49-F238E27FC236}">
                <a16:creationId xmlns:a16="http://schemas.microsoft.com/office/drawing/2014/main" id="{665E6501-F898-4653-AB21-00570A07EEAA}"/>
              </a:ext>
            </a:extLst>
          </p:cNvPr>
          <p:cNvSpPr txBox="1"/>
          <p:nvPr/>
        </p:nvSpPr>
        <p:spPr>
          <a:xfrm>
            <a:off x="1337990" y="1893713"/>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1.</a:t>
            </a:r>
          </a:p>
        </p:txBody>
      </p:sp>
      <p:sp>
        <p:nvSpPr>
          <p:cNvPr id="94" name="TextBox 93">
            <a:extLst>
              <a:ext uri="{FF2B5EF4-FFF2-40B4-BE49-F238E27FC236}">
                <a16:creationId xmlns:a16="http://schemas.microsoft.com/office/drawing/2014/main" id="{B560DEA3-79D6-45A9-8300-4C55770BD453}"/>
              </a:ext>
            </a:extLst>
          </p:cNvPr>
          <p:cNvSpPr txBox="1"/>
          <p:nvPr/>
        </p:nvSpPr>
        <p:spPr>
          <a:xfrm>
            <a:off x="7157765" y="1903955"/>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2.</a:t>
            </a:r>
          </a:p>
        </p:txBody>
      </p:sp>
      <p:sp>
        <p:nvSpPr>
          <p:cNvPr id="95" name="TextBox 94">
            <a:extLst>
              <a:ext uri="{FF2B5EF4-FFF2-40B4-BE49-F238E27FC236}">
                <a16:creationId xmlns:a16="http://schemas.microsoft.com/office/drawing/2014/main" id="{0F2E7EF9-A073-4ACC-8EA0-558EC6EEDDFA}"/>
              </a:ext>
            </a:extLst>
          </p:cNvPr>
          <p:cNvSpPr txBox="1"/>
          <p:nvPr/>
        </p:nvSpPr>
        <p:spPr>
          <a:xfrm>
            <a:off x="8575527" y="3803092"/>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5.</a:t>
            </a:r>
          </a:p>
        </p:txBody>
      </p:sp>
      <p:sp>
        <p:nvSpPr>
          <p:cNvPr id="96" name="TextBox 95">
            <a:extLst>
              <a:ext uri="{FF2B5EF4-FFF2-40B4-BE49-F238E27FC236}">
                <a16:creationId xmlns:a16="http://schemas.microsoft.com/office/drawing/2014/main" id="{2768D934-EDC6-4251-9BA3-62095C11F336}"/>
              </a:ext>
            </a:extLst>
          </p:cNvPr>
          <p:cNvSpPr txBox="1"/>
          <p:nvPr/>
        </p:nvSpPr>
        <p:spPr>
          <a:xfrm>
            <a:off x="4499946" y="3843215"/>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4.</a:t>
            </a:r>
          </a:p>
        </p:txBody>
      </p:sp>
      <p:sp>
        <p:nvSpPr>
          <p:cNvPr id="97" name="TextBox 96">
            <a:extLst>
              <a:ext uri="{FF2B5EF4-FFF2-40B4-BE49-F238E27FC236}">
                <a16:creationId xmlns:a16="http://schemas.microsoft.com/office/drawing/2014/main" id="{991F334F-3589-4F26-97AF-3E1F089B7B5D}"/>
              </a:ext>
            </a:extLst>
          </p:cNvPr>
          <p:cNvSpPr txBox="1"/>
          <p:nvPr/>
        </p:nvSpPr>
        <p:spPr>
          <a:xfrm>
            <a:off x="730625" y="3855111"/>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3.</a:t>
            </a:r>
          </a:p>
        </p:txBody>
      </p:sp>
    </p:spTree>
    <p:extLst>
      <p:ext uri="{BB962C8B-B14F-4D97-AF65-F5344CB8AC3E}">
        <p14:creationId xmlns:p14="http://schemas.microsoft.com/office/powerpoint/2010/main" val="4266485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DBCE7-63B3-47C5-AAF9-815EA068C6E3}"/>
              </a:ext>
            </a:extLst>
          </p:cNvPr>
          <p:cNvSpPr>
            <a:spLocks noGrp="1"/>
          </p:cNvSpPr>
          <p:nvPr>
            <p:ph type="title"/>
          </p:nvPr>
        </p:nvSpPr>
        <p:spPr>
          <a:xfrm>
            <a:off x="465578" y="915492"/>
            <a:ext cx="11253455" cy="541202"/>
          </a:xfrm>
        </p:spPr>
        <p:txBody>
          <a:bodyPr/>
          <a:lstStyle/>
          <a:p>
            <a:r>
              <a:rPr lang="en-US" b="1" dirty="0"/>
              <a:t>Methodology </a:t>
            </a:r>
            <a:endParaRPr lang="en-GB" b="1" dirty="0"/>
          </a:p>
        </p:txBody>
      </p:sp>
      <p:grpSp>
        <p:nvGrpSpPr>
          <p:cNvPr id="13" name="Group 12">
            <a:extLst>
              <a:ext uri="{FF2B5EF4-FFF2-40B4-BE49-F238E27FC236}">
                <a16:creationId xmlns:a16="http://schemas.microsoft.com/office/drawing/2014/main" id="{F5DB06C8-D61B-4C0C-B367-59A81FFECAD4}"/>
              </a:ext>
            </a:extLst>
          </p:cNvPr>
          <p:cNvGrpSpPr/>
          <p:nvPr/>
        </p:nvGrpSpPr>
        <p:grpSpPr>
          <a:xfrm>
            <a:off x="1923822" y="1968861"/>
            <a:ext cx="5434809" cy="1373969"/>
            <a:chOff x="1990252" y="1691901"/>
            <a:chExt cx="5100486" cy="1373969"/>
          </a:xfrm>
        </p:grpSpPr>
        <p:sp>
          <p:nvSpPr>
            <p:cNvPr id="14" name="TextBox 13">
              <a:extLst>
                <a:ext uri="{FF2B5EF4-FFF2-40B4-BE49-F238E27FC236}">
                  <a16:creationId xmlns:a16="http://schemas.microsoft.com/office/drawing/2014/main" id="{546E5A23-E703-421A-90C8-DEA967F09E10}"/>
                </a:ext>
              </a:extLst>
            </p:cNvPr>
            <p:cNvSpPr txBox="1"/>
            <p:nvPr/>
          </p:nvSpPr>
          <p:spPr>
            <a:xfrm>
              <a:off x="1990253" y="1691901"/>
              <a:ext cx="5100485" cy="461665"/>
            </a:xfrm>
            <a:prstGeom prst="rect">
              <a:avLst/>
            </a:prstGeom>
            <a:noFill/>
          </p:spPr>
          <p:txBody>
            <a:bodyPr wrap="square" rtlCol="0" anchor="b">
              <a:spAutoFit/>
            </a:bodyPr>
            <a:lstStyle/>
            <a:p>
              <a:pPr defTabSz="457178">
                <a:spcBef>
                  <a:spcPct val="20000"/>
                </a:spcBef>
                <a:spcAft>
                  <a:spcPts val="600"/>
                </a:spcAft>
                <a:buClr>
                  <a:schemeClr val="accent2"/>
                </a:buClr>
                <a:buSzPct val="92000"/>
              </a:pPr>
              <a:r>
                <a:rPr lang="en-US" sz="2400" b="1" dirty="0">
                  <a:solidFill>
                    <a:schemeClr val="accent1"/>
                  </a:solidFill>
                  <a:cs typeface="Poppins" panose="00000500000000000000" pitchFamily="2" charset="0"/>
                </a:rPr>
                <a:t>Total Sample Size: 508 Beer Consumers</a:t>
              </a:r>
            </a:p>
          </p:txBody>
        </p:sp>
        <p:sp>
          <p:nvSpPr>
            <p:cNvPr id="15" name="TextBox 14">
              <a:extLst>
                <a:ext uri="{FF2B5EF4-FFF2-40B4-BE49-F238E27FC236}">
                  <a16:creationId xmlns:a16="http://schemas.microsoft.com/office/drawing/2014/main" id="{3B94878A-6997-411A-8A38-05C221785AD8}"/>
                </a:ext>
              </a:extLst>
            </p:cNvPr>
            <p:cNvSpPr txBox="1"/>
            <p:nvPr/>
          </p:nvSpPr>
          <p:spPr>
            <a:xfrm>
              <a:off x="1990252" y="2142540"/>
              <a:ext cx="4899245" cy="923330"/>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solidFill>
                    <a:schemeClr val="accent1"/>
                  </a:solidFill>
                </a:rPr>
                <a:t>Margin of error: 5%</a:t>
              </a:r>
            </a:p>
            <a:p>
              <a:pPr marL="285750" indent="-285750">
                <a:buClr>
                  <a:schemeClr val="accent2"/>
                </a:buClr>
                <a:buFont typeface="Wingdings" panose="05000000000000000000" pitchFamily="2" charset="2"/>
                <a:buChar char="Ø"/>
              </a:pPr>
              <a:r>
                <a:rPr lang="en-US" dirty="0">
                  <a:solidFill>
                    <a:schemeClr val="accent1"/>
                  </a:solidFill>
                </a:rPr>
                <a:t>Confidence interval: 95% </a:t>
              </a:r>
            </a:p>
            <a:p>
              <a:pPr marL="285750" indent="-285750">
                <a:buClr>
                  <a:schemeClr val="accent2"/>
                </a:buClr>
                <a:buFont typeface="Wingdings" panose="05000000000000000000" pitchFamily="2" charset="2"/>
                <a:buChar char="Ø"/>
              </a:pPr>
              <a:r>
                <a:rPr lang="en-US" dirty="0">
                  <a:solidFill>
                    <a:schemeClr val="accent1"/>
                  </a:solidFill>
                </a:rPr>
                <a:t>Design effect: 1.3</a:t>
              </a:r>
            </a:p>
          </p:txBody>
        </p:sp>
      </p:grpSp>
      <p:pic>
        <p:nvPicPr>
          <p:cNvPr id="16" name="Graphic 143" descr="Bar chart">
            <a:extLst>
              <a:ext uri="{FF2B5EF4-FFF2-40B4-BE49-F238E27FC236}">
                <a16:creationId xmlns:a16="http://schemas.microsoft.com/office/drawing/2014/main" id="{F5F03587-C57A-4C2E-AAB0-62C8863AF28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03788" y="3382030"/>
            <a:ext cx="776022" cy="714422"/>
          </a:xfrm>
          <a:prstGeom prst="rect">
            <a:avLst/>
          </a:prstGeom>
        </p:spPr>
      </p:pic>
      <p:grpSp>
        <p:nvGrpSpPr>
          <p:cNvPr id="17" name="Group 16">
            <a:extLst>
              <a:ext uri="{FF2B5EF4-FFF2-40B4-BE49-F238E27FC236}">
                <a16:creationId xmlns:a16="http://schemas.microsoft.com/office/drawing/2014/main" id="{A0C3605C-64D5-47DA-834C-8A5FAAC1FF3D}"/>
              </a:ext>
            </a:extLst>
          </p:cNvPr>
          <p:cNvGrpSpPr/>
          <p:nvPr/>
        </p:nvGrpSpPr>
        <p:grpSpPr>
          <a:xfrm>
            <a:off x="518984" y="1877876"/>
            <a:ext cx="1212549" cy="1348462"/>
            <a:chOff x="1151215" y="1931501"/>
            <a:chExt cx="1212549" cy="1348462"/>
          </a:xfrm>
        </p:grpSpPr>
        <p:grpSp>
          <p:nvGrpSpPr>
            <p:cNvPr id="18" name="Group 17">
              <a:extLst>
                <a:ext uri="{FF2B5EF4-FFF2-40B4-BE49-F238E27FC236}">
                  <a16:creationId xmlns:a16="http://schemas.microsoft.com/office/drawing/2014/main" id="{9B8EC278-4D7E-4627-BB13-9407921E230C}"/>
                </a:ext>
              </a:extLst>
            </p:cNvPr>
            <p:cNvGrpSpPr/>
            <p:nvPr/>
          </p:nvGrpSpPr>
          <p:grpSpPr>
            <a:xfrm>
              <a:off x="1151215" y="1931501"/>
              <a:ext cx="1212549" cy="1348462"/>
              <a:chOff x="3113732" y="3829213"/>
              <a:chExt cx="2360831" cy="2993313"/>
            </a:xfrm>
            <a:solidFill>
              <a:srgbClr val="002060"/>
            </a:solidFill>
          </p:grpSpPr>
          <p:sp>
            <p:nvSpPr>
              <p:cNvPr id="20" name="Freeform 394">
                <a:extLst>
                  <a:ext uri="{FF2B5EF4-FFF2-40B4-BE49-F238E27FC236}">
                    <a16:creationId xmlns:a16="http://schemas.microsoft.com/office/drawing/2014/main" id="{F3B4B60E-6B08-42BC-AD3D-9770B0166DAF}"/>
                  </a:ext>
                </a:extLst>
              </p:cNvPr>
              <p:cNvSpPr>
                <a:spLocks noChangeArrowheads="1"/>
              </p:cNvSpPr>
              <p:nvPr/>
            </p:nvSpPr>
            <p:spPr bwMode="auto">
              <a:xfrm>
                <a:off x="3113732" y="4672119"/>
                <a:ext cx="2360831" cy="2150407"/>
              </a:xfrm>
              <a:prstGeom prst="roundRect">
                <a:avLst>
                  <a:gd name="adj" fmla="val 10097"/>
                </a:avLst>
              </a:prstGeom>
              <a:grpFill/>
              <a:ln>
                <a:noFill/>
              </a:ln>
              <a:effectLst/>
            </p:spPr>
            <p:txBody>
              <a:bodyPr wrap="none" anchor="ctr"/>
              <a:lstStyle/>
              <a:p>
                <a:endParaRPr lang="en-US" sz="3599" dirty="0">
                  <a:solidFill>
                    <a:schemeClr val="accent1"/>
                  </a:solidFill>
                </a:endParaRPr>
              </a:p>
            </p:txBody>
          </p:sp>
          <p:cxnSp>
            <p:nvCxnSpPr>
              <p:cNvPr id="21" name="Straight Connector 20">
                <a:extLst>
                  <a:ext uri="{FF2B5EF4-FFF2-40B4-BE49-F238E27FC236}">
                    <a16:creationId xmlns:a16="http://schemas.microsoft.com/office/drawing/2014/main" id="{87A5331B-0E70-4DE1-B0C0-450EEAC22DD9}"/>
                  </a:ext>
                </a:extLst>
              </p:cNvPr>
              <p:cNvCxnSpPr>
                <a:cxnSpLocks/>
              </p:cNvCxnSpPr>
              <p:nvPr/>
            </p:nvCxnSpPr>
            <p:spPr>
              <a:xfrm>
                <a:off x="4229448" y="3829213"/>
                <a:ext cx="0" cy="920671"/>
              </a:xfrm>
              <a:prstGeom prst="line">
                <a:avLst/>
              </a:prstGeom>
              <a:grpFill/>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22" name="Freeform 395">
                <a:extLst>
                  <a:ext uri="{FF2B5EF4-FFF2-40B4-BE49-F238E27FC236}">
                    <a16:creationId xmlns:a16="http://schemas.microsoft.com/office/drawing/2014/main" id="{57885ABE-5320-4159-9A4B-FDE2B38F4915}"/>
                  </a:ext>
                </a:extLst>
              </p:cNvPr>
              <p:cNvSpPr>
                <a:spLocks noChangeArrowheads="1"/>
              </p:cNvSpPr>
              <p:nvPr/>
            </p:nvSpPr>
            <p:spPr bwMode="auto">
              <a:xfrm>
                <a:off x="3341374" y="4864061"/>
                <a:ext cx="1939383" cy="1766522"/>
              </a:xfrm>
              <a:prstGeom prst="roundRect">
                <a:avLst>
                  <a:gd name="adj" fmla="val 10919"/>
                </a:avLst>
              </a:prstGeom>
              <a:grpFill/>
              <a:ln>
                <a:noFill/>
              </a:ln>
              <a:effectLst/>
            </p:spPr>
            <p:txBody>
              <a:bodyPr wrap="none" anchor="ctr"/>
              <a:lstStyle/>
              <a:p>
                <a:endParaRPr lang="en-US" sz="3599" dirty="0">
                  <a:solidFill>
                    <a:schemeClr val="accent1"/>
                  </a:solidFill>
                </a:endParaRPr>
              </a:p>
            </p:txBody>
          </p:sp>
        </p:grpSp>
        <p:pic>
          <p:nvPicPr>
            <p:cNvPr id="19" name="Graphic 4" descr="Group">
              <a:extLst>
                <a:ext uri="{FF2B5EF4-FFF2-40B4-BE49-F238E27FC236}">
                  <a16:creationId xmlns:a16="http://schemas.microsoft.com/office/drawing/2014/main" id="{C47F2DBE-D83B-4F5C-BCD8-56AFD35B3FA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67059" y="2311222"/>
              <a:ext cx="914400" cy="841816"/>
            </a:xfrm>
            <a:prstGeom prst="rect">
              <a:avLst/>
            </a:prstGeom>
          </p:spPr>
        </p:pic>
      </p:grpSp>
      <p:grpSp>
        <p:nvGrpSpPr>
          <p:cNvPr id="23" name="Group 22">
            <a:extLst>
              <a:ext uri="{FF2B5EF4-FFF2-40B4-BE49-F238E27FC236}">
                <a16:creationId xmlns:a16="http://schemas.microsoft.com/office/drawing/2014/main" id="{D8FE3B98-193F-4844-A0C4-51CA2F28EB1F}"/>
              </a:ext>
            </a:extLst>
          </p:cNvPr>
          <p:cNvGrpSpPr/>
          <p:nvPr/>
        </p:nvGrpSpPr>
        <p:grpSpPr>
          <a:xfrm>
            <a:off x="8190425" y="1968861"/>
            <a:ext cx="3738567" cy="1457420"/>
            <a:chOff x="7599172" y="1606478"/>
            <a:chExt cx="3894416" cy="1457420"/>
          </a:xfrm>
        </p:grpSpPr>
        <p:sp>
          <p:nvSpPr>
            <p:cNvPr id="24" name="TextBox 23">
              <a:extLst>
                <a:ext uri="{FF2B5EF4-FFF2-40B4-BE49-F238E27FC236}">
                  <a16:creationId xmlns:a16="http://schemas.microsoft.com/office/drawing/2014/main" id="{5173803A-C94A-45C8-AC03-BCC6F57A264D}"/>
                </a:ext>
              </a:extLst>
            </p:cNvPr>
            <p:cNvSpPr txBox="1"/>
            <p:nvPr/>
          </p:nvSpPr>
          <p:spPr>
            <a:xfrm>
              <a:off x="7599172" y="1606478"/>
              <a:ext cx="3361275"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Data Analysis</a:t>
              </a:r>
            </a:p>
          </p:txBody>
        </p:sp>
        <p:sp>
          <p:nvSpPr>
            <p:cNvPr id="25" name="TextBox 24">
              <a:extLst>
                <a:ext uri="{FF2B5EF4-FFF2-40B4-BE49-F238E27FC236}">
                  <a16:creationId xmlns:a16="http://schemas.microsoft.com/office/drawing/2014/main" id="{DB0D03DA-DC03-4137-9E17-FA266EF19420}"/>
                </a:ext>
              </a:extLst>
            </p:cNvPr>
            <p:cNvSpPr txBox="1"/>
            <p:nvPr/>
          </p:nvSpPr>
          <p:spPr>
            <a:xfrm>
              <a:off x="7599172" y="2140568"/>
              <a:ext cx="3894416" cy="923330"/>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Descriptive statistics using Excel</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Content Analysis of Qualitative Data</a:t>
              </a:r>
            </a:p>
          </p:txBody>
        </p:sp>
      </p:grpSp>
      <p:sp>
        <p:nvSpPr>
          <p:cNvPr id="26" name="Content Placeholder 3">
            <a:extLst>
              <a:ext uri="{FF2B5EF4-FFF2-40B4-BE49-F238E27FC236}">
                <a16:creationId xmlns:a16="http://schemas.microsoft.com/office/drawing/2014/main" id="{C7DA7E06-3EF3-4AC9-A936-F7F350B4B05F}"/>
              </a:ext>
            </a:extLst>
          </p:cNvPr>
          <p:cNvSpPr txBox="1">
            <a:spLocks/>
          </p:cNvSpPr>
          <p:nvPr/>
        </p:nvSpPr>
        <p:spPr>
          <a:xfrm>
            <a:off x="1781065" y="3899314"/>
            <a:ext cx="6356426" cy="1248040"/>
          </a:xfrm>
          <a:prstGeom prst="rect">
            <a:avLst/>
          </a:prstGeom>
        </p:spPr>
        <p:txBody>
          <a:bodyPr>
            <a:noAutofit/>
          </a:bodyPr>
          <a:lstStyle>
            <a:lvl1pPr marL="305984" indent="-305984"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29968" indent="-305984"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899956" indent="-269987"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938" indent="-2339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1920" indent="-2339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899906"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890"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876"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861"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400" b="1" dirty="0">
                <a:solidFill>
                  <a:schemeClr val="accent1"/>
                </a:solidFill>
                <a:cs typeface="Poppins" panose="00000500000000000000" pitchFamily="2" charset="0"/>
              </a:rPr>
              <a:t>Sampling for Quantitative Survey</a:t>
            </a:r>
            <a:endParaRPr lang="en-US" sz="2400" dirty="0">
              <a:solidFill>
                <a:srgbClr val="002060"/>
              </a:solidFill>
              <a:cs typeface="Poppins" panose="00000500000000000000" pitchFamily="2" charset="0"/>
            </a:endParaRP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Selection of respondents based on screener criteria</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Quota sample based on gender </a:t>
            </a:r>
          </a:p>
          <a:p>
            <a:pPr marL="323984" lvl="1" indent="0">
              <a:buNone/>
            </a:pPr>
            <a:endParaRPr lang="en-US" sz="2200" dirty="0">
              <a:solidFill>
                <a:schemeClr val="accent1"/>
              </a:solidFill>
              <a:cs typeface="Poppins" panose="00000500000000000000" pitchFamily="2" charset="0"/>
            </a:endParaRPr>
          </a:p>
        </p:txBody>
      </p:sp>
      <p:grpSp>
        <p:nvGrpSpPr>
          <p:cNvPr id="27" name="Group 26">
            <a:extLst>
              <a:ext uri="{FF2B5EF4-FFF2-40B4-BE49-F238E27FC236}">
                <a16:creationId xmlns:a16="http://schemas.microsoft.com/office/drawing/2014/main" id="{BE4A8C95-572B-4A04-AE1C-51AD06089084}"/>
              </a:ext>
            </a:extLst>
          </p:cNvPr>
          <p:cNvGrpSpPr/>
          <p:nvPr/>
        </p:nvGrpSpPr>
        <p:grpSpPr>
          <a:xfrm>
            <a:off x="518983" y="4096452"/>
            <a:ext cx="1212549" cy="1348462"/>
            <a:chOff x="518984" y="3840026"/>
            <a:chExt cx="1212549" cy="1348462"/>
          </a:xfrm>
        </p:grpSpPr>
        <p:grpSp>
          <p:nvGrpSpPr>
            <p:cNvPr id="28" name="Group 27">
              <a:extLst>
                <a:ext uri="{FF2B5EF4-FFF2-40B4-BE49-F238E27FC236}">
                  <a16:creationId xmlns:a16="http://schemas.microsoft.com/office/drawing/2014/main" id="{5C9E7E1F-D116-4A1B-9EA4-17F31E2B4BA9}"/>
                </a:ext>
              </a:extLst>
            </p:cNvPr>
            <p:cNvGrpSpPr/>
            <p:nvPr/>
          </p:nvGrpSpPr>
          <p:grpSpPr>
            <a:xfrm>
              <a:off x="518984" y="3840026"/>
              <a:ext cx="1212549" cy="1348462"/>
              <a:chOff x="3113732" y="3829213"/>
              <a:chExt cx="2360831" cy="2993313"/>
            </a:xfrm>
            <a:solidFill>
              <a:srgbClr val="002060"/>
            </a:solidFill>
          </p:grpSpPr>
          <p:sp>
            <p:nvSpPr>
              <p:cNvPr id="30" name="Freeform 394">
                <a:extLst>
                  <a:ext uri="{FF2B5EF4-FFF2-40B4-BE49-F238E27FC236}">
                    <a16:creationId xmlns:a16="http://schemas.microsoft.com/office/drawing/2014/main" id="{5D7A3765-352E-4D69-9FE1-596C1922A51C}"/>
                  </a:ext>
                </a:extLst>
              </p:cNvPr>
              <p:cNvSpPr>
                <a:spLocks noChangeArrowheads="1"/>
              </p:cNvSpPr>
              <p:nvPr/>
            </p:nvSpPr>
            <p:spPr bwMode="auto">
              <a:xfrm>
                <a:off x="3113732" y="4672119"/>
                <a:ext cx="2360831" cy="2150407"/>
              </a:xfrm>
              <a:prstGeom prst="roundRect">
                <a:avLst>
                  <a:gd name="adj" fmla="val 10097"/>
                </a:avLst>
              </a:prstGeom>
              <a:grpFill/>
              <a:ln>
                <a:noFill/>
              </a:ln>
              <a:effectLst/>
            </p:spPr>
            <p:txBody>
              <a:bodyPr wrap="none" anchor="ctr"/>
              <a:lstStyle/>
              <a:p>
                <a:endParaRPr lang="en-US" sz="3599" dirty="0">
                  <a:solidFill>
                    <a:schemeClr val="accent1"/>
                  </a:solidFill>
                </a:endParaRPr>
              </a:p>
            </p:txBody>
          </p:sp>
          <p:cxnSp>
            <p:nvCxnSpPr>
              <p:cNvPr id="31" name="Straight Connector 30">
                <a:extLst>
                  <a:ext uri="{FF2B5EF4-FFF2-40B4-BE49-F238E27FC236}">
                    <a16:creationId xmlns:a16="http://schemas.microsoft.com/office/drawing/2014/main" id="{445DF79A-141C-4DE5-BE04-87FF14CC55C3}"/>
                  </a:ext>
                </a:extLst>
              </p:cNvPr>
              <p:cNvCxnSpPr>
                <a:cxnSpLocks/>
              </p:cNvCxnSpPr>
              <p:nvPr/>
            </p:nvCxnSpPr>
            <p:spPr>
              <a:xfrm>
                <a:off x="4229448" y="3829213"/>
                <a:ext cx="0" cy="920671"/>
              </a:xfrm>
              <a:prstGeom prst="line">
                <a:avLst/>
              </a:prstGeom>
              <a:grpFill/>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32" name="Freeform 395">
                <a:extLst>
                  <a:ext uri="{FF2B5EF4-FFF2-40B4-BE49-F238E27FC236}">
                    <a16:creationId xmlns:a16="http://schemas.microsoft.com/office/drawing/2014/main" id="{419B5378-CAD0-447D-A5F9-EF80B40E6743}"/>
                  </a:ext>
                </a:extLst>
              </p:cNvPr>
              <p:cNvSpPr>
                <a:spLocks noChangeArrowheads="1"/>
              </p:cNvSpPr>
              <p:nvPr/>
            </p:nvSpPr>
            <p:spPr bwMode="auto">
              <a:xfrm>
                <a:off x="3341374" y="4864061"/>
                <a:ext cx="1939383" cy="1766522"/>
              </a:xfrm>
              <a:prstGeom prst="roundRect">
                <a:avLst>
                  <a:gd name="adj" fmla="val 10919"/>
                </a:avLst>
              </a:prstGeom>
              <a:grpFill/>
              <a:ln>
                <a:noFill/>
              </a:ln>
              <a:effectLst/>
            </p:spPr>
            <p:txBody>
              <a:bodyPr wrap="none" anchor="ctr"/>
              <a:lstStyle/>
              <a:p>
                <a:endParaRPr lang="en-US" sz="3599" dirty="0">
                  <a:solidFill>
                    <a:schemeClr val="accent1"/>
                  </a:solidFill>
                </a:endParaRPr>
              </a:p>
            </p:txBody>
          </p:sp>
        </p:grpSp>
        <p:pic>
          <p:nvPicPr>
            <p:cNvPr id="29" name="Graphic 28" descr="Pie chart">
              <a:extLst>
                <a:ext uri="{FF2B5EF4-FFF2-40B4-BE49-F238E27FC236}">
                  <a16:creationId xmlns:a16="http://schemas.microsoft.com/office/drawing/2014/main" id="{4E6CCF3E-8C14-471E-86A7-5B54630E7D0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8058" y="4254780"/>
              <a:ext cx="914400" cy="914400"/>
            </a:xfrm>
            <a:prstGeom prst="rect">
              <a:avLst/>
            </a:prstGeom>
          </p:spPr>
        </p:pic>
      </p:grpSp>
      <p:sp>
        <p:nvSpPr>
          <p:cNvPr id="33" name="TextBox 32">
            <a:extLst>
              <a:ext uri="{FF2B5EF4-FFF2-40B4-BE49-F238E27FC236}">
                <a16:creationId xmlns:a16="http://schemas.microsoft.com/office/drawing/2014/main" id="{0B14DEF7-BD65-4E21-84D1-3A443AD0EDE5}"/>
              </a:ext>
            </a:extLst>
          </p:cNvPr>
          <p:cNvSpPr txBox="1"/>
          <p:nvPr/>
        </p:nvSpPr>
        <p:spPr>
          <a:xfrm>
            <a:off x="8203013" y="3888330"/>
            <a:ext cx="3713390" cy="830997"/>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Length of Interview (LOI): </a:t>
            </a:r>
            <a:r>
              <a:rPr lang="en-US" sz="2400" dirty="0">
                <a:solidFill>
                  <a:schemeClr val="accent1"/>
                </a:solidFill>
                <a:cs typeface="Poppins" panose="00000500000000000000" pitchFamily="2" charset="0"/>
              </a:rPr>
              <a:t>20 mins. </a:t>
            </a:r>
          </a:p>
        </p:txBody>
      </p:sp>
      <p:sp>
        <p:nvSpPr>
          <p:cNvPr id="34" name="TextBox 33">
            <a:extLst>
              <a:ext uri="{FF2B5EF4-FFF2-40B4-BE49-F238E27FC236}">
                <a16:creationId xmlns:a16="http://schemas.microsoft.com/office/drawing/2014/main" id="{56663FF5-6EFA-48A0-AE27-1E2A3A6EADE4}"/>
              </a:ext>
            </a:extLst>
          </p:cNvPr>
          <p:cNvSpPr txBox="1"/>
          <p:nvPr/>
        </p:nvSpPr>
        <p:spPr>
          <a:xfrm>
            <a:off x="8215602" y="5480843"/>
            <a:ext cx="3713390"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Location: </a:t>
            </a:r>
            <a:r>
              <a:rPr lang="en-US" sz="2000" dirty="0">
                <a:solidFill>
                  <a:schemeClr val="accent1"/>
                </a:solidFill>
              </a:rPr>
              <a:t>Kathmandu</a:t>
            </a:r>
            <a:r>
              <a:rPr lang="en-US" sz="2400" dirty="0">
                <a:solidFill>
                  <a:schemeClr val="accent1"/>
                </a:solidFill>
                <a:cs typeface="Poppins" panose="00000500000000000000" pitchFamily="2" charset="0"/>
              </a:rPr>
              <a:t> </a:t>
            </a:r>
          </a:p>
        </p:txBody>
      </p:sp>
    </p:spTree>
    <p:extLst>
      <p:ext uri="{BB962C8B-B14F-4D97-AF65-F5344CB8AC3E}">
        <p14:creationId xmlns:p14="http://schemas.microsoft.com/office/powerpoint/2010/main" val="2745174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DBCE7-63B3-47C5-AAF9-815EA068C6E3}"/>
              </a:ext>
            </a:extLst>
          </p:cNvPr>
          <p:cNvSpPr>
            <a:spLocks noGrp="1"/>
          </p:cNvSpPr>
          <p:nvPr>
            <p:ph type="title"/>
          </p:nvPr>
        </p:nvSpPr>
        <p:spPr>
          <a:xfrm>
            <a:off x="465578" y="915492"/>
            <a:ext cx="11253455" cy="541202"/>
          </a:xfrm>
        </p:spPr>
        <p:txBody>
          <a:bodyPr/>
          <a:lstStyle/>
          <a:p>
            <a:r>
              <a:rPr lang="en-US" b="1" dirty="0"/>
              <a:t>Screener criteria </a:t>
            </a:r>
            <a:endParaRPr lang="en-GB" b="1" dirty="0"/>
          </a:p>
        </p:txBody>
      </p:sp>
      <p:sp>
        <p:nvSpPr>
          <p:cNvPr id="25" name="TextBox 24">
            <a:extLst>
              <a:ext uri="{FF2B5EF4-FFF2-40B4-BE49-F238E27FC236}">
                <a16:creationId xmlns:a16="http://schemas.microsoft.com/office/drawing/2014/main" id="{6B270792-C66F-470A-86B2-BFC42AD8DBE7}"/>
              </a:ext>
            </a:extLst>
          </p:cNvPr>
          <p:cNvSpPr txBox="1"/>
          <p:nvPr/>
        </p:nvSpPr>
        <p:spPr>
          <a:xfrm>
            <a:off x="1837488" y="2046890"/>
            <a:ext cx="2499382" cy="923330"/>
          </a:xfrm>
          <a:prstGeom prst="rect">
            <a:avLst/>
          </a:prstGeom>
          <a:noFill/>
          <a:ln>
            <a:solidFill>
              <a:schemeClr val="accent1"/>
            </a:solidFill>
          </a:ln>
        </p:spPr>
        <p:txBody>
          <a:bodyPr wrap="square" rtlCol="0">
            <a:spAutoFit/>
          </a:bodyPr>
          <a:lstStyle/>
          <a:p>
            <a:pPr defTabSz="457178">
              <a:spcBef>
                <a:spcPct val="20000"/>
              </a:spcBef>
              <a:spcAft>
                <a:spcPts val="600"/>
              </a:spcAft>
              <a:buClr>
                <a:schemeClr val="accent2"/>
              </a:buClr>
              <a:buSzPct val="92000"/>
            </a:pPr>
            <a:r>
              <a:rPr lang="en-GB" dirty="0">
                <a:solidFill>
                  <a:schemeClr val="accent1"/>
                </a:solidFill>
                <a:cs typeface="Poppins" panose="00000500000000000000" pitchFamily="2" charset="0"/>
              </a:rPr>
              <a:t>Respondents who have purchased and consumed beer in last three months.</a:t>
            </a:r>
          </a:p>
        </p:txBody>
      </p:sp>
      <p:grpSp>
        <p:nvGrpSpPr>
          <p:cNvPr id="26" name="Group 25">
            <a:extLst>
              <a:ext uri="{FF2B5EF4-FFF2-40B4-BE49-F238E27FC236}">
                <a16:creationId xmlns:a16="http://schemas.microsoft.com/office/drawing/2014/main" id="{4451EF45-2AC4-4FB7-9252-388D196A5916}"/>
              </a:ext>
            </a:extLst>
          </p:cNvPr>
          <p:cNvGrpSpPr/>
          <p:nvPr/>
        </p:nvGrpSpPr>
        <p:grpSpPr>
          <a:xfrm>
            <a:off x="482153" y="1959466"/>
            <a:ext cx="1082626" cy="1397830"/>
            <a:chOff x="585217" y="1946332"/>
            <a:chExt cx="2281013" cy="2718821"/>
          </a:xfrm>
        </p:grpSpPr>
        <p:sp>
          <p:nvSpPr>
            <p:cNvPr id="27" name="Freeform 315">
              <a:extLst>
                <a:ext uri="{FF2B5EF4-FFF2-40B4-BE49-F238E27FC236}">
                  <a16:creationId xmlns:a16="http://schemas.microsoft.com/office/drawing/2014/main" id="{2EA72729-4BB3-4FB2-A046-403EC6A4C803}"/>
                </a:ext>
              </a:extLst>
            </p:cNvPr>
            <p:cNvSpPr>
              <a:spLocks noChangeArrowheads="1"/>
            </p:cNvSpPr>
            <p:nvPr/>
          </p:nvSpPr>
          <p:spPr bwMode="auto">
            <a:xfrm>
              <a:off x="585217" y="1946332"/>
              <a:ext cx="2281013" cy="1941438"/>
            </a:xfrm>
            <a:prstGeom prst="roundRect">
              <a:avLst>
                <a:gd name="adj" fmla="val 9221"/>
              </a:avLst>
            </a:prstGeom>
            <a:solidFill>
              <a:srgbClr val="FF5A15"/>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28" name="Straight Connector 27">
              <a:extLst>
                <a:ext uri="{FF2B5EF4-FFF2-40B4-BE49-F238E27FC236}">
                  <a16:creationId xmlns:a16="http://schemas.microsoft.com/office/drawing/2014/main" id="{69845771-876C-4678-B095-A1CBC90A5127}"/>
                </a:ext>
              </a:extLst>
            </p:cNvPr>
            <p:cNvCxnSpPr>
              <a:cxnSpLocks/>
            </p:cNvCxnSpPr>
            <p:nvPr/>
          </p:nvCxnSpPr>
          <p:spPr>
            <a:xfrm>
              <a:off x="1765634" y="3868361"/>
              <a:ext cx="0" cy="796792"/>
            </a:xfrm>
            <a:prstGeom prst="line">
              <a:avLst/>
            </a:prstGeom>
            <a:ln w="88900">
              <a:solidFill>
                <a:srgbClr val="FF5A15"/>
              </a:solidFill>
              <a:prstDash val="sysDash"/>
            </a:ln>
          </p:spPr>
          <p:style>
            <a:lnRef idx="1">
              <a:schemeClr val="accent1"/>
            </a:lnRef>
            <a:fillRef idx="0">
              <a:schemeClr val="accent1"/>
            </a:fillRef>
            <a:effectRef idx="0">
              <a:schemeClr val="accent1"/>
            </a:effectRef>
            <a:fontRef idx="minor">
              <a:schemeClr val="tx1"/>
            </a:fontRef>
          </p:style>
        </p:cxnSp>
        <p:sp>
          <p:nvSpPr>
            <p:cNvPr id="29" name="Freeform 316">
              <a:extLst>
                <a:ext uri="{FF2B5EF4-FFF2-40B4-BE49-F238E27FC236}">
                  <a16:creationId xmlns:a16="http://schemas.microsoft.com/office/drawing/2014/main" id="{8AB02634-AE0C-4D50-8D3A-74F73829E180}"/>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grpSp>
        <p:nvGrpSpPr>
          <p:cNvPr id="34" name="Group 33">
            <a:extLst>
              <a:ext uri="{FF2B5EF4-FFF2-40B4-BE49-F238E27FC236}">
                <a16:creationId xmlns:a16="http://schemas.microsoft.com/office/drawing/2014/main" id="{143FEBE6-A18F-45CA-AE5B-65379FD975FA}"/>
              </a:ext>
            </a:extLst>
          </p:cNvPr>
          <p:cNvGrpSpPr/>
          <p:nvPr/>
        </p:nvGrpSpPr>
        <p:grpSpPr>
          <a:xfrm>
            <a:off x="3303964" y="3537495"/>
            <a:ext cx="1100038" cy="1397830"/>
            <a:chOff x="585217" y="1946332"/>
            <a:chExt cx="2281013" cy="2718821"/>
          </a:xfrm>
        </p:grpSpPr>
        <p:sp>
          <p:nvSpPr>
            <p:cNvPr id="35" name="Freeform 315">
              <a:extLst>
                <a:ext uri="{FF2B5EF4-FFF2-40B4-BE49-F238E27FC236}">
                  <a16:creationId xmlns:a16="http://schemas.microsoft.com/office/drawing/2014/main" id="{805E8D91-9ADD-4C09-A1DD-83CFE889531E}"/>
                </a:ext>
              </a:extLst>
            </p:cNvPr>
            <p:cNvSpPr>
              <a:spLocks noChangeArrowheads="1"/>
            </p:cNvSpPr>
            <p:nvPr/>
          </p:nvSpPr>
          <p:spPr bwMode="auto">
            <a:xfrm>
              <a:off x="585217" y="1946332"/>
              <a:ext cx="2281013" cy="1941438"/>
            </a:xfrm>
            <a:prstGeom prst="roundRect">
              <a:avLst>
                <a:gd name="adj" fmla="val 9221"/>
              </a:avLst>
            </a:prstGeom>
            <a:solidFill>
              <a:srgbClr val="002060"/>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36" name="Straight Connector 35">
              <a:extLst>
                <a:ext uri="{FF2B5EF4-FFF2-40B4-BE49-F238E27FC236}">
                  <a16:creationId xmlns:a16="http://schemas.microsoft.com/office/drawing/2014/main" id="{8AD0A80E-B7FF-49D6-BB7D-FF0779462D52}"/>
                </a:ext>
              </a:extLst>
            </p:cNvPr>
            <p:cNvCxnSpPr>
              <a:cxnSpLocks/>
            </p:cNvCxnSpPr>
            <p:nvPr/>
          </p:nvCxnSpPr>
          <p:spPr>
            <a:xfrm>
              <a:off x="1765634" y="3868361"/>
              <a:ext cx="0" cy="796792"/>
            </a:xfrm>
            <a:prstGeom prst="line">
              <a:avLst/>
            </a:prstGeom>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37" name="Freeform 316">
              <a:extLst>
                <a:ext uri="{FF2B5EF4-FFF2-40B4-BE49-F238E27FC236}">
                  <a16:creationId xmlns:a16="http://schemas.microsoft.com/office/drawing/2014/main" id="{A5C0EDD0-BCF3-4358-898B-FBEB82AEE9E0}"/>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sp>
        <p:nvSpPr>
          <p:cNvPr id="57" name="TextBox 56">
            <a:extLst>
              <a:ext uri="{FF2B5EF4-FFF2-40B4-BE49-F238E27FC236}">
                <a16:creationId xmlns:a16="http://schemas.microsoft.com/office/drawing/2014/main" id="{43CA8E4E-CAC3-4CE0-8A8F-5C7E79D93AE3}"/>
              </a:ext>
            </a:extLst>
          </p:cNvPr>
          <p:cNvSpPr txBox="1"/>
          <p:nvPr/>
        </p:nvSpPr>
        <p:spPr>
          <a:xfrm>
            <a:off x="4579987" y="3537495"/>
            <a:ext cx="1956026" cy="923330"/>
          </a:xfrm>
          <a:prstGeom prst="rect">
            <a:avLst/>
          </a:prstGeom>
          <a:noFill/>
          <a:ln>
            <a:solidFill>
              <a:schemeClr val="accent1"/>
            </a:solidFill>
          </a:ln>
        </p:spPr>
        <p:txBody>
          <a:bodyPr wrap="square" rtlCol="0">
            <a:spAutoFit/>
          </a:bodyPr>
          <a:lstStyle/>
          <a:p>
            <a:pPr defTabSz="457178">
              <a:spcBef>
                <a:spcPct val="20000"/>
              </a:spcBef>
              <a:spcAft>
                <a:spcPts val="600"/>
              </a:spcAft>
              <a:buClr>
                <a:schemeClr val="accent2"/>
              </a:buClr>
              <a:buSzPct val="92000"/>
            </a:pPr>
            <a:r>
              <a:rPr lang="en-GB" dirty="0">
                <a:solidFill>
                  <a:schemeClr val="accent1"/>
                </a:solidFill>
                <a:cs typeface="Poppins" panose="00000500000000000000" pitchFamily="2" charset="0"/>
              </a:rPr>
              <a:t>Respondents belonging age group above 21 </a:t>
            </a:r>
            <a:endParaRPr lang="en-US" dirty="0">
              <a:solidFill>
                <a:schemeClr val="accent1"/>
              </a:solidFill>
              <a:cs typeface="Poppins" panose="00000500000000000000" pitchFamily="2" charset="0"/>
            </a:endParaRPr>
          </a:p>
        </p:txBody>
      </p:sp>
      <p:sp>
        <p:nvSpPr>
          <p:cNvPr id="59" name="TextBox 58">
            <a:extLst>
              <a:ext uri="{FF2B5EF4-FFF2-40B4-BE49-F238E27FC236}">
                <a16:creationId xmlns:a16="http://schemas.microsoft.com/office/drawing/2014/main" id="{7C1DE8D7-25BB-4859-8B7C-6D6596EE2DE4}"/>
              </a:ext>
            </a:extLst>
          </p:cNvPr>
          <p:cNvSpPr txBox="1"/>
          <p:nvPr/>
        </p:nvSpPr>
        <p:spPr>
          <a:xfrm>
            <a:off x="7212060" y="4935325"/>
            <a:ext cx="4132763" cy="1477328"/>
          </a:xfrm>
          <a:prstGeom prst="rect">
            <a:avLst/>
          </a:prstGeom>
          <a:noFill/>
          <a:ln>
            <a:solidFill>
              <a:schemeClr val="accent1"/>
            </a:solidFill>
          </a:ln>
        </p:spPr>
        <p:txBody>
          <a:bodyPr wrap="square" rtlCol="0">
            <a:spAutoFit/>
          </a:bodyPr>
          <a:lstStyle/>
          <a:p>
            <a:pPr>
              <a:buClr>
                <a:schemeClr val="accent2"/>
              </a:buClr>
            </a:pPr>
            <a:r>
              <a:rPr lang="en-GB" dirty="0">
                <a:solidFill>
                  <a:schemeClr val="accent1"/>
                </a:solidFill>
                <a:cs typeface="Poppins" panose="00000500000000000000" pitchFamily="2" charset="0"/>
              </a:rPr>
              <a:t>Respondents who do not work in, and do not have household members working in, market research, marketing/ advertising/ public relations, mass media, or the alcohol beverage industry</a:t>
            </a:r>
            <a:endParaRPr lang="en-US" dirty="0">
              <a:solidFill>
                <a:schemeClr val="accent1"/>
              </a:solidFill>
              <a:cs typeface="Poppins" panose="00000500000000000000" pitchFamily="2" charset="0"/>
            </a:endParaRPr>
          </a:p>
        </p:txBody>
      </p:sp>
      <p:grpSp>
        <p:nvGrpSpPr>
          <p:cNvPr id="61" name="Group 60">
            <a:extLst>
              <a:ext uri="{FF2B5EF4-FFF2-40B4-BE49-F238E27FC236}">
                <a16:creationId xmlns:a16="http://schemas.microsoft.com/office/drawing/2014/main" id="{53EEDA48-8A1B-4969-B466-9B5334D6D434}"/>
              </a:ext>
            </a:extLst>
          </p:cNvPr>
          <p:cNvGrpSpPr/>
          <p:nvPr/>
        </p:nvGrpSpPr>
        <p:grpSpPr>
          <a:xfrm>
            <a:off x="5866224" y="4956621"/>
            <a:ext cx="1082626" cy="1397830"/>
            <a:chOff x="585217" y="1946332"/>
            <a:chExt cx="2281013" cy="2718821"/>
          </a:xfrm>
        </p:grpSpPr>
        <p:sp>
          <p:nvSpPr>
            <p:cNvPr id="62" name="Freeform 315">
              <a:extLst>
                <a:ext uri="{FF2B5EF4-FFF2-40B4-BE49-F238E27FC236}">
                  <a16:creationId xmlns:a16="http://schemas.microsoft.com/office/drawing/2014/main" id="{6A58A8AE-7BB6-49C8-8170-F7D71EFED89C}"/>
                </a:ext>
              </a:extLst>
            </p:cNvPr>
            <p:cNvSpPr>
              <a:spLocks noChangeArrowheads="1"/>
            </p:cNvSpPr>
            <p:nvPr/>
          </p:nvSpPr>
          <p:spPr bwMode="auto">
            <a:xfrm>
              <a:off x="585217" y="1946332"/>
              <a:ext cx="2281013" cy="1941438"/>
            </a:xfrm>
            <a:prstGeom prst="roundRect">
              <a:avLst>
                <a:gd name="adj" fmla="val 9221"/>
              </a:avLst>
            </a:prstGeom>
            <a:solidFill>
              <a:srgbClr val="FF5A15"/>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63" name="Straight Connector 62">
              <a:extLst>
                <a:ext uri="{FF2B5EF4-FFF2-40B4-BE49-F238E27FC236}">
                  <a16:creationId xmlns:a16="http://schemas.microsoft.com/office/drawing/2014/main" id="{26D2B286-9255-453B-877B-BEC489B04631}"/>
                </a:ext>
              </a:extLst>
            </p:cNvPr>
            <p:cNvCxnSpPr>
              <a:cxnSpLocks/>
            </p:cNvCxnSpPr>
            <p:nvPr/>
          </p:nvCxnSpPr>
          <p:spPr>
            <a:xfrm>
              <a:off x="1765634" y="3868361"/>
              <a:ext cx="0" cy="796792"/>
            </a:xfrm>
            <a:prstGeom prst="line">
              <a:avLst/>
            </a:prstGeom>
            <a:ln w="88900">
              <a:solidFill>
                <a:srgbClr val="FF5A15"/>
              </a:solidFill>
              <a:prstDash val="sysDash"/>
            </a:ln>
          </p:spPr>
          <p:style>
            <a:lnRef idx="1">
              <a:schemeClr val="accent1"/>
            </a:lnRef>
            <a:fillRef idx="0">
              <a:schemeClr val="accent1"/>
            </a:fillRef>
            <a:effectRef idx="0">
              <a:schemeClr val="accent1"/>
            </a:effectRef>
            <a:fontRef idx="minor">
              <a:schemeClr val="tx1"/>
            </a:fontRef>
          </p:style>
        </p:cxnSp>
        <p:sp>
          <p:nvSpPr>
            <p:cNvPr id="64" name="Freeform 316">
              <a:extLst>
                <a:ext uri="{FF2B5EF4-FFF2-40B4-BE49-F238E27FC236}">
                  <a16:creationId xmlns:a16="http://schemas.microsoft.com/office/drawing/2014/main" id="{0BACA535-8784-41B8-88E7-45476A72EF99}"/>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sp>
        <p:nvSpPr>
          <p:cNvPr id="65" name="TextBox 64">
            <a:extLst>
              <a:ext uri="{FF2B5EF4-FFF2-40B4-BE49-F238E27FC236}">
                <a16:creationId xmlns:a16="http://schemas.microsoft.com/office/drawing/2014/main" id="{FE67B859-F8AB-4FA9-8190-FE69439D624E}"/>
              </a:ext>
            </a:extLst>
          </p:cNvPr>
          <p:cNvSpPr txBox="1"/>
          <p:nvPr/>
        </p:nvSpPr>
        <p:spPr>
          <a:xfrm>
            <a:off x="680136" y="2181610"/>
            <a:ext cx="686660" cy="584775"/>
          </a:xfrm>
          <a:prstGeom prst="rect">
            <a:avLst/>
          </a:prstGeom>
          <a:noFill/>
          <a:ln>
            <a:solidFill>
              <a:schemeClr val="bg1"/>
            </a:solidFill>
          </a:ln>
        </p:spPr>
        <p:txBody>
          <a:bodyPr wrap="square" rtlCol="0">
            <a:spAutoFit/>
          </a:bodyPr>
          <a:lstStyle/>
          <a:p>
            <a:pPr algn="ctr"/>
            <a:r>
              <a:rPr lang="en-US" sz="3200" b="1" dirty="0">
                <a:ln>
                  <a:solidFill>
                    <a:srgbClr val="002060"/>
                  </a:solidFill>
                </a:ln>
                <a:solidFill>
                  <a:schemeClr val="bg1"/>
                </a:solidFill>
              </a:rPr>
              <a:t>1</a:t>
            </a:r>
            <a:r>
              <a:rPr lang="en-US" b="1" dirty="0">
                <a:ln>
                  <a:solidFill>
                    <a:srgbClr val="002060"/>
                  </a:solidFill>
                </a:ln>
              </a:rPr>
              <a:t>.</a:t>
            </a:r>
          </a:p>
        </p:txBody>
      </p:sp>
      <p:sp>
        <p:nvSpPr>
          <p:cNvPr id="67" name="TextBox 66">
            <a:extLst>
              <a:ext uri="{FF2B5EF4-FFF2-40B4-BE49-F238E27FC236}">
                <a16:creationId xmlns:a16="http://schemas.microsoft.com/office/drawing/2014/main" id="{1C8A0E38-0CF1-4E5D-B919-89F54544FAC0}"/>
              </a:ext>
            </a:extLst>
          </p:cNvPr>
          <p:cNvSpPr txBox="1"/>
          <p:nvPr/>
        </p:nvSpPr>
        <p:spPr>
          <a:xfrm>
            <a:off x="6078114" y="5122940"/>
            <a:ext cx="658845" cy="646331"/>
          </a:xfrm>
          <a:prstGeom prst="rect">
            <a:avLst/>
          </a:prstGeom>
          <a:noFill/>
          <a:ln>
            <a:solidFill>
              <a:schemeClr val="bg1"/>
            </a:solidFill>
          </a:ln>
        </p:spPr>
        <p:txBody>
          <a:bodyPr wrap="square" rtlCol="0">
            <a:spAutoFit/>
          </a:bodyPr>
          <a:lstStyle/>
          <a:p>
            <a:pPr algn="ctr"/>
            <a:r>
              <a:rPr lang="en-US" sz="3600" b="1" dirty="0">
                <a:ln>
                  <a:solidFill>
                    <a:srgbClr val="002060"/>
                  </a:solidFill>
                </a:ln>
                <a:solidFill>
                  <a:schemeClr val="bg1"/>
                </a:solidFill>
              </a:rPr>
              <a:t>3.</a:t>
            </a:r>
          </a:p>
        </p:txBody>
      </p:sp>
      <p:sp>
        <p:nvSpPr>
          <p:cNvPr id="68" name="TextBox 67">
            <a:extLst>
              <a:ext uri="{FF2B5EF4-FFF2-40B4-BE49-F238E27FC236}">
                <a16:creationId xmlns:a16="http://schemas.microsoft.com/office/drawing/2014/main" id="{F6FCD7C2-9AF3-4AD0-8B64-7562B58CCE5A}"/>
              </a:ext>
            </a:extLst>
          </p:cNvPr>
          <p:cNvSpPr txBox="1"/>
          <p:nvPr/>
        </p:nvSpPr>
        <p:spPr>
          <a:xfrm>
            <a:off x="3470317" y="3703844"/>
            <a:ext cx="768958" cy="646331"/>
          </a:xfrm>
          <a:prstGeom prst="rect">
            <a:avLst/>
          </a:prstGeom>
          <a:noFill/>
          <a:ln>
            <a:solidFill>
              <a:schemeClr val="bg1"/>
            </a:solidFill>
          </a:ln>
        </p:spPr>
        <p:txBody>
          <a:bodyPr wrap="square" rtlCol="0">
            <a:spAutoFit/>
          </a:bodyPr>
          <a:lstStyle/>
          <a:p>
            <a:pPr algn="ctr"/>
            <a:r>
              <a:rPr lang="en-US" sz="3600" b="1" dirty="0">
                <a:ln>
                  <a:solidFill>
                    <a:srgbClr val="002060"/>
                  </a:solidFill>
                </a:ln>
                <a:solidFill>
                  <a:schemeClr val="bg1"/>
                </a:solidFill>
              </a:rPr>
              <a:t>2.</a:t>
            </a:r>
          </a:p>
        </p:txBody>
      </p:sp>
    </p:spTree>
    <p:extLst>
      <p:ext uri="{BB962C8B-B14F-4D97-AF65-F5344CB8AC3E}">
        <p14:creationId xmlns:p14="http://schemas.microsoft.com/office/powerpoint/2010/main" val="1254788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39A0AB-3544-47B2-BD8B-FB842C8291EE}"/>
              </a:ext>
            </a:extLst>
          </p:cNvPr>
          <p:cNvSpPr txBox="1"/>
          <p:nvPr/>
        </p:nvSpPr>
        <p:spPr>
          <a:xfrm>
            <a:off x="642258" y="2777868"/>
            <a:ext cx="11549742" cy="1015663"/>
          </a:xfrm>
          <a:prstGeom prst="rect">
            <a:avLst/>
          </a:prstGeom>
          <a:noFill/>
        </p:spPr>
        <p:txBody>
          <a:bodyPr wrap="square" rtlCol="0">
            <a:spAutoFit/>
          </a:bodyPr>
          <a:lstStyle/>
          <a:p>
            <a:pPr algn="ctr"/>
            <a:r>
              <a:rPr lang="en-US" sz="6000" b="1" dirty="0">
                <a:solidFill>
                  <a:schemeClr val="accent1"/>
                </a:solidFill>
              </a:rPr>
              <a:t>DEMOGRAPHICS</a:t>
            </a:r>
          </a:p>
        </p:txBody>
      </p:sp>
    </p:spTree>
    <p:extLst>
      <p:ext uri="{BB962C8B-B14F-4D97-AF65-F5344CB8AC3E}">
        <p14:creationId xmlns:p14="http://schemas.microsoft.com/office/powerpoint/2010/main" val="3864406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861379"/>
            <a:ext cx="11264392" cy="587277"/>
          </a:xfrm>
        </p:spPr>
        <p:txBody>
          <a:bodyPr>
            <a:noAutofit/>
          </a:bodyPr>
          <a:lstStyle/>
          <a:p>
            <a:r>
              <a:rPr lang="en-US" b="1" u="sng" dirty="0"/>
              <a:t>Demographics</a:t>
            </a:r>
            <a:endParaRPr lang="en-US" sz="1800" b="1" cap="none" dirty="0">
              <a:latin typeface="+mn-lt"/>
            </a:endParaRPr>
          </a:p>
        </p:txBody>
      </p:sp>
      <p:graphicFrame>
        <p:nvGraphicFramePr>
          <p:cNvPr id="8" name="Chart 7">
            <a:extLst>
              <a:ext uri="{FF2B5EF4-FFF2-40B4-BE49-F238E27FC236}">
                <a16:creationId xmlns:a16="http://schemas.microsoft.com/office/drawing/2014/main" id="{6624AECA-FDD0-4EB8-A331-F196BF62FACF}"/>
              </a:ext>
            </a:extLst>
          </p:cNvPr>
          <p:cNvGraphicFramePr>
            <a:graphicFrameLocks/>
          </p:cNvGraphicFramePr>
          <p:nvPr/>
        </p:nvGraphicFramePr>
        <p:xfrm>
          <a:off x="463804" y="1759449"/>
          <a:ext cx="3686956" cy="19700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A5008CB0-9CE4-49B2-B7F5-4D950913C5D0}"/>
              </a:ext>
            </a:extLst>
          </p:cNvPr>
          <p:cNvGraphicFramePr>
            <a:graphicFrameLocks/>
          </p:cNvGraphicFramePr>
          <p:nvPr/>
        </p:nvGraphicFramePr>
        <p:xfrm>
          <a:off x="8751870" y="1759449"/>
          <a:ext cx="2976326" cy="197007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10F94A65-8A0D-4019-AF24-DB97D0D54EAD}"/>
              </a:ext>
            </a:extLst>
          </p:cNvPr>
          <p:cNvGraphicFramePr>
            <a:graphicFrameLocks/>
          </p:cNvGraphicFramePr>
          <p:nvPr/>
        </p:nvGraphicFramePr>
        <p:xfrm>
          <a:off x="4292886" y="1759450"/>
          <a:ext cx="4316858" cy="197007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a:extLst>
              <a:ext uri="{FF2B5EF4-FFF2-40B4-BE49-F238E27FC236}">
                <a16:creationId xmlns:a16="http://schemas.microsoft.com/office/drawing/2014/main" id="{5170E7AD-70D6-4866-9B05-FF692D08B80C}"/>
              </a:ext>
            </a:extLst>
          </p:cNvPr>
          <p:cNvGraphicFramePr>
            <a:graphicFrameLocks/>
          </p:cNvGraphicFramePr>
          <p:nvPr/>
        </p:nvGraphicFramePr>
        <p:xfrm>
          <a:off x="378432" y="3855377"/>
          <a:ext cx="3772328"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Chart 11">
            <a:extLst>
              <a:ext uri="{FF2B5EF4-FFF2-40B4-BE49-F238E27FC236}">
                <a16:creationId xmlns:a16="http://schemas.microsoft.com/office/drawing/2014/main" id="{F625BF8B-8BD6-41A1-8382-912036CA641B}"/>
              </a:ext>
            </a:extLst>
          </p:cNvPr>
          <p:cNvGraphicFramePr>
            <a:graphicFrameLocks/>
          </p:cNvGraphicFramePr>
          <p:nvPr/>
        </p:nvGraphicFramePr>
        <p:xfrm>
          <a:off x="4292887" y="3855377"/>
          <a:ext cx="4121648" cy="27432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3" name="Chart 12">
            <a:extLst>
              <a:ext uri="{FF2B5EF4-FFF2-40B4-BE49-F238E27FC236}">
                <a16:creationId xmlns:a16="http://schemas.microsoft.com/office/drawing/2014/main" id="{E8BF943E-E315-4C22-8DAD-BA352E6E1487}"/>
              </a:ext>
            </a:extLst>
          </p:cNvPr>
          <p:cNvGraphicFramePr>
            <a:graphicFrameLocks/>
          </p:cNvGraphicFramePr>
          <p:nvPr/>
        </p:nvGraphicFramePr>
        <p:xfrm>
          <a:off x="8556662" y="3855376"/>
          <a:ext cx="3171534" cy="2743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61013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636999"/>
            <a:ext cx="11264392" cy="976044"/>
          </a:xfrm>
        </p:spPr>
        <p:txBody>
          <a:bodyPr>
            <a:noAutofit/>
          </a:bodyPr>
          <a:lstStyle/>
          <a:p>
            <a:r>
              <a:rPr lang="en-US" sz="2700" b="1" u="sng" dirty="0"/>
              <a:t>Socio-economic classification of the beer consumers</a:t>
            </a:r>
            <a:br>
              <a:rPr lang="en-US" sz="2700" b="1" u="sng" dirty="0"/>
            </a:br>
            <a:r>
              <a:rPr lang="en-US" sz="1800" cap="none" dirty="0"/>
              <a:t>SEC is calculated based on the chief earner’s occupation and the highest education of male and female in the household</a:t>
            </a:r>
            <a:endParaRPr lang="en-US" sz="2700" cap="none" dirty="0">
              <a:latin typeface="+mn-lt"/>
            </a:endParaRPr>
          </a:p>
        </p:txBody>
      </p:sp>
      <mc:AlternateContent xmlns:mc="http://schemas.openxmlformats.org/markup-compatibility/2006" xmlns:cx2="http://schemas.microsoft.com/office/drawing/2015/10/21/chartex">
        <mc:Choice Requires="cx2">
          <p:graphicFrame>
            <p:nvGraphicFramePr>
              <p:cNvPr id="14" name="Chart 13">
                <a:extLst>
                  <a:ext uri="{FF2B5EF4-FFF2-40B4-BE49-F238E27FC236}">
                    <a16:creationId xmlns:a16="http://schemas.microsoft.com/office/drawing/2014/main" id="{DC313C62-8EA5-413E-AD98-990DC46B1079}"/>
                  </a:ext>
                </a:extLst>
              </p:cNvPr>
              <p:cNvGraphicFramePr/>
              <p:nvPr/>
            </p:nvGraphicFramePr>
            <p:xfrm>
              <a:off x="463803" y="1872464"/>
              <a:ext cx="6019189" cy="4641351"/>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4" name="Chart 13">
                <a:extLst>
                  <a:ext uri="{FF2B5EF4-FFF2-40B4-BE49-F238E27FC236}">
                    <a16:creationId xmlns:a16="http://schemas.microsoft.com/office/drawing/2014/main" id="{DC313C62-8EA5-413E-AD98-990DC46B1079}"/>
                  </a:ext>
                </a:extLst>
              </p:cNvPr>
              <p:cNvPicPr>
                <a:picLocks noGrp="1" noRot="1" noChangeAspect="1" noMove="1" noResize="1" noEditPoints="1" noAdjustHandles="1" noChangeArrowheads="1" noChangeShapeType="1"/>
              </p:cNvPicPr>
              <p:nvPr/>
            </p:nvPicPr>
            <p:blipFill>
              <a:blip r:embed="rId4"/>
              <a:stretch>
                <a:fillRect/>
              </a:stretch>
            </p:blipFill>
            <p:spPr>
              <a:xfrm>
                <a:off x="463803" y="1872464"/>
                <a:ext cx="6019189" cy="4641351"/>
              </a:xfrm>
              <a:prstGeom prst="rect">
                <a:avLst/>
              </a:prstGeom>
            </p:spPr>
          </p:pic>
        </mc:Fallback>
      </mc:AlternateContent>
      <p:graphicFrame>
        <p:nvGraphicFramePr>
          <p:cNvPr id="15" name="Chart 14">
            <a:extLst>
              <a:ext uri="{FF2B5EF4-FFF2-40B4-BE49-F238E27FC236}">
                <a16:creationId xmlns:a16="http://schemas.microsoft.com/office/drawing/2014/main" id="{78B8BE60-4C82-4EBE-82F5-D836F89F26B1}"/>
              </a:ext>
            </a:extLst>
          </p:cNvPr>
          <p:cNvGraphicFramePr>
            <a:graphicFrameLocks/>
          </p:cNvGraphicFramePr>
          <p:nvPr/>
        </p:nvGraphicFramePr>
        <p:xfrm>
          <a:off x="6676490" y="1872464"/>
          <a:ext cx="5051706" cy="464135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9394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39A0AB-3544-47B2-BD8B-FB842C8291EE}"/>
              </a:ext>
            </a:extLst>
          </p:cNvPr>
          <p:cNvSpPr txBox="1"/>
          <p:nvPr/>
        </p:nvSpPr>
        <p:spPr>
          <a:xfrm>
            <a:off x="426501" y="2459504"/>
            <a:ext cx="11549742" cy="1938992"/>
          </a:xfrm>
          <a:prstGeom prst="rect">
            <a:avLst/>
          </a:prstGeom>
          <a:noFill/>
        </p:spPr>
        <p:txBody>
          <a:bodyPr wrap="square" rtlCol="0">
            <a:spAutoFit/>
          </a:bodyPr>
          <a:lstStyle/>
          <a:p>
            <a:pPr algn="ctr"/>
            <a:r>
              <a:rPr lang="en-US" sz="6000" b="1" dirty="0">
                <a:solidFill>
                  <a:schemeClr val="accent1"/>
                </a:solidFill>
              </a:rPr>
              <a:t>BRAND EQUITY </a:t>
            </a:r>
          </a:p>
          <a:p>
            <a:pPr algn="ctr"/>
            <a:r>
              <a:rPr lang="en-US" sz="6000" b="1" dirty="0">
                <a:solidFill>
                  <a:schemeClr val="accent1"/>
                </a:solidFill>
              </a:rPr>
              <a:t>OF BEER INDUSTRY</a:t>
            </a:r>
          </a:p>
        </p:txBody>
      </p:sp>
    </p:spTree>
    <p:extLst>
      <p:ext uri="{BB962C8B-B14F-4D97-AF65-F5344CB8AC3E}">
        <p14:creationId xmlns:p14="http://schemas.microsoft.com/office/powerpoint/2010/main" val="255780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452063"/>
            <a:ext cx="11059839" cy="1176101"/>
          </a:xfrm>
        </p:spPr>
        <p:txBody>
          <a:bodyPr>
            <a:noAutofit/>
          </a:bodyPr>
          <a:lstStyle/>
          <a:p>
            <a:r>
              <a:rPr lang="en-GB" sz="2400" b="1" u="sng" dirty="0">
                <a:latin typeface="+mn-lt"/>
              </a:rPr>
              <a:t>Overall Brand equity</a:t>
            </a:r>
            <a:br>
              <a:rPr lang="en-GB" sz="2400" b="1" u="sng" dirty="0">
                <a:latin typeface="+mn-lt"/>
              </a:rPr>
            </a:br>
            <a:r>
              <a:rPr lang="en-GB" sz="2000" b="1" dirty="0">
                <a:latin typeface="+mn-lt"/>
              </a:rPr>
              <a:t>B</a:t>
            </a:r>
            <a:r>
              <a:rPr lang="en-GB" sz="2000" b="1" cap="none" dirty="0">
                <a:latin typeface="+mn-lt"/>
              </a:rPr>
              <a:t>rand image holds higher significance than other brand equity construct</a:t>
            </a:r>
            <a:endParaRPr lang="en-US" sz="2000" b="1" dirty="0">
              <a:latin typeface="+mn-lt"/>
            </a:endParaRPr>
          </a:p>
        </p:txBody>
      </p:sp>
      <p:graphicFrame>
        <p:nvGraphicFramePr>
          <p:cNvPr id="15" name="Chart 14">
            <a:extLst>
              <a:ext uri="{FF2B5EF4-FFF2-40B4-BE49-F238E27FC236}">
                <a16:creationId xmlns:a16="http://schemas.microsoft.com/office/drawing/2014/main" id="{DCB837B7-D964-4E36-BEAC-8EADE80D5DCD}"/>
              </a:ext>
            </a:extLst>
          </p:cNvPr>
          <p:cNvGraphicFramePr>
            <a:graphicFrameLocks/>
          </p:cNvGraphicFramePr>
          <p:nvPr>
            <p:extLst>
              <p:ext uri="{D42A27DB-BD31-4B8C-83A1-F6EECF244321}">
                <p14:modId xmlns:p14="http://schemas.microsoft.com/office/powerpoint/2010/main" val="3747825751"/>
              </p:ext>
            </p:extLst>
          </p:nvPr>
        </p:nvGraphicFramePr>
        <p:xfrm>
          <a:off x="463804" y="1779890"/>
          <a:ext cx="11258296" cy="4151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a:extLst>
              <a:ext uri="{FF2B5EF4-FFF2-40B4-BE49-F238E27FC236}">
                <a16:creationId xmlns:a16="http://schemas.microsoft.com/office/drawing/2014/main" id="{84245FE5-A42F-4B59-BE11-AA50715C82D0}"/>
              </a:ext>
            </a:extLst>
          </p:cNvPr>
          <p:cNvGrpSpPr/>
          <p:nvPr/>
        </p:nvGrpSpPr>
        <p:grpSpPr>
          <a:xfrm>
            <a:off x="3320326" y="6221270"/>
            <a:ext cx="5798274" cy="369333"/>
            <a:chOff x="4412526" y="6171089"/>
            <a:chExt cx="5798274" cy="369333"/>
          </a:xfrm>
        </p:grpSpPr>
        <p:grpSp>
          <p:nvGrpSpPr>
            <p:cNvPr id="8" name="Group 7">
              <a:extLst>
                <a:ext uri="{FF2B5EF4-FFF2-40B4-BE49-F238E27FC236}">
                  <a16:creationId xmlns:a16="http://schemas.microsoft.com/office/drawing/2014/main" id="{047DBEAF-DA03-4F61-8BE1-BFE0F5CC1288}"/>
                </a:ext>
              </a:extLst>
            </p:cNvPr>
            <p:cNvGrpSpPr/>
            <p:nvPr/>
          </p:nvGrpSpPr>
          <p:grpSpPr>
            <a:xfrm>
              <a:off x="4412526" y="6171089"/>
              <a:ext cx="3370330" cy="369333"/>
              <a:chOff x="4412526" y="6171089"/>
              <a:chExt cx="3370330" cy="369333"/>
            </a:xfrm>
          </p:grpSpPr>
          <p:sp>
            <p:nvSpPr>
              <p:cNvPr id="9" name="TextBox 8">
                <a:extLst>
                  <a:ext uri="{FF2B5EF4-FFF2-40B4-BE49-F238E27FC236}">
                    <a16:creationId xmlns:a16="http://schemas.microsoft.com/office/drawing/2014/main" id="{B0A96228-995F-40E7-858B-1EDC32F64B6A}"/>
                  </a:ext>
                </a:extLst>
              </p:cNvPr>
              <p:cNvSpPr txBox="1"/>
              <p:nvPr/>
            </p:nvSpPr>
            <p:spPr>
              <a:xfrm>
                <a:off x="4572009" y="6171090"/>
                <a:ext cx="1137685" cy="369332"/>
              </a:xfrm>
              <a:prstGeom prst="rect">
                <a:avLst/>
              </a:prstGeom>
              <a:noFill/>
            </p:spPr>
            <p:txBody>
              <a:bodyPr wrap="square" rtlCol="0">
                <a:spAutoFit/>
              </a:bodyPr>
              <a:lstStyle/>
              <a:p>
                <a:r>
                  <a:rPr lang="en-GB" sz="1600" dirty="0">
                    <a:solidFill>
                      <a:srgbClr val="002060"/>
                    </a:solidFill>
                  </a:rPr>
                  <a:t>Knowledge</a:t>
                </a:r>
                <a:r>
                  <a:rPr lang="en-GB" dirty="0">
                    <a:solidFill>
                      <a:srgbClr val="002060"/>
                    </a:solidFill>
                  </a:rPr>
                  <a:t>    </a:t>
                </a:r>
                <a:endParaRPr lang="en-US" dirty="0">
                  <a:solidFill>
                    <a:srgbClr val="002060"/>
                  </a:solidFill>
                </a:endParaRPr>
              </a:p>
            </p:txBody>
          </p:sp>
          <p:sp>
            <p:nvSpPr>
              <p:cNvPr id="10" name="TextBox 9">
                <a:extLst>
                  <a:ext uri="{FF2B5EF4-FFF2-40B4-BE49-F238E27FC236}">
                    <a16:creationId xmlns:a16="http://schemas.microsoft.com/office/drawing/2014/main" id="{29872840-DF4A-4EBA-AFEB-5DE78D27F9CE}"/>
                  </a:ext>
                </a:extLst>
              </p:cNvPr>
              <p:cNvSpPr txBox="1"/>
              <p:nvPr/>
            </p:nvSpPr>
            <p:spPr>
              <a:xfrm>
                <a:off x="5971780" y="6171090"/>
                <a:ext cx="861238" cy="369331"/>
              </a:xfrm>
              <a:prstGeom prst="rect">
                <a:avLst/>
              </a:prstGeom>
              <a:noFill/>
            </p:spPr>
            <p:txBody>
              <a:bodyPr wrap="square" rtlCol="0">
                <a:spAutoFit/>
              </a:bodyPr>
              <a:lstStyle/>
              <a:p>
                <a:r>
                  <a:rPr lang="en-GB" sz="1600" dirty="0">
                    <a:solidFill>
                      <a:srgbClr val="002060"/>
                    </a:solidFill>
                  </a:rPr>
                  <a:t>Benefit</a:t>
                </a:r>
                <a:r>
                  <a:rPr lang="en-GB" dirty="0"/>
                  <a:t>    </a:t>
                </a:r>
                <a:endParaRPr lang="en-US" dirty="0"/>
              </a:p>
            </p:txBody>
          </p:sp>
          <p:sp>
            <p:nvSpPr>
              <p:cNvPr id="11" name="TextBox 10">
                <a:extLst>
                  <a:ext uri="{FF2B5EF4-FFF2-40B4-BE49-F238E27FC236}">
                    <a16:creationId xmlns:a16="http://schemas.microsoft.com/office/drawing/2014/main" id="{FE4550F0-F9B7-4AB6-AAFE-6F9D93FCA3EB}"/>
                  </a:ext>
                </a:extLst>
              </p:cNvPr>
              <p:cNvSpPr txBox="1"/>
              <p:nvPr/>
            </p:nvSpPr>
            <p:spPr>
              <a:xfrm>
                <a:off x="6921618" y="6171089"/>
                <a:ext cx="861238" cy="369331"/>
              </a:xfrm>
              <a:prstGeom prst="rect">
                <a:avLst/>
              </a:prstGeom>
              <a:noFill/>
            </p:spPr>
            <p:txBody>
              <a:bodyPr wrap="square" rtlCol="0">
                <a:spAutoFit/>
              </a:bodyPr>
              <a:lstStyle/>
              <a:p>
                <a:r>
                  <a:rPr lang="en-GB" sz="1600" dirty="0">
                    <a:solidFill>
                      <a:srgbClr val="002060"/>
                    </a:solidFill>
                  </a:rPr>
                  <a:t>Distinct</a:t>
                </a:r>
                <a:r>
                  <a:rPr lang="en-GB" dirty="0"/>
                  <a:t>    </a:t>
                </a:r>
                <a:endParaRPr lang="en-US" dirty="0"/>
              </a:p>
            </p:txBody>
          </p:sp>
          <p:sp>
            <p:nvSpPr>
              <p:cNvPr id="12" name="Rectangle 11">
                <a:extLst>
                  <a:ext uri="{FF2B5EF4-FFF2-40B4-BE49-F238E27FC236}">
                    <a16:creationId xmlns:a16="http://schemas.microsoft.com/office/drawing/2014/main" id="{92AEBB14-7514-48F0-A80A-0BB9AA0F6BEE}"/>
                  </a:ext>
                </a:extLst>
              </p:cNvPr>
              <p:cNvSpPr/>
              <p:nvPr/>
            </p:nvSpPr>
            <p:spPr>
              <a:xfrm>
                <a:off x="4412526" y="6337004"/>
                <a:ext cx="138224" cy="11695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7CF8D98-D53A-4A5B-80E4-3255C2DED167}"/>
                  </a:ext>
                </a:extLst>
              </p:cNvPr>
              <p:cNvSpPr/>
              <p:nvPr/>
            </p:nvSpPr>
            <p:spPr>
              <a:xfrm>
                <a:off x="5798298" y="6325777"/>
                <a:ext cx="138224" cy="1169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C2072CA-5F37-4B32-9F89-0C4DC08796F3}"/>
                  </a:ext>
                </a:extLst>
              </p:cNvPr>
              <p:cNvSpPr/>
              <p:nvPr/>
            </p:nvSpPr>
            <p:spPr>
              <a:xfrm>
                <a:off x="6769407" y="6322816"/>
                <a:ext cx="138224" cy="1169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10BCD3BD-9A84-4F4B-B3E4-FB5FE918804B}"/>
                </a:ext>
              </a:extLst>
            </p:cNvPr>
            <p:cNvSpPr/>
            <p:nvPr/>
          </p:nvSpPr>
          <p:spPr>
            <a:xfrm>
              <a:off x="7782856" y="6337004"/>
              <a:ext cx="138224" cy="11695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029A3056-4A30-4EFF-948D-7F2BE5BECCBC}"/>
                </a:ext>
              </a:extLst>
            </p:cNvPr>
            <p:cNvSpPr txBox="1"/>
            <p:nvPr/>
          </p:nvSpPr>
          <p:spPr>
            <a:xfrm>
              <a:off x="7921080" y="6171089"/>
              <a:ext cx="2289720" cy="338554"/>
            </a:xfrm>
            <a:prstGeom prst="rect">
              <a:avLst/>
            </a:prstGeom>
            <a:noFill/>
          </p:spPr>
          <p:txBody>
            <a:bodyPr wrap="square" rtlCol="0">
              <a:spAutoFit/>
            </a:bodyPr>
            <a:lstStyle/>
            <a:p>
              <a:r>
                <a:rPr lang="en-GB" sz="1600" dirty="0">
                  <a:solidFill>
                    <a:srgbClr val="002060"/>
                  </a:solidFill>
                </a:rPr>
                <a:t>Customer Satisfaction</a:t>
              </a:r>
              <a:endParaRPr lang="en-US" dirty="0"/>
            </a:p>
          </p:txBody>
        </p:sp>
      </p:grpSp>
    </p:spTree>
    <p:extLst>
      <p:ext uri="{BB962C8B-B14F-4D97-AF65-F5344CB8AC3E}">
        <p14:creationId xmlns:p14="http://schemas.microsoft.com/office/powerpoint/2010/main" val="3512647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04" y="375863"/>
            <a:ext cx="11059839" cy="1176101"/>
          </a:xfrm>
        </p:spPr>
        <p:txBody>
          <a:bodyPr>
            <a:noAutofit/>
          </a:bodyPr>
          <a:lstStyle/>
          <a:p>
            <a:r>
              <a:rPr lang="en-GB" sz="2400" b="1" u="sng" dirty="0">
                <a:latin typeface="+mn-lt"/>
              </a:rPr>
              <a:t>Knowledge: Brand Awareness</a:t>
            </a:r>
            <a:br>
              <a:rPr lang="en-GB" sz="2400" b="1" u="sng" dirty="0">
                <a:latin typeface="+mn-lt"/>
              </a:rPr>
            </a:br>
            <a:endParaRPr lang="en-US" sz="2000" b="1" dirty="0">
              <a:latin typeface="+mn-lt"/>
            </a:endParaRPr>
          </a:p>
        </p:txBody>
      </p:sp>
      <p:graphicFrame>
        <p:nvGraphicFramePr>
          <p:cNvPr id="8" name="Chart 7">
            <a:extLst>
              <a:ext uri="{FF2B5EF4-FFF2-40B4-BE49-F238E27FC236}">
                <a16:creationId xmlns:a16="http://schemas.microsoft.com/office/drawing/2014/main" id="{ACBB9836-B4AB-4756-B682-CE43130DA643}"/>
              </a:ext>
            </a:extLst>
          </p:cNvPr>
          <p:cNvGraphicFramePr>
            <a:graphicFrameLocks/>
          </p:cNvGraphicFramePr>
          <p:nvPr>
            <p:extLst>
              <p:ext uri="{D42A27DB-BD31-4B8C-83A1-F6EECF244321}">
                <p14:modId xmlns:p14="http://schemas.microsoft.com/office/powerpoint/2010/main" val="241687755"/>
              </p:ext>
            </p:extLst>
          </p:nvPr>
        </p:nvGraphicFramePr>
        <p:xfrm>
          <a:off x="476504" y="2032000"/>
          <a:ext cx="11207496" cy="4292600"/>
        </p:xfrm>
        <a:graphic>
          <a:graphicData uri="http://schemas.openxmlformats.org/drawingml/2006/chart">
            <c:chart xmlns:c="http://schemas.openxmlformats.org/drawingml/2006/chart" xmlns:r="http://schemas.openxmlformats.org/officeDocument/2006/relationships" r:id="rId3"/>
          </a:graphicData>
        </a:graphic>
      </p:graphicFrame>
      <p:sp>
        <p:nvSpPr>
          <p:cNvPr id="10" name="Speech Bubble: Rectangle 9">
            <a:extLst>
              <a:ext uri="{FF2B5EF4-FFF2-40B4-BE49-F238E27FC236}">
                <a16:creationId xmlns:a16="http://schemas.microsoft.com/office/drawing/2014/main" id="{598C9C35-8D59-4ADD-80CB-1385E29EDE19}"/>
              </a:ext>
            </a:extLst>
          </p:cNvPr>
          <p:cNvSpPr/>
          <p:nvPr/>
        </p:nvSpPr>
        <p:spPr>
          <a:xfrm>
            <a:off x="2098969" y="2730501"/>
            <a:ext cx="2799182" cy="876299"/>
          </a:xfrm>
          <a:prstGeom prst="wedgeRectCallout">
            <a:avLst>
              <a:gd name="adj1" fmla="val -21230"/>
              <a:gd name="adj2" fmla="val 99483"/>
            </a:avLst>
          </a:prstGeom>
        </p:spPr>
        <p:style>
          <a:lnRef idx="2">
            <a:schemeClr val="accent1"/>
          </a:lnRef>
          <a:fillRef idx="1">
            <a:schemeClr val="lt1"/>
          </a:fillRef>
          <a:effectRef idx="0">
            <a:schemeClr val="accent1"/>
          </a:effectRef>
          <a:fontRef idx="minor">
            <a:schemeClr val="dk1"/>
          </a:fontRef>
        </p:style>
        <p:txBody>
          <a:bodyPr rtlCol="0" anchor="ctr"/>
          <a:lstStyle/>
          <a:p>
            <a:r>
              <a:rPr lang="en-GB" sz="1600" dirty="0">
                <a:solidFill>
                  <a:schemeClr val="accent1"/>
                </a:solidFill>
              </a:rPr>
              <a:t>84% of beer consumers are aware of their brand.</a:t>
            </a:r>
            <a:endParaRPr lang="en-US" sz="1600" dirty="0">
              <a:solidFill>
                <a:schemeClr val="accent1"/>
              </a:solidFill>
            </a:endParaRPr>
          </a:p>
        </p:txBody>
      </p:sp>
    </p:spTree>
    <p:extLst>
      <p:ext uri="{BB962C8B-B14F-4D97-AF65-F5344CB8AC3E}">
        <p14:creationId xmlns:p14="http://schemas.microsoft.com/office/powerpoint/2010/main" val="899951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452063"/>
            <a:ext cx="11059839" cy="1176101"/>
          </a:xfrm>
        </p:spPr>
        <p:txBody>
          <a:bodyPr>
            <a:noAutofit/>
          </a:bodyPr>
          <a:lstStyle/>
          <a:p>
            <a:r>
              <a:rPr lang="en-GB" sz="2400" b="1" u="sng" dirty="0">
                <a:latin typeface="+mn-lt"/>
              </a:rPr>
              <a:t>Benefit: Functional and Hedonic</a:t>
            </a:r>
            <a:br>
              <a:rPr lang="en-GB" sz="2400" b="1" u="sng" dirty="0">
                <a:latin typeface="+mn-lt"/>
              </a:rPr>
            </a:br>
            <a:endParaRPr lang="en-US" sz="2000" b="1" dirty="0">
              <a:latin typeface="+mn-lt"/>
            </a:endParaRPr>
          </a:p>
        </p:txBody>
      </p:sp>
      <p:graphicFrame>
        <p:nvGraphicFramePr>
          <p:cNvPr id="8" name="Chart 7">
            <a:extLst>
              <a:ext uri="{FF2B5EF4-FFF2-40B4-BE49-F238E27FC236}">
                <a16:creationId xmlns:a16="http://schemas.microsoft.com/office/drawing/2014/main" id="{2AD43915-48A0-4B83-A6AA-B766A78565A6}"/>
              </a:ext>
            </a:extLst>
          </p:cNvPr>
          <p:cNvGraphicFramePr>
            <a:graphicFrameLocks/>
          </p:cNvGraphicFramePr>
          <p:nvPr>
            <p:extLst>
              <p:ext uri="{D42A27DB-BD31-4B8C-83A1-F6EECF244321}">
                <p14:modId xmlns:p14="http://schemas.microsoft.com/office/powerpoint/2010/main" val="1015675178"/>
              </p:ext>
            </p:extLst>
          </p:nvPr>
        </p:nvGraphicFramePr>
        <p:xfrm>
          <a:off x="463803" y="1850065"/>
          <a:ext cx="5798773" cy="47208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D1085501-0886-4794-A884-09CD3A26BF14}"/>
              </a:ext>
            </a:extLst>
          </p:cNvPr>
          <p:cNvGraphicFramePr>
            <a:graphicFrameLocks/>
          </p:cNvGraphicFramePr>
          <p:nvPr>
            <p:extLst>
              <p:ext uri="{D42A27DB-BD31-4B8C-83A1-F6EECF244321}">
                <p14:modId xmlns:p14="http://schemas.microsoft.com/office/powerpoint/2010/main" val="1073871731"/>
              </p:ext>
            </p:extLst>
          </p:nvPr>
        </p:nvGraphicFramePr>
        <p:xfrm>
          <a:off x="6485860" y="1850065"/>
          <a:ext cx="5242335" cy="4720856"/>
        </p:xfrm>
        <a:graphic>
          <a:graphicData uri="http://schemas.openxmlformats.org/drawingml/2006/chart">
            <c:chart xmlns:c="http://schemas.openxmlformats.org/drawingml/2006/chart" xmlns:r="http://schemas.openxmlformats.org/officeDocument/2006/relationships" r:id="rId4"/>
          </a:graphicData>
        </a:graphic>
      </p:graphicFrame>
      <p:sp>
        <p:nvSpPr>
          <p:cNvPr id="12" name="Speech Bubble: Rectangle 11">
            <a:extLst>
              <a:ext uri="{FF2B5EF4-FFF2-40B4-BE49-F238E27FC236}">
                <a16:creationId xmlns:a16="http://schemas.microsoft.com/office/drawing/2014/main" id="{53401424-375B-49ED-9CA5-D0346C2C32C7}"/>
              </a:ext>
            </a:extLst>
          </p:cNvPr>
          <p:cNvSpPr/>
          <p:nvPr/>
        </p:nvSpPr>
        <p:spPr>
          <a:xfrm>
            <a:off x="2682694" y="2527902"/>
            <a:ext cx="2157604" cy="789317"/>
          </a:xfrm>
          <a:prstGeom prst="wedgeRectCallout">
            <a:avLst>
              <a:gd name="adj1" fmla="val -66888"/>
              <a:gd name="adj2" fmla="val -16552"/>
            </a:avLst>
          </a:prstGeom>
        </p:spPr>
        <p:style>
          <a:lnRef idx="2">
            <a:schemeClr val="accent1"/>
          </a:lnRef>
          <a:fillRef idx="1">
            <a:schemeClr val="lt1"/>
          </a:fillRef>
          <a:effectRef idx="0">
            <a:schemeClr val="accent1"/>
          </a:effectRef>
          <a:fontRef idx="minor">
            <a:schemeClr val="dk1"/>
          </a:fontRef>
        </p:style>
        <p:txBody>
          <a:bodyPr rtlCol="0" anchor="ctr"/>
          <a:lstStyle/>
          <a:p>
            <a:r>
              <a:rPr lang="en-GB" sz="1600" dirty="0">
                <a:solidFill>
                  <a:schemeClr val="accent1"/>
                </a:solidFill>
              </a:rPr>
              <a:t>95% of beer consumers find the beer smooth while drinking.</a:t>
            </a:r>
            <a:endParaRPr lang="en-US" sz="1600" dirty="0">
              <a:solidFill>
                <a:schemeClr val="accent1"/>
              </a:solidFill>
            </a:endParaRPr>
          </a:p>
        </p:txBody>
      </p:sp>
      <p:sp>
        <p:nvSpPr>
          <p:cNvPr id="13" name="Speech Bubble: Rectangle 12">
            <a:extLst>
              <a:ext uri="{FF2B5EF4-FFF2-40B4-BE49-F238E27FC236}">
                <a16:creationId xmlns:a16="http://schemas.microsoft.com/office/drawing/2014/main" id="{3282B6D2-3878-4CAF-8162-CE6923E76B83}"/>
              </a:ext>
            </a:extLst>
          </p:cNvPr>
          <p:cNvSpPr/>
          <p:nvPr/>
        </p:nvSpPr>
        <p:spPr>
          <a:xfrm>
            <a:off x="7320726" y="3168502"/>
            <a:ext cx="1940232" cy="1037697"/>
          </a:xfrm>
          <a:prstGeom prst="wedgeRectCallout">
            <a:avLst>
              <a:gd name="adj1" fmla="val -18739"/>
              <a:gd name="adj2" fmla="val 75197"/>
            </a:avLst>
          </a:prstGeom>
        </p:spPr>
        <p:style>
          <a:lnRef idx="2">
            <a:schemeClr val="accent1"/>
          </a:lnRef>
          <a:fillRef idx="1">
            <a:schemeClr val="lt1"/>
          </a:fillRef>
          <a:effectRef idx="0">
            <a:schemeClr val="accent1"/>
          </a:effectRef>
          <a:fontRef idx="minor">
            <a:schemeClr val="dk1"/>
          </a:fontRef>
        </p:style>
        <p:txBody>
          <a:bodyPr rtlCol="0" anchor="ctr"/>
          <a:lstStyle/>
          <a:p>
            <a:r>
              <a:rPr lang="en-GB" sz="1600" dirty="0">
                <a:solidFill>
                  <a:schemeClr val="accent1"/>
                </a:solidFill>
              </a:rPr>
              <a:t>93% of beer consumers feel refreshed after drinking the beer.</a:t>
            </a:r>
            <a:endParaRPr lang="en-US" sz="1600" dirty="0">
              <a:solidFill>
                <a:schemeClr val="accent1"/>
              </a:solidFill>
            </a:endParaRPr>
          </a:p>
        </p:txBody>
      </p:sp>
    </p:spTree>
    <p:extLst>
      <p:ext uri="{BB962C8B-B14F-4D97-AF65-F5344CB8AC3E}">
        <p14:creationId xmlns:p14="http://schemas.microsoft.com/office/powerpoint/2010/main" val="1278779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452063"/>
            <a:ext cx="11059839" cy="1176101"/>
          </a:xfrm>
        </p:spPr>
        <p:txBody>
          <a:bodyPr>
            <a:noAutofit/>
          </a:bodyPr>
          <a:lstStyle/>
          <a:p>
            <a:r>
              <a:rPr lang="en-GB" sz="2400" b="1" u="sng" dirty="0">
                <a:latin typeface="+mn-lt"/>
              </a:rPr>
              <a:t>Distinct: Perceived value, brand image and brand loyalty</a:t>
            </a:r>
            <a:br>
              <a:rPr lang="en-GB" sz="2400" b="1" u="sng" dirty="0">
                <a:latin typeface="+mn-lt"/>
              </a:rPr>
            </a:br>
            <a:endParaRPr lang="en-US" sz="2000" b="1" dirty="0">
              <a:latin typeface="+mn-lt"/>
            </a:endParaRPr>
          </a:p>
        </p:txBody>
      </p:sp>
      <p:graphicFrame>
        <p:nvGraphicFramePr>
          <p:cNvPr id="6" name="Chart 5">
            <a:extLst>
              <a:ext uri="{FF2B5EF4-FFF2-40B4-BE49-F238E27FC236}">
                <a16:creationId xmlns:a16="http://schemas.microsoft.com/office/drawing/2014/main" id="{C1940053-8C49-4B16-9A95-DDBCB906ECAE}"/>
              </a:ext>
            </a:extLst>
          </p:cNvPr>
          <p:cNvGraphicFramePr>
            <a:graphicFrameLocks/>
          </p:cNvGraphicFramePr>
          <p:nvPr>
            <p:extLst>
              <p:ext uri="{D42A27DB-BD31-4B8C-83A1-F6EECF244321}">
                <p14:modId xmlns:p14="http://schemas.microsoft.com/office/powerpoint/2010/main" val="463214689"/>
              </p:ext>
            </p:extLst>
          </p:nvPr>
        </p:nvGraphicFramePr>
        <p:xfrm>
          <a:off x="463804" y="1837143"/>
          <a:ext cx="3693526" cy="47337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2030AF47-54A9-48F4-8174-220AD90B26DC}"/>
              </a:ext>
            </a:extLst>
          </p:cNvPr>
          <p:cNvGraphicFramePr>
            <a:graphicFrameLocks/>
          </p:cNvGraphicFramePr>
          <p:nvPr>
            <p:extLst>
              <p:ext uri="{D42A27DB-BD31-4B8C-83A1-F6EECF244321}">
                <p14:modId xmlns:p14="http://schemas.microsoft.com/office/powerpoint/2010/main" val="2729395391"/>
              </p:ext>
            </p:extLst>
          </p:nvPr>
        </p:nvGraphicFramePr>
        <p:xfrm>
          <a:off x="4249237" y="1837143"/>
          <a:ext cx="3693526" cy="4733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30652BFF-AB90-4715-A27B-09F92441B0B4}"/>
              </a:ext>
            </a:extLst>
          </p:cNvPr>
          <p:cNvGraphicFramePr>
            <a:graphicFrameLocks/>
          </p:cNvGraphicFramePr>
          <p:nvPr>
            <p:extLst>
              <p:ext uri="{D42A27DB-BD31-4B8C-83A1-F6EECF244321}">
                <p14:modId xmlns:p14="http://schemas.microsoft.com/office/powerpoint/2010/main" val="601648000"/>
              </p:ext>
            </p:extLst>
          </p:nvPr>
        </p:nvGraphicFramePr>
        <p:xfrm>
          <a:off x="8034670" y="1837143"/>
          <a:ext cx="3693526" cy="4733777"/>
        </p:xfrm>
        <a:graphic>
          <a:graphicData uri="http://schemas.openxmlformats.org/drawingml/2006/chart">
            <c:chart xmlns:c="http://schemas.openxmlformats.org/drawingml/2006/chart" xmlns:r="http://schemas.openxmlformats.org/officeDocument/2006/relationships" r:id="rId5"/>
          </a:graphicData>
        </a:graphic>
      </p:graphicFrame>
      <p:sp>
        <p:nvSpPr>
          <p:cNvPr id="9" name="Speech Bubble: Rectangle 8">
            <a:extLst>
              <a:ext uri="{FF2B5EF4-FFF2-40B4-BE49-F238E27FC236}">
                <a16:creationId xmlns:a16="http://schemas.microsoft.com/office/drawing/2014/main" id="{A6ABCCD6-B5C1-477F-86B7-B0E7A2A9B503}"/>
              </a:ext>
            </a:extLst>
          </p:cNvPr>
          <p:cNvSpPr/>
          <p:nvPr/>
        </p:nvSpPr>
        <p:spPr>
          <a:xfrm>
            <a:off x="1052090" y="2821800"/>
            <a:ext cx="1138218" cy="1382231"/>
          </a:xfrm>
          <a:prstGeom prst="wedgeRectCallout">
            <a:avLst>
              <a:gd name="adj1" fmla="val -4352"/>
              <a:gd name="adj2" fmla="val 61463"/>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400" dirty="0">
                <a:solidFill>
                  <a:schemeClr val="accent1"/>
                </a:solidFill>
              </a:rPr>
              <a:t>93% </a:t>
            </a:r>
            <a:r>
              <a:rPr lang="en-US" sz="1400" dirty="0">
                <a:solidFill>
                  <a:schemeClr val="accent1"/>
                </a:solidFill>
              </a:rPr>
              <a:t>of beer consumers state their brand offers good value for money.</a:t>
            </a:r>
            <a:endParaRPr lang="en-GB" sz="1400" dirty="0">
              <a:solidFill>
                <a:schemeClr val="accent1"/>
              </a:solidFill>
            </a:endParaRPr>
          </a:p>
        </p:txBody>
      </p:sp>
      <p:sp>
        <p:nvSpPr>
          <p:cNvPr id="10" name="Speech Bubble: Rectangle 9">
            <a:extLst>
              <a:ext uri="{FF2B5EF4-FFF2-40B4-BE49-F238E27FC236}">
                <a16:creationId xmlns:a16="http://schemas.microsoft.com/office/drawing/2014/main" id="{F4108E56-237D-480D-AC82-A19BA55102B5}"/>
              </a:ext>
            </a:extLst>
          </p:cNvPr>
          <p:cNvSpPr/>
          <p:nvPr/>
        </p:nvSpPr>
        <p:spPr>
          <a:xfrm>
            <a:off x="5625284" y="2932471"/>
            <a:ext cx="1477265" cy="993058"/>
          </a:xfrm>
          <a:prstGeom prst="wedgeRectCallout">
            <a:avLst>
              <a:gd name="adj1" fmla="val -47549"/>
              <a:gd name="adj2" fmla="val -80511"/>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400" dirty="0">
                <a:solidFill>
                  <a:schemeClr val="accent1"/>
                </a:solidFill>
              </a:rPr>
              <a:t>97% </a:t>
            </a:r>
            <a:r>
              <a:rPr lang="en-US" sz="1400" dirty="0">
                <a:solidFill>
                  <a:schemeClr val="accent1"/>
                </a:solidFill>
              </a:rPr>
              <a:t>of beer consumers state their brand is a trusted brand. </a:t>
            </a:r>
            <a:endParaRPr lang="en-GB" sz="1400" dirty="0">
              <a:solidFill>
                <a:schemeClr val="accent1"/>
              </a:solidFill>
            </a:endParaRPr>
          </a:p>
        </p:txBody>
      </p:sp>
      <p:sp>
        <p:nvSpPr>
          <p:cNvPr id="11" name="Speech Bubble: Rectangle 10">
            <a:extLst>
              <a:ext uri="{FF2B5EF4-FFF2-40B4-BE49-F238E27FC236}">
                <a16:creationId xmlns:a16="http://schemas.microsoft.com/office/drawing/2014/main" id="{53E58391-AB92-4CA9-A61C-1E5F2A5781D3}"/>
              </a:ext>
            </a:extLst>
          </p:cNvPr>
          <p:cNvSpPr/>
          <p:nvPr/>
        </p:nvSpPr>
        <p:spPr>
          <a:xfrm>
            <a:off x="10117376" y="2467471"/>
            <a:ext cx="1575911" cy="961529"/>
          </a:xfrm>
          <a:prstGeom prst="wedgeRectCallout">
            <a:avLst>
              <a:gd name="adj1" fmla="val 11623"/>
              <a:gd name="adj2" fmla="val 75827"/>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400" dirty="0">
                <a:solidFill>
                  <a:schemeClr val="accent1"/>
                </a:solidFill>
              </a:rPr>
              <a:t>77% </a:t>
            </a:r>
            <a:r>
              <a:rPr lang="en-US" sz="1400" dirty="0">
                <a:solidFill>
                  <a:schemeClr val="accent1"/>
                </a:solidFill>
              </a:rPr>
              <a:t>of beer consumers state that they are loyal to their brand.</a:t>
            </a:r>
            <a:endParaRPr lang="en-GB" sz="1400" dirty="0">
              <a:solidFill>
                <a:schemeClr val="accent1"/>
              </a:solidFill>
            </a:endParaRPr>
          </a:p>
        </p:txBody>
      </p:sp>
    </p:spTree>
    <p:extLst>
      <p:ext uri="{BB962C8B-B14F-4D97-AF65-F5344CB8AC3E}">
        <p14:creationId xmlns:p14="http://schemas.microsoft.com/office/powerpoint/2010/main" val="1617611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3" y="648077"/>
            <a:ext cx="11264392" cy="967417"/>
          </a:xfrm>
        </p:spPr>
        <p:txBody>
          <a:bodyPr>
            <a:noAutofit/>
          </a:bodyPr>
          <a:lstStyle/>
          <a:p>
            <a:r>
              <a:rPr lang="en-GB" sz="2400" b="1" u="sng" dirty="0">
                <a:latin typeface="+mn-lt"/>
              </a:rPr>
              <a:t>Customer SATISFACTION </a:t>
            </a:r>
            <a:br>
              <a:rPr lang="en-GB" sz="2400" b="1" u="sng" dirty="0">
                <a:latin typeface="+mn-lt"/>
              </a:rPr>
            </a:br>
            <a:endParaRPr lang="en-US" sz="1600" b="1" dirty="0">
              <a:latin typeface="+mn-lt"/>
            </a:endParaRPr>
          </a:p>
        </p:txBody>
      </p:sp>
      <p:graphicFrame>
        <p:nvGraphicFramePr>
          <p:cNvPr id="5" name="Chart 4">
            <a:extLst>
              <a:ext uri="{FF2B5EF4-FFF2-40B4-BE49-F238E27FC236}">
                <a16:creationId xmlns:a16="http://schemas.microsoft.com/office/drawing/2014/main" id="{6E9B601A-0B25-4179-9909-3F6C6E91E5B8}"/>
              </a:ext>
            </a:extLst>
          </p:cNvPr>
          <p:cNvGraphicFramePr>
            <a:graphicFrameLocks/>
          </p:cNvGraphicFramePr>
          <p:nvPr>
            <p:extLst>
              <p:ext uri="{D42A27DB-BD31-4B8C-83A1-F6EECF244321}">
                <p14:modId xmlns:p14="http://schemas.microsoft.com/office/powerpoint/2010/main" val="965355327"/>
              </p:ext>
            </p:extLst>
          </p:nvPr>
        </p:nvGraphicFramePr>
        <p:xfrm>
          <a:off x="463803" y="1945758"/>
          <a:ext cx="11264392" cy="4486940"/>
        </p:xfrm>
        <a:graphic>
          <a:graphicData uri="http://schemas.openxmlformats.org/drawingml/2006/chart">
            <c:chart xmlns:c="http://schemas.openxmlformats.org/drawingml/2006/chart" xmlns:r="http://schemas.openxmlformats.org/officeDocument/2006/relationships" r:id="rId3"/>
          </a:graphicData>
        </a:graphic>
      </p:graphicFrame>
      <p:sp>
        <p:nvSpPr>
          <p:cNvPr id="7" name="Speech Bubble: Rectangle 6">
            <a:extLst>
              <a:ext uri="{FF2B5EF4-FFF2-40B4-BE49-F238E27FC236}">
                <a16:creationId xmlns:a16="http://schemas.microsoft.com/office/drawing/2014/main" id="{3B0E1C73-650E-49CD-8223-A40C0D79B6FD}"/>
              </a:ext>
            </a:extLst>
          </p:cNvPr>
          <p:cNvSpPr/>
          <p:nvPr/>
        </p:nvSpPr>
        <p:spPr>
          <a:xfrm>
            <a:off x="3856827" y="2087496"/>
            <a:ext cx="2486733" cy="711660"/>
          </a:xfrm>
          <a:prstGeom prst="wedgeRectCallout">
            <a:avLst>
              <a:gd name="adj1" fmla="val -70883"/>
              <a:gd name="adj2" fmla="val 3752"/>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600" dirty="0">
                <a:solidFill>
                  <a:schemeClr val="accent1"/>
                </a:solidFill>
              </a:rPr>
              <a:t>98% </a:t>
            </a:r>
            <a:r>
              <a:rPr lang="en-US" sz="1600" dirty="0">
                <a:solidFill>
                  <a:schemeClr val="accent1"/>
                </a:solidFill>
              </a:rPr>
              <a:t>of beer consumers are satisfied with the quality of their brand.</a:t>
            </a:r>
            <a:endParaRPr lang="en-GB" sz="1600" dirty="0">
              <a:solidFill>
                <a:schemeClr val="accent1"/>
              </a:solidFill>
            </a:endParaRPr>
          </a:p>
        </p:txBody>
      </p:sp>
    </p:spTree>
    <p:extLst>
      <p:ext uri="{BB962C8B-B14F-4D97-AF65-F5344CB8AC3E}">
        <p14:creationId xmlns:p14="http://schemas.microsoft.com/office/powerpoint/2010/main" val="3636950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39A0AB-3544-47B2-BD8B-FB842C8291EE}"/>
              </a:ext>
            </a:extLst>
          </p:cNvPr>
          <p:cNvSpPr txBox="1"/>
          <p:nvPr/>
        </p:nvSpPr>
        <p:spPr>
          <a:xfrm>
            <a:off x="642258" y="2136338"/>
            <a:ext cx="11549742" cy="2585323"/>
          </a:xfrm>
          <a:prstGeom prst="rect">
            <a:avLst/>
          </a:prstGeom>
          <a:noFill/>
        </p:spPr>
        <p:txBody>
          <a:bodyPr wrap="square" rtlCol="0">
            <a:spAutoFit/>
          </a:bodyPr>
          <a:lstStyle/>
          <a:p>
            <a:pPr algn="ctr"/>
            <a:r>
              <a:rPr lang="en-US" sz="5400" b="1" dirty="0">
                <a:solidFill>
                  <a:schemeClr val="accent1"/>
                </a:solidFill>
              </a:rPr>
              <a:t>PREMIUM POTENTIAL</a:t>
            </a:r>
          </a:p>
          <a:p>
            <a:pPr algn="ctr"/>
            <a:r>
              <a:rPr lang="en-US" sz="5400" b="1" dirty="0">
                <a:solidFill>
                  <a:schemeClr val="accent1"/>
                </a:solidFill>
              </a:rPr>
              <a:t>AND</a:t>
            </a:r>
          </a:p>
          <a:p>
            <a:pPr algn="ctr"/>
            <a:r>
              <a:rPr lang="en-US" sz="5400" b="1" dirty="0">
                <a:solidFill>
                  <a:schemeClr val="accent1"/>
                </a:solidFill>
              </a:rPr>
              <a:t>REPURCHASE POTENTIAL</a:t>
            </a:r>
          </a:p>
        </p:txBody>
      </p:sp>
    </p:spTree>
    <p:extLst>
      <p:ext uri="{BB962C8B-B14F-4D97-AF65-F5344CB8AC3E}">
        <p14:creationId xmlns:p14="http://schemas.microsoft.com/office/powerpoint/2010/main" val="1919909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a:extLst>
              <a:ext uri="{FF2B5EF4-FFF2-40B4-BE49-F238E27FC236}">
                <a16:creationId xmlns:a16="http://schemas.microsoft.com/office/drawing/2014/main" id="{702ED0F6-6EC1-4821-9334-89FB80D00DD4}"/>
              </a:ext>
            </a:extLst>
          </p:cNvPr>
          <p:cNvGraphicFramePr>
            <a:graphicFrameLocks/>
          </p:cNvGraphicFramePr>
          <p:nvPr>
            <p:extLst>
              <p:ext uri="{D42A27DB-BD31-4B8C-83A1-F6EECF244321}">
                <p14:modId xmlns:p14="http://schemas.microsoft.com/office/powerpoint/2010/main" val="3705221222"/>
              </p:ext>
            </p:extLst>
          </p:nvPr>
        </p:nvGraphicFramePr>
        <p:xfrm>
          <a:off x="472967" y="2057400"/>
          <a:ext cx="11212214" cy="4492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72967" y="578625"/>
            <a:ext cx="10986518" cy="1035445"/>
          </a:xfrm>
        </p:spPr>
        <p:txBody>
          <a:bodyPr>
            <a:normAutofit fontScale="90000"/>
          </a:bodyPr>
          <a:lstStyle/>
          <a:p>
            <a:r>
              <a:rPr lang="en-GB" sz="2500" b="1" u="sng" dirty="0">
                <a:latin typeface="+mn-lt"/>
              </a:rPr>
              <a:t>premium potential</a:t>
            </a:r>
            <a:br>
              <a:rPr lang="en-GB" sz="2500" b="1" u="sng" dirty="0">
                <a:latin typeface="+mn-lt"/>
              </a:rPr>
            </a:br>
            <a:r>
              <a:rPr lang="en-US" sz="1600" cap="none" dirty="0">
                <a:solidFill>
                  <a:prstClr val="white"/>
                </a:solidFill>
              </a:rPr>
              <a:t>How likely are you to pay premium for your brand of Beer</a:t>
            </a:r>
            <a:r>
              <a:rPr lang="en-GB" sz="1600" cap="none" dirty="0">
                <a:solidFill>
                  <a:prstClr val="white"/>
                </a:solidFill>
              </a:rPr>
              <a:t>? Please rate it on a scale of 1 to 5, where "1" being " Very Unlikely " and "5" being " Very Likely "</a:t>
            </a:r>
            <a:br>
              <a:rPr lang="en-GB" sz="1600" b="1" u="sng" dirty="0">
                <a:latin typeface="+mn-lt"/>
              </a:rPr>
            </a:br>
            <a:endParaRPr lang="en-US" sz="1600" dirty="0">
              <a:latin typeface="+mn-lt"/>
            </a:endParaRPr>
          </a:p>
        </p:txBody>
      </p:sp>
      <p:sp>
        <p:nvSpPr>
          <p:cNvPr id="5" name="Speech Bubble: Rectangle 4">
            <a:extLst>
              <a:ext uri="{FF2B5EF4-FFF2-40B4-BE49-F238E27FC236}">
                <a16:creationId xmlns:a16="http://schemas.microsoft.com/office/drawing/2014/main" id="{F5A7E420-E39C-4FDA-97E8-4A70642B626E}"/>
              </a:ext>
            </a:extLst>
          </p:cNvPr>
          <p:cNvSpPr/>
          <p:nvPr/>
        </p:nvSpPr>
        <p:spPr>
          <a:xfrm>
            <a:off x="8109864" y="1959664"/>
            <a:ext cx="2241937" cy="1035445"/>
          </a:xfrm>
          <a:prstGeom prst="wedgeRectCallout">
            <a:avLst>
              <a:gd name="adj1" fmla="val -49070"/>
              <a:gd name="adj2" fmla="val 24063"/>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600" dirty="0">
                <a:solidFill>
                  <a:schemeClr val="accent1"/>
                </a:solidFill>
              </a:rPr>
              <a:t>66.47% </a:t>
            </a:r>
            <a:r>
              <a:rPr lang="en-US" sz="1600" dirty="0">
                <a:solidFill>
                  <a:schemeClr val="accent1"/>
                </a:solidFill>
              </a:rPr>
              <a:t>of beer consumers are likely to pay premium for their brand of beer</a:t>
            </a:r>
            <a:endParaRPr lang="en-GB" sz="1600" dirty="0">
              <a:solidFill>
                <a:schemeClr val="accent1"/>
              </a:solidFill>
            </a:endParaRPr>
          </a:p>
        </p:txBody>
      </p:sp>
      <p:cxnSp>
        <p:nvCxnSpPr>
          <p:cNvPr id="6" name="Straight Connector 5">
            <a:extLst>
              <a:ext uri="{FF2B5EF4-FFF2-40B4-BE49-F238E27FC236}">
                <a16:creationId xmlns:a16="http://schemas.microsoft.com/office/drawing/2014/main" id="{207DE623-C3C0-4CE9-AE8A-1D436E0972CE}"/>
              </a:ext>
            </a:extLst>
          </p:cNvPr>
          <p:cNvCxnSpPr>
            <a:cxnSpLocks/>
            <a:endCxn id="5" idx="1"/>
          </p:cNvCxnSpPr>
          <p:nvPr/>
        </p:nvCxnSpPr>
        <p:spPr>
          <a:xfrm flipV="1">
            <a:off x="6847367" y="2477387"/>
            <a:ext cx="1262497" cy="95694"/>
          </a:xfrm>
          <a:prstGeom prst="line">
            <a:avLst/>
          </a:prstGeom>
        </p:spPr>
        <p:style>
          <a:lnRef idx="2">
            <a:schemeClr val="dk1"/>
          </a:lnRef>
          <a:fillRef idx="0">
            <a:schemeClr val="dk1"/>
          </a:fillRef>
          <a:effectRef idx="1">
            <a:schemeClr val="dk1"/>
          </a:effectRef>
          <a:fontRef idx="minor">
            <a:schemeClr val="tx1"/>
          </a:fontRef>
        </p:style>
      </p:cxnSp>
      <p:cxnSp>
        <p:nvCxnSpPr>
          <p:cNvPr id="31" name="Straight Connector 30">
            <a:extLst>
              <a:ext uri="{FF2B5EF4-FFF2-40B4-BE49-F238E27FC236}">
                <a16:creationId xmlns:a16="http://schemas.microsoft.com/office/drawing/2014/main" id="{8D149812-9596-4D1B-970A-088C38EF0B80}"/>
              </a:ext>
            </a:extLst>
          </p:cNvPr>
          <p:cNvCxnSpPr>
            <a:cxnSpLocks/>
            <a:endCxn id="5" idx="1"/>
          </p:cNvCxnSpPr>
          <p:nvPr/>
        </p:nvCxnSpPr>
        <p:spPr>
          <a:xfrm flipV="1">
            <a:off x="7868093" y="2477387"/>
            <a:ext cx="241771" cy="86331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526833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hart 24">
            <a:extLst>
              <a:ext uri="{FF2B5EF4-FFF2-40B4-BE49-F238E27FC236}">
                <a16:creationId xmlns:a16="http://schemas.microsoft.com/office/drawing/2014/main" id="{F1FD7800-CB00-4E5D-980C-C93AD120F5CD}"/>
              </a:ext>
            </a:extLst>
          </p:cNvPr>
          <p:cNvGraphicFramePr>
            <a:graphicFrameLocks/>
          </p:cNvGraphicFramePr>
          <p:nvPr>
            <p:extLst>
              <p:ext uri="{D42A27DB-BD31-4B8C-83A1-F6EECF244321}">
                <p14:modId xmlns:p14="http://schemas.microsoft.com/office/powerpoint/2010/main" val="2305431996"/>
              </p:ext>
            </p:extLst>
          </p:nvPr>
        </p:nvGraphicFramePr>
        <p:xfrm>
          <a:off x="472965" y="1860698"/>
          <a:ext cx="11233481" cy="462516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72966" y="648586"/>
            <a:ext cx="11166584" cy="871870"/>
          </a:xfrm>
        </p:spPr>
        <p:txBody>
          <a:bodyPr>
            <a:normAutofit fontScale="90000"/>
          </a:bodyPr>
          <a:lstStyle/>
          <a:p>
            <a:r>
              <a:rPr lang="en-GB" sz="2500" b="1" u="sng" dirty="0">
                <a:latin typeface="+mn-lt"/>
              </a:rPr>
              <a:t>repurchase Potential </a:t>
            </a:r>
            <a:br>
              <a:rPr lang="en-GB" sz="2500" b="1" u="sng" dirty="0">
                <a:latin typeface="+mn-lt"/>
              </a:rPr>
            </a:br>
            <a:r>
              <a:rPr lang="en-US" sz="1500" cap="none" dirty="0">
                <a:latin typeface="+mn-lt"/>
              </a:rPr>
              <a:t>How likely are you to repurchase your brand of beer</a:t>
            </a:r>
            <a:r>
              <a:rPr lang="en-GB" sz="1500" cap="none" dirty="0">
                <a:latin typeface="+mn-lt"/>
              </a:rPr>
              <a:t>? Please rate it on a scale of 1 to 5, where "1" being " Very Unlikely " and "5" being " Very Likely " </a:t>
            </a:r>
            <a:endParaRPr lang="en-US" sz="1500" dirty="0">
              <a:latin typeface="+mn-lt"/>
            </a:endParaRPr>
          </a:p>
        </p:txBody>
      </p:sp>
      <p:sp>
        <p:nvSpPr>
          <p:cNvPr id="4" name="Speech Bubble: Rectangle 3">
            <a:extLst>
              <a:ext uri="{FF2B5EF4-FFF2-40B4-BE49-F238E27FC236}">
                <a16:creationId xmlns:a16="http://schemas.microsoft.com/office/drawing/2014/main" id="{4755BE72-A60E-4220-BD13-D55D5AFA8014}"/>
              </a:ext>
            </a:extLst>
          </p:cNvPr>
          <p:cNvSpPr/>
          <p:nvPr/>
        </p:nvSpPr>
        <p:spPr>
          <a:xfrm>
            <a:off x="3735983" y="2405582"/>
            <a:ext cx="2507928" cy="760295"/>
          </a:xfrm>
          <a:prstGeom prst="wedgeRectCallout">
            <a:avLst>
              <a:gd name="adj1" fmla="val -21736"/>
              <a:gd name="adj2" fmla="val 50210"/>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600" dirty="0">
                <a:solidFill>
                  <a:schemeClr val="accent1"/>
                </a:solidFill>
              </a:rPr>
              <a:t>98.22% </a:t>
            </a:r>
            <a:r>
              <a:rPr lang="en-US" sz="1600" dirty="0">
                <a:solidFill>
                  <a:schemeClr val="accent1"/>
                </a:solidFill>
              </a:rPr>
              <a:t>of beer consumers are likely to repurchase their brand of beer</a:t>
            </a:r>
            <a:endParaRPr lang="en-GB" sz="1600" dirty="0">
              <a:solidFill>
                <a:schemeClr val="accent1"/>
              </a:solidFill>
            </a:endParaRPr>
          </a:p>
        </p:txBody>
      </p:sp>
      <p:cxnSp>
        <p:nvCxnSpPr>
          <p:cNvPr id="5" name="Straight Connector 4">
            <a:extLst>
              <a:ext uri="{FF2B5EF4-FFF2-40B4-BE49-F238E27FC236}">
                <a16:creationId xmlns:a16="http://schemas.microsoft.com/office/drawing/2014/main" id="{5A1A7FC6-0F1F-4B1D-B270-D11CD1716E56}"/>
              </a:ext>
            </a:extLst>
          </p:cNvPr>
          <p:cNvCxnSpPr>
            <a:cxnSpLocks/>
            <a:endCxn id="4" idx="3"/>
          </p:cNvCxnSpPr>
          <p:nvPr/>
        </p:nvCxnSpPr>
        <p:spPr>
          <a:xfrm flipH="1">
            <a:off x="6243911" y="2498651"/>
            <a:ext cx="1900630" cy="287079"/>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a:extLst>
              <a:ext uri="{FF2B5EF4-FFF2-40B4-BE49-F238E27FC236}">
                <a16:creationId xmlns:a16="http://schemas.microsoft.com/office/drawing/2014/main" id="{F8F777C9-1498-4531-9321-5110BBC3CFBF}"/>
              </a:ext>
            </a:extLst>
          </p:cNvPr>
          <p:cNvCxnSpPr>
            <a:cxnSpLocks/>
          </p:cNvCxnSpPr>
          <p:nvPr/>
        </p:nvCxnSpPr>
        <p:spPr>
          <a:xfrm>
            <a:off x="6243911" y="2785729"/>
            <a:ext cx="273847" cy="138755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85307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39A0AB-3544-47B2-BD8B-FB842C8291EE}"/>
              </a:ext>
            </a:extLst>
          </p:cNvPr>
          <p:cNvSpPr txBox="1"/>
          <p:nvPr/>
        </p:nvSpPr>
        <p:spPr>
          <a:xfrm>
            <a:off x="556765" y="2506498"/>
            <a:ext cx="11549742" cy="2308324"/>
          </a:xfrm>
          <a:prstGeom prst="rect">
            <a:avLst/>
          </a:prstGeom>
          <a:noFill/>
        </p:spPr>
        <p:txBody>
          <a:bodyPr wrap="square" rtlCol="0">
            <a:spAutoFit/>
          </a:bodyPr>
          <a:lstStyle/>
          <a:p>
            <a:pPr algn="ctr"/>
            <a:r>
              <a:rPr lang="en-US" sz="4800" b="1" dirty="0">
                <a:solidFill>
                  <a:schemeClr val="accent1"/>
                </a:solidFill>
              </a:rPr>
              <a:t>NET VALUE SCORE (NVS)</a:t>
            </a:r>
          </a:p>
          <a:p>
            <a:pPr algn="ctr"/>
            <a:r>
              <a:rPr lang="en-US" sz="4800" b="1" dirty="0">
                <a:solidFill>
                  <a:schemeClr val="accent1"/>
                </a:solidFill>
              </a:rPr>
              <a:t>AND</a:t>
            </a:r>
          </a:p>
          <a:p>
            <a:pPr algn="ctr"/>
            <a:r>
              <a:rPr lang="en-US" sz="4800" b="1" dirty="0">
                <a:solidFill>
                  <a:schemeClr val="accent1"/>
                </a:solidFill>
              </a:rPr>
              <a:t>NET PROMOTER SCORE (NPS)</a:t>
            </a:r>
          </a:p>
        </p:txBody>
      </p:sp>
    </p:spTree>
    <p:extLst>
      <p:ext uri="{BB962C8B-B14F-4D97-AF65-F5344CB8AC3E}">
        <p14:creationId xmlns:p14="http://schemas.microsoft.com/office/powerpoint/2010/main" val="1134461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966" y="656307"/>
            <a:ext cx="10986518" cy="968828"/>
          </a:xfrm>
        </p:spPr>
        <p:txBody>
          <a:bodyPr>
            <a:normAutofit fontScale="90000"/>
          </a:bodyPr>
          <a:lstStyle/>
          <a:p>
            <a:r>
              <a:rPr lang="en-GB" b="1" u="sng" dirty="0">
                <a:latin typeface="+mn-lt"/>
              </a:rPr>
              <a:t>NET VALUE SCORE (NVS)</a:t>
            </a:r>
            <a:br>
              <a:rPr lang="en-GB" sz="3200" b="1" u="sng" dirty="0">
                <a:latin typeface="+mn-lt"/>
              </a:rPr>
            </a:br>
            <a:r>
              <a:rPr lang="en-US" sz="1700" cap="none" dirty="0">
                <a:latin typeface="+mn-lt"/>
              </a:rPr>
              <a:t>How would you think about the value you are getting from your brand of beer for the price you are paying for it in comparison with similar product from a different beer brand?</a:t>
            </a:r>
            <a:endParaRPr lang="en-US" sz="1700" dirty="0">
              <a:latin typeface="+mn-lt"/>
            </a:endParaRPr>
          </a:p>
        </p:txBody>
      </p:sp>
      <p:graphicFrame>
        <p:nvGraphicFramePr>
          <p:cNvPr id="33" name="Chart 32">
            <a:extLst>
              <a:ext uri="{FF2B5EF4-FFF2-40B4-BE49-F238E27FC236}">
                <a16:creationId xmlns:a16="http://schemas.microsoft.com/office/drawing/2014/main" id="{7616290A-16C4-42FE-A2A4-FCB3C89058EC}"/>
              </a:ext>
            </a:extLst>
          </p:cNvPr>
          <p:cNvGraphicFramePr>
            <a:graphicFrameLocks/>
          </p:cNvGraphicFramePr>
          <p:nvPr>
            <p:extLst>
              <p:ext uri="{D42A27DB-BD31-4B8C-83A1-F6EECF244321}">
                <p14:modId xmlns:p14="http://schemas.microsoft.com/office/powerpoint/2010/main" val="4150872875"/>
              </p:ext>
            </p:extLst>
          </p:nvPr>
        </p:nvGraphicFramePr>
        <p:xfrm>
          <a:off x="472965" y="2057400"/>
          <a:ext cx="11201583" cy="4268972"/>
        </p:xfrm>
        <a:graphic>
          <a:graphicData uri="http://schemas.openxmlformats.org/drawingml/2006/chart">
            <c:chart xmlns:c="http://schemas.openxmlformats.org/drawingml/2006/chart" xmlns:r="http://schemas.openxmlformats.org/officeDocument/2006/relationships" r:id="rId3"/>
          </a:graphicData>
        </a:graphic>
      </p:graphicFrame>
      <p:sp>
        <p:nvSpPr>
          <p:cNvPr id="34" name="Speech Bubble: Rectangle 33">
            <a:extLst>
              <a:ext uri="{FF2B5EF4-FFF2-40B4-BE49-F238E27FC236}">
                <a16:creationId xmlns:a16="http://schemas.microsoft.com/office/drawing/2014/main" id="{21D22152-A34C-408C-BD5C-FCD72F0E0EB1}"/>
              </a:ext>
            </a:extLst>
          </p:cNvPr>
          <p:cNvSpPr/>
          <p:nvPr/>
        </p:nvSpPr>
        <p:spPr>
          <a:xfrm>
            <a:off x="8325294" y="2057400"/>
            <a:ext cx="2726567" cy="1828207"/>
          </a:xfrm>
          <a:prstGeom prst="wedgeRectCallout">
            <a:avLst>
              <a:gd name="adj1" fmla="val -69028"/>
              <a:gd name="adj2" fmla="val -25645"/>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600" dirty="0">
                <a:solidFill>
                  <a:schemeClr val="accent1"/>
                </a:solidFill>
              </a:rPr>
              <a:t>69% of the beer consumer stated they are getting better value </a:t>
            </a:r>
            <a:r>
              <a:rPr lang="en-US" sz="1600" dirty="0">
                <a:solidFill>
                  <a:schemeClr val="accent1"/>
                </a:solidFill>
              </a:rPr>
              <a:t>from their brand of beer for the price they are paying for it in comparison with similar product from a different brand of beer</a:t>
            </a:r>
            <a:endParaRPr lang="en-GB" sz="1600" dirty="0"/>
          </a:p>
        </p:txBody>
      </p:sp>
    </p:spTree>
    <p:extLst>
      <p:ext uri="{BB962C8B-B14F-4D97-AF65-F5344CB8AC3E}">
        <p14:creationId xmlns:p14="http://schemas.microsoft.com/office/powerpoint/2010/main" val="587053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606710"/>
            <a:ext cx="11264392" cy="942520"/>
          </a:xfrm>
        </p:spPr>
        <p:txBody>
          <a:bodyPr>
            <a:noAutofit/>
          </a:bodyPr>
          <a:lstStyle/>
          <a:p>
            <a:r>
              <a:rPr lang="en-GB" b="1" u="sng" dirty="0">
                <a:solidFill>
                  <a:prstClr val="white"/>
                </a:solidFill>
              </a:rPr>
              <a:t>NET PROMOTER SCORE (NPS)</a:t>
            </a:r>
            <a:br>
              <a:rPr lang="en-GB" b="1" u="sng" dirty="0">
                <a:solidFill>
                  <a:prstClr val="white"/>
                </a:solidFill>
              </a:rPr>
            </a:br>
            <a:r>
              <a:rPr lang="en-GB" sz="1600" cap="none" dirty="0">
                <a:solidFill>
                  <a:prstClr val="white"/>
                </a:solidFill>
              </a:rPr>
              <a:t>How likely are you to recommend </a:t>
            </a:r>
            <a:r>
              <a:rPr lang="en-US" sz="1600" cap="none" dirty="0"/>
              <a:t>your brand of beer </a:t>
            </a:r>
            <a:r>
              <a:rPr lang="en-GB" sz="1600" cap="none" dirty="0">
                <a:solidFill>
                  <a:prstClr val="white"/>
                </a:solidFill>
              </a:rPr>
              <a:t>to your friends, family and colleagues? </a:t>
            </a:r>
            <a:endParaRPr lang="en-US" sz="1200" b="1" u="sng" dirty="0">
              <a:highlight>
                <a:srgbClr val="FFFF00"/>
              </a:highlight>
              <a:latin typeface="+mn-lt"/>
            </a:endParaRPr>
          </a:p>
        </p:txBody>
      </p:sp>
      <p:sp>
        <p:nvSpPr>
          <p:cNvPr id="6" name="Left Brace 5">
            <a:extLst>
              <a:ext uri="{FF2B5EF4-FFF2-40B4-BE49-F238E27FC236}">
                <a16:creationId xmlns:a16="http://schemas.microsoft.com/office/drawing/2014/main" id="{D71DEE00-B2F7-41DC-B488-677A5A9432E1}"/>
              </a:ext>
            </a:extLst>
          </p:cNvPr>
          <p:cNvSpPr/>
          <p:nvPr/>
        </p:nvSpPr>
        <p:spPr>
          <a:xfrm rot="16200000">
            <a:off x="3807820" y="1824010"/>
            <a:ext cx="728294" cy="6126480"/>
          </a:xfrm>
          <a:prstGeom prst="leftBrace">
            <a:avLst>
              <a:gd name="adj1" fmla="val 8333"/>
              <a:gd name="adj2" fmla="val 5155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e 6">
            <a:extLst>
              <a:ext uri="{FF2B5EF4-FFF2-40B4-BE49-F238E27FC236}">
                <a16:creationId xmlns:a16="http://schemas.microsoft.com/office/drawing/2014/main" id="{F93D8BCB-7943-483C-9B85-A855AF221E2A}"/>
              </a:ext>
            </a:extLst>
          </p:cNvPr>
          <p:cNvSpPr/>
          <p:nvPr/>
        </p:nvSpPr>
        <p:spPr>
          <a:xfrm rot="16200000">
            <a:off x="8139881" y="4181869"/>
            <a:ext cx="638330" cy="1320796"/>
          </a:xfrm>
          <a:prstGeom prst="leftBrace">
            <a:avLst>
              <a:gd name="adj1" fmla="val 35434"/>
              <a:gd name="adj2" fmla="val 5117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CBE08668-50C4-4F94-9394-B5E5F6A1EA39}"/>
              </a:ext>
            </a:extLst>
          </p:cNvPr>
          <p:cNvSpPr txBox="1"/>
          <p:nvPr/>
        </p:nvSpPr>
        <p:spPr>
          <a:xfrm>
            <a:off x="3356092" y="5349237"/>
            <a:ext cx="2201318" cy="338554"/>
          </a:xfrm>
          <a:prstGeom prst="rect">
            <a:avLst/>
          </a:prstGeom>
          <a:noFill/>
        </p:spPr>
        <p:txBody>
          <a:bodyPr wrap="square" rtlCol="0">
            <a:spAutoFit/>
          </a:bodyPr>
          <a:lstStyle/>
          <a:p>
            <a:r>
              <a:rPr lang="en-US" sz="1600" b="1" dirty="0">
                <a:solidFill>
                  <a:srgbClr val="C00000"/>
                </a:solidFill>
              </a:rPr>
              <a:t>Detractor = 7%  </a:t>
            </a:r>
          </a:p>
        </p:txBody>
      </p:sp>
      <p:sp>
        <p:nvSpPr>
          <p:cNvPr id="10" name="TextBox 9">
            <a:extLst>
              <a:ext uri="{FF2B5EF4-FFF2-40B4-BE49-F238E27FC236}">
                <a16:creationId xmlns:a16="http://schemas.microsoft.com/office/drawing/2014/main" id="{512B4772-B721-4D86-AE71-2CDD347B67B9}"/>
              </a:ext>
            </a:extLst>
          </p:cNvPr>
          <p:cNvSpPr txBox="1"/>
          <p:nvPr/>
        </p:nvSpPr>
        <p:spPr>
          <a:xfrm>
            <a:off x="7658330" y="5240137"/>
            <a:ext cx="2201317" cy="338554"/>
          </a:xfrm>
          <a:prstGeom prst="rect">
            <a:avLst/>
          </a:prstGeom>
          <a:noFill/>
        </p:spPr>
        <p:txBody>
          <a:bodyPr wrap="square" rtlCol="0">
            <a:spAutoFit/>
          </a:bodyPr>
          <a:lstStyle/>
          <a:p>
            <a:r>
              <a:rPr lang="en-US" sz="1600" b="1" dirty="0">
                <a:solidFill>
                  <a:schemeClr val="accent2">
                    <a:lumMod val="60000"/>
                    <a:lumOff val="40000"/>
                  </a:schemeClr>
                </a:solidFill>
              </a:rPr>
              <a:t>Passive = 51.08</a:t>
            </a:r>
            <a:r>
              <a:rPr lang="en-US" sz="1600" b="1" i="0" u="none" strike="noStrike" dirty="0">
                <a:solidFill>
                  <a:schemeClr val="accent2">
                    <a:lumMod val="60000"/>
                    <a:lumOff val="40000"/>
                  </a:schemeClr>
                </a:solidFill>
                <a:effectLst/>
                <a:latin typeface="Calibri" panose="020F0502020204030204" pitchFamily="34" charset="0"/>
              </a:rPr>
              <a:t>%</a:t>
            </a:r>
            <a:r>
              <a:rPr lang="en-US" sz="1600" b="1" dirty="0">
                <a:solidFill>
                  <a:schemeClr val="accent2">
                    <a:lumMod val="60000"/>
                    <a:lumOff val="40000"/>
                  </a:schemeClr>
                </a:solidFill>
              </a:rPr>
              <a:t> </a:t>
            </a:r>
          </a:p>
        </p:txBody>
      </p:sp>
      <p:sp>
        <p:nvSpPr>
          <p:cNvPr id="11" name="TextBox 10">
            <a:extLst>
              <a:ext uri="{FF2B5EF4-FFF2-40B4-BE49-F238E27FC236}">
                <a16:creationId xmlns:a16="http://schemas.microsoft.com/office/drawing/2014/main" id="{B0061C2F-AA69-4757-8D92-CA9EF6ECC954}"/>
              </a:ext>
            </a:extLst>
          </p:cNvPr>
          <p:cNvSpPr txBox="1"/>
          <p:nvPr/>
        </p:nvSpPr>
        <p:spPr>
          <a:xfrm>
            <a:off x="4571850" y="6097942"/>
            <a:ext cx="4263992" cy="461665"/>
          </a:xfrm>
          <a:prstGeom prst="rect">
            <a:avLst/>
          </a:prstGeom>
          <a:noFill/>
        </p:spPr>
        <p:txBody>
          <a:bodyPr wrap="square" rtlCol="0">
            <a:spAutoFit/>
          </a:bodyPr>
          <a:lstStyle/>
          <a:p>
            <a:r>
              <a:rPr lang="en-GB" b="1" dirty="0">
                <a:solidFill>
                  <a:schemeClr val="accent1"/>
                </a:solidFill>
              </a:rPr>
              <a:t>Net Promoter Score (NPS) = </a:t>
            </a:r>
            <a:r>
              <a:rPr lang="en-GB" sz="2400" b="1" dirty="0">
                <a:solidFill>
                  <a:schemeClr val="accent1"/>
                </a:solidFill>
              </a:rPr>
              <a:t>34.71%</a:t>
            </a:r>
            <a:endParaRPr lang="en-US" b="1" dirty="0">
              <a:solidFill>
                <a:schemeClr val="accent1"/>
              </a:solidFill>
            </a:endParaRPr>
          </a:p>
        </p:txBody>
      </p:sp>
      <p:sp>
        <p:nvSpPr>
          <p:cNvPr id="12" name="TextBox 11">
            <a:extLst>
              <a:ext uri="{FF2B5EF4-FFF2-40B4-BE49-F238E27FC236}">
                <a16:creationId xmlns:a16="http://schemas.microsoft.com/office/drawing/2014/main" id="{80C2A741-4F20-478D-9F46-B5125308A0BA}"/>
              </a:ext>
            </a:extLst>
          </p:cNvPr>
          <p:cNvSpPr txBox="1"/>
          <p:nvPr/>
        </p:nvSpPr>
        <p:spPr>
          <a:xfrm>
            <a:off x="9789664" y="5259878"/>
            <a:ext cx="2040124" cy="338554"/>
          </a:xfrm>
          <a:prstGeom prst="rect">
            <a:avLst/>
          </a:prstGeom>
          <a:noFill/>
        </p:spPr>
        <p:txBody>
          <a:bodyPr wrap="square" rtlCol="0">
            <a:spAutoFit/>
          </a:bodyPr>
          <a:lstStyle/>
          <a:p>
            <a:r>
              <a:rPr lang="en-US" sz="1600" b="1" dirty="0">
                <a:solidFill>
                  <a:srgbClr val="00B050"/>
                </a:solidFill>
              </a:rPr>
              <a:t>Promoter = 41.81% </a:t>
            </a:r>
          </a:p>
        </p:txBody>
      </p:sp>
      <p:sp>
        <p:nvSpPr>
          <p:cNvPr id="15" name="Left Brace 14">
            <a:extLst>
              <a:ext uri="{FF2B5EF4-FFF2-40B4-BE49-F238E27FC236}">
                <a16:creationId xmlns:a16="http://schemas.microsoft.com/office/drawing/2014/main" id="{31100137-D6D7-47E5-8B6A-F0692DE9C06A}"/>
              </a:ext>
            </a:extLst>
          </p:cNvPr>
          <p:cNvSpPr/>
          <p:nvPr/>
        </p:nvSpPr>
        <p:spPr>
          <a:xfrm rot="16200000">
            <a:off x="10200880" y="4233125"/>
            <a:ext cx="638330" cy="1320796"/>
          </a:xfrm>
          <a:prstGeom prst="leftBrace">
            <a:avLst>
              <a:gd name="adj1" fmla="val 35434"/>
              <a:gd name="adj2" fmla="val 5117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4" name="Chart 13">
            <a:extLst>
              <a:ext uri="{FF2B5EF4-FFF2-40B4-BE49-F238E27FC236}">
                <a16:creationId xmlns:a16="http://schemas.microsoft.com/office/drawing/2014/main" id="{6B5DED69-EA14-4342-8FA0-2F808C4A2CE0}"/>
              </a:ext>
            </a:extLst>
          </p:cNvPr>
          <p:cNvGraphicFramePr>
            <a:graphicFrameLocks/>
          </p:cNvGraphicFramePr>
          <p:nvPr>
            <p:extLst>
              <p:ext uri="{D42A27DB-BD31-4B8C-83A1-F6EECF244321}">
                <p14:modId xmlns:p14="http://schemas.microsoft.com/office/powerpoint/2010/main" val="3949062042"/>
              </p:ext>
            </p:extLst>
          </p:nvPr>
        </p:nvGraphicFramePr>
        <p:xfrm>
          <a:off x="463804" y="1881963"/>
          <a:ext cx="11264392" cy="26411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02521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39A0AB-3544-47B2-BD8B-FB842C8291EE}"/>
              </a:ext>
            </a:extLst>
          </p:cNvPr>
          <p:cNvSpPr txBox="1"/>
          <p:nvPr/>
        </p:nvSpPr>
        <p:spPr>
          <a:xfrm>
            <a:off x="2286123" y="2136338"/>
            <a:ext cx="9087369" cy="2585323"/>
          </a:xfrm>
          <a:prstGeom prst="rect">
            <a:avLst/>
          </a:prstGeom>
          <a:noFill/>
        </p:spPr>
        <p:txBody>
          <a:bodyPr wrap="square" rtlCol="0">
            <a:spAutoFit/>
          </a:bodyPr>
          <a:lstStyle/>
          <a:p>
            <a:pPr algn="ctr"/>
            <a:r>
              <a:rPr lang="en-US" sz="5400" b="1" dirty="0">
                <a:ln w="0"/>
                <a:solidFill>
                  <a:schemeClr val="accent1"/>
                </a:solidFill>
                <a:cs typeface="Calibri" panose="020F0502020204030204" pitchFamily="34" charset="0"/>
              </a:rPr>
              <a:t>CONSUMPTION PATTERN </a:t>
            </a:r>
          </a:p>
          <a:p>
            <a:pPr algn="ctr"/>
            <a:r>
              <a:rPr lang="en-US" sz="5400" b="1" dirty="0">
                <a:ln w="0"/>
                <a:solidFill>
                  <a:schemeClr val="accent1"/>
                </a:solidFill>
                <a:cs typeface="Calibri" panose="020F0502020204030204" pitchFamily="34" charset="0"/>
              </a:rPr>
              <a:t>AND </a:t>
            </a:r>
          </a:p>
          <a:p>
            <a:pPr algn="ctr"/>
            <a:r>
              <a:rPr lang="en-US" sz="5400" b="1" dirty="0">
                <a:ln w="0"/>
                <a:solidFill>
                  <a:schemeClr val="accent1"/>
                </a:solidFill>
                <a:cs typeface="Calibri" panose="020F0502020204030204" pitchFamily="34" charset="0"/>
              </a:rPr>
              <a:t>PURCHASE DECISION</a:t>
            </a:r>
          </a:p>
        </p:txBody>
      </p:sp>
    </p:spTree>
    <p:extLst>
      <p:ext uri="{BB962C8B-B14F-4D97-AF65-F5344CB8AC3E}">
        <p14:creationId xmlns:p14="http://schemas.microsoft.com/office/powerpoint/2010/main" val="3355666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088817FC-7FD3-4A31-A098-74ED97148490}"/>
              </a:ext>
            </a:extLst>
          </p:cNvPr>
          <p:cNvGraphicFramePr>
            <a:graphicFrameLocks/>
          </p:cNvGraphicFramePr>
          <p:nvPr>
            <p:extLst>
              <p:ext uri="{D42A27DB-BD31-4B8C-83A1-F6EECF244321}">
                <p14:modId xmlns:p14="http://schemas.microsoft.com/office/powerpoint/2010/main" val="2516841353"/>
              </p:ext>
            </p:extLst>
          </p:nvPr>
        </p:nvGraphicFramePr>
        <p:xfrm>
          <a:off x="463804" y="1880171"/>
          <a:ext cx="11264392" cy="469529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63804" y="645829"/>
            <a:ext cx="11264392" cy="960566"/>
          </a:xfrm>
        </p:spPr>
        <p:txBody>
          <a:bodyPr>
            <a:noAutofit/>
          </a:bodyPr>
          <a:lstStyle/>
          <a:p>
            <a:r>
              <a:rPr lang="en-US" sz="2400" b="1" u="sng" dirty="0"/>
              <a:t>preferred beer packaging </a:t>
            </a:r>
            <a:br>
              <a:rPr lang="en-US" sz="2400" b="1" u="sng" dirty="0"/>
            </a:br>
            <a:r>
              <a:rPr lang="en-GB" sz="1800" b="1" cap="none" dirty="0"/>
              <a:t>Bottle Beer (650 ml) is the highly preferred packaging among the consumers.</a:t>
            </a:r>
            <a:br>
              <a:rPr lang="en-GB" sz="1800" b="1" cap="none" dirty="0"/>
            </a:br>
            <a:r>
              <a:rPr lang="en-GB" sz="1800" cap="none" dirty="0"/>
              <a:t>Which type of beer packaging do you prefer to consume most often?</a:t>
            </a:r>
            <a:endParaRPr lang="en-US" sz="1800" cap="none" dirty="0">
              <a:latin typeface="+mn-lt"/>
            </a:endParaRPr>
          </a:p>
        </p:txBody>
      </p:sp>
      <p:sp>
        <p:nvSpPr>
          <p:cNvPr id="9" name="Speech Bubble: Rectangle 8">
            <a:extLst>
              <a:ext uri="{FF2B5EF4-FFF2-40B4-BE49-F238E27FC236}">
                <a16:creationId xmlns:a16="http://schemas.microsoft.com/office/drawing/2014/main" id="{325C66FD-C7E6-FF2B-1B55-C8C067B7B3F0}"/>
              </a:ext>
            </a:extLst>
          </p:cNvPr>
          <p:cNvSpPr/>
          <p:nvPr/>
        </p:nvSpPr>
        <p:spPr>
          <a:xfrm>
            <a:off x="8421628" y="3233057"/>
            <a:ext cx="2496743" cy="755176"/>
          </a:xfrm>
          <a:prstGeom prst="wedgeRectCallout">
            <a:avLst>
              <a:gd name="adj1" fmla="val 8479"/>
              <a:gd name="adj2" fmla="val 130736"/>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600" dirty="0">
                <a:solidFill>
                  <a:schemeClr val="accent1"/>
                </a:solidFill>
              </a:rPr>
              <a:t>20.87% of respondents prefer Can Beer (500ml).</a:t>
            </a:r>
            <a:endParaRPr lang="en-GB" sz="1600" dirty="0"/>
          </a:p>
        </p:txBody>
      </p:sp>
    </p:spTree>
    <p:extLst>
      <p:ext uri="{BB962C8B-B14F-4D97-AF65-F5344CB8AC3E}">
        <p14:creationId xmlns:p14="http://schemas.microsoft.com/office/powerpoint/2010/main" val="1865385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0C0C1F84-CB4C-445E-B7B1-CA8FDE9A80E6}"/>
              </a:ext>
            </a:extLst>
          </p:cNvPr>
          <p:cNvGraphicFramePr>
            <a:graphicFrameLocks/>
          </p:cNvGraphicFramePr>
          <p:nvPr>
            <p:extLst>
              <p:ext uri="{D42A27DB-BD31-4B8C-83A1-F6EECF244321}">
                <p14:modId xmlns:p14="http://schemas.microsoft.com/office/powerpoint/2010/main" val="3379332724"/>
              </p:ext>
            </p:extLst>
          </p:nvPr>
        </p:nvGraphicFramePr>
        <p:xfrm>
          <a:off x="463804" y="1962364"/>
          <a:ext cx="11264391" cy="446925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63804" y="616688"/>
            <a:ext cx="11264392" cy="989707"/>
          </a:xfrm>
        </p:spPr>
        <p:txBody>
          <a:bodyPr>
            <a:noAutofit/>
          </a:bodyPr>
          <a:lstStyle/>
          <a:p>
            <a:r>
              <a:rPr lang="en-US" sz="2400" b="1" u="sng" dirty="0"/>
              <a:t>Consumption of beer in one drinking session </a:t>
            </a:r>
            <a:br>
              <a:rPr lang="en-US" sz="2400" b="1" u="sng" dirty="0"/>
            </a:br>
            <a:r>
              <a:rPr lang="en-GB" sz="1800" b="1" cap="none" dirty="0"/>
              <a:t>Majority of the consumers prefer two bottles or cans in one drinking session.</a:t>
            </a:r>
            <a:br>
              <a:rPr lang="en-GB" sz="1800" b="1" cap="none" dirty="0"/>
            </a:br>
            <a:r>
              <a:rPr lang="en-GB" sz="1800" cap="none" dirty="0"/>
              <a:t>On average, how many bottles or cans of beer do you consume in one drinking session?</a:t>
            </a:r>
            <a:endParaRPr lang="en-US" sz="1800" cap="none" dirty="0">
              <a:latin typeface="+mn-lt"/>
            </a:endParaRPr>
          </a:p>
        </p:txBody>
      </p:sp>
      <p:sp>
        <p:nvSpPr>
          <p:cNvPr id="9" name="Speech Bubble: Rectangle 8">
            <a:extLst>
              <a:ext uri="{FF2B5EF4-FFF2-40B4-BE49-F238E27FC236}">
                <a16:creationId xmlns:a16="http://schemas.microsoft.com/office/drawing/2014/main" id="{325C66FD-C7E6-FF2B-1B55-C8C067B7B3F0}"/>
              </a:ext>
            </a:extLst>
          </p:cNvPr>
          <p:cNvSpPr/>
          <p:nvPr/>
        </p:nvSpPr>
        <p:spPr>
          <a:xfrm>
            <a:off x="7006486" y="3078119"/>
            <a:ext cx="2723910" cy="1118874"/>
          </a:xfrm>
          <a:prstGeom prst="wedgeRectCallout">
            <a:avLst>
              <a:gd name="adj1" fmla="val -82311"/>
              <a:gd name="adj2" fmla="val -12068"/>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600" dirty="0">
                <a:solidFill>
                  <a:schemeClr val="accent1"/>
                </a:solidFill>
              </a:rPr>
              <a:t>28.94% of respondents prefer three-four bottles or cans in one drinking session.</a:t>
            </a:r>
            <a:endParaRPr lang="en-GB" sz="1600" dirty="0">
              <a:solidFill>
                <a:schemeClr val="accent1"/>
              </a:solidFill>
            </a:endParaRPr>
          </a:p>
        </p:txBody>
      </p:sp>
    </p:spTree>
    <p:extLst>
      <p:ext uri="{BB962C8B-B14F-4D97-AF65-F5344CB8AC3E}">
        <p14:creationId xmlns:p14="http://schemas.microsoft.com/office/powerpoint/2010/main" val="1715838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06729345-E5AE-42C9-8D15-3D89399456AC}"/>
              </a:ext>
            </a:extLst>
          </p:cNvPr>
          <p:cNvGraphicFramePr>
            <a:graphicFrameLocks/>
          </p:cNvGraphicFramePr>
          <p:nvPr>
            <p:extLst>
              <p:ext uri="{D42A27DB-BD31-4B8C-83A1-F6EECF244321}">
                <p14:modId xmlns:p14="http://schemas.microsoft.com/office/powerpoint/2010/main" val="380937305"/>
              </p:ext>
            </p:extLst>
          </p:nvPr>
        </p:nvGraphicFramePr>
        <p:xfrm>
          <a:off x="463804" y="1859622"/>
          <a:ext cx="11264392" cy="426495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63804" y="627321"/>
            <a:ext cx="11264392" cy="979074"/>
          </a:xfrm>
        </p:spPr>
        <p:txBody>
          <a:bodyPr>
            <a:noAutofit/>
          </a:bodyPr>
          <a:lstStyle/>
          <a:p>
            <a:r>
              <a:rPr lang="en-US" sz="2400" b="1" u="sng" dirty="0"/>
              <a:t>Purchase location </a:t>
            </a:r>
            <a:br>
              <a:rPr lang="en-US" sz="2400" b="1" u="sng" dirty="0"/>
            </a:br>
            <a:r>
              <a:rPr lang="en-GB" sz="1800" b="1" cap="none" dirty="0"/>
              <a:t>Majority of the respondents purchase beer from liquor store or beer shop.</a:t>
            </a:r>
            <a:br>
              <a:rPr lang="en-GB" sz="1800" b="1" cap="none" dirty="0"/>
            </a:br>
            <a:r>
              <a:rPr lang="en-GB" sz="1800" cap="none" dirty="0"/>
              <a:t>Where do you usually purchase beer from?</a:t>
            </a:r>
            <a:endParaRPr lang="en-US" sz="1800" cap="none" dirty="0">
              <a:latin typeface="+mn-lt"/>
            </a:endParaRPr>
          </a:p>
        </p:txBody>
      </p:sp>
      <p:sp>
        <p:nvSpPr>
          <p:cNvPr id="9" name="Speech Bubble: Rectangle 8">
            <a:extLst>
              <a:ext uri="{FF2B5EF4-FFF2-40B4-BE49-F238E27FC236}">
                <a16:creationId xmlns:a16="http://schemas.microsoft.com/office/drawing/2014/main" id="{325C66FD-C7E6-FF2B-1B55-C8C067B7B3F0}"/>
              </a:ext>
            </a:extLst>
          </p:cNvPr>
          <p:cNvSpPr/>
          <p:nvPr/>
        </p:nvSpPr>
        <p:spPr>
          <a:xfrm>
            <a:off x="6289986" y="3332771"/>
            <a:ext cx="2440357" cy="988858"/>
          </a:xfrm>
          <a:prstGeom prst="wedgeRectCallout">
            <a:avLst>
              <a:gd name="adj1" fmla="val -88705"/>
              <a:gd name="adj2" fmla="val -21798"/>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600" dirty="0">
                <a:solidFill>
                  <a:schemeClr val="accent1"/>
                </a:solidFill>
              </a:rPr>
              <a:t>12.99% of the consumers purchase beer from local convenience store.</a:t>
            </a:r>
            <a:endParaRPr lang="en-GB" sz="1600" dirty="0">
              <a:solidFill>
                <a:schemeClr val="accent1"/>
              </a:solidFill>
            </a:endParaRPr>
          </a:p>
        </p:txBody>
      </p:sp>
      <p:sp>
        <p:nvSpPr>
          <p:cNvPr id="5" name="Speech Bubble: Rectangle 4">
            <a:extLst>
              <a:ext uri="{FF2B5EF4-FFF2-40B4-BE49-F238E27FC236}">
                <a16:creationId xmlns:a16="http://schemas.microsoft.com/office/drawing/2014/main" id="{FFC3100D-FC71-478B-9B68-370598169054}"/>
              </a:ext>
            </a:extLst>
          </p:cNvPr>
          <p:cNvSpPr/>
          <p:nvPr/>
        </p:nvSpPr>
        <p:spPr>
          <a:xfrm>
            <a:off x="647700" y="6377802"/>
            <a:ext cx="10687050" cy="345208"/>
          </a:xfrm>
          <a:prstGeom prst="wedgeRectCallout">
            <a:avLst>
              <a:gd name="adj1" fmla="val -48893"/>
              <a:gd name="adj2" fmla="val -17945"/>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800" b="1" dirty="0">
                <a:solidFill>
                  <a:schemeClr val="accent1"/>
                </a:solidFill>
              </a:rPr>
              <a:t>Note</a:t>
            </a:r>
            <a:r>
              <a:rPr lang="en-US" sz="1800" dirty="0">
                <a:solidFill>
                  <a:schemeClr val="accent1"/>
                </a:solidFill>
              </a:rPr>
              <a:t>: The question only specifies the place of purchase, not where the product is purchased and consumed.</a:t>
            </a:r>
          </a:p>
        </p:txBody>
      </p:sp>
    </p:spTree>
    <p:extLst>
      <p:ext uri="{BB962C8B-B14F-4D97-AF65-F5344CB8AC3E}">
        <p14:creationId xmlns:p14="http://schemas.microsoft.com/office/powerpoint/2010/main" val="858139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861379"/>
            <a:ext cx="11264392" cy="745016"/>
          </a:xfrm>
        </p:spPr>
        <p:txBody>
          <a:bodyPr>
            <a:noAutofit/>
          </a:bodyPr>
          <a:lstStyle/>
          <a:p>
            <a:r>
              <a:rPr lang="en-US" sz="2400" b="1" u="sng" dirty="0"/>
              <a:t>Spending on beer per month</a:t>
            </a:r>
            <a:br>
              <a:rPr lang="en-US" sz="2400" b="1" u="sng" dirty="0"/>
            </a:br>
            <a:r>
              <a:rPr lang="en-GB" sz="1800" b="1" cap="none" dirty="0"/>
              <a:t>Majority of the respondents spend NPR 501-2,000 on beer per month.</a:t>
            </a:r>
            <a:br>
              <a:rPr lang="en-GB" sz="1800" b="1" cap="none" dirty="0"/>
            </a:br>
            <a:r>
              <a:rPr lang="en-GB" sz="1800" cap="none" dirty="0"/>
              <a:t>On average, how much do you spend on beer per month?</a:t>
            </a:r>
            <a:endParaRPr lang="en-US" sz="1800" cap="none" dirty="0">
              <a:latin typeface="+mn-lt"/>
            </a:endParaRPr>
          </a:p>
        </p:txBody>
      </p:sp>
      <p:graphicFrame>
        <p:nvGraphicFramePr>
          <p:cNvPr id="22" name="Chart 21">
            <a:extLst>
              <a:ext uri="{FF2B5EF4-FFF2-40B4-BE49-F238E27FC236}">
                <a16:creationId xmlns:a16="http://schemas.microsoft.com/office/drawing/2014/main" id="{4A2DBA47-3F71-4C8D-8A6A-B0D1CA52C120}"/>
              </a:ext>
            </a:extLst>
          </p:cNvPr>
          <p:cNvGraphicFramePr>
            <a:graphicFrameLocks/>
          </p:cNvGraphicFramePr>
          <p:nvPr>
            <p:extLst>
              <p:ext uri="{D42A27DB-BD31-4B8C-83A1-F6EECF244321}">
                <p14:modId xmlns:p14="http://schemas.microsoft.com/office/powerpoint/2010/main" val="1460031599"/>
              </p:ext>
            </p:extLst>
          </p:nvPr>
        </p:nvGraphicFramePr>
        <p:xfrm>
          <a:off x="359596" y="1869897"/>
          <a:ext cx="11368600" cy="4756934"/>
        </p:xfrm>
        <a:graphic>
          <a:graphicData uri="http://schemas.openxmlformats.org/drawingml/2006/chart">
            <c:chart xmlns:c="http://schemas.openxmlformats.org/drawingml/2006/chart" xmlns:r="http://schemas.openxmlformats.org/officeDocument/2006/relationships" r:id="rId3"/>
          </a:graphicData>
        </a:graphic>
      </p:graphicFrame>
      <p:sp>
        <p:nvSpPr>
          <p:cNvPr id="3" name="Speech Bubble: Rectangle 2">
            <a:extLst>
              <a:ext uri="{FF2B5EF4-FFF2-40B4-BE49-F238E27FC236}">
                <a16:creationId xmlns:a16="http://schemas.microsoft.com/office/drawing/2014/main" id="{B8616343-4274-9B9B-4BB5-DAC28B28798B}"/>
              </a:ext>
            </a:extLst>
          </p:cNvPr>
          <p:cNvSpPr/>
          <p:nvPr/>
        </p:nvSpPr>
        <p:spPr>
          <a:xfrm>
            <a:off x="5312140" y="2666695"/>
            <a:ext cx="2101031" cy="958554"/>
          </a:xfrm>
          <a:prstGeom prst="wedgeRectCallout">
            <a:avLst>
              <a:gd name="adj1" fmla="val -85738"/>
              <a:gd name="adj2" fmla="val 23921"/>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400" dirty="0">
                <a:solidFill>
                  <a:srgbClr val="002060"/>
                </a:solidFill>
              </a:rPr>
              <a:t>27.36% of the consumers spend NPR 2,001-3,500 on beer per month.</a:t>
            </a:r>
          </a:p>
        </p:txBody>
      </p:sp>
    </p:spTree>
    <p:extLst>
      <p:ext uri="{BB962C8B-B14F-4D97-AF65-F5344CB8AC3E}">
        <p14:creationId xmlns:p14="http://schemas.microsoft.com/office/powerpoint/2010/main" val="2057143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861379"/>
            <a:ext cx="11264392" cy="745016"/>
          </a:xfrm>
        </p:spPr>
        <p:txBody>
          <a:bodyPr>
            <a:noAutofit/>
          </a:bodyPr>
          <a:lstStyle/>
          <a:p>
            <a:r>
              <a:rPr lang="en-US" sz="2400" b="1" u="sng" dirty="0"/>
              <a:t>Consumption of beer </a:t>
            </a:r>
            <a:br>
              <a:rPr lang="en-US" sz="2400" b="1" u="sng" dirty="0"/>
            </a:br>
            <a:r>
              <a:rPr lang="en-GB" sz="1800" b="1" cap="none" dirty="0"/>
              <a:t>Majority of the respondents consume beer Occasionally (special events, gatherings, etc.)</a:t>
            </a:r>
            <a:br>
              <a:rPr lang="en-GB" sz="1800" b="1" cap="none" dirty="0"/>
            </a:br>
            <a:r>
              <a:rPr lang="en-GB" sz="1800" cap="none" dirty="0"/>
              <a:t>How often do you consume beer?</a:t>
            </a:r>
            <a:endParaRPr lang="en-US" sz="1800" cap="none" dirty="0">
              <a:latin typeface="+mn-lt"/>
            </a:endParaRPr>
          </a:p>
        </p:txBody>
      </p:sp>
      <p:graphicFrame>
        <p:nvGraphicFramePr>
          <p:cNvPr id="12" name="Chart 11">
            <a:extLst>
              <a:ext uri="{FF2B5EF4-FFF2-40B4-BE49-F238E27FC236}">
                <a16:creationId xmlns:a16="http://schemas.microsoft.com/office/drawing/2014/main" id="{35B96D9F-6E47-4703-BED9-FE73E929F3F9}"/>
              </a:ext>
            </a:extLst>
          </p:cNvPr>
          <p:cNvGraphicFramePr>
            <a:graphicFrameLocks/>
          </p:cNvGraphicFramePr>
          <p:nvPr>
            <p:extLst>
              <p:ext uri="{D42A27DB-BD31-4B8C-83A1-F6EECF244321}">
                <p14:modId xmlns:p14="http://schemas.microsoft.com/office/powerpoint/2010/main" val="3049374111"/>
              </p:ext>
            </p:extLst>
          </p:nvPr>
        </p:nvGraphicFramePr>
        <p:xfrm>
          <a:off x="463804" y="2013735"/>
          <a:ext cx="11264392" cy="4376791"/>
        </p:xfrm>
        <a:graphic>
          <a:graphicData uri="http://schemas.openxmlformats.org/drawingml/2006/chart">
            <c:chart xmlns:c="http://schemas.openxmlformats.org/drawingml/2006/chart" xmlns:r="http://schemas.openxmlformats.org/officeDocument/2006/relationships" r:id="rId3"/>
          </a:graphicData>
        </a:graphic>
      </p:graphicFrame>
      <p:sp>
        <p:nvSpPr>
          <p:cNvPr id="3" name="Speech Bubble: Rectangle 2">
            <a:extLst>
              <a:ext uri="{FF2B5EF4-FFF2-40B4-BE49-F238E27FC236}">
                <a16:creationId xmlns:a16="http://schemas.microsoft.com/office/drawing/2014/main" id="{56834791-E29D-FAC0-6953-FA484C7DB75E}"/>
              </a:ext>
            </a:extLst>
          </p:cNvPr>
          <p:cNvSpPr/>
          <p:nvPr/>
        </p:nvSpPr>
        <p:spPr>
          <a:xfrm>
            <a:off x="2685657" y="3075062"/>
            <a:ext cx="2209800" cy="707876"/>
          </a:xfrm>
          <a:prstGeom prst="wedgeRectCallout">
            <a:avLst>
              <a:gd name="adj1" fmla="val -10676"/>
              <a:gd name="adj2" fmla="val 108120"/>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400" dirty="0">
                <a:solidFill>
                  <a:srgbClr val="002060"/>
                </a:solidFill>
              </a:rPr>
              <a:t>10.24% of the respondents consume beer once a week.</a:t>
            </a:r>
          </a:p>
        </p:txBody>
      </p:sp>
    </p:spTree>
    <p:extLst>
      <p:ext uri="{BB962C8B-B14F-4D97-AF65-F5344CB8AC3E}">
        <p14:creationId xmlns:p14="http://schemas.microsoft.com/office/powerpoint/2010/main" val="1530317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861379"/>
            <a:ext cx="11264392" cy="745016"/>
          </a:xfrm>
        </p:spPr>
        <p:txBody>
          <a:bodyPr>
            <a:noAutofit/>
          </a:bodyPr>
          <a:lstStyle/>
          <a:p>
            <a:r>
              <a:rPr lang="en-US" sz="2400" b="1" u="sng" dirty="0"/>
              <a:t>Preferred alcohol content level </a:t>
            </a:r>
            <a:br>
              <a:rPr lang="en-US" sz="2400" b="1" u="sng" dirty="0"/>
            </a:br>
            <a:r>
              <a:rPr lang="en-GB" sz="1800" b="1" cap="none" dirty="0"/>
              <a:t>Majority of the respondents prefer 6% alcohol content level.</a:t>
            </a:r>
            <a:br>
              <a:rPr lang="en-GB" sz="1800" b="1" cap="none" dirty="0"/>
            </a:br>
            <a:r>
              <a:rPr lang="en-GB" sz="1800" cap="none" dirty="0"/>
              <a:t>When choosing a beer, what is your preferred alcohol content level?</a:t>
            </a:r>
            <a:endParaRPr lang="en-US" sz="1800" cap="none" dirty="0">
              <a:latin typeface="+mn-lt"/>
            </a:endParaRPr>
          </a:p>
        </p:txBody>
      </p:sp>
      <p:graphicFrame>
        <p:nvGraphicFramePr>
          <p:cNvPr id="4" name="Chart 3">
            <a:extLst>
              <a:ext uri="{FF2B5EF4-FFF2-40B4-BE49-F238E27FC236}">
                <a16:creationId xmlns:a16="http://schemas.microsoft.com/office/drawing/2014/main" id="{069EDBC5-25C1-41F0-920B-C23669907CB0}"/>
              </a:ext>
            </a:extLst>
          </p:cNvPr>
          <p:cNvGraphicFramePr>
            <a:graphicFrameLocks/>
          </p:cNvGraphicFramePr>
          <p:nvPr>
            <p:extLst>
              <p:ext uri="{D42A27DB-BD31-4B8C-83A1-F6EECF244321}">
                <p14:modId xmlns:p14="http://schemas.microsoft.com/office/powerpoint/2010/main" val="818383688"/>
              </p:ext>
            </p:extLst>
          </p:nvPr>
        </p:nvGraphicFramePr>
        <p:xfrm>
          <a:off x="463803" y="1931542"/>
          <a:ext cx="11264391" cy="4366516"/>
        </p:xfrm>
        <a:graphic>
          <a:graphicData uri="http://schemas.openxmlformats.org/drawingml/2006/chart">
            <c:chart xmlns:c="http://schemas.openxmlformats.org/drawingml/2006/chart" xmlns:r="http://schemas.openxmlformats.org/officeDocument/2006/relationships" r:id="rId3"/>
          </a:graphicData>
        </a:graphic>
      </p:graphicFrame>
      <p:sp>
        <p:nvSpPr>
          <p:cNvPr id="3" name="Speech Bubble: Rectangle 2">
            <a:extLst>
              <a:ext uri="{FF2B5EF4-FFF2-40B4-BE49-F238E27FC236}">
                <a16:creationId xmlns:a16="http://schemas.microsoft.com/office/drawing/2014/main" id="{23591352-539D-9A5D-C5E5-D8971D8CD18C}"/>
              </a:ext>
            </a:extLst>
          </p:cNvPr>
          <p:cNvSpPr/>
          <p:nvPr/>
        </p:nvSpPr>
        <p:spPr>
          <a:xfrm>
            <a:off x="7245955" y="2835576"/>
            <a:ext cx="2028673" cy="756710"/>
          </a:xfrm>
          <a:prstGeom prst="wedgeRectCallout">
            <a:avLst>
              <a:gd name="adj1" fmla="val -15537"/>
              <a:gd name="adj2" fmla="val 116620"/>
            </a:avLst>
          </a:prstGeom>
        </p:spPr>
        <p:style>
          <a:lnRef idx="2">
            <a:schemeClr val="accent1"/>
          </a:lnRef>
          <a:fillRef idx="1">
            <a:schemeClr val="lt1"/>
          </a:fillRef>
          <a:effectRef idx="0">
            <a:schemeClr val="accent1"/>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400" dirty="0">
                <a:solidFill>
                  <a:srgbClr val="002060"/>
                </a:solidFill>
              </a:rPr>
              <a:t>11.22% of the respondents prefer 8% alcohol content level.</a:t>
            </a:r>
          </a:p>
        </p:txBody>
      </p:sp>
    </p:spTree>
    <p:extLst>
      <p:ext uri="{BB962C8B-B14F-4D97-AF65-F5344CB8AC3E}">
        <p14:creationId xmlns:p14="http://schemas.microsoft.com/office/powerpoint/2010/main" val="272501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861379"/>
            <a:ext cx="11264392" cy="745016"/>
          </a:xfrm>
        </p:spPr>
        <p:txBody>
          <a:bodyPr>
            <a:noAutofit/>
          </a:bodyPr>
          <a:lstStyle/>
          <a:p>
            <a:r>
              <a:rPr lang="en-US" sz="2400" b="1" u="sng" dirty="0"/>
              <a:t>Companionship to consume beer </a:t>
            </a:r>
            <a:br>
              <a:rPr lang="en-US" sz="2400" b="1" u="sng" dirty="0"/>
            </a:br>
            <a:r>
              <a:rPr lang="en-GB" sz="1800" b="1" cap="none" dirty="0"/>
              <a:t>Majority of the respondents prefer to consume beer with close friends.</a:t>
            </a:r>
            <a:br>
              <a:rPr lang="en-GB" sz="1800" b="1" cap="none" dirty="0"/>
            </a:br>
            <a:r>
              <a:rPr lang="en-GB" sz="1800" cap="none" dirty="0"/>
              <a:t>With whom do you usually consume beer?</a:t>
            </a:r>
            <a:endParaRPr lang="en-US" sz="1800" cap="none" dirty="0">
              <a:latin typeface="+mn-lt"/>
            </a:endParaRPr>
          </a:p>
        </p:txBody>
      </p:sp>
      <p:graphicFrame>
        <p:nvGraphicFramePr>
          <p:cNvPr id="5" name="Chart 4">
            <a:extLst>
              <a:ext uri="{FF2B5EF4-FFF2-40B4-BE49-F238E27FC236}">
                <a16:creationId xmlns:a16="http://schemas.microsoft.com/office/drawing/2014/main" id="{ED9B63E6-27EC-4B50-9661-6F74D8AF28BA}"/>
              </a:ext>
            </a:extLst>
          </p:cNvPr>
          <p:cNvGraphicFramePr>
            <a:graphicFrameLocks/>
          </p:cNvGraphicFramePr>
          <p:nvPr>
            <p:extLst>
              <p:ext uri="{D42A27DB-BD31-4B8C-83A1-F6EECF244321}">
                <p14:modId xmlns:p14="http://schemas.microsoft.com/office/powerpoint/2010/main" val="2777539017"/>
              </p:ext>
            </p:extLst>
          </p:nvPr>
        </p:nvGraphicFramePr>
        <p:xfrm>
          <a:off x="390418" y="1818526"/>
          <a:ext cx="11337778" cy="4582274"/>
        </p:xfrm>
        <a:graphic>
          <a:graphicData uri="http://schemas.openxmlformats.org/drawingml/2006/chart">
            <c:chart xmlns:c="http://schemas.openxmlformats.org/drawingml/2006/chart" xmlns:r="http://schemas.openxmlformats.org/officeDocument/2006/relationships" r:id="rId3"/>
          </a:graphicData>
        </a:graphic>
      </p:graphicFrame>
      <p:sp>
        <p:nvSpPr>
          <p:cNvPr id="3" name="Speech Bubble: Rectangle 2">
            <a:extLst>
              <a:ext uri="{FF2B5EF4-FFF2-40B4-BE49-F238E27FC236}">
                <a16:creationId xmlns:a16="http://schemas.microsoft.com/office/drawing/2014/main" id="{0C76204E-073A-560A-5340-188A55935D64}"/>
              </a:ext>
            </a:extLst>
          </p:cNvPr>
          <p:cNvSpPr/>
          <p:nvPr/>
        </p:nvSpPr>
        <p:spPr>
          <a:xfrm>
            <a:off x="6059307" y="4223658"/>
            <a:ext cx="2235502" cy="759354"/>
          </a:xfrm>
          <a:prstGeom prst="wedgeRectCallout">
            <a:avLst>
              <a:gd name="adj1" fmla="val -96857"/>
              <a:gd name="adj2" fmla="val -12045"/>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15% of the respondents prefer to consume beer with their partner/Spouse.</a:t>
            </a:r>
          </a:p>
        </p:txBody>
      </p:sp>
    </p:spTree>
    <p:extLst>
      <p:ext uri="{BB962C8B-B14F-4D97-AF65-F5344CB8AC3E}">
        <p14:creationId xmlns:p14="http://schemas.microsoft.com/office/powerpoint/2010/main" val="2698944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861379"/>
            <a:ext cx="11264392" cy="745016"/>
          </a:xfrm>
        </p:spPr>
        <p:txBody>
          <a:bodyPr>
            <a:noAutofit/>
          </a:bodyPr>
          <a:lstStyle/>
          <a:p>
            <a:r>
              <a:rPr lang="en-US" sz="2400" b="1" u="sng" dirty="0"/>
              <a:t>Preferred place to consume beer </a:t>
            </a:r>
            <a:br>
              <a:rPr lang="en-US" sz="2400" b="1" u="sng" dirty="0"/>
            </a:br>
            <a:r>
              <a:rPr lang="en-GB" sz="1800" b="1" cap="none" dirty="0"/>
              <a:t>Majority of the respondent prefers to consume beer at friend’s/family’s home.</a:t>
            </a:r>
            <a:br>
              <a:rPr lang="en-GB" sz="1800" b="1" cap="none" dirty="0"/>
            </a:br>
            <a:r>
              <a:rPr lang="en-GB" sz="1800" cap="none" dirty="0"/>
              <a:t>Where do you usually consume beer?</a:t>
            </a:r>
            <a:endParaRPr lang="en-US" sz="1800" cap="none" dirty="0">
              <a:latin typeface="+mn-lt"/>
            </a:endParaRPr>
          </a:p>
        </p:txBody>
      </p:sp>
      <p:graphicFrame>
        <p:nvGraphicFramePr>
          <p:cNvPr id="4" name="Chart 3">
            <a:extLst>
              <a:ext uri="{FF2B5EF4-FFF2-40B4-BE49-F238E27FC236}">
                <a16:creationId xmlns:a16="http://schemas.microsoft.com/office/drawing/2014/main" id="{8BED9FE6-F172-4F04-8BFC-9272AD90B47B}"/>
              </a:ext>
            </a:extLst>
          </p:cNvPr>
          <p:cNvGraphicFramePr>
            <a:graphicFrameLocks/>
          </p:cNvGraphicFramePr>
          <p:nvPr>
            <p:extLst>
              <p:ext uri="{D42A27DB-BD31-4B8C-83A1-F6EECF244321}">
                <p14:modId xmlns:p14="http://schemas.microsoft.com/office/powerpoint/2010/main" val="1294388479"/>
              </p:ext>
            </p:extLst>
          </p:nvPr>
        </p:nvGraphicFramePr>
        <p:xfrm>
          <a:off x="463803" y="1869897"/>
          <a:ext cx="11264391" cy="4705564"/>
        </p:xfrm>
        <a:graphic>
          <a:graphicData uri="http://schemas.openxmlformats.org/drawingml/2006/chart">
            <c:chart xmlns:c="http://schemas.openxmlformats.org/drawingml/2006/chart" xmlns:r="http://schemas.openxmlformats.org/officeDocument/2006/relationships" r:id="rId3"/>
          </a:graphicData>
        </a:graphic>
      </p:graphicFrame>
      <p:sp>
        <p:nvSpPr>
          <p:cNvPr id="3" name="Speech Bubble: Rectangle 2">
            <a:extLst>
              <a:ext uri="{FF2B5EF4-FFF2-40B4-BE49-F238E27FC236}">
                <a16:creationId xmlns:a16="http://schemas.microsoft.com/office/drawing/2014/main" id="{0C76204E-073A-560A-5340-188A55935D64}"/>
              </a:ext>
            </a:extLst>
          </p:cNvPr>
          <p:cNvSpPr/>
          <p:nvPr/>
        </p:nvSpPr>
        <p:spPr>
          <a:xfrm>
            <a:off x="8211306" y="3795827"/>
            <a:ext cx="2235502" cy="853703"/>
          </a:xfrm>
          <a:prstGeom prst="wedgeRectCallout">
            <a:avLst>
              <a:gd name="adj1" fmla="val -102213"/>
              <a:gd name="adj2" fmla="val 2447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18% of the consumer prefers to consume beer at night club/disco.</a:t>
            </a:r>
          </a:p>
        </p:txBody>
      </p:sp>
    </p:spTree>
    <p:extLst>
      <p:ext uri="{BB962C8B-B14F-4D97-AF65-F5344CB8AC3E}">
        <p14:creationId xmlns:p14="http://schemas.microsoft.com/office/powerpoint/2010/main" val="3080479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861379"/>
            <a:ext cx="11264392" cy="745016"/>
          </a:xfrm>
        </p:spPr>
        <p:txBody>
          <a:bodyPr>
            <a:noAutofit/>
          </a:bodyPr>
          <a:lstStyle/>
          <a:p>
            <a:r>
              <a:rPr lang="en-US" sz="2400" b="1" u="sng" dirty="0"/>
              <a:t>Occasion to consume beer </a:t>
            </a:r>
            <a:br>
              <a:rPr lang="en-US" sz="2400" b="1" u="sng" dirty="0"/>
            </a:br>
            <a:r>
              <a:rPr lang="en-GB" sz="1800" b="1" cap="none" dirty="0"/>
              <a:t>Majority of the respondents consume beer during planned sociable occasion / celebration / big night out.</a:t>
            </a:r>
            <a:br>
              <a:rPr lang="en-GB" sz="1800" b="1" cap="none" dirty="0"/>
            </a:br>
            <a:r>
              <a:rPr lang="en-GB" sz="1800" cap="none" dirty="0"/>
              <a:t>On what occasions do you usually consume Beer?</a:t>
            </a:r>
            <a:endParaRPr lang="en-US" sz="1800" cap="none" dirty="0">
              <a:latin typeface="+mn-lt"/>
            </a:endParaRPr>
          </a:p>
        </p:txBody>
      </p:sp>
      <p:graphicFrame>
        <p:nvGraphicFramePr>
          <p:cNvPr id="6" name="Chart 5">
            <a:extLst>
              <a:ext uri="{FF2B5EF4-FFF2-40B4-BE49-F238E27FC236}">
                <a16:creationId xmlns:a16="http://schemas.microsoft.com/office/drawing/2014/main" id="{6FF8FE00-9095-4A15-9277-1D68480B11EE}"/>
              </a:ext>
            </a:extLst>
          </p:cNvPr>
          <p:cNvGraphicFramePr>
            <a:graphicFrameLocks/>
          </p:cNvGraphicFramePr>
          <p:nvPr>
            <p:extLst>
              <p:ext uri="{D42A27DB-BD31-4B8C-83A1-F6EECF244321}">
                <p14:modId xmlns:p14="http://schemas.microsoft.com/office/powerpoint/2010/main" val="2480527251"/>
              </p:ext>
            </p:extLst>
          </p:nvPr>
        </p:nvGraphicFramePr>
        <p:xfrm>
          <a:off x="463803" y="1910993"/>
          <a:ext cx="11264391" cy="4633645"/>
        </p:xfrm>
        <a:graphic>
          <a:graphicData uri="http://schemas.openxmlformats.org/drawingml/2006/chart">
            <c:chart xmlns:c="http://schemas.openxmlformats.org/drawingml/2006/chart" xmlns:r="http://schemas.openxmlformats.org/officeDocument/2006/relationships" r:id="rId3"/>
          </a:graphicData>
        </a:graphic>
      </p:graphicFrame>
      <p:sp>
        <p:nvSpPr>
          <p:cNvPr id="3" name="Speech Bubble: Rectangle 2">
            <a:extLst>
              <a:ext uri="{FF2B5EF4-FFF2-40B4-BE49-F238E27FC236}">
                <a16:creationId xmlns:a16="http://schemas.microsoft.com/office/drawing/2014/main" id="{0C76204E-073A-560A-5340-188A55935D64}"/>
              </a:ext>
            </a:extLst>
          </p:cNvPr>
          <p:cNvSpPr/>
          <p:nvPr/>
        </p:nvSpPr>
        <p:spPr>
          <a:xfrm>
            <a:off x="7601706" y="4400473"/>
            <a:ext cx="2032151" cy="792013"/>
          </a:xfrm>
          <a:prstGeom prst="wedgeRectCallout">
            <a:avLst>
              <a:gd name="adj1" fmla="val -94131"/>
              <a:gd name="adj2" fmla="val 2486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13% of the respondents consume beer when watching sports.</a:t>
            </a:r>
          </a:p>
        </p:txBody>
      </p:sp>
    </p:spTree>
    <p:extLst>
      <p:ext uri="{BB962C8B-B14F-4D97-AF65-F5344CB8AC3E}">
        <p14:creationId xmlns:p14="http://schemas.microsoft.com/office/powerpoint/2010/main" val="2639794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861379"/>
            <a:ext cx="11264392" cy="745016"/>
          </a:xfrm>
        </p:spPr>
        <p:txBody>
          <a:bodyPr>
            <a:noAutofit/>
          </a:bodyPr>
          <a:lstStyle/>
          <a:p>
            <a:r>
              <a:rPr lang="en-US" sz="2400" b="1" u="sng" dirty="0"/>
              <a:t>Recalled recent activities or events</a:t>
            </a:r>
            <a:br>
              <a:rPr lang="en-US" sz="2400" b="1" u="sng" dirty="0"/>
            </a:br>
            <a:r>
              <a:rPr lang="en-GB" sz="1800" b="1" cap="none" dirty="0"/>
              <a:t>Majority of the respondent does not recall any recent activities or events. </a:t>
            </a:r>
            <a:br>
              <a:rPr lang="en-GB" sz="1800" b="1" cap="none" dirty="0"/>
            </a:br>
            <a:r>
              <a:rPr lang="en-GB" sz="1800" cap="none" dirty="0"/>
              <a:t>What recent activities or events do you recall done by the beer?</a:t>
            </a:r>
            <a:endParaRPr lang="en-US" sz="1800" cap="none" dirty="0">
              <a:latin typeface="+mn-lt"/>
            </a:endParaRPr>
          </a:p>
        </p:txBody>
      </p:sp>
      <p:graphicFrame>
        <p:nvGraphicFramePr>
          <p:cNvPr id="4" name="Chart 3">
            <a:extLst>
              <a:ext uri="{FF2B5EF4-FFF2-40B4-BE49-F238E27FC236}">
                <a16:creationId xmlns:a16="http://schemas.microsoft.com/office/drawing/2014/main" id="{3DF62287-2A85-4276-9D94-B646F2DED26F}"/>
              </a:ext>
            </a:extLst>
          </p:cNvPr>
          <p:cNvGraphicFramePr>
            <a:graphicFrameLocks/>
          </p:cNvGraphicFramePr>
          <p:nvPr>
            <p:extLst>
              <p:ext uri="{D42A27DB-BD31-4B8C-83A1-F6EECF244321}">
                <p14:modId xmlns:p14="http://schemas.microsoft.com/office/powerpoint/2010/main" val="790278756"/>
              </p:ext>
            </p:extLst>
          </p:nvPr>
        </p:nvGraphicFramePr>
        <p:xfrm>
          <a:off x="463804" y="1839073"/>
          <a:ext cx="11264392" cy="49110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44455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861379"/>
            <a:ext cx="11264392" cy="745016"/>
          </a:xfrm>
        </p:spPr>
        <p:txBody>
          <a:bodyPr>
            <a:noAutofit/>
          </a:bodyPr>
          <a:lstStyle/>
          <a:p>
            <a:r>
              <a:rPr lang="en-US" sz="2400" b="1" u="sng" dirty="0"/>
              <a:t>Attracting promotional offers </a:t>
            </a:r>
            <a:br>
              <a:rPr lang="en-US" sz="2400" b="1" u="sng" dirty="0"/>
            </a:br>
            <a:r>
              <a:rPr lang="en-GB" sz="1800" b="1" cap="none" dirty="0"/>
              <a:t>Majority of the respondents are attracted by gift vouchers or discount coupons.</a:t>
            </a:r>
            <a:br>
              <a:rPr lang="en-GB" sz="1800" b="1" cap="none" dirty="0"/>
            </a:br>
            <a:r>
              <a:rPr lang="en-GB" sz="1800" cap="none" dirty="0"/>
              <a:t>Which of the promotional offers is most likely to attract you as a consumer?</a:t>
            </a:r>
            <a:endParaRPr lang="en-US" sz="1800" cap="none" dirty="0">
              <a:latin typeface="+mn-lt"/>
            </a:endParaRPr>
          </a:p>
        </p:txBody>
      </p:sp>
      <p:graphicFrame>
        <p:nvGraphicFramePr>
          <p:cNvPr id="5" name="Chart 4">
            <a:extLst>
              <a:ext uri="{FF2B5EF4-FFF2-40B4-BE49-F238E27FC236}">
                <a16:creationId xmlns:a16="http://schemas.microsoft.com/office/drawing/2014/main" id="{FE36254A-D95E-4028-814C-7D89819C3462}"/>
              </a:ext>
            </a:extLst>
          </p:cNvPr>
          <p:cNvGraphicFramePr>
            <a:graphicFrameLocks/>
          </p:cNvGraphicFramePr>
          <p:nvPr/>
        </p:nvGraphicFramePr>
        <p:xfrm>
          <a:off x="463804" y="1839074"/>
          <a:ext cx="11264392" cy="4551452"/>
        </p:xfrm>
        <a:graphic>
          <a:graphicData uri="http://schemas.openxmlformats.org/drawingml/2006/chart">
            <c:chart xmlns:c="http://schemas.openxmlformats.org/drawingml/2006/chart" xmlns:r="http://schemas.openxmlformats.org/officeDocument/2006/relationships" r:id="rId3"/>
          </a:graphicData>
        </a:graphic>
      </p:graphicFrame>
      <p:sp>
        <p:nvSpPr>
          <p:cNvPr id="3" name="Speech Bubble: Rectangle 2">
            <a:extLst>
              <a:ext uri="{FF2B5EF4-FFF2-40B4-BE49-F238E27FC236}">
                <a16:creationId xmlns:a16="http://schemas.microsoft.com/office/drawing/2014/main" id="{6B05D7CA-8740-1F34-6B42-38A697D2B6FE}"/>
              </a:ext>
            </a:extLst>
          </p:cNvPr>
          <p:cNvSpPr/>
          <p:nvPr/>
        </p:nvSpPr>
        <p:spPr>
          <a:xfrm>
            <a:off x="5508172" y="4611436"/>
            <a:ext cx="2148598" cy="951164"/>
          </a:xfrm>
          <a:prstGeom prst="wedgeRectCallout">
            <a:avLst>
              <a:gd name="adj1" fmla="val -87471"/>
              <a:gd name="adj2" fmla="val 19695"/>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4.67% of the respondents are attracted by bottle openers provided by their beer brand</a:t>
            </a:r>
          </a:p>
        </p:txBody>
      </p:sp>
    </p:spTree>
    <p:extLst>
      <p:ext uri="{BB962C8B-B14F-4D97-AF65-F5344CB8AC3E}">
        <p14:creationId xmlns:p14="http://schemas.microsoft.com/office/powerpoint/2010/main" val="113738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861379"/>
            <a:ext cx="11264392" cy="745016"/>
          </a:xfrm>
        </p:spPr>
        <p:txBody>
          <a:bodyPr>
            <a:noAutofit/>
          </a:bodyPr>
          <a:lstStyle/>
          <a:p>
            <a:r>
              <a:rPr lang="en-US" sz="2400" b="1" u="sng" dirty="0"/>
              <a:t>Reasons for consideration </a:t>
            </a:r>
            <a:br>
              <a:rPr lang="en-US" sz="2400" b="1" u="sng" dirty="0"/>
            </a:br>
            <a:r>
              <a:rPr lang="en-GB" sz="1800" b="1" cap="none" dirty="0"/>
              <a:t>Majority of the respondents consider to consume beer due to pleasant flavour/ taste.</a:t>
            </a:r>
            <a:br>
              <a:rPr lang="en-GB" sz="1800" b="1" cap="none" dirty="0"/>
            </a:br>
            <a:r>
              <a:rPr lang="en-GB" sz="1800" cap="none" dirty="0"/>
              <a:t>Why did you consider purchasing your brand of beer?</a:t>
            </a:r>
            <a:endParaRPr lang="en-US" sz="1800" cap="none" dirty="0">
              <a:latin typeface="+mn-lt"/>
            </a:endParaRPr>
          </a:p>
        </p:txBody>
      </p:sp>
      <p:graphicFrame>
        <p:nvGraphicFramePr>
          <p:cNvPr id="3" name="Chart 2">
            <a:extLst>
              <a:ext uri="{FF2B5EF4-FFF2-40B4-BE49-F238E27FC236}">
                <a16:creationId xmlns:a16="http://schemas.microsoft.com/office/drawing/2014/main" id="{30B30491-A75E-4F9E-A95D-FA4AB8544983}"/>
              </a:ext>
            </a:extLst>
          </p:cNvPr>
          <p:cNvGraphicFramePr>
            <a:graphicFrameLocks/>
          </p:cNvGraphicFramePr>
          <p:nvPr/>
        </p:nvGraphicFramePr>
        <p:xfrm>
          <a:off x="463804" y="1797977"/>
          <a:ext cx="11264392" cy="4777483"/>
        </p:xfrm>
        <a:graphic>
          <a:graphicData uri="http://schemas.openxmlformats.org/drawingml/2006/chart">
            <c:chart xmlns:c="http://schemas.openxmlformats.org/drawingml/2006/chart" xmlns:r="http://schemas.openxmlformats.org/officeDocument/2006/relationships" r:id="rId3"/>
          </a:graphicData>
        </a:graphic>
      </p:graphicFrame>
      <p:sp>
        <p:nvSpPr>
          <p:cNvPr id="4" name="Speech Bubble: Rectangle 3">
            <a:extLst>
              <a:ext uri="{FF2B5EF4-FFF2-40B4-BE49-F238E27FC236}">
                <a16:creationId xmlns:a16="http://schemas.microsoft.com/office/drawing/2014/main" id="{3AE93E55-BF56-2F28-D60A-0A7E0E38705A}"/>
              </a:ext>
            </a:extLst>
          </p:cNvPr>
          <p:cNvSpPr/>
          <p:nvPr/>
        </p:nvSpPr>
        <p:spPr>
          <a:xfrm>
            <a:off x="7707085" y="3428999"/>
            <a:ext cx="1756713" cy="1381125"/>
          </a:xfrm>
          <a:prstGeom prst="wedgeRectCallout">
            <a:avLst>
              <a:gd name="adj1" fmla="val -82774"/>
              <a:gd name="adj2" fmla="val -4622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30% of the respondents consider to consume beer their brand due to other people’s recommendations.</a:t>
            </a:r>
          </a:p>
        </p:txBody>
      </p:sp>
    </p:spTree>
    <p:extLst>
      <p:ext uri="{BB962C8B-B14F-4D97-AF65-F5344CB8AC3E}">
        <p14:creationId xmlns:p14="http://schemas.microsoft.com/office/powerpoint/2010/main" val="3603619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595901"/>
            <a:ext cx="11264392" cy="1010494"/>
          </a:xfrm>
        </p:spPr>
        <p:txBody>
          <a:bodyPr>
            <a:noAutofit/>
          </a:bodyPr>
          <a:lstStyle/>
          <a:p>
            <a:r>
              <a:rPr lang="en-US" sz="2400" b="1" u="sng" dirty="0"/>
              <a:t>Preferred Promotional activities to switch other brands </a:t>
            </a:r>
            <a:br>
              <a:rPr lang="en-US" sz="2400" b="1" u="sng" dirty="0"/>
            </a:br>
            <a:r>
              <a:rPr lang="en-GB" sz="1800" b="1" cap="none" dirty="0"/>
              <a:t>Majority of the respondents do not switch to other brands.</a:t>
            </a:r>
            <a:br>
              <a:rPr lang="en-GB" sz="1800" b="1" cap="none" dirty="0"/>
            </a:br>
            <a:r>
              <a:rPr lang="en-GB" sz="1800" cap="none" dirty="0"/>
              <a:t>What promotional offers is likely influence you to switch your current brand to other brands? </a:t>
            </a:r>
            <a:endParaRPr lang="en-US" sz="1800" cap="none" dirty="0">
              <a:latin typeface="+mn-lt"/>
            </a:endParaRPr>
          </a:p>
        </p:txBody>
      </p:sp>
      <p:graphicFrame>
        <p:nvGraphicFramePr>
          <p:cNvPr id="4" name="Chart 3">
            <a:extLst>
              <a:ext uri="{FF2B5EF4-FFF2-40B4-BE49-F238E27FC236}">
                <a16:creationId xmlns:a16="http://schemas.microsoft.com/office/drawing/2014/main" id="{5EE267E7-2350-4DF6-BAE7-87E153DA5895}"/>
              </a:ext>
            </a:extLst>
          </p:cNvPr>
          <p:cNvGraphicFramePr>
            <a:graphicFrameLocks/>
          </p:cNvGraphicFramePr>
          <p:nvPr/>
        </p:nvGraphicFramePr>
        <p:xfrm>
          <a:off x="463804" y="1859621"/>
          <a:ext cx="11264392" cy="4726113"/>
        </p:xfrm>
        <a:graphic>
          <a:graphicData uri="http://schemas.openxmlformats.org/drawingml/2006/chart">
            <c:chart xmlns:c="http://schemas.openxmlformats.org/drawingml/2006/chart" xmlns:r="http://schemas.openxmlformats.org/officeDocument/2006/relationships" r:id="rId3"/>
          </a:graphicData>
        </a:graphic>
      </p:graphicFrame>
      <p:sp>
        <p:nvSpPr>
          <p:cNvPr id="3" name="Speech Bubble: Rectangle 2">
            <a:extLst>
              <a:ext uri="{FF2B5EF4-FFF2-40B4-BE49-F238E27FC236}">
                <a16:creationId xmlns:a16="http://schemas.microsoft.com/office/drawing/2014/main" id="{342C60F3-3D0E-4C80-F609-EEFF0872ED50}"/>
              </a:ext>
            </a:extLst>
          </p:cNvPr>
          <p:cNvSpPr/>
          <p:nvPr/>
        </p:nvSpPr>
        <p:spPr>
          <a:xfrm>
            <a:off x="4739724" y="3808463"/>
            <a:ext cx="2456786" cy="828427"/>
          </a:xfrm>
          <a:prstGeom prst="wedgeRectCallout">
            <a:avLst>
              <a:gd name="adj1" fmla="val -61762"/>
              <a:gd name="adj2" fmla="val -1447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4% of the respondents would switch to other brands for better taste.</a:t>
            </a:r>
          </a:p>
        </p:txBody>
      </p:sp>
    </p:spTree>
    <p:extLst>
      <p:ext uri="{BB962C8B-B14F-4D97-AF65-F5344CB8AC3E}">
        <p14:creationId xmlns:p14="http://schemas.microsoft.com/office/powerpoint/2010/main" val="1178928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861379"/>
            <a:ext cx="11264392" cy="745016"/>
          </a:xfrm>
        </p:spPr>
        <p:txBody>
          <a:bodyPr>
            <a:noAutofit/>
          </a:bodyPr>
          <a:lstStyle/>
          <a:p>
            <a:r>
              <a:rPr lang="en-US" sz="2400" b="1" u="sng" dirty="0"/>
              <a:t>Get information on Beer </a:t>
            </a:r>
            <a:br>
              <a:rPr lang="en-US" sz="2400" b="1" u="sng" dirty="0"/>
            </a:br>
            <a:r>
              <a:rPr lang="en-GB" sz="1800" b="1" cap="none" dirty="0"/>
              <a:t>Majority of the respondents get information on beer through word of mouth.</a:t>
            </a:r>
            <a:br>
              <a:rPr lang="en-GB" sz="1800" b="1" cap="none" dirty="0"/>
            </a:br>
            <a:r>
              <a:rPr lang="en-GB" sz="1800" cap="none" dirty="0"/>
              <a:t>How do you get the information about the beer?</a:t>
            </a:r>
            <a:endParaRPr lang="en-US" sz="1800" cap="none" dirty="0">
              <a:latin typeface="+mn-lt"/>
            </a:endParaRPr>
          </a:p>
        </p:txBody>
      </p:sp>
      <p:graphicFrame>
        <p:nvGraphicFramePr>
          <p:cNvPr id="6" name="Chart 5">
            <a:extLst>
              <a:ext uri="{FF2B5EF4-FFF2-40B4-BE49-F238E27FC236}">
                <a16:creationId xmlns:a16="http://schemas.microsoft.com/office/drawing/2014/main" id="{BCF9B2CC-1328-45B2-ADE8-6C23EF250281}"/>
              </a:ext>
            </a:extLst>
          </p:cNvPr>
          <p:cNvGraphicFramePr>
            <a:graphicFrameLocks/>
          </p:cNvGraphicFramePr>
          <p:nvPr>
            <p:extLst>
              <p:ext uri="{D42A27DB-BD31-4B8C-83A1-F6EECF244321}">
                <p14:modId xmlns:p14="http://schemas.microsoft.com/office/powerpoint/2010/main" val="1230474257"/>
              </p:ext>
            </p:extLst>
          </p:nvPr>
        </p:nvGraphicFramePr>
        <p:xfrm>
          <a:off x="463803" y="1890445"/>
          <a:ext cx="11264391" cy="4798031"/>
        </p:xfrm>
        <a:graphic>
          <a:graphicData uri="http://schemas.openxmlformats.org/drawingml/2006/chart">
            <c:chart xmlns:c="http://schemas.openxmlformats.org/drawingml/2006/chart" xmlns:r="http://schemas.openxmlformats.org/officeDocument/2006/relationships" r:id="rId3"/>
          </a:graphicData>
        </a:graphic>
      </p:graphicFrame>
      <p:sp>
        <p:nvSpPr>
          <p:cNvPr id="3" name="Speech Bubble: Rectangle 2">
            <a:extLst>
              <a:ext uri="{FF2B5EF4-FFF2-40B4-BE49-F238E27FC236}">
                <a16:creationId xmlns:a16="http://schemas.microsoft.com/office/drawing/2014/main" id="{82DFC6D3-A5A4-BD3D-E39E-EEEC95A8F668}"/>
              </a:ext>
            </a:extLst>
          </p:cNvPr>
          <p:cNvSpPr/>
          <p:nvPr/>
        </p:nvSpPr>
        <p:spPr>
          <a:xfrm>
            <a:off x="3549445" y="3963736"/>
            <a:ext cx="3689204" cy="828427"/>
          </a:xfrm>
          <a:prstGeom prst="wedgeRectCallout">
            <a:avLst>
              <a:gd name="adj1" fmla="val -59269"/>
              <a:gd name="adj2" fmla="val -18038"/>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rgbClr val="002060"/>
                </a:solidFill>
              </a:rPr>
              <a:t>7% of the respondents get information on beer through liquor stores.</a:t>
            </a:r>
          </a:p>
        </p:txBody>
      </p:sp>
    </p:spTree>
    <p:extLst>
      <p:ext uri="{BB962C8B-B14F-4D97-AF65-F5344CB8AC3E}">
        <p14:creationId xmlns:p14="http://schemas.microsoft.com/office/powerpoint/2010/main" val="27545427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3" y="861379"/>
            <a:ext cx="11361751" cy="745016"/>
          </a:xfrm>
        </p:spPr>
        <p:txBody>
          <a:bodyPr>
            <a:noAutofit/>
          </a:bodyPr>
          <a:lstStyle/>
          <a:p>
            <a:r>
              <a:rPr lang="en-US" sz="2400" b="1" u="sng" dirty="0"/>
              <a:t>effective medium / material to get the information on beer</a:t>
            </a:r>
            <a:br>
              <a:rPr lang="en-US" sz="2400" b="1" u="sng" dirty="0"/>
            </a:br>
            <a:r>
              <a:rPr lang="en-GB" sz="1800" b="1" cap="none" dirty="0"/>
              <a:t>Majority of the respondents prefer friends as an effective medium to get information on beer.</a:t>
            </a:r>
            <a:br>
              <a:rPr lang="en-GB" sz="1800" b="1" cap="none" dirty="0"/>
            </a:br>
            <a:r>
              <a:rPr lang="en-GB" sz="1800" cap="none" dirty="0"/>
              <a:t>What can be the effective medium / material to get the information about the beer?</a:t>
            </a:r>
            <a:endParaRPr lang="en-US" sz="1800" cap="none" dirty="0">
              <a:latin typeface="+mn-lt"/>
            </a:endParaRPr>
          </a:p>
        </p:txBody>
      </p:sp>
      <p:graphicFrame>
        <p:nvGraphicFramePr>
          <p:cNvPr id="7" name="Chart 6">
            <a:extLst>
              <a:ext uri="{FF2B5EF4-FFF2-40B4-BE49-F238E27FC236}">
                <a16:creationId xmlns:a16="http://schemas.microsoft.com/office/drawing/2014/main" id="{69D62B08-0CE8-4217-9AE6-B9CEEA0D844C}"/>
              </a:ext>
            </a:extLst>
          </p:cNvPr>
          <p:cNvGraphicFramePr>
            <a:graphicFrameLocks/>
          </p:cNvGraphicFramePr>
          <p:nvPr/>
        </p:nvGraphicFramePr>
        <p:xfrm>
          <a:off x="463804" y="1859622"/>
          <a:ext cx="11264392" cy="4798032"/>
        </p:xfrm>
        <a:graphic>
          <a:graphicData uri="http://schemas.openxmlformats.org/drawingml/2006/chart">
            <c:chart xmlns:c="http://schemas.openxmlformats.org/drawingml/2006/chart" xmlns:r="http://schemas.openxmlformats.org/officeDocument/2006/relationships" r:id="rId3"/>
          </a:graphicData>
        </a:graphic>
      </p:graphicFrame>
      <p:sp>
        <p:nvSpPr>
          <p:cNvPr id="3" name="Speech Bubble: Rectangle 2">
            <a:extLst>
              <a:ext uri="{FF2B5EF4-FFF2-40B4-BE49-F238E27FC236}">
                <a16:creationId xmlns:a16="http://schemas.microsoft.com/office/drawing/2014/main" id="{9CB94A83-DD16-1824-EBD7-8A0941AF8195}"/>
              </a:ext>
            </a:extLst>
          </p:cNvPr>
          <p:cNvSpPr/>
          <p:nvPr/>
        </p:nvSpPr>
        <p:spPr>
          <a:xfrm>
            <a:off x="6731108" y="3962411"/>
            <a:ext cx="2739814" cy="1071705"/>
          </a:xfrm>
          <a:prstGeom prst="wedgeRectCallout">
            <a:avLst>
              <a:gd name="adj1" fmla="val -59700"/>
              <a:gd name="adj2" fmla="val -5127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8</a:t>
            </a:r>
            <a:r>
              <a:rPr lang="en-GB" sz="1600" dirty="0">
                <a:solidFill>
                  <a:srgbClr val="002060"/>
                </a:solidFill>
              </a:rPr>
              <a:t>% of the respondents prefer liquor store as an effective medium to get the information on beer.</a:t>
            </a:r>
            <a:endParaRPr lang="en-GB" sz="1400" dirty="0">
              <a:solidFill>
                <a:srgbClr val="002060"/>
              </a:solidFill>
            </a:endParaRPr>
          </a:p>
        </p:txBody>
      </p:sp>
    </p:spTree>
    <p:extLst>
      <p:ext uri="{BB962C8B-B14F-4D97-AF65-F5344CB8AC3E}">
        <p14:creationId xmlns:p14="http://schemas.microsoft.com/office/powerpoint/2010/main" val="6351949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0"/>
            <a:ext cx="1627918" cy="20755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0609969" y="-3070"/>
            <a:ext cx="1627918" cy="20755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1887" y="3889830"/>
            <a:ext cx="10191135" cy="1200329"/>
          </a:xfrm>
          <a:prstGeom prst="rect">
            <a:avLst/>
          </a:prstGeom>
          <a:noFill/>
        </p:spPr>
        <p:txBody>
          <a:bodyPr wrap="square" rtlCol="0">
            <a:spAutoFit/>
          </a:bodyPr>
          <a:lstStyle/>
          <a:p>
            <a:pPr algn="ctr"/>
            <a:r>
              <a:rPr lang="en-US" sz="7200" b="1" dirty="0">
                <a:solidFill>
                  <a:schemeClr val="bg1"/>
                </a:solidFill>
                <a:latin typeface="Calibri" panose="020F0502020204030204" pitchFamily="34" charset="0"/>
                <a:cs typeface="Calibri" panose="020F0502020204030204" pitchFamily="34" charset="0"/>
              </a:rPr>
              <a:t>THANK YOU</a:t>
            </a:r>
            <a:endParaRPr lang="en-GB" sz="7200" b="1" dirty="0">
              <a:solidFill>
                <a:schemeClr val="bg1"/>
              </a:solidFill>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060" y="1"/>
            <a:ext cx="1503076" cy="195498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5643" y="-3070"/>
            <a:ext cx="1505437" cy="1958051"/>
          </a:xfrm>
          <a:prstGeom prst="rect">
            <a:avLst/>
          </a:prstGeom>
        </p:spPr>
      </p:pic>
      <p:sp>
        <p:nvSpPr>
          <p:cNvPr id="18" name="Rectangle 17"/>
          <p:cNvSpPr/>
          <p:nvPr/>
        </p:nvSpPr>
        <p:spPr>
          <a:xfrm>
            <a:off x="438204" y="2927529"/>
            <a:ext cx="11347396" cy="35705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8"/>
          <p:cNvSpPr>
            <a:spLocks noGrp="1"/>
          </p:cNvSpPr>
          <p:nvPr>
            <p:ph type="title"/>
          </p:nvPr>
        </p:nvSpPr>
        <p:spPr>
          <a:xfrm>
            <a:off x="3251197" y="3154281"/>
            <a:ext cx="5721410" cy="1361370"/>
          </a:xfrm>
        </p:spPr>
        <p:txBody>
          <a:bodyPr>
            <a:normAutofit/>
          </a:bodyPr>
          <a:lstStyle/>
          <a:p>
            <a:pPr algn="ctr"/>
            <a:r>
              <a:rPr lang="en-US" sz="8000" b="1" dirty="0">
                <a:solidFill>
                  <a:schemeClr val="bg1"/>
                </a:solidFill>
                <a:latin typeface="Calibri" panose="020F0502020204030204" pitchFamily="34" charset="0"/>
                <a:cs typeface="Calibri" panose="020F0502020204030204" pitchFamily="34" charset="0"/>
              </a:rPr>
              <a:t>THANK YOU</a:t>
            </a:r>
          </a:p>
        </p:txBody>
      </p:sp>
      <p:sp>
        <p:nvSpPr>
          <p:cNvPr id="10" name="TextBox 9">
            <a:extLst>
              <a:ext uri="{FF2B5EF4-FFF2-40B4-BE49-F238E27FC236}">
                <a16:creationId xmlns:a16="http://schemas.microsoft.com/office/drawing/2014/main" id="{4660166F-8F84-4FBA-B937-F11BFF28DEFD}"/>
              </a:ext>
            </a:extLst>
          </p:cNvPr>
          <p:cNvSpPr txBox="1"/>
          <p:nvPr/>
        </p:nvSpPr>
        <p:spPr>
          <a:xfrm>
            <a:off x="3251197" y="4662693"/>
            <a:ext cx="5721410" cy="2062103"/>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cs typeface="Calibri" panose="020F0502020204030204" pitchFamily="34" charset="0"/>
              </a:rPr>
              <a:t>Avant Garde Solutions Pvt. Ltd.</a:t>
            </a:r>
          </a:p>
          <a:p>
            <a:pPr algn="ctr"/>
            <a:r>
              <a:rPr lang="en-US" sz="2000" b="1" dirty="0">
                <a:solidFill>
                  <a:schemeClr val="bg1"/>
                </a:solidFill>
                <a:latin typeface="Calibri" panose="020F0502020204030204" pitchFamily="34" charset="0"/>
                <a:cs typeface="Calibri" panose="020F0502020204030204" pitchFamily="34" charset="0"/>
              </a:rPr>
              <a:t>Sankhamul, Kathmandu, Nepal</a:t>
            </a:r>
          </a:p>
          <a:p>
            <a:pPr algn="ctr"/>
            <a:r>
              <a:rPr lang="en-US" sz="2000" b="1" dirty="0">
                <a:solidFill>
                  <a:schemeClr val="bg1"/>
                </a:solidFill>
                <a:latin typeface="Calibri" panose="020F0502020204030204" pitchFamily="34" charset="0"/>
                <a:cs typeface="Calibri" panose="020F0502020204030204" pitchFamily="34" charset="0"/>
              </a:rPr>
              <a:t>info@avantgarde.com.np</a:t>
            </a:r>
          </a:p>
          <a:p>
            <a:pPr algn="ctr"/>
            <a:r>
              <a:rPr lang="en-US" sz="2000" b="1" dirty="0">
                <a:solidFill>
                  <a:schemeClr val="bg1"/>
                </a:solidFill>
                <a:latin typeface="Calibri" panose="020F0502020204030204" pitchFamily="34" charset="0"/>
                <a:cs typeface="Calibri" panose="020F0502020204030204" pitchFamily="34" charset="0"/>
              </a:rPr>
              <a:t>www.avantgarde.com.np</a:t>
            </a:r>
          </a:p>
          <a:p>
            <a:pPr algn="ctr"/>
            <a:r>
              <a:rPr lang="en-US" sz="2000" b="1" dirty="0">
                <a:solidFill>
                  <a:schemeClr val="bg1"/>
                </a:solidFill>
                <a:latin typeface="Calibri" panose="020F0502020204030204" pitchFamily="34" charset="0"/>
                <a:cs typeface="Calibri" panose="020F0502020204030204" pitchFamily="34" charset="0"/>
              </a:rPr>
              <a:t>+977 1 5242340 | 5912340</a:t>
            </a:r>
          </a:p>
          <a:p>
            <a:pPr algn="ct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692819"/>
      </p:ext>
    </p:extLst>
  </p:cSld>
  <p:clrMapOvr>
    <a:masterClrMapping/>
  </p:clrMapOvr>
</p:sld>
</file>

<file path=ppt/theme/theme1.xml><?xml version="1.0" encoding="utf-8"?>
<a:theme xmlns:a="http://schemas.openxmlformats.org/drawingml/2006/main" name="Dividend">
  <a:themeElements>
    <a:clrScheme name="Custom 5">
      <a:dk1>
        <a:sysClr val="windowText" lastClr="000000"/>
      </a:dk1>
      <a:lt1>
        <a:sysClr val="window" lastClr="FFFFFF"/>
      </a:lt1>
      <a:dk2>
        <a:srgbClr val="1F497D"/>
      </a:dk2>
      <a:lt2>
        <a:srgbClr val="EEECE1"/>
      </a:lt2>
      <a:accent1>
        <a:srgbClr val="0F243E"/>
      </a:accent1>
      <a:accent2>
        <a:srgbClr val="E36C09"/>
      </a:accent2>
      <a:accent3>
        <a:srgbClr val="9999FF"/>
      </a:accent3>
      <a:accent4>
        <a:srgbClr val="9999FF"/>
      </a:accent4>
      <a:accent5>
        <a:srgbClr val="9999FF"/>
      </a:accent5>
      <a:accent6>
        <a:srgbClr val="9999FF"/>
      </a:accent6>
      <a:hlink>
        <a:srgbClr val="9999FF"/>
      </a:hlink>
      <a:folHlink>
        <a:srgbClr val="0F243E"/>
      </a:folHlink>
    </a:clrScheme>
    <a:fontScheme name="Times New Roman">
      <a:majorFont>
        <a:latin typeface="Times New Roman"/>
        <a:ea typeface=""/>
        <a:cs typeface=""/>
      </a:majorFont>
      <a:minorFont>
        <a:latin typeface="Times New Roman"/>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31262</TotalTime>
  <Words>1531</Words>
  <Application>Microsoft Office PowerPoint</Application>
  <PresentationFormat>Widescreen</PresentationFormat>
  <Paragraphs>171</Paragraphs>
  <Slides>38</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Poppins</vt:lpstr>
      <vt:lpstr>Times New Roman</vt:lpstr>
      <vt:lpstr>Wingdings</vt:lpstr>
      <vt:lpstr>Wingdings 2</vt:lpstr>
      <vt:lpstr>Dividend</vt:lpstr>
      <vt:lpstr>PowerPoint Presentation</vt:lpstr>
      <vt:lpstr>Research OBJECTIVES</vt:lpstr>
      <vt:lpstr>PowerPoint Presentation</vt:lpstr>
      <vt:lpstr>Methodology </vt:lpstr>
      <vt:lpstr>Methodology </vt:lpstr>
      <vt:lpstr>Screener criteria </vt:lpstr>
      <vt:lpstr>PowerPoint Presentation</vt:lpstr>
      <vt:lpstr>Demographics</vt:lpstr>
      <vt:lpstr>Socio-economic classification of the beer consumers SEC is calculated based on the chief earner’s occupation and the highest education of male and female in the household</vt:lpstr>
      <vt:lpstr>PowerPoint Presentation</vt:lpstr>
      <vt:lpstr>Overall Brand equity Brand image holds higher significance than other brand equity construct</vt:lpstr>
      <vt:lpstr>Knowledge: Brand Awareness </vt:lpstr>
      <vt:lpstr>Benefit: Functional and Hedonic </vt:lpstr>
      <vt:lpstr>Distinct: Perceived value, brand image and brand loyalty </vt:lpstr>
      <vt:lpstr>Customer SATISFACTION  </vt:lpstr>
      <vt:lpstr>PowerPoint Presentation</vt:lpstr>
      <vt:lpstr>premium potential How likely are you to pay premium for your brand of Beer? Please rate it on a scale of 1 to 5, where "1" being " Very Unlikely " and "5" being " Very Likely " </vt:lpstr>
      <vt:lpstr>repurchase Potential  How likely are you to repurchase your brand of beer? Please rate it on a scale of 1 to 5, where "1" being " Very Unlikely " and "5" being " Very Likely " </vt:lpstr>
      <vt:lpstr>PowerPoint Presentation</vt:lpstr>
      <vt:lpstr>NET VALUE SCORE (NVS) How would you think about the value you are getting from your brand of beer for the price you are paying for it in comparison with similar product from a different beer brand?</vt:lpstr>
      <vt:lpstr>NET PROMOTER SCORE (NPS) How likely are you to recommend your brand of beer to your friends, family and colleagues? </vt:lpstr>
      <vt:lpstr>PowerPoint Presentation</vt:lpstr>
      <vt:lpstr>preferred beer packaging  Bottle Beer (650 ml) is the highly preferred packaging among the consumers. Which type of beer packaging do you prefer to consume most often?</vt:lpstr>
      <vt:lpstr>Consumption of beer in one drinking session  Majority of the consumers prefer two bottles or cans in one drinking session. On average, how many bottles or cans of beer do you consume in one drinking session?</vt:lpstr>
      <vt:lpstr>Purchase location  Majority of the respondents purchase beer from liquor store or beer shop. Where do you usually purchase beer from?</vt:lpstr>
      <vt:lpstr>Spending on beer per month Majority of the respondents spend NPR 501-2,000 on beer per month. On average, how much do you spend on beer per month?</vt:lpstr>
      <vt:lpstr>Consumption of beer  Majority of the respondents consume beer Occasionally (special events, gatherings, etc.) How often do you consume beer?</vt:lpstr>
      <vt:lpstr>Preferred alcohol content level  Majority of the respondents prefer 6% alcohol content level. When choosing a beer, what is your preferred alcohol content level?</vt:lpstr>
      <vt:lpstr>Companionship to consume beer  Majority of the respondents prefer to consume beer with close friends. With whom do you usually consume beer?</vt:lpstr>
      <vt:lpstr>Preferred place to consume beer  Majority of the respondent prefers to consume beer at friend’s/family’s home. Where do you usually consume beer?</vt:lpstr>
      <vt:lpstr>Occasion to consume beer  Majority of the respondents consume beer during planned sociable occasion / celebration / big night out. On what occasions do you usually consume Beer?</vt:lpstr>
      <vt:lpstr>Recalled recent activities or events Majority of the respondent does not recall any recent activities or events.  What recent activities or events do you recall done by the beer?</vt:lpstr>
      <vt:lpstr>Attracting promotional offers  Majority of the respondents are attracted by gift vouchers or discount coupons. Which of the promotional offers is most likely to attract you as a consumer?</vt:lpstr>
      <vt:lpstr>Reasons for consideration  Majority of the respondents consider to consume beer due to pleasant flavour/ taste. Why did you consider purchasing your brand of beer?</vt:lpstr>
      <vt:lpstr>Preferred Promotional activities to switch other brands  Majority of the respondents do not switch to other brands. What promotional offers is likely influence you to switch your current brand to other brands? </vt:lpstr>
      <vt:lpstr>Get information on Beer  Majority of the respondents get information on beer through word of mouth. How do you get the information about the beer?</vt:lpstr>
      <vt:lpstr>effective medium / material to get the information on beer Majority of the respondents prefer friends as an effective medium to get information on beer. What can be the effective medium / material to get the information about the beer?</vt:lpstr>
      <vt:lpstr>THANK YOU</vt:lpstr>
    </vt:vector>
  </TitlesOfParts>
  <Company>Deftones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 Post Launch Evaluation</dc:title>
  <dc:creator>Avant Garde</dc:creator>
  <cp:lastModifiedBy>Avant</cp:lastModifiedBy>
  <cp:revision>3190</cp:revision>
  <dcterms:created xsi:type="dcterms:W3CDTF">2018-02-05T15:26:47Z</dcterms:created>
  <dcterms:modified xsi:type="dcterms:W3CDTF">2025-10-06T07:29:28Z</dcterms:modified>
</cp:coreProperties>
</file>