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325" r:id="rId19"/>
  </p:sldIdLst>
  <p:sldSz cx="12192000" cy="6858000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gUjhLsITTVVMb8hHIe8Ek9V/3Y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40" autoAdjust="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76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77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0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1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8" name="Google Shape;268;p12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7" name="Google Shape;277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3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p3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30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4" name="Google Shape;484;p3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1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4" name="Google Shape;494;p3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2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4" name="Google Shape;504;p3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3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3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4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3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5" name="Google Shape;525;p35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7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2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2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2" name="Google Shape;22;p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7" y="-92766"/>
            <a:ext cx="12189023" cy="6964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3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3"/>
          <p:cNvSpPr txBox="1">
            <a:spLocks noGrp="1"/>
          </p:cNvSpPr>
          <p:nvPr>
            <p:ph type="body" idx="1"/>
          </p:nvPr>
        </p:nvSpPr>
        <p:spPr>
          <a:xfrm>
            <a:off x="581192" y="1367909"/>
            <a:ext cx="11029615" cy="489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>
                <a:solidFill>
                  <a:schemeClr val="dk1"/>
                </a:solidFill>
              </a:defRPr>
            </a:lvl1pPr>
            <a:lvl2pPr marL="914400" lvl="1" indent="-322072" algn="l">
              <a:spcBef>
                <a:spcPts val="600"/>
              </a:spcBef>
              <a:spcAft>
                <a:spcPts val="0"/>
              </a:spcAft>
              <a:buSzPts val="1472"/>
              <a:buChar char="◼"/>
              <a:defRPr>
                <a:solidFill>
                  <a:schemeClr val="dk1"/>
                </a:solidFill>
              </a:defRPr>
            </a:lvl2pPr>
            <a:lvl3pPr marL="1371600" lvl="2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>
                <a:solidFill>
                  <a:schemeClr val="dk1"/>
                </a:solidFill>
              </a:defRPr>
            </a:lvl3pPr>
            <a:lvl4pPr marL="1828800" lvl="3" indent="-298703" algn="l">
              <a:spcBef>
                <a:spcPts val="600"/>
              </a:spcBef>
              <a:spcAft>
                <a:spcPts val="0"/>
              </a:spcAft>
              <a:buSzPts val="1104"/>
              <a:buChar char="◼"/>
              <a:defRPr>
                <a:solidFill>
                  <a:schemeClr val="dk1"/>
                </a:solidFill>
              </a:defRPr>
            </a:lvl4pPr>
            <a:lvl5pPr marL="2286000" lvl="4" indent="-298704" algn="l">
              <a:spcBef>
                <a:spcPts val="600"/>
              </a:spcBef>
              <a:spcAft>
                <a:spcPts val="0"/>
              </a:spcAft>
              <a:buSzPts val="1104"/>
              <a:buChar char="◼"/>
              <a:defRPr>
                <a:solidFill>
                  <a:schemeClr val="dk1"/>
                </a:solidFill>
              </a:defRPr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27" name="Google Shape;27;p73"/>
          <p:cNvSpPr txBox="1">
            <a:spLocks noGrp="1"/>
          </p:cNvSpPr>
          <p:nvPr>
            <p:ph type="dt" idx="10"/>
          </p:nvPr>
        </p:nvSpPr>
        <p:spPr>
          <a:xfrm>
            <a:off x="7605951" y="638721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3"/>
          <p:cNvSpPr txBox="1">
            <a:spLocks noGrp="1"/>
          </p:cNvSpPr>
          <p:nvPr>
            <p:ph type="ftr" idx="11"/>
          </p:nvPr>
        </p:nvSpPr>
        <p:spPr>
          <a:xfrm>
            <a:off x="581192" y="6382885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3"/>
          <p:cNvSpPr txBox="1">
            <a:spLocks noGrp="1"/>
          </p:cNvSpPr>
          <p:nvPr>
            <p:ph type="sldNum" idx="12"/>
          </p:nvPr>
        </p:nvSpPr>
        <p:spPr>
          <a:xfrm>
            <a:off x="10558300" y="6387211"/>
            <a:ext cx="105250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73"/>
          <p:cNvSpPr/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5" name="Google Shape;35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5"/>
          <p:cNvSpPr txBox="1"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5"/>
          <p:cNvSpPr txBox="1">
            <a:spLocks noGrp="1"/>
          </p:cNvSpPr>
          <p:nvPr>
            <p:ph type="body" idx="1"/>
          </p:nvPr>
        </p:nvSpPr>
        <p:spPr>
          <a:xfrm>
            <a:off x="581193" y="2228003"/>
            <a:ext cx="5422390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40" name="Google Shape;40;p75"/>
          <p:cNvSpPr txBox="1">
            <a:spLocks noGrp="1"/>
          </p:cNvSpPr>
          <p:nvPr>
            <p:ph type="body" idx="2"/>
          </p:nvPr>
        </p:nvSpPr>
        <p:spPr>
          <a:xfrm>
            <a:off x="6188417" y="2228003"/>
            <a:ext cx="5422392" cy="36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41" name="Google Shape;41;p7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6"/>
          <p:cNvSpPr/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imes New Roman"/>
              <a:buNone/>
              <a:defRPr sz="3600" b="0" cap="none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656"/>
              <a:buNone/>
              <a:defRPr sz="1800" cap="none">
                <a:solidFill>
                  <a:schemeClr val="accent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656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288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76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6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6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7"/>
          <p:cNvSpPr txBox="1">
            <a:spLocks noGrp="1"/>
          </p:cNvSpPr>
          <p:nvPr>
            <p:ph type="dt" idx="10"/>
          </p:nvPr>
        </p:nvSpPr>
        <p:spPr>
          <a:xfrm>
            <a:off x="7605951" y="639489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7"/>
          <p:cNvSpPr txBox="1">
            <a:spLocks noGrp="1"/>
          </p:cNvSpPr>
          <p:nvPr>
            <p:ph type="ftr" idx="11"/>
          </p:nvPr>
        </p:nvSpPr>
        <p:spPr>
          <a:xfrm>
            <a:off x="581192" y="6390565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7"/>
          <p:cNvSpPr txBox="1">
            <a:spLocks noGrp="1"/>
          </p:cNvSpPr>
          <p:nvPr>
            <p:ph type="sldNum" idx="12"/>
          </p:nvPr>
        </p:nvSpPr>
        <p:spPr>
          <a:xfrm>
            <a:off x="10558300" y="6394891"/>
            <a:ext cx="10164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8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8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8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9" name="Google Shape;59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5766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28689" y="4890599"/>
            <a:ext cx="1772782" cy="181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62936" y="4895005"/>
            <a:ext cx="1772782" cy="181747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8"/>
          <p:cNvSpPr/>
          <p:nvPr/>
        </p:nvSpPr>
        <p:spPr>
          <a:xfrm>
            <a:off x="4308530" y="6359104"/>
            <a:ext cx="3766088" cy="64949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9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9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9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8" name="Google Shape;68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498" y="4602996"/>
            <a:ext cx="12207498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875"/>
            <a:ext cx="121920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0"/>
          <p:cNvSpPr txBox="1"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0"/>
          <p:cNvSpPr txBox="1"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80"/>
          <p:cNvSpPr txBox="1">
            <a:spLocks noGrp="1"/>
          </p:cNvSpPr>
          <p:nvPr>
            <p:ph type="body" idx="2"/>
          </p:nvPr>
        </p:nvSpPr>
        <p:spPr>
          <a:xfrm>
            <a:off x="581194" y="1880144"/>
            <a:ext cx="5393100" cy="4411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75" name="Google Shape;75;p80"/>
          <p:cNvSpPr txBox="1">
            <a:spLocks noGrp="1"/>
          </p:cNvSpPr>
          <p:nvPr>
            <p:ph type="body" idx="3"/>
          </p:nvPr>
        </p:nvSpPr>
        <p:spPr>
          <a:xfrm>
            <a:off x="6217709" y="1229946"/>
            <a:ext cx="5087073" cy="55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024"/>
              <a:buNone/>
              <a:defRPr sz="2200" b="0">
                <a:solidFill>
                  <a:schemeClr val="accent2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56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72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72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80"/>
          <p:cNvSpPr txBox="1">
            <a:spLocks noGrp="1"/>
          </p:cNvSpPr>
          <p:nvPr>
            <p:ph type="body" idx="4"/>
          </p:nvPr>
        </p:nvSpPr>
        <p:spPr>
          <a:xfrm>
            <a:off x="6217709" y="1874080"/>
            <a:ext cx="5393100" cy="4417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77" name="Google Shape;77;p80"/>
          <p:cNvSpPr txBox="1">
            <a:spLocks noGrp="1"/>
          </p:cNvSpPr>
          <p:nvPr>
            <p:ph type="dt" idx="10"/>
          </p:nvPr>
        </p:nvSpPr>
        <p:spPr>
          <a:xfrm>
            <a:off x="7585234" y="6363848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0"/>
          <p:cNvSpPr txBox="1">
            <a:spLocks noGrp="1"/>
          </p:cNvSpPr>
          <p:nvPr>
            <p:ph type="ftr" idx="11"/>
          </p:nvPr>
        </p:nvSpPr>
        <p:spPr>
          <a:xfrm>
            <a:off x="560475" y="6359522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0"/>
          <p:cNvSpPr txBox="1">
            <a:spLocks noGrp="1"/>
          </p:cNvSpPr>
          <p:nvPr>
            <p:ph type="sldNum" idx="12"/>
          </p:nvPr>
        </p:nvSpPr>
        <p:spPr>
          <a:xfrm>
            <a:off x="10537583" y="6363848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1"/>
          <p:cNvSpPr txBox="1"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1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81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2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82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82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82"/>
          <p:cNvSpPr txBox="1"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3"/>
          <p:cNvSpPr/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83"/>
          <p:cNvSpPr txBox="1"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35794"/>
              </a:buClr>
              <a:buSzPts val="2000"/>
              <a:buFont typeface="Times New Roman"/>
              <a:buNone/>
              <a:defRPr sz="2000" b="0"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83"/>
          <p:cNvSpPr txBox="1">
            <a:spLocks noGrp="1"/>
          </p:cNvSpPr>
          <p:nvPr>
            <p:ph type="body" idx="1"/>
          </p:nvPr>
        </p:nvSpPr>
        <p:spPr>
          <a:xfrm>
            <a:off x="447816" y="601200"/>
            <a:ext cx="11292840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5440" algn="l">
              <a:spcBef>
                <a:spcPts val="400"/>
              </a:spcBef>
              <a:spcAft>
                <a:spcPts val="0"/>
              </a:spcAft>
              <a:buSzPts val="1840"/>
              <a:buChar char="◼"/>
              <a:defRPr sz="2000">
                <a:solidFill>
                  <a:schemeClr val="dk2"/>
                </a:solidFill>
              </a:defRPr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 sz="1800">
                <a:solidFill>
                  <a:schemeClr val="dk2"/>
                </a:solidFill>
              </a:defRPr>
            </a:lvl2pPr>
            <a:lvl3pPr marL="1371600" lvl="2" indent="-322072" algn="l">
              <a:spcBef>
                <a:spcPts val="600"/>
              </a:spcBef>
              <a:spcAft>
                <a:spcPts val="0"/>
              </a:spcAft>
              <a:buSzPts val="1472"/>
              <a:buChar char="◼"/>
              <a:defRPr sz="1600">
                <a:solidFill>
                  <a:schemeClr val="dk2"/>
                </a:solidFill>
              </a:defRPr>
            </a:lvl3pPr>
            <a:lvl4pPr marL="1828800" lvl="3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4pPr>
            <a:lvl5pPr marL="2286000" lvl="4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5pPr>
            <a:lvl6pPr marL="2743200" lvl="5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6pPr>
            <a:lvl7pPr marL="3200400" lvl="6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7pPr>
            <a:lvl8pPr marL="3657600" lvl="7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8pPr>
            <a:lvl9pPr marL="4114800" lvl="8" indent="-310388" algn="l">
              <a:spcBef>
                <a:spcPts val="600"/>
              </a:spcBef>
              <a:spcAft>
                <a:spcPts val="600"/>
              </a:spcAft>
              <a:buSzPts val="1288"/>
              <a:buChar char="◼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83"/>
          <p:cNvSpPr txBox="1">
            <a:spLocks noGrp="1"/>
          </p:cNvSpPr>
          <p:nvPr>
            <p:ph type="body" idx="2"/>
          </p:nvPr>
        </p:nvSpPr>
        <p:spPr>
          <a:xfrm>
            <a:off x="5740823" y="5262296"/>
            <a:ext cx="5869987" cy="68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spcBef>
                <a:spcPts val="220"/>
              </a:spcBef>
              <a:spcAft>
                <a:spcPts val="0"/>
              </a:spcAft>
              <a:buSzPts val="1012"/>
              <a:buNone/>
              <a:defRPr sz="11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012"/>
              <a:buNone/>
              <a:defRPr sz="11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95" name="Google Shape;95;p83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83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83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4"/>
          <p:cNvSpPr txBox="1"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imes New Roman"/>
              <a:buNone/>
              <a:defRPr sz="2400" b="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84"/>
          <p:cNvSpPr>
            <a:spLocks noGrp="1"/>
          </p:cNvSpPr>
          <p:nvPr>
            <p:ph type="pic" idx="2"/>
          </p:nvPr>
        </p:nvSpPr>
        <p:spPr>
          <a:xfrm>
            <a:off x="447817" y="599725"/>
            <a:ext cx="11290859" cy="3557252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84"/>
          <p:cNvSpPr txBox="1">
            <a:spLocks noGrp="1"/>
          </p:cNvSpPr>
          <p:nvPr>
            <p:ph type="body" idx="1"/>
          </p:nvPr>
        </p:nvSpPr>
        <p:spPr>
          <a:xfrm>
            <a:off x="581192" y="5260127"/>
            <a:ext cx="11029617" cy="59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240"/>
              </a:spcBef>
              <a:spcAft>
                <a:spcPts val="0"/>
              </a:spcAft>
              <a:buSzPts val="1104"/>
              <a:buNone/>
              <a:defRPr sz="12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104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92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828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828"/>
              <a:buNone/>
              <a:defRPr sz="900"/>
            </a:lvl9pPr>
          </a:lstStyle>
          <a:p>
            <a:endParaRPr/>
          </a:p>
        </p:txBody>
      </p:sp>
      <p:sp>
        <p:nvSpPr>
          <p:cNvPr id="102" name="Google Shape;102;p84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84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84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5"/>
          <p:cNvSpPr txBox="1"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85"/>
          <p:cNvSpPr txBox="1">
            <a:spLocks noGrp="1"/>
          </p:cNvSpPr>
          <p:nvPr>
            <p:ph type="body" idx="1"/>
          </p:nvPr>
        </p:nvSpPr>
        <p:spPr>
          <a:xfrm rot="5400000">
            <a:off x="4334603" y="-1417408"/>
            <a:ext cx="3522794" cy="1102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22072" algn="l">
              <a:spcBef>
                <a:spcPts val="600"/>
              </a:spcBef>
              <a:spcAft>
                <a:spcPts val="0"/>
              </a:spcAft>
              <a:buSzPts val="1472"/>
              <a:buChar char="◼"/>
              <a:defRPr/>
            </a:lvl2pPr>
            <a:lvl3pPr marL="1371600" lvl="2" indent="-310388" algn="l">
              <a:spcBef>
                <a:spcPts val="600"/>
              </a:spcBef>
              <a:spcAft>
                <a:spcPts val="0"/>
              </a:spcAft>
              <a:buSzPts val="1288"/>
              <a:buChar char="◼"/>
              <a:defRPr/>
            </a:lvl3pPr>
            <a:lvl4pPr marL="1828800" lvl="3" indent="-298703" algn="l"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4pPr>
            <a:lvl5pPr marL="2286000" lvl="4" indent="-298704" algn="l">
              <a:spcBef>
                <a:spcPts val="600"/>
              </a:spcBef>
              <a:spcAft>
                <a:spcPts val="0"/>
              </a:spcAft>
              <a:buSzPts val="1104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08" name="Google Shape;108;p85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85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85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E36C0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Vertical Text">
  <p:cSld name="1_Title and Vertical 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6"/>
          <p:cNvSpPr/>
          <p:nvPr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lt1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86"/>
          <p:cNvSpPr/>
          <p:nvPr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lt1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4" name="Google Shape;114;p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07317" y="0"/>
            <a:ext cx="1503076" cy="1954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09493" y="-2184"/>
            <a:ext cx="1505437" cy="1958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86"/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Avant Garde Solutions Pvt. Ltd.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Sankhamul, Kathmandu, Nepal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info@avantgarde.com.np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+977 1 5242340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Vertical Text">
  <p:cSld name="2_Title and Vertical 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7"/>
          <p:cNvSpPr/>
          <p:nvPr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lt1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87"/>
          <p:cNvSpPr/>
          <p:nvPr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lt1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87"/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Avant Garde Solutions Pvt. Ltd.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Sankhamul, Kathmandu, Nepal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info@avantgarde.com.np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+977 1 5242340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54422" y="133204"/>
            <a:ext cx="8896409" cy="688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27918" y="421348"/>
            <a:ext cx="9106089" cy="627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8"/>
          <p:cNvSpPr/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8"/>
          <p:cNvSpPr txBox="1">
            <a:spLocks noGrp="1"/>
          </p:cNvSpPr>
          <p:nvPr>
            <p:ph type="title"/>
          </p:nvPr>
        </p:nvSpPr>
        <p:spPr>
          <a:xfrm rot="5400000">
            <a:off x="7249746" y="2265181"/>
            <a:ext cx="5183073" cy="200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88"/>
          <p:cNvSpPr txBox="1">
            <a:spLocks noGrp="1"/>
          </p:cNvSpPr>
          <p:nvPr>
            <p:ph type="body" idx="1"/>
          </p:nvPr>
        </p:nvSpPr>
        <p:spPr>
          <a:xfrm rot="5400000">
            <a:off x="2131526" y="-680877"/>
            <a:ext cx="5183073" cy="789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3756" algn="l">
              <a:spcBef>
                <a:spcPts val="360"/>
              </a:spcBef>
              <a:spcAft>
                <a:spcPts val="0"/>
              </a:spcAft>
              <a:buSzPts val="1656"/>
              <a:buChar char="◼"/>
              <a:defRPr/>
            </a:lvl1pPr>
            <a:lvl2pPr marL="914400" lvl="1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2pPr>
            <a:lvl3pPr marL="1371600" lvl="2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3pPr>
            <a:lvl4pPr marL="1828800" lvl="3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4pPr>
            <a:lvl5pPr marL="2286000" lvl="4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5pPr>
            <a:lvl6pPr marL="2743200" lvl="5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6pPr>
            <a:lvl7pPr marL="3200400" lvl="6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7pPr>
            <a:lvl8pPr marL="3657600" lvl="7" indent="-333756" algn="l">
              <a:spcBef>
                <a:spcPts val="600"/>
              </a:spcBef>
              <a:spcAft>
                <a:spcPts val="0"/>
              </a:spcAft>
              <a:buSzPts val="1656"/>
              <a:buChar char="◼"/>
              <a:defRPr/>
            </a:lvl8pPr>
            <a:lvl9pPr marL="4114800" lvl="8" indent="-333756" algn="l">
              <a:spcBef>
                <a:spcPts val="600"/>
              </a:spcBef>
              <a:spcAft>
                <a:spcPts val="600"/>
              </a:spcAft>
              <a:buSzPts val="1656"/>
              <a:buChar char="◼"/>
              <a:defRPr/>
            </a:lvl9pPr>
          </a:lstStyle>
          <a:p>
            <a:endParaRPr/>
          </a:p>
        </p:txBody>
      </p:sp>
      <p:sp>
        <p:nvSpPr>
          <p:cNvPr id="128" name="Google Shape;128;p88"/>
          <p:cNvSpPr txBox="1">
            <a:spLocks noGrp="1"/>
          </p:cNvSpPr>
          <p:nvPr>
            <p:ph type="dt" idx="10"/>
          </p:nvPr>
        </p:nvSpPr>
        <p:spPr>
          <a:xfrm>
            <a:off x="8993673" y="5956137"/>
            <a:ext cx="13281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35794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88"/>
          <p:cNvSpPr txBox="1">
            <a:spLocks noGrp="1"/>
          </p:cNvSpPr>
          <p:nvPr>
            <p:ph type="ftr" idx="11"/>
          </p:nvPr>
        </p:nvSpPr>
        <p:spPr>
          <a:xfrm>
            <a:off x="774923" y="5951811"/>
            <a:ext cx="78962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88"/>
          <p:cNvSpPr txBox="1">
            <a:spLocks noGrp="1"/>
          </p:cNvSpPr>
          <p:nvPr>
            <p:ph type="sldNum" idx="12"/>
          </p:nvPr>
        </p:nvSpPr>
        <p:spPr>
          <a:xfrm>
            <a:off x="10446615" y="5956137"/>
            <a:ext cx="11641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900">
                <a:solidFill>
                  <a:srgbClr val="23579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>
            <a:alphaModFix amt="2000"/>
          </a:blip>
          <a:tile tx="-635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1"/>
          <p:cNvSpPr txBox="1"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71"/>
          <p:cNvSpPr txBox="1"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3375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Char char="◼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22072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10388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98703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98703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98703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71"/>
          <p:cNvSpPr txBox="1">
            <a:spLocks noGrp="1"/>
          </p:cNvSpPr>
          <p:nvPr>
            <p:ph type="dt" idx="10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71"/>
          <p:cNvSpPr txBox="1">
            <a:spLocks noGrp="1"/>
          </p:cNvSpPr>
          <p:nvPr>
            <p:ph type="ftr" idx="11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71"/>
          <p:cNvSpPr txBox="1">
            <a:spLocks noGrp="1"/>
          </p:cNvSpPr>
          <p:nvPr>
            <p:ph type="sldNum" idx="12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71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71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71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"/>
          <p:cNvSpPr txBox="1"/>
          <p:nvPr/>
        </p:nvSpPr>
        <p:spPr>
          <a:xfrm>
            <a:off x="2140458" y="2609296"/>
            <a:ext cx="9468068" cy="1989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imes New Roman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Awareness and Perception of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imes New Roman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Influencer Credibility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imes New Roman"/>
              <a:buNone/>
            </a:pPr>
            <a:r>
              <a:rPr lang="en-US" sz="4000" b="1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Beauty and Skin Care Products</a:t>
            </a:r>
            <a:endParaRPr/>
          </a:p>
        </p:txBody>
      </p:sp>
      <p:sp>
        <p:nvSpPr>
          <p:cNvPr id="136" name="Google Shape;136;p1"/>
          <p:cNvSpPr txBox="1"/>
          <p:nvPr/>
        </p:nvSpPr>
        <p:spPr>
          <a:xfrm>
            <a:off x="4842552" y="5042705"/>
            <a:ext cx="2506896" cy="98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JULY, 2025</a:t>
            </a:r>
            <a:endParaRPr sz="28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34860" y="164532"/>
            <a:ext cx="6122236" cy="1707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 txBox="1"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OBJECTIVES AND METHODOLOGY</a:t>
            </a:r>
            <a:endParaRPr/>
          </a:p>
        </p:txBody>
      </p:sp>
      <p:sp>
        <p:nvSpPr>
          <p:cNvPr id="143" name="Google Shape;143;p2"/>
          <p:cNvSpPr txBox="1"/>
          <p:nvPr/>
        </p:nvSpPr>
        <p:spPr>
          <a:xfrm>
            <a:off x="394124" y="1390148"/>
            <a:ext cx="6802483" cy="54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8"/>
              <a:buFont typeface="Noto Sans Symbols"/>
              <a:buNone/>
            </a:pPr>
            <a:r>
              <a:rPr lang="en-US" sz="2400" b="1" i="0" u="sng" strike="noStrike" cap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Objectives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1080"/>
              </a:spcBef>
              <a:spcAft>
                <a:spcPts val="0"/>
              </a:spcAft>
              <a:buClr>
                <a:schemeClr val="accent2"/>
              </a:buClr>
              <a:buSzPts val="2208"/>
              <a:buFont typeface="Noto Sans Symbols"/>
              <a:buNone/>
            </a:pPr>
            <a:endParaRPr sz="2400" b="1" i="0" u="sng" strike="noStrike" cap="none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368384" y="1840428"/>
            <a:ext cx="11401985" cy="91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05984" marR="0" lvl="0" indent="-305984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Char char="◼"/>
            </a:pPr>
            <a:r>
              <a:rPr lang="en-US" sz="1800" b="0" i="0" u="none" strike="noStrike" cap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understand the influence of beauty and skincare influencers on consumer awareness, perceptions, and purchasing behavior in Nepal, and to assess how these influencer-led promotions shape brand image, trust, and engagement among target audiences.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45" name="Google Shape;145;p2"/>
          <p:cNvSpPr txBox="1"/>
          <p:nvPr/>
        </p:nvSpPr>
        <p:spPr>
          <a:xfrm>
            <a:off x="395006" y="2871580"/>
            <a:ext cx="3405469" cy="435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Times New Roman"/>
              <a:buNone/>
            </a:pPr>
            <a:r>
              <a:rPr lang="en-US" sz="2400" b="1" i="0" u="sng" strike="noStrike" cap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Methodology</a:t>
            </a:r>
            <a:endParaRPr sz="2800" b="1" i="0" u="sng" strike="noStrike" cap="none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5598504" y="3089407"/>
            <a:ext cx="319620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endParaRPr sz="1600" b="0" i="0" u="none" strike="noStrike" cap="none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Length of Interview (LOI)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>
              <a:solidFill>
                <a:schemeClr val="accent1"/>
              </a:solidFill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⮚"/>
            </a:pPr>
            <a:r>
              <a:rPr lang="en-US" sz="16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mins approx.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394124" y="3360983"/>
            <a:ext cx="4922035" cy="336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None/>
            </a:pPr>
            <a:r>
              <a:rPr lang="en-US" sz="1800" b="1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Sample Size</a:t>
            </a:r>
            <a:endParaRPr dirty="0">
              <a:solidFill>
                <a:schemeClr val="accent1"/>
              </a:solidFill>
            </a:endParaRPr>
          </a:p>
          <a:p>
            <a:pPr marL="305984" marR="0" lvl="0" indent="-305984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400 Females 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9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None/>
            </a:pPr>
            <a:r>
              <a:rPr lang="en-US" sz="1800" b="1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 Group</a:t>
            </a:r>
            <a:endParaRPr dirty="0">
              <a:solidFill>
                <a:schemeClr val="accent1"/>
              </a:solidFill>
            </a:endParaRPr>
          </a:p>
          <a:p>
            <a:pPr marL="305984" marR="0" lvl="0" indent="-305984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18 - 45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9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None/>
            </a:pPr>
            <a:r>
              <a:rPr lang="en-US" sz="1800" b="1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Analysis</a:t>
            </a:r>
            <a:endParaRPr dirty="0">
              <a:solidFill>
                <a:schemeClr val="accent1"/>
              </a:solidFill>
            </a:endParaRPr>
          </a:p>
          <a:p>
            <a:pPr marL="305984" marR="0" lvl="0" indent="-305984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Descriptive statistics using Excel</a:t>
            </a:r>
            <a:endParaRPr dirty="0">
              <a:solidFill>
                <a:schemeClr val="accent1"/>
              </a:solidFill>
            </a:endParaRPr>
          </a:p>
          <a:p>
            <a:pPr marL="305984" marR="0" lvl="0" indent="-305984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Thematic analysis of open-ended data</a:t>
            </a:r>
            <a:endParaRPr dirty="0">
              <a:solidFill>
                <a:schemeClr val="accent1"/>
              </a:solidFill>
            </a:endParaRPr>
          </a:p>
          <a:p>
            <a:pPr marL="0" marR="0" lvl="0" indent="0" algn="l" rtl="0">
              <a:spcBef>
                <a:spcPts val="960"/>
              </a:spcBef>
              <a:spcAft>
                <a:spcPts val="0"/>
              </a:spcAft>
              <a:buClr>
                <a:srgbClr val="002060"/>
              </a:buClr>
              <a:buSzPts val="1656"/>
              <a:buFont typeface="Noto Sans Symbols"/>
              <a:buNone/>
            </a:pPr>
            <a:endParaRPr sz="1800" b="0" u="none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None/>
            </a:pPr>
            <a:endParaRPr sz="1600" b="0" u="none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2"/>
          <p:cNvSpPr txBox="1"/>
          <p:nvPr/>
        </p:nvSpPr>
        <p:spPr>
          <a:xfrm>
            <a:off x="5571996" y="4286084"/>
            <a:ext cx="6224995" cy="225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None/>
            </a:pPr>
            <a:r>
              <a:rPr lang="en-US" sz="1600" b="1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Research Design </a:t>
            </a:r>
            <a:endParaRPr dirty="0">
              <a:solidFill>
                <a:schemeClr val="accent1"/>
              </a:solidFill>
            </a:endParaRPr>
          </a:p>
          <a:p>
            <a:pPr marL="285750" marR="0" lvl="0" indent="-285750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Quantitative data with the survey questionnaire</a:t>
            </a:r>
            <a:endParaRPr dirty="0">
              <a:solidFill>
                <a:schemeClr val="accent1"/>
              </a:solidFill>
            </a:endParaRPr>
          </a:p>
          <a:p>
            <a:pPr marL="285750" marR="0" lvl="0" indent="-285750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collection using digital data collection platform</a:t>
            </a:r>
            <a:endParaRPr dirty="0">
              <a:solidFill>
                <a:schemeClr val="accent1"/>
              </a:solidFill>
            </a:endParaRPr>
          </a:p>
          <a:p>
            <a:pPr marL="285750" marR="0" lvl="0" indent="-285750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Administered survey with experienced field enumerators</a:t>
            </a:r>
            <a:endParaRPr dirty="0">
              <a:solidFill>
                <a:schemeClr val="accent1"/>
              </a:solidFill>
            </a:endParaRPr>
          </a:p>
          <a:p>
            <a:pPr marL="285750" marR="0" lvl="0" indent="-285750" algn="l" rtl="0">
              <a:spcBef>
                <a:spcPts val="92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⮚"/>
            </a:pPr>
            <a:r>
              <a:rPr lang="en-US" sz="1600" b="0" u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Computer Aided Personal Interview (CAPI) with the respondents 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8391362" y="3107077"/>
            <a:ext cx="319620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</a:pP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⮚"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Kathmandu Valley</a:t>
            </a:r>
            <a:endParaRPr/>
          </a:p>
        </p:txBody>
      </p:sp>
      <p:sp>
        <p:nvSpPr>
          <p:cNvPr id="151" name="Google Shape;151;p2"/>
          <p:cNvSpPr txBox="1"/>
          <p:nvPr/>
        </p:nvSpPr>
        <p:spPr>
          <a:xfrm>
            <a:off x="1251564" y="6249632"/>
            <a:ext cx="1033600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Note: This study is internally conducted by Avant Garde Solutions among 400 females in Kathmandu valley, Nepal.</a:t>
            </a: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"/>
          <p:cNvSpPr txBox="1"/>
          <p:nvPr/>
        </p:nvSpPr>
        <p:spPr>
          <a:xfrm>
            <a:off x="1361966" y="2861064"/>
            <a:ext cx="9468068" cy="126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</a:pPr>
            <a:r>
              <a:rPr lang="en-US" sz="7200" b="1" cap="none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DEMOGRAPHICS</a:t>
            </a:r>
            <a:endParaRPr sz="7200" b="1" cap="none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163" name="Google Shape;163;p4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DEMOGRAPHICS</a:t>
            </a:r>
            <a:endParaRPr/>
          </a:p>
        </p:txBody>
      </p:sp>
      <p:pic>
        <p:nvPicPr>
          <p:cNvPr id="164" name="Google Shape;1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28" y="1835989"/>
            <a:ext cx="3328704" cy="2182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1595" y="1835989"/>
            <a:ext cx="4452416" cy="2182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8526" y="1835988"/>
            <a:ext cx="3366746" cy="215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85501" y="4152380"/>
            <a:ext cx="5669771" cy="251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B0F28B-9DEE-618F-653B-36D9738A54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728" y="4152380"/>
            <a:ext cx="5523455" cy="24934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"/>
          <p:cNvSpPr txBox="1"/>
          <p:nvPr/>
        </p:nvSpPr>
        <p:spPr>
          <a:xfrm>
            <a:off x="1361966" y="2861064"/>
            <a:ext cx="9468068" cy="126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</a:pPr>
            <a:r>
              <a:rPr lang="en-US" sz="7200" b="1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SHARE OF MIND</a:t>
            </a:r>
            <a:endParaRPr sz="7200" b="1" cap="none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243" name="Google Shape;243;p10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AWARENESS ON PRODUCT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Sunscreen is the most used recalled product of different brands influenced by Nepali Influencers.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BF5135-CD8E-C612-4191-AC0B7EC3E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42" y="1701676"/>
            <a:ext cx="11376122" cy="4889416"/>
          </a:xfrm>
          <a:prstGeom prst="rect">
            <a:avLst/>
          </a:prstGeom>
        </p:spPr>
      </p:pic>
      <p:sp>
        <p:nvSpPr>
          <p:cNvPr id="247" name="Google Shape;247;p10"/>
          <p:cNvSpPr/>
          <p:nvPr/>
        </p:nvSpPr>
        <p:spPr>
          <a:xfrm>
            <a:off x="8946464" y="3189404"/>
            <a:ext cx="2819400" cy="1165200"/>
          </a:xfrm>
          <a:prstGeom prst="wedgeRectCallout">
            <a:avLst>
              <a:gd name="adj1" fmla="val 941"/>
              <a:gd name="adj2" fmla="val -100440"/>
            </a:avLst>
          </a:prstGeom>
          <a:solidFill>
            <a:schemeClr val="lt1"/>
          </a:solidFill>
          <a:ln w="222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245 of the respondents recall sunscreen product of different brands influenced by the Nepali influencer.</a:t>
            </a: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05DCC4-3F47-9EF9-83D6-96131BF91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694" y="2844655"/>
            <a:ext cx="7541406" cy="3962743"/>
          </a:xfrm>
          <a:prstGeom prst="rect">
            <a:avLst/>
          </a:prstGeom>
        </p:spPr>
      </p:pic>
      <p:sp>
        <p:nvSpPr>
          <p:cNvPr id="253" name="Google Shape;253;p11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254" name="Google Shape;254;p11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FUNNEL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</p:txBody>
      </p:sp>
      <p:sp>
        <p:nvSpPr>
          <p:cNvPr id="256" name="Google Shape;256;p11"/>
          <p:cNvSpPr/>
          <p:nvPr/>
        </p:nvSpPr>
        <p:spPr>
          <a:xfrm>
            <a:off x="10162673" y="3218484"/>
            <a:ext cx="753342" cy="394173"/>
          </a:xfrm>
          <a:prstGeom prst="rect">
            <a:avLst/>
          </a:prstGeom>
          <a:noFill/>
          <a:ln w="22225" cap="rnd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74%</a:t>
            </a:r>
            <a:endParaRPr dirty="0"/>
          </a:p>
        </p:txBody>
      </p:sp>
      <p:sp>
        <p:nvSpPr>
          <p:cNvPr id="258" name="Google Shape;258;p11"/>
          <p:cNvSpPr/>
          <p:nvPr/>
        </p:nvSpPr>
        <p:spPr>
          <a:xfrm>
            <a:off x="9590854" y="4008141"/>
            <a:ext cx="753342" cy="394173"/>
          </a:xfrm>
          <a:prstGeom prst="rect">
            <a:avLst/>
          </a:prstGeom>
          <a:noFill/>
          <a:ln w="22225" cap="rnd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90%</a:t>
            </a:r>
            <a:endParaRPr/>
          </a:p>
        </p:txBody>
      </p:sp>
      <p:sp>
        <p:nvSpPr>
          <p:cNvPr id="259" name="Google Shape;259;p11"/>
          <p:cNvSpPr/>
          <p:nvPr/>
        </p:nvSpPr>
        <p:spPr>
          <a:xfrm>
            <a:off x="9081948" y="4826027"/>
            <a:ext cx="753342" cy="394173"/>
          </a:xfrm>
          <a:prstGeom prst="rect">
            <a:avLst/>
          </a:prstGeom>
          <a:noFill/>
          <a:ln w="22225" cap="rnd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67%</a:t>
            </a:r>
            <a:endParaRPr/>
          </a:p>
        </p:txBody>
      </p:sp>
      <p:sp>
        <p:nvSpPr>
          <p:cNvPr id="260" name="Google Shape;260;p11"/>
          <p:cNvSpPr/>
          <p:nvPr/>
        </p:nvSpPr>
        <p:spPr>
          <a:xfrm>
            <a:off x="8491656" y="5726399"/>
            <a:ext cx="753342" cy="394173"/>
          </a:xfrm>
          <a:prstGeom prst="rect">
            <a:avLst/>
          </a:prstGeom>
          <a:noFill/>
          <a:ln w="22225" cap="rnd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72%</a:t>
            </a:r>
            <a:endParaRPr/>
          </a:p>
        </p:txBody>
      </p:sp>
      <p:sp>
        <p:nvSpPr>
          <p:cNvPr id="261" name="Google Shape;261;p11"/>
          <p:cNvSpPr txBox="1"/>
          <p:nvPr/>
        </p:nvSpPr>
        <p:spPr>
          <a:xfrm>
            <a:off x="436728" y="1751181"/>
            <a:ext cx="11318544" cy="83099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figure represents that among the 400 respondent who can recall one or more Nepali influencer (869) who have promoted skin care brand, among these, 74% (641) considered making a purchase, and 90% (575) went on to purchase. Among those purchasers, 67% (383) bought the product again, and 72% (276) recommended it to others.</a:t>
            </a:r>
            <a:endParaRPr/>
          </a:p>
        </p:txBody>
      </p:sp>
      <p:sp>
        <p:nvSpPr>
          <p:cNvPr id="262" name="Google Shape;262;p11"/>
          <p:cNvSpPr/>
          <p:nvPr/>
        </p:nvSpPr>
        <p:spPr>
          <a:xfrm>
            <a:off x="7813234" y="5619407"/>
            <a:ext cx="374109" cy="584775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8416330" y="4842712"/>
            <a:ext cx="374109" cy="584775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9590854" y="3177612"/>
            <a:ext cx="374109" cy="584775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8790439" y="3767421"/>
            <a:ext cx="374109" cy="584775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271" name="Google Shape;271;p12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BRAND MATCH WITH INFLUENCER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69% of the respondents believe brand selecting the respective influencer was their right decision because of the influencer’s popularity.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0B160-0289-4E1F-3769-784522B44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03" y="6293233"/>
            <a:ext cx="2005758" cy="499915"/>
          </a:xfrm>
          <a:prstGeom prst="rect">
            <a:avLst/>
          </a:prstGeom>
        </p:spPr>
      </p:pic>
      <p:sp>
        <p:nvSpPr>
          <p:cNvPr id="273" name="Google Shape;273;p12"/>
          <p:cNvSpPr txBox="1"/>
          <p:nvPr/>
        </p:nvSpPr>
        <p:spPr>
          <a:xfrm>
            <a:off x="2973005" y="5997081"/>
            <a:ext cx="4379400" cy="738900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Among 69% of the respondents who believe brand selecting influencer was a right decision, 32.11% mentioned due to popularity.</a:t>
            </a:r>
            <a:endParaRPr dirty="0"/>
          </a:p>
        </p:txBody>
      </p:sp>
      <p:sp>
        <p:nvSpPr>
          <p:cNvPr id="274" name="Google Shape;274;p12"/>
          <p:cNvSpPr txBox="1"/>
          <p:nvPr/>
        </p:nvSpPr>
        <p:spPr>
          <a:xfrm>
            <a:off x="7526728" y="5997081"/>
            <a:ext cx="4379400" cy="738900"/>
          </a:xfrm>
          <a:prstGeom prst="rect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Among 31% of the respondents who believe brand selecting influencer was a wrong decision, 36.36% mentioned due to lack of knowledge.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A1D606-4849-B43E-CFAE-9D0E32946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74" y="1665027"/>
            <a:ext cx="11418798" cy="445656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281" name="Google Shape;281;p13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INFLUENCER MATCH WITH BRAND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68% of the respondents believe influencer selecting the respective brand was their right decision because of the Brand’s Reputation.  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2CBDFE-FFB7-3507-1E68-42ADB6D3C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41" y="6276065"/>
            <a:ext cx="2005758" cy="4999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BCF70C-8B32-C693-0ADD-7FF30F31E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590" y="1701372"/>
            <a:ext cx="10516511" cy="4426080"/>
          </a:xfrm>
          <a:prstGeom prst="rect">
            <a:avLst/>
          </a:prstGeom>
        </p:spPr>
      </p:pic>
      <p:sp>
        <p:nvSpPr>
          <p:cNvPr id="284" name="Google Shape;284;p13"/>
          <p:cNvSpPr/>
          <p:nvPr/>
        </p:nvSpPr>
        <p:spPr>
          <a:xfrm>
            <a:off x="8973521" y="4054126"/>
            <a:ext cx="2294100" cy="1426500"/>
          </a:xfrm>
          <a:prstGeom prst="wedgeRectCallout">
            <a:avLst>
              <a:gd name="adj1" fmla="val -458"/>
              <a:gd name="adj2" fmla="val -84152"/>
            </a:avLst>
          </a:prstGeom>
          <a:solidFill>
            <a:schemeClr val="lt1"/>
          </a:solidFill>
          <a:ln w="222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Among 68% of the respondents who believe influencer selecting brand was a right decision, 30.02% mentioned due to product effectiveness.</a:t>
            </a: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291" name="Google Shape;291;p14"/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INFLUENCER CREDIBILITY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Most of the respondents believe that the influencer’s have high credibility. </a:t>
            </a:r>
            <a:endParaRPr dirty="0"/>
          </a:p>
        </p:txBody>
      </p:sp>
      <p:sp>
        <p:nvSpPr>
          <p:cNvPr id="292" name="Google Shape;292;p14"/>
          <p:cNvSpPr/>
          <p:nvPr/>
        </p:nvSpPr>
        <p:spPr>
          <a:xfrm>
            <a:off x="157329" y="6397152"/>
            <a:ext cx="1097043" cy="39417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A1A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Recall</a:t>
            </a:r>
            <a:endParaRPr dirty="0"/>
          </a:p>
        </p:txBody>
      </p:sp>
      <p:sp>
        <p:nvSpPr>
          <p:cNvPr id="293" name="Google Shape;293;p14"/>
          <p:cNvSpPr/>
          <p:nvPr/>
        </p:nvSpPr>
        <p:spPr>
          <a:xfrm>
            <a:off x="1426223" y="6397153"/>
            <a:ext cx="753342" cy="39417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A1A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869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4DA10A-96BF-D44C-8069-C4DF1DFFB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51" y="1772326"/>
            <a:ext cx="11107875" cy="45175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9"/>
          <p:cNvSpPr txBox="1"/>
          <p:nvPr/>
        </p:nvSpPr>
        <p:spPr>
          <a:xfrm>
            <a:off x="1526352" y="1802825"/>
            <a:ext cx="9468068" cy="3457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</a:pPr>
            <a:r>
              <a:rPr lang="en-US" sz="7200" b="1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HABITS</a:t>
            </a:r>
            <a:endParaRPr sz="7200" b="1" cap="none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0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478" name="Google Shape;478;p30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rely on social media to get information on beauty and skin care product. </a:t>
            </a:r>
            <a:endParaRPr/>
          </a:p>
        </p:txBody>
      </p:sp>
      <p:sp>
        <p:nvSpPr>
          <p:cNvPr id="479" name="Google Shape;479;p30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80" name="Google Shape;48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28" y="2064890"/>
            <a:ext cx="11071296" cy="4188315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0"/>
          <p:cNvSpPr/>
          <p:nvPr/>
        </p:nvSpPr>
        <p:spPr>
          <a:xfrm>
            <a:off x="9072150" y="2997899"/>
            <a:ext cx="2394194" cy="1076795"/>
          </a:xfrm>
          <a:prstGeom prst="wedgeRectCallout">
            <a:avLst>
              <a:gd name="adj1" fmla="val 19492"/>
              <a:gd name="adj2" fmla="val -86358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98% of the respondents use social media to get information on beauty and skin care product.</a:t>
            </a:r>
            <a:endParaRPr sz="1600" b="0" i="0" u="none" strike="noStrike" cap="none" dirty="0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1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488" name="Google Shape;488;p31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use Instagram followed by Tiktok and Youtube</a:t>
            </a:r>
            <a:r>
              <a:rPr lang="en-US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sp>
        <p:nvSpPr>
          <p:cNvPr id="489" name="Google Shape;489;p31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90" name="Google Shape;49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28" y="1931093"/>
            <a:ext cx="11236278" cy="4322112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1"/>
          <p:cNvSpPr/>
          <p:nvPr/>
        </p:nvSpPr>
        <p:spPr>
          <a:xfrm>
            <a:off x="9503225" y="2997900"/>
            <a:ext cx="2215500" cy="862200"/>
          </a:xfrm>
          <a:prstGeom prst="wedgeRectCallout">
            <a:avLst>
              <a:gd name="adj1" fmla="val 17216"/>
              <a:gd name="adj2" fmla="val -90904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91% of the respondents use Instagram.</a:t>
            </a:r>
            <a:endParaRPr sz="1600" b="0" i="0" u="none" strike="noStrike" cap="none" dirty="0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498" name="Google Shape;498;p32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watch videos and read posts on various social media platforms</a:t>
            </a:r>
            <a:r>
              <a:rPr lang="en-US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sp>
        <p:nvSpPr>
          <p:cNvPr id="499" name="Google Shape;499;p32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00" name="Google Shape;50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28" y="1764907"/>
            <a:ext cx="11282150" cy="4887553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2"/>
          <p:cNvSpPr/>
          <p:nvPr/>
        </p:nvSpPr>
        <p:spPr>
          <a:xfrm>
            <a:off x="9248475" y="1764900"/>
            <a:ext cx="2312100" cy="1229700"/>
          </a:xfrm>
          <a:prstGeom prst="wedgeRectCallout">
            <a:avLst>
              <a:gd name="adj1" fmla="val -60168"/>
              <a:gd name="adj2" fmla="val -3265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100% of the respondents read posts on X (previously Twitter).</a:t>
            </a:r>
            <a:endParaRPr sz="1600" b="0" i="0" u="none" strike="noStrike" cap="none" dirty="0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3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508" name="Google Shape;508;p33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watch reels on Instagram (94%) and Tiktok (96%) while Youtube is mainly used for web series (63%) </a:t>
            </a:r>
            <a:endParaRPr/>
          </a:p>
        </p:txBody>
      </p:sp>
      <p:sp>
        <p:nvSpPr>
          <p:cNvPr id="509" name="Google Shape;509;p33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0" name="Google Shape;51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76511"/>
            <a:ext cx="11718878" cy="4903995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33"/>
          <p:cNvSpPr/>
          <p:nvPr/>
        </p:nvSpPr>
        <p:spPr>
          <a:xfrm>
            <a:off x="842525" y="1876500"/>
            <a:ext cx="2018400" cy="1023600"/>
          </a:xfrm>
          <a:prstGeom prst="wedgeRectCallout">
            <a:avLst>
              <a:gd name="adj1" fmla="val -20338"/>
              <a:gd name="adj2" fmla="val 78700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63% of the respondents watches web series in YouTube.</a:t>
            </a:r>
            <a:endParaRPr sz="1600" b="0" i="0" u="none" strike="noStrike" cap="none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34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518" name="Google Shape;518;p34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spend three to five hours daily on social media</a:t>
            </a:r>
            <a:r>
              <a:rPr lang="en-US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sp>
        <p:nvSpPr>
          <p:cNvPr id="519" name="Google Shape;519;p34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20" name="Google Shape;52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728" y="2039933"/>
            <a:ext cx="11278578" cy="4505334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34"/>
          <p:cNvSpPr/>
          <p:nvPr/>
        </p:nvSpPr>
        <p:spPr>
          <a:xfrm>
            <a:off x="7014725" y="2225600"/>
            <a:ext cx="2429700" cy="1023600"/>
          </a:xfrm>
          <a:prstGeom prst="wedgeRectCallout">
            <a:avLst>
              <a:gd name="adj1" fmla="val -70160"/>
              <a:gd name="adj2" fmla="val -49204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42.75% of the respondents spend three to five hours daily on social media.</a:t>
            </a:r>
            <a:endParaRPr sz="1600" b="0" i="0" u="none" strike="noStrike" cap="none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5"/>
          <p:cNvSpPr txBox="1"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 b="1"/>
              <a:t>RESEARCH PURPOSE                                                                        4/10</a:t>
            </a:r>
            <a:endParaRPr b="1"/>
          </a:p>
        </p:txBody>
      </p:sp>
      <p:sp>
        <p:nvSpPr>
          <p:cNvPr id="528" name="Google Shape;528;p35"/>
          <p:cNvSpPr/>
          <p:nvPr/>
        </p:nvSpPr>
        <p:spPr>
          <a:xfrm>
            <a:off x="436728" y="604795"/>
            <a:ext cx="11282150" cy="1023583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60F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 CONSUMPTION HABIT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Majority of the respondents use social media in between 7 pm to 9 pm.</a:t>
            </a:r>
            <a:endParaRPr/>
          </a:p>
        </p:txBody>
      </p:sp>
      <p:sp>
        <p:nvSpPr>
          <p:cNvPr id="529" name="Google Shape;529;p35"/>
          <p:cNvSpPr txBox="1"/>
          <p:nvPr/>
        </p:nvSpPr>
        <p:spPr>
          <a:xfrm>
            <a:off x="5683922" y="3249194"/>
            <a:ext cx="824155" cy="359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1" i="0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30" name="Google Shape;53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160" y="1871853"/>
            <a:ext cx="11282150" cy="4586041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5"/>
          <p:cNvSpPr/>
          <p:nvPr/>
        </p:nvSpPr>
        <p:spPr>
          <a:xfrm>
            <a:off x="7034325" y="2405400"/>
            <a:ext cx="2312100" cy="1023600"/>
          </a:xfrm>
          <a:prstGeom prst="wedgeRectCallout">
            <a:avLst>
              <a:gd name="adj1" fmla="val -70339"/>
              <a:gd name="adj2" fmla="val -59112"/>
            </a:avLst>
          </a:prstGeom>
          <a:solidFill>
            <a:srgbClr val="FFFFFF"/>
          </a:solidFill>
          <a:ln w="22225" cap="rnd" cmpd="sng">
            <a:solidFill>
              <a:srgbClr val="0F243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F243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73% of the respondents use social media in between 7 pm to 9 pm.</a:t>
            </a:r>
            <a:endParaRPr sz="1600" b="0" i="0" u="none" strike="noStrike" cap="none">
              <a:solidFill>
                <a:srgbClr val="0F243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70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0" name="Google Shape;800;p70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sz="7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70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rgbClr val="0A1A2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2" name="Google Shape;802;p70"/>
          <p:cNvSpPr txBox="1"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US" sz="8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sp>
        <p:nvSpPr>
          <p:cNvPr id="803" name="Google Shape;803;p70"/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Avant Garde Solutions Pvt. Ltd.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Sankhamul, Kathmandu, Nepal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+977 1 5242340 | 5912340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info@avantgarde.com.np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www.avantgarde.com.np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699</Words>
  <Application>Microsoft Office PowerPoint</Application>
  <PresentationFormat>Widescreen</PresentationFormat>
  <Paragraphs>105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Noto Sans Symbols</vt:lpstr>
      <vt:lpstr>Times New Roman</vt:lpstr>
      <vt:lpstr>80_Dividend</vt:lpstr>
      <vt:lpstr>PowerPoint Presentation</vt:lpstr>
      <vt:lpstr>OBJECTIVES AND METHODOLOGY</vt:lpstr>
      <vt:lpstr>PowerPoint Presentation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PowerPoint Presentation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Avant Garde</dc:creator>
  <cp:lastModifiedBy>supriya.avantgarde@gmail.com</cp:lastModifiedBy>
  <cp:revision>30</cp:revision>
  <dcterms:created xsi:type="dcterms:W3CDTF">2018-02-05T15:26:47Z</dcterms:created>
  <dcterms:modified xsi:type="dcterms:W3CDTF">2025-10-15T09:34:39Z</dcterms:modified>
</cp:coreProperties>
</file>