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9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0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1.xml" ContentType="application/vnd.openxmlformats-officedocument.presentationml.notesSlide+xml"/>
  <Override PartName="/ppt/charts/chartEx1.xml" ContentType="application/vnd.ms-office.chartex+xml"/>
  <Override PartName="/ppt/charts/style19.xml" ContentType="application/vnd.ms-office.chartstyle+xml"/>
  <Override PartName="/ppt/charts/colors19.xml" ContentType="application/vnd.ms-office.chartcolorstyle+xml"/>
  <Override PartName="/ppt/charts/chart19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13.xml" ContentType="application/vnd.openxmlformats-officedocument.presentationml.notesSlide+xml"/>
  <Override PartName="/ppt/charts/chart21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4.xml" ContentType="application/vnd.openxmlformats-officedocument.presentationml.notesSlide+xml"/>
  <Override PartName="/ppt/charts/chart22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15.xml" ContentType="application/vnd.openxmlformats-officedocument.presentationml.notesSlide+xml"/>
  <Override PartName="/ppt/charts/chart23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16.xml" ContentType="application/vnd.openxmlformats-officedocument.presentationml.notesSlide+xml"/>
  <Override PartName="/ppt/charts/chart24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17.xml" ContentType="application/vnd.openxmlformats-officedocument.presentationml.notesSlide+xml"/>
  <Override PartName="/ppt/charts/chart25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19.xml" ContentType="application/vnd.openxmlformats-officedocument.presentationml.notesSlide+xml"/>
  <Override PartName="/ppt/charts/chart27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20.xml" ContentType="application/vnd.openxmlformats-officedocument.presentationml.notesSlide+xml"/>
  <Override PartName="/ppt/charts/chart28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21.xml" ContentType="application/vnd.openxmlformats-officedocument.presentationml.notesSlide+xml"/>
  <Override PartName="/ppt/charts/chart29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22.xml" ContentType="application/vnd.openxmlformats-officedocument.presentationml.notesSlide+xml"/>
  <Override PartName="/ppt/charts/chart30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23.xml" ContentType="application/vnd.openxmlformats-officedocument.presentationml.notesSlide+xml"/>
  <Override PartName="/ppt/charts/chart31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24.xml" ContentType="application/vnd.openxmlformats-officedocument.presentationml.notesSlide+xml"/>
  <Override PartName="/ppt/charts/chartEx2.xml" ContentType="application/vnd.ms-office.chartex+xml"/>
  <Override PartName="/ppt/charts/style33.xml" ContentType="application/vnd.ms-office.chartstyle+xml"/>
  <Override PartName="/ppt/charts/colors33.xml" ContentType="application/vnd.ms-office.chartcolorstyle+xml"/>
  <Override PartName="/ppt/charts/chartEx3.xml" ContentType="application/vnd.ms-office.chartex+xml"/>
  <Override PartName="/ppt/charts/style34.xml" ContentType="application/vnd.ms-office.chartstyle+xml"/>
  <Override PartName="/ppt/charts/colors34.xml" ContentType="application/vnd.ms-office.chartcolorstyle+xml"/>
  <Override PartName="/ppt/charts/chartEx4.xml" ContentType="application/vnd.ms-office.chartex+xml"/>
  <Override PartName="/ppt/charts/style35.xml" ContentType="application/vnd.ms-office.chartstyle+xml"/>
  <Override PartName="/ppt/charts/colors35.xml" ContentType="application/vnd.ms-office.chartcolorstyle+xml"/>
  <Override PartName="/ppt/notesSlides/notesSlide25.xml" ContentType="application/vnd.openxmlformats-officedocument.presentationml.notesSlide+xml"/>
  <Override PartName="/ppt/charts/chartEx5.xml" ContentType="application/vnd.ms-office.chartex+xml"/>
  <Override PartName="/ppt/charts/style36.xml" ContentType="application/vnd.ms-office.chartstyle+xml"/>
  <Override PartName="/ppt/charts/colors36.xml" ContentType="application/vnd.ms-office.chartcolorstyle+xml"/>
  <Override PartName="/ppt/charts/chartEx6.xml" ContentType="application/vnd.ms-office.chartex+xml"/>
  <Override PartName="/ppt/charts/style37.xml" ContentType="application/vnd.ms-office.chartstyle+xml"/>
  <Override PartName="/ppt/charts/colors37.xml" ContentType="application/vnd.ms-office.chartcolorstyle+xml"/>
  <Override PartName="/ppt/notesSlides/notesSlide26.xml" ContentType="application/vnd.openxmlformats-officedocument.presentationml.notesSlide+xml"/>
  <Override PartName="/ppt/charts/chart32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3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34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notesSlides/notesSlide27.xml" ContentType="application/vnd.openxmlformats-officedocument.presentationml.notesSlide+xml"/>
  <Override PartName="/ppt/charts/chart35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36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0" r:id="rId1"/>
  </p:sldMasterIdLst>
  <p:notesMasterIdLst>
    <p:notesMasterId r:id="rId33"/>
  </p:notesMasterIdLst>
  <p:handoutMasterIdLst>
    <p:handoutMasterId r:id="rId34"/>
  </p:handoutMasterIdLst>
  <p:sldIdLst>
    <p:sldId id="5869" r:id="rId2"/>
    <p:sldId id="263" r:id="rId3"/>
    <p:sldId id="5991" r:id="rId4"/>
    <p:sldId id="5918" r:id="rId5"/>
    <p:sldId id="6042" r:id="rId6"/>
    <p:sldId id="6043" r:id="rId7"/>
    <p:sldId id="6044" r:id="rId8"/>
    <p:sldId id="6045" r:id="rId9"/>
    <p:sldId id="6046" r:id="rId10"/>
    <p:sldId id="6047" r:id="rId11"/>
    <p:sldId id="6048" r:id="rId12"/>
    <p:sldId id="6049" r:id="rId13"/>
    <p:sldId id="6050" r:id="rId14"/>
    <p:sldId id="6062" r:id="rId15"/>
    <p:sldId id="6063" r:id="rId16"/>
    <p:sldId id="6072" r:id="rId17"/>
    <p:sldId id="6064" r:id="rId18"/>
    <p:sldId id="6073" r:id="rId19"/>
    <p:sldId id="6065" r:id="rId20"/>
    <p:sldId id="6074" r:id="rId21"/>
    <p:sldId id="6066" r:id="rId22"/>
    <p:sldId id="6075" r:id="rId23"/>
    <p:sldId id="6067" r:id="rId24"/>
    <p:sldId id="6076" r:id="rId25"/>
    <p:sldId id="6069" r:id="rId26"/>
    <p:sldId id="6077" r:id="rId27"/>
    <p:sldId id="6078" r:id="rId28"/>
    <p:sldId id="6080" r:id="rId29"/>
    <p:sldId id="6071" r:id="rId30"/>
    <p:sldId id="6081" r:id="rId31"/>
    <p:sldId id="398" r:id="rId32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aining" id="{F70C9EFB-BD9A-4431-9EBD-8A4F55529180}">
          <p14:sldIdLst>
            <p14:sldId id="5869"/>
            <p14:sldId id="263"/>
            <p14:sldId id="5991"/>
            <p14:sldId id="5918"/>
            <p14:sldId id="6042"/>
            <p14:sldId id="6043"/>
            <p14:sldId id="6044"/>
            <p14:sldId id="6045"/>
            <p14:sldId id="6046"/>
            <p14:sldId id="6047"/>
            <p14:sldId id="6048"/>
            <p14:sldId id="6049"/>
            <p14:sldId id="6050"/>
            <p14:sldId id="6062"/>
            <p14:sldId id="6063"/>
            <p14:sldId id="6072"/>
            <p14:sldId id="6064"/>
            <p14:sldId id="6073"/>
            <p14:sldId id="6065"/>
            <p14:sldId id="6074"/>
            <p14:sldId id="6066"/>
            <p14:sldId id="6075"/>
            <p14:sldId id="6067"/>
            <p14:sldId id="6076"/>
            <p14:sldId id="6069"/>
            <p14:sldId id="6077"/>
            <p14:sldId id="6078"/>
            <p14:sldId id="6080"/>
            <p14:sldId id="6071"/>
            <p14:sldId id="6081"/>
            <p14:sldId id="3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F4409"/>
    <a:srgbClr val="0F243E"/>
    <a:srgbClr val="FFCC99"/>
    <a:srgbClr val="E96E09"/>
    <a:srgbClr val="A4CCB5"/>
    <a:srgbClr val="CCCCFF"/>
    <a:srgbClr val="8CEEF8"/>
    <a:srgbClr val="AFEBF1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46" autoAdjust="0"/>
    <p:restoredTop sz="93784" autoAdjust="0"/>
  </p:normalViewPr>
  <p:slideViewPr>
    <p:cSldViewPr snapToGrid="0">
      <p:cViewPr varScale="1">
        <p:scale>
          <a:sx n="62" d="100"/>
          <a:sy n="62" d="100"/>
        </p:scale>
        <p:origin x="604" y="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Sponsor%20Ads\Sponsor%20Ad%20final%20data%20set.xlsx" TargetMode="External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9.xml"/><Relationship Id="rId2" Type="http://schemas.microsoft.com/office/2011/relationships/chartStyle" Target="style19.xml"/><Relationship Id="rId1" Type="http://schemas.openxmlformats.org/officeDocument/2006/relationships/oleObject" Target="file:///C:\Users\sarwa\OneDrive\Desktop\Sponsor%20Ads\Sponsor%20Ad%20final%20data%20set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33.xml"/><Relationship Id="rId2" Type="http://schemas.microsoft.com/office/2011/relationships/chartStyle" Target="style33.xml"/><Relationship Id="rId1" Type="http://schemas.openxmlformats.org/officeDocument/2006/relationships/oleObject" Target="file:///C:\Users\sarwa\OneDrive\Desktop\Sponsor%20Ads\Sponsor%20Ad%20final%20data%20set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34.xml"/><Relationship Id="rId2" Type="http://schemas.microsoft.com/office/2011/relationships/chartStyle" Target="style34.xml"/><Relationship Id="rId1" Type="http://schemas.openxmlformats.org/officeDocument/2006/relationships/oleObject" Target="file:///C:\Users\sarwa\OneDrive\Desktop\Sponsor%20Ads\Sponsor%20Ad%20final%20data%20set.xlsx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35.xml"/><Relationship Id="rId2" Type="http://schemas.microsoft.com/office/2011/relationships/chartStyle" Target="style35.xml"/><Relationship Id="rId1" Type="http://schemas.openxmlformats.org/officeDocument/2006/relationships/oleObject" Target="file:///C:\Users\sarwa\OneDrive\Desktop\Sponsor%20Ads\Sponsor%20Ad%20final%20data%20set.xlsx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36.xml"/><Relationship Id="rId2" Type="http://schemas.microsoft.com/office/2011/relationships/chartStyle" Target="style36.xml"/><Relationship Id="rId1" Type="http://schemas.openxmlformats.org/officeDocument/2006/relationships/oleObject" Target="file:///C:\Users\sarwa\OneDrive\Desktop\Sponsor%20Ads\Sponsor%20Ad%20final%20data%20set.xlsx" TargetMode="External"/></Relationships>
</file>

<file path=ppt/charts/_rels/chartEx6.xml.rels><?xml version="1.0" encoding="UTF-8" standalone="yes"?>
<Relationships xmlns="http://schemas.openxmlformats.org/package/2006/relationships"><Relationship Id="rId3" Type="http://schemas.microsoft.com/office/2011/relationships/chartColorStyle" Target="colors37.xml"/><Relationship Id="rId2" Type="http://schemas.microsoft.com/office/2011/relationships/chartStyle" Target="style37.xml"/><Relationship Id="rId1" Type="http://schemas.openxmlformats.org/officeDocument/2006/relationships/oleObject" Target="file:///C:\Users\sarwa\OneDrive\Desktop\Sponsor%20Ads\Sponsor%20Ad%20final%20data%20s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 Group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Demographic!$A$11:$A$13</c:f>
              <c:strCache>
                <c:ptCount val="3"/>
                <c:pt idx="0">
                  <c:v>18-25 y.o.</c:v>
                </c:pt>
                <c:pt idx="1">
                  <c:v>26-35 y.o.</c:v>
                </c:pt>
                <c:pt idx="2">
                  <c:v>36-45 y.o.</c:v>
                </c:pt>
              </c:strCache>
            </c:strRef>
          </c:cat>
          <c:val>
            <c:numRef>
              <c:f>Demographic!$B$11:$B$13</c:f>
              <c:numCache>
                <c:formatCode>0.00%</c:formatCode>
                <c:ptCount val="3"/>
                <c:pt idx="0">
                  <c:v>0.53600000000000003</c:v>
                </c:pt>
                <c:pt idx="1">
                  <c:v>0.24199999999999999</c:v>
                </c:pt>
                <c:pt idx="2">
                  <c:v>0.222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29-445D-95A5-EF15FBA264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2892016"/>
        <c:axId val="412883816"/>
      </c:barChart>
      <c:catAx>
        <c:axId val="41289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883816"/>
        <c:crosses val="autoZero"/>
        <c:auto val="1"/>
        <c:lblAlgn val="ctr"/>
        <c:lblOffset val="100"/>
        <c:noMultiLvlLbl val="0"/>
      </c:catAx>
      <c:valAx>
        <c:axId val="41288381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892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Demographic!$A$24:$A$25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Demographic!$B$24:$B$25</c:f>
              <c:numCache>
                <c:formatCode>0.00%</c:formatCode>
                <c:ptCount val="2"/>
                <c:pt idx="0">
                  <c:v>0.48799999999999999</c:v>
                </c:pt>
                <c:pt idx="1">
                  <c:v>0.51200000000000001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0D-4B6C-9798-556DA91B20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2043040"/>
        <c:axId val="532041728"/>
      </c:barChart>
      <c:catAx>
        <c:axId val="53204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041728"/>
        <c:crosses val="autoZero"/>
        <c:auto val="1"/>
        <c:lblAlgn val="ctr"/>
        <c:lblOffset val="100"/>
        <c:noMultiLvlLbl val="0"/>
      </c:catAx>
      <c:valAx>
        <c:axId val="53204172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043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Education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Demographic!$A$74:$A$79</c:f>
              <c:strCache>
                <c:ptCount val="6"/>
                <c:pt idx="0">
                  <c:v>Primary education</c:v>
                </c:pt>
                <c:pt idx="1">
                  <c:v>Secondary education</c:v>
                </c:pt>
                <c:pt idx="2">
                  <c:v>Vocational training</c:v>
                </c:pt>
                <c:pt idx="3">
                  <c:v>Bachelor’s degree or equivalent</c:v>
                </c:pt>
                <c:pt idx="4">
                  <c:v>Master’s degree or equivalent</c:v>
                </c:pt>
                <c:pt idx="5">
                  <c:v>Ph.D.</c:v>
                </c:pt>
              </c:strCache>
            </c:strRef>
          </c:cat>
          <c:val>
            <c:numRef>
              <c:f>Demographic!$B$74:$B$79</c:f>
              <c:numCache>
                <c:formatCode>0.00%</c:formatCode>
                <c:ptCount val="6"/>
                <c:pt idx="0">
                  <c:v>0.03</c:v>
                </c:pt>
                <c:pt idx="1">
                  <c:v>0.312</c:v>
                </c:pt>
                <c:pt idx="2">
                  <c:v>6.2E-2</c:v>
                </c:pt>
                <c:pt idx="3">
                  <c:v>0.496</c:v>
                </c:pt>
                <c:pt idx="4">
                  <c:v>9.8000000000000004E-2</c:v>
                </c:pt>
                <c:pt idx="5">
                  <c:v>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F4-4E0F-AC77-2BE16B9C56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886184"/>
        <c:axId val="599884872"/>
      </c:barChart>
      <c:catAx>
        <c:axId val="59988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884872"/>
        <c:crosses val="autoZero"/>
        <c:auto val="1"/>
        <c:lblAlgn val="ctr"/>
        <c:lblOffset val="100"/>
        <c:noMultiLvlLbl val="0"/>
      </c:catAx>
      <c:valAx>
        <c:axId val="599884872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886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05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Employment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Demographic!$A$104:$A$112</c:f>
              <c:strCache>
                <c:ptCount val="9"/>
                <c:pt idx="0">
                  <c:v>Freelancer</c:v>
                </c:pt>
                <c:pt idx="1">
                  <c:v>Retired</c:v>
                </c:pt>
                <c:pt idx="2">
                  <c:v>Don’t Know</c:v>
                </c:pt>
                <c:pt idx="3">
                  <c:v>Unemployed</c:v>
                </c:pt>
                <c:pt idx="4">
                  <c:v>Keeping house/home-maker</c:v>
                </c:pt>
                <c:pt idx="5">
                  <c:v>Student and employed</c:v>
                </c:pt>
                <c:pt idx="6">
                  <c:v>Self-employed</c:v>
                </c:pt>
                <c:pt idx="7">
                  <c:v>Full-time student</c:v>
                </c:pt>
                <c:pt idx="8">
                  <c:v>Employed</c:v>
                </c:pt>
              </c:strCache>
            </c:strRef>
          </c:cat>
          <c:val>
            <c:numRef>
              <c:f>Demographic!$B$104:$B$112</c:f>
              <c:numCache>
                <c:formatCode>0.00%</c:formatCode>
                <c:ptCount val="9"/>
                <c:pt idx="0">
                  <c:v>2E-3</c:v>
                </c:pt>
                <c:pt idx="1">
                  <c:v>2E-3</c:v>
                </c:pt>
                <c:pt idx="2">
                  <c:v>4.0000000000000001E-3</c:v>
                </c:pt>
                <c:pt idx="3">
                  <c:v>6.4000000000000001E-2</c:v>
                </c:pt>
                <c:pt idx="4">
                  <c:v>7.3999999999999996E-2</c:v>
                </c:pt>
                <c:pt idx="5">
                  <c:v>0.14799999999999999</c:v>
                </c:pt>
                <c:pt idx="6">
                  <c:v>0.19800000000000001</c:v>
                </c:pt>
                <c:pt idx="7">
                  <c:v>0.20200000000000001</c:v>
                </c:pt>
                <c:pt idx="8">
                  <c:v>0.30599999999999999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E6-4F3D-8C81-00D23896ED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04288936"/>
        <c:axId val="604289592"/>
      </c:barChart>
      <c:catAx>
        <c:axId val="604288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4289592"/>
        <c:crosses val="autoZero"/>
        <c:auto val="1"/>
        <c:lblAlgn val="ctr"/>
        <c:lblOffset val="100"/>
        <c:noMultiLvlLbl val="0"/>
      </c:catAx>
      <c:valAx>
        <c:axId val="604289592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4288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1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Income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79860631834679"/>
          <c:y val="0.21597590509422554"/>
          <c:w val="0.76070499025085203"/>
          <c:h val="0.370146219641237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Demographic!$A$133:$A$140</c:f>
              <c:strCache>
                <c:ptCount val="8"/>
                <c:pt idx="0">
                  <c:v>Less than 20,000</c:v>
                </c:pt>
                <c:pt idx="1">
                  <c:v>20,001 – 40,000 </c:v>
                </c:pt>
                <c:pt idx="2">
                  <c:v>40,001 – 60,000</c:v>
                </c:pt>
                <c:pt idx="3">
                  <c:v>60,001 – 80,000 </c:v>
                </c:pt>
                <c:pt idx="4">
                  <c:v>80,001 – 100,000</c:v>
                </c:pt>
                <c:pt idx="5">
                  <c:v>Above 100,000 </c:v>
                </c:pt>
                <c:pt idx="6">
                  <c:v>Don’t Know</c:v>
                </c:pt>
                <c:pt idx="7">
                  <c:v>No Response/Refused</c:v>
                </c:pt>
              </c:strCache>
            </c:strRef>
          </c:cat>
          <c:val>
            <c:numRef>
              <c:f>Demographic!$B$133:$B$140</c:f>
              <c:numCache>
                <c:formatCode>0%</c:formatCode>
                <c:ptCount val="8"/>
                <c:pt idx="0">
                  <c:v>3.7999999999999999E-2</c:v>
                </c:pt>
                <c:pt idx="1">
                  <c:v>0.22</c:v>
                </c:pt>
                <c:pt idx="2">
                  <c:v>0.28399999999999997</c:v>
                </c:pt>
                <c:pt idx="3">
                  <c:v>0.154</c:v>
                </c:pt>
                <c:pt idx="4">
                  <c:v>7.8E-2</c:v>
                </c:pt>
                <c:pt idx="5">
                  <c:v>0.17199999999999999</c:v>
                </c:pt>
                <c:pt idx="6">
                  <c:v>0.01</c:v>
                </c:pt>
                <c:pt idx="7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EF-441E-AE26-0955B6AF8F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99043160"/>
        <c:axId val="599040208"/>
      </c:barChart>
      <c:catAx>
        <c:axId val="59904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0208"/>
        <c:crosses val="autoZero"/>
        <c:auto val="1"/>
        <c:lblAlgn val="ctr"/>
        <c:lblOffset val="100"/>
        <c:noMultiLvlLbl val="0"/>
      </c:catAx>
      <c:valAx>
        <c:axId val="59904020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3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Sheet2!$A$37:$A$39</c:f>
              <c:strCache>
                <c:ptCount val="3"/>
                <c:pt idx="0">
                  <c:v>Rarely </c:v>
                </c:pt>
                <c:pt idx="1">
                  <c:v>Sometimes </c:v>
                </c:pt>
                <c:pt idx="2">
                  <c:v>Very Often</c:v>
                </c:pt>
              </c:strCache>
            </c:strRef>
          </c:cat>
          <c:val>
            <c:numRef>
              <c:f>Sheet2!$B$37:$B$39</c:f>
              <c:numCache>
                <c:formatCode>0.00%</c:formatCode>
                <c:ptCount val="3"/>
                <c:pt idx="0">
                  <c:v>0.128</c:v>
                </c:pt>
                <c:pt idx="1">
                  <c:v>0.54200000000000004</c:v>
                </c:pt>
                <c:pt idx="2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E6-4652-B11D-17928EF9D3C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4969456"/>
        <c:axId val="614973392"/>
      </c:barChart>
      <c:catAx>
        <c:axId val="61496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973392"/>
        <c:crosses val="autoZero"/>
        <c:auto val="1"/>
        <c:lblAlgn val="ctr"/>
        <c:lblOffset val="100"/>
        <c:noMultiLvlLbl val="0"/>
      </c:catAx>
      <c:valAx>
        <c:axId val="614973392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496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Sheet2!$A$57:$A$60</c:f>
              <c:strCache>
                <c:ptCount val="4"/>
                <c:pt idx="0">
                  <c:v>YouTube</c:v>
                </c:pt>
                <c:pt idx="1">
                  <c:v>Facebook</c:v>
                </c:pt>
                <c:pt idx="2">
                  <c:v>Instagram</c:v>
                </c:pt>
                <c:pt idx="3">
                  <c:v>LinkedIn</c:v>
                </c:pt>
              </c:strCache>
            </c:strRef>
          </c:cat>
          <c:val>
            <c:numRef>
              <c:f>Sheet2!$B$57:$B$60</c:f>
              <c:numCache>
                <c:formatCode>0%</c:formatCode>
                <c:ptCount val="4"/>
                <c:pt idx="0">
                  <c:v>0.91200000000000003</c:v>
                </c:pt>
                <c:pt idx="1">
                  <c:v>0.77600000000000002</c:v>
                </c:pt>
                <c:pt idx="2">
                  <c:v>0.53400000000000003</c:v>
                </c:pt>
                <c:pt idx="3">
                  <c:v>4.2000000000000003E-2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BC-4922-8566-748537D284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4203456"/>
        <c:axId val="534195256"/>
      </c:barChart>
      <c:catAx>
        <c:axId val="53420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4195256"/>
        <c:crosses val="autoZero"/>
        <c:auto val="1"/>
        <c:lblAlgn val="ctr"/>
        <c:lblOffset val="100"/>
        <c:noMultiLvlLbl val="0"/>
      </c:catAx>
      <c:valAx>
        <c:axId val="53419525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420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Sheet2!$A$88:$A$93</c:f>
              <c:strCache>
                <c:ptCount val="6"/>
                <c:pt idx="0">
                  <c:v>Fashion &amp; Apparel </c:v>
                </c:pt>
                <c:pt idx="1">
                  <c:v>Food &amp; Beverages </c:v>
                </c:pt>
                <c:pt idx="2">
                  <c:v>Electronic &amp; Gadgets </c:v>
                </c:pt>
                <c:pt idx="3">
                  <c:v>Personal Care &amp; Beauty</c:v>
                </c:pt>
                <c:pt idx="4">
                  <c:v>Apps &amp; Online Services </c:v>
                </c:pt>
                <c:pt idx="5">
                  <c:v>Automobiles</c:v>
                </c:pt>
              </c:strCache>
            </c:strRef>
          </c:cat>
          <c:val>
            <c:numRef>
              <c:f>Sheet2!$B$88:$B$93</c:f>
              <c:numCache>
                <c:formatCode>0%</c:formatCode>
                <c:ptCount val="6"/>
                <c:pt idx="0">
                  <c:v>0.68600000000000005</c:v>
                </c:pt>
                <c:pt idx="1">
                  <c:v>0.65</c:v>
                </c:pt>
                <c:pt idx="2">
                  <c:v>0.55200000000000005</c:v>
                </c:pt>
                <c:pt idx="3">
                  <c:v>0.54400000000000004</c:v>
                </c:pt>
                <c:pt idx="4">
                  <c:v>0.52</c:v>
                </c:pt>
                <c:pt idx="5">
                  <c:v>0.29399999999999998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3D-4A24-8C4C-4EE2FB5F3D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9361216"/>
        <c:axId val="619357608"/>
      </c:barChart>
      <c:catAx>
        <c:axId val="61936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9357608"/>
        <c:crosses val="autoZero"/>
        <c:auto val="1"/>
        <c:lblAlgn val="ctr"/>
        <c:lblOffset val="100"/>
        <c:noMultiLvlLbl val="0"/>
      </c:catAx>
      <c:valAx>
        <c:axId val="61935760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9361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Sheet2!$A$128:$A$132</c:f>
              <c:strCache>
                <c:ptCount val="5"/>
                <c:pt idx="0">
                  <c:v>Discount/Offers </c:v>
                </c:pt>
                <c:pt idx="1">
                  <c:v>Customer Reviews</c:v>
                </c:pt>
                <c:pt idx="2">
                  <c:v>Product/Services </c:v>
                </c:pt>
                <c:pt idx="3">
                  <c:v>Influencer/Celebrity Endorsement </c:v>
                </c:pt>
                <c:pt idx="4">
                  <c:v>Promotion</c:v>
                </c:pt>
              </c:strCache>
            </c:strRef>
          </c:cat>
          <c:val>
            <c:numRef>
              <c:f>Sheet2!$B$128:$B$132</c:f>
              <c:numCache>
                <c:formatCode>0%</c:formatCode>
                <c:ptCount val="5"/>
                <c:pt idx="0">
                  <c:v>0.76400000000000001</c:v>
                </c:pt>
                <c:pt idx="1">
                  <c:v>0.57799999999999996</c:v>
                </c:pt>
                <c:pt idx="2">
                  <c:v>0.48399999999999999</c:v>
                </c:pt>
                <c:pt idx="3">
                  <c:v>0.23</c:v>
                </c:pt>
                <c:pt idx="4">
                  <c:v>0.182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6C-4907-9A4F-912936A78F4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6337632"/>
        <c:axId val="616338944"/>
      </c:barChart>
      <c:catAx>
        <c:axId val="61633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338944"/>
        <c:crosses val="autoZero"/>
        <c:auto val="1"/>
        <c:lblAlgn val="ctr"/>
        <c:lblOffset val="100"/>
        <c:noMultiLvlLbl val="0"/>
      </c:catAx>
      <c:valAx>
        <c:axId val="61633894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337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Sheet2!$A$164:$A$170</c:f>
              <c:strCache>
                <c:ptCount val="7"/>
                <c:pt idx="0">
                  <c:v>Distracting</c:v>
                </c:pt>
                <c:pt idx="1">
                  <c:v>Informative</c:v>
                </c:pt>
                <c:pt idx="2">
                  <c:v>Irritating</c:v>
                </c:pt>
                <c:pt idx="3">
                  <c:v>Useful</c:v>
                </c:pt>
                <c:pt idx="4">
                  <c:v>Relevant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Sheet2!$B$164:$B$170</c:f>
              <c:numCache>
                <c:formatCode>0%</c:formatCode>
                <c:ptCount val="7"/>
                <c:pt idx="0">
                  <c:v>0.74</c:v>
                </c:pt>
                <c:pt idx="1">
                  <c:v>0.67</c:v>
                </c:pt>
                <c:pt idx="2">
                  <c:v>0.63200000000000001</c:v>
                </c:pt>
                <c:pt idx="3">
                  <c:v>0.60199999999999998</c:v>
                </c:pt>
                <c:pt idx="4">
                  <c:v>0.53200000000000003</c:v>
                </c:pt>
                <c:pt idx="5">
                  <c:v>0.47000000000000003</c:v>
                </c:pt>
                <c:pt idx="6">
                  <c:v>0.36399999999999999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0D-409A-88F6-52FD472A4C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06304688"/>
        <c:axId val="606305344"/>
      </c:barChart>
      <c:catAx>
        <c:axId val="60630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305344"/>
        <c:crosses val="autoZero"/>
        <c:auto val="1"/>
        <c:lblAlgn val="ctr"/>
        <c:lblOffset val="100"/>
        <c:noMultiLvlLbl val="0"/>
      </c:catAx>
      <c:valAx>
        <c:axId val="60630534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30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Sheet2!$B$173</c:f>
              <c:strCache>
                <c:ptCount val="1"/>
                <c:pt idx="0">
                  <c:v>Fashion &amp; Apparel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Sheet2!$A$174:$A$180</c:f>
              <c:strCache>
                <c:ptCount val="7"/>
                <c:pt idx="0">
                  <c:v>Distracting</c:v>
                </c:pt>
                <c:pt idx="1">
                  <c:v>Informative</c:v>
                </c:pt>
                <c:pt idx="2">
                  <c:v>Irritating</c:v>
                </c:pt>
                <c:pt idx="3">
                  <c:v>Useful</c:v>
                </c:pt>
                <c:pt idx="4">
                  <c:v>Relevant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Sheet2!$B$174:$B$180</c:f>
              <c:numCache>
                <c:formatCode>0%</c:formatCode>
                <c:ptCount val="7"/>
                <c:pt idx="0">
                  <c:v>0.76967930029154519</c:v>
                </c:pt>
                <c:pt idx="1">
                  <c:v>0.67055393586005829</c:v>
                </c:pt>
                <c:pt idx="2">
                  <c:v>0.64431486880466471</c:v>
                </c:pt>
                <c:pt idx="3">
                  <c:v>0.5860058309037901</c:v>
                </c:pt>
                <c:pt idx="4">
                  <c:v>0.51603498542274062</c:v>
                </c:pt>
                <c:pt idx="5">
                  <c:v>0.45189504373177841</c:v>
                </c:pt>
                <c:pt idx="6">
                  <c:v>0.3498542274052478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D6-4551-B325-E99F309424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27268056"/>
        <c:axId val="727266088"/>
      </c:barChart>
      <c:catAx>
        <c:axId val="72726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266088"/>
        <c:crosses val="autoZero"/>
        <c:auto val="1"/>
        <c:lblAlgn val="ctr"/>
        <c:lblOffset val="100"/>
        <c:noMultiLvlLbl val="0"/>
      </c:catAx>
      <c:valAx>
        <c:axId val="72726608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268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1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Sheet2!$B$183</c:f>
              <c:strCache>
                <c:ptCount val="1"/>
                <c:pt idx="0">
                  <c:v>Electronic &amp; Gadgets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Sheet2!$A$184:$A$190</c:f>
              <c:strCache>
                <c:ptCount val="7"/>
                <c:pt idx="0">
                  <c:v>Distracting</c:v>
                </c:pt>
                <c:pt idx="1">
                  <c:v>Informative</c:v>
                </c:pt>
                <c:pt idx="2">
                  <c:v>Irritating</c:v>
                </c:pt>
                <c:pt idx="3">
                  <c:v>Useful</c:v>
                </c:pt>
                <c:pt idx="4">
                  <c:v>Relevant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Sheet2!$B$184:$B$190</c:f>
              <c:numCache>
                <c:formatCode>0%</c:formatCode>
                <c:ptCount val="7"/>
                <c:pt idx="0">
                  <c:v>0.70289855072463769</c:v>
                </c:pt>
                <c:pt idx="1">
                  <c:v>0.63768115942028991</c:v>
                </c:pt>
                <c:pt idx="2">
                  <c:v>0.6123188405797102</c:v>
                </c:pt>
                <c:pt idx="3">
                  <c:v>0.57246376811594202</c:v>
                </c:pt>
                <c:pt idx="4">
                  <c:v>0.51449275362318836</c:v>
                </c:pt>
                <c:pt idx="5">
                  <c:v>0.46014492753623193</c:v>
                </c:pt>
                <c:pt idx="6">
                  <c:v>0.37318840579710144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15-468E-9CC4-3F05771CC1F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9388112"/>
        <c:axId val="745060504"/>
      </c:barChart>
      <c:catAx>
        <c:axId val="61938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5060504"/>
        <c:crosses val="autoZero"/>
        <c:auto val="1"/>
        <c:lblAlgn val="ctr"/>
        <c:lblOffset val="100"/>
        <c:noMultiLvlLbl val="0"/>
      </c:catAx>
      <c:valAx>
        <c:axId val="74506050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938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Sheet2!$B$194</c:f>
              <c:strCache>
                <c:ptCount val="1"/>
                <c:pt idx="0">
                  <c:v>Food &amp; Beverages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Sheet2!$A$195:$A$201</c:f>
              <c:strCache>
                <c:ptCount val="7"/>
                <c:pt idx="0">
                  <c:v>Distracting</c:v>
                </c:pt>
                <c:pt idx="1">
                  <c:v>Informative</c:v>
                </c:pt>
                <c:pt idx="2">
                  <c:v>Irritating</c:v>
                </c:pt>
                <c:pt idx="3">
                  <c:v>Useful</c:v>
                </c:pt>
                <c:pt idx="4">
                  <c:v>Relevant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Sheet2!$B$195:$B$201</c:f>
              <c:numCache>
                <c:formatCode>0%</c:formatCode>
                <c:ptCount val="7"/>
                <c:pt idx="0">
                  <c:v>0.72923076923076924</c:v>
                </c:pt>
                <c:pt idx="1">
                  <c:v>0.70461538461538464</c:v>
                </c:pt>
                <c:pt idx="2">
                  <c:v>0.6215384615384616</c:v>
                </c:pt>
                <c:pt idx="3">
                  <c:v>0.58461538461538465</c:v>
                </c:pt>
                <c:pt idx="4">
                  <c:v>0.56000000000000005</c:v>
                </c:pt>
                <c:pt idx="5">
                  <c:v>0.49230769230769234</c:v>
                </c:pt>
                <c:pt idx="6">
                  <c:v>0.39692307692307693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AC-45AF-BB2E-FD81AA186E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8629312"/>
        <c:axId val="618633904"/>
      </c:barChart>
      <c:catAx>
        <c:axId val="61862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633904"/>
        <c:crosses val="autoZero"/>
        <c:auto val="1"/>
        <c:lblAlgn val="ctr"/>
        <c:lblOffset val="100"/>
        <c:noMultiLvlLbl val="0"/>
      </c:catAx>
      <c:valAx>
        <c:axId val="61863390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629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Sheet2!$B$206</c:f>
              <c:strCache>
                <c:ptCount val="1"/>
                <c:pt idx="0">
                  <c:v>Apps &amp; Online Services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Sheet2!$A$207:$A$213</c:f>
              <c:strCache>
                <c:ptCount val="7"/>
                <c:pt idx="0">
                  <c:v>Distracting</c:v>
                </c:pt>
                <c:pt idx="1">
                  <c:v>Informative</c:v>
                </c:pt>
                <c:pt idx="2">
                  <c:v>Useful</c:v>
                </c:pt>
                <c:pt idx="3">
                  <c:v>Relevant</c:v>
                </c:pt>
                <c:pt idx="4">
                  <c:v>Irritating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Sheet2!$B$207:$B$213</c:f>
              <c:numCache>
                <c:formatCode>0%</c:formatCode>
                <c:ptCount val="7"/>
                <c:pt idx="0">
                  <c:v>0.72307692307692317</c:v>
                </c:pt>
                <c:pt idx="1">
                  <c:v>0.7153846153846154</c:v>
                </c:pt>
                <c:pt idx="2">
                  <c:v>0.64230769230769225</c:v>
                </c:pt>
                <c:pt idx="3">
                  <c:v>0.60769230769230764</c:v>
                </c:pt>
                <c:pt idx="4">
                  <c:v>0.56538461538461537</c:v>
                </c:pt>
                <c:pt idx="5">
                  <c:v>0.50384615384615383</c:v>
                </c:pt>
                <c:pt idx="6">
                  <c:v>0.41153846153846152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17-4F1D-BD7C-4E68485C21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45085432"/>
        <c:axId val="745082808"/>
      </c:barChart>
      <c:catAx>
        <c:axId val="74508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5082808"/>
        <c:crosses val="autoZero"/>
        <c:auto val="1"/>
        <c:lblAlgn val="ctr"/>
        <c:lblOffset val="100"/>
        <c:noMultiLvlLbl val="0"/>
      </c:catAx>
      <c:valAx>
        <c:axId val="74508280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5085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Sheet2!$B$217</c:f>
              <c:strCache>
                <c:ptCount val="1"/>
                <c:pt idx="0">
                  <c:v>Personal Care &amp; Beauty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Sheet2!$A$218:$A$224</c:f>
              <c:strCache>
                <c:ptCount val="7"/>
                <c:pt idx="0">
                  <c:v>Distracting</c:v>
                </c:pt>
                <c:pt idx="1">
                  <c:v>Informative</c:v>
                </c:pt>
                <c:pt idx="2">
                  <c:v>Useful</c:v>
                </c:pt>
                <c:pt idx="3">
                  <c:v>Irritating</c:v>
                </c:pt>
                <c:pt idx="4">
                  <c:v>Relevant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Sheet2!$B$218:$B$224</c:f>
              <c:numCache>
                <c:formatCode>0%</c:formatCode>
                <c:ptCount val="7"/>
                <c:pt idx="0">
                  <c:v>0.69852941176470584</c:v>
                </c:pt>
                <c:pt idx="1">
                  <c:v>0.66911764705882348</c:v>
                </c:pt>
                <c:pt idx="2">
                  <c:v>0.61764705882352944</c:v>
                </c:pt>
                <c:pt idx="3">
                  <c:v>0.60661764705882359</c:v>
                </c:pt>
                <c:pt idx="4">
                  <c:v>0.52941176470588236</c:v>
                </c:pt>
                <c:pt idx="5">
                  <c:v>0.50735294117647056</c:v>
                </c:pt>
                <c:pt idx="6">
                  <c:v>0.35661764705882354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CD-434D-B525-2E01C44B93D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06650880"/>
        <c:axId val="706652520"/>
      </c:barChart>
      <c:catAx>
        <c:axId val="70665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6652520"/>
        <c:crosses val="autoZero"/>
        <c:auto val="1"/>
        <c:lblAlgn val="ctr"/>
        <c:lblOffset val="100"/>
        <c:noMultiLvlLbl val="0"/>
      </c:catAx>
      <c:valAx>
        <c:axId val="70665252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6650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Sheet2!$B$230</c:f>
              <c:strCache>
                <c:ptCount val="1"/>
                <c:pt idx="0">
                  <c:v>Automobiles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Sheet2!$A$231:$A$237</c:f>
              <c:strCache>
                <c:ptCount val="7"/>
                <c:pt idx="0">
                  <c:v>Informative</c:v>
                </c:pt>
                <c:pt idx="1">
                  <c:v>Distracting</c:v>
                </c:pt>
                <c:pt idx="2">
                  <c:v>Useful</c:v>
                </c:pt>
                <c:pt idx="3">
                  <c:v>Relevant</c:v>
                </c:pt>
                <c:pt idx="4">
                  <c:v>Irritating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Sheet2!$B$231:$B$237</c:f>
              <c:numCache>
                <c:formatCode>0%</c:formatCode>
                <c:ptCount val="7"/>
                <c:pt idx="0">
                  <c:v>0.73469387755102045</c:v>
                </c:pt>
                <c:pt idx="1">
                  <c:v>0.67346938775510212</c:v>
                </c:pt>
                <c:pt idx="2">
                  <c:v>0.6462585034013606</c:v>
                </c:pt>
                <c:pt idx="3">
                  <c:v>0.59863945578231292</c:v>
                </c:pt>
                <c:pt idx="4">
                  <c:v>0.57823129251700678</c:v>
                </c:pt>
                <c:pt idx="5">
                  <c:v>0.51700680272108845</c:v>
                </c:pt>
                <c:pt idx="6">
                  <c:v>0.31292517006802723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18-4F80-BFE2-6D11232727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6541952"/>
        <c:axId val="586536048"/>
      </c:barChart>
      <c:catAx>
        <c:axId val="58654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6536048"/>
        <c:crosses val="autoZero"/>
        <c:auto val="1"/>
        <c:lblAlgn val="ctr"/>
        <c:lblOffset val="100"/>
        <c:noMultiLvlLbl val="0"/>
      </c:catAx>
      <c:valAx>
        <c:axId val="58653604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6541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28584977154178E-2"/>
          <c:y val="3.637617385335272E-2"/>
          <c:w val="0.93196066352601237"/>
          <c:h val="0.865395104956627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Sheet2!$A$256:$A$258</c:f>
              <c:strCache>
                <c:ptCount val="3"/>
                <c:pt idx="0">
                  <c:v>Not Clicked at All</c:v>
                </c:pt>
                <c:pt idx="1">
                  <c:v>Clicked</c:v>
                </c:pt>
                <c:pt idx="2">
                  <c:v>Clicked Very Often </c:v>
                </c:pt>
              </c:strCache>
            </c:strRef>
          </c:cat>
          <c:val>
            <c:numRef>
              <c:f>Sheet2!$B$256:$B$258</c:f>
              <c:numCache>
                <c:formatCode>0%</c:formatCode>
                <c:ptCount val="3"/>
                <c:pt idx="0">
                  <c:v>0.42</c:v>
                </c:pt>
                <c:pt idx="1">
                  <c:v>0.51600000000000001</c:v>
                </c:pt>
                <c:pt idx="2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3F-44C8-815F-AD4DB41A05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6231712"/>
        <c:axId val="426226464"/>
      </c:barChart>
      <c:catAx>
        <c:axId val="42623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226464"/>
        <c:crosses val="autoZero"/>
        <c:auto val="1"/>
        <c:lblAlgn val="ctr"/>
        <c:lblOffset val="100"/>
        <c:noMultiLvlLbl val="0"/>
      </c:catAx>
      <c:valAx>
        <c:axId val="42622646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231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Sheet2!$A$346:$A$351</c:f>
              <c:strCache>
                <c:ptCount val="6"/>
                <c:pt idx="0">
                  <c:v>Automobiles</c:v>
                </c:pt>
                <c:pt idx="1">
                  <c:v>Apps &amp; Online Services </c:v>
                </c:pt>
                <c:pt idx="2">
                  <c:v>Personal Care &amp; Beauty</c:v>
                </c:pt>
                <c:pt idx="3">
                  <c:v>Food &amp; Beverages </c:v>
                </c:pt>
                <c:pt idx="4">
                  <c:v>Electronic &amp; Gadgets </c:v>
                </c:pt>
                <c:pt idx="5">
                  <c:v>Fashion &amp; Apparel</c:v>
                </c:pt>
              </c:strCache>
            </c:strRef>
          </c:cat>
          <c:val>
            <c:numRef>
              <c:f>Sheet2!$B$346:$B$351</c:f>
              <c:numCache>
                <c:formatCode>0%</c:formatCode>
                <c:ptCount val="6"/>
                <c:pt idx="0">
                  <c:v>0.67346938775510201</c:v>
                </c:pt>
                <c:pt idx="1">
                  <c:v>0.62692307692307692</c:v>
                </c:pt>
                <c:pt idx="2">
                  <c:v>0.57720588235294112</c:v>
                </c:pt>
                <c:pt idx="3">
                  <c:v>0.56615384615384623</c:v>
                </c:pt>
                <c:pt idx="4">
                  <c:v>0.56159420289855078</c:v>
                </c:pt>
                <c:pt idx="5">
                  <c:v>0.53061224489795922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FA-4D95-B9BE-CDB530CDF13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1895800"/>
        <c:axId val="551887272"/>
      </c:barChart>
      <c:catAx>
        <c:axId val="55189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887272"/>
        <c:crosses val="autoZero"/>
        <c:auto val="1"/>
        <c:lblAlgn val="ctr"/>
        <c:lblOffset val="100"/>
        <c:noMultiLvlLbl val="0"/>
      </c:catAx>
      <c:valAx>
        <c:axId val="55188727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895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What have you purchased being influenced by the sponsor ads on social media in the last six months?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2832341079108285"/>
          <c:y val="0.13542356522309265"/>
          <c:w val="0.61704240183109849"/>
          <c:h val="0.7667147310217377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'Free Text'!$A$14:$A$22</c:f>
              <c:strCache>
                <c:ptCount val="8"/>
                <c:pt idx="0">
                  <c:v>Accessories</c:v>
                </c:pt>
                <c:pt idx="1">
                  <c:v>Hair Care </c:v>
                </c:pt>
                <c:pt idx="2">
                  <c:v>Shoes</c:v>
                </c:pt>
                <c:pt idx="3">
                  <c:v>Food and beverage</c:v>
                </c:pt>
                <c:pt idx="4">
                  <c:v>Home Essential</c:v>
                </c:pt>
                <c:pt idx="5">
                  <c:v>Electronic &amp; Gadgets </c:v>
                </c:pt>
                <c:pt idx="6">
                  <c:v>Beauty Products</c:v>
                </c:pt>
                <c:pt idx="7">
                  <c:v>Clothes</c:v>
                </c:pt>
              </c:strCache>
            </c:strRef>
          </c:cat>
          <c:val>
            <c:numRef>
              <c:f>'Free Text'!$B$14:$B$22</c:f>
              <c:numCache>
                <c:formatCode>0%</c:formatCode>
                <c:ptCount val="9"/>
                <c:pt idx="0">
                  <c:v>3.6764705882352942E-2</c:v>
                </c:pt>
                <c:pt idx="1">
                  <c:v>3.6764705882352942E-2</c:v>
                </c:pt>
                <c:pt idx="2">
                  <c:v>3.6764705882352942E-2</c:v>
                </c:pt>
                <c:pt idx="3">
                  <c:v>5.8823529411764705E-2</c:v>
                </c:pt>
                <c:pt idx="4">
                  <c:v>5.8823529411764705E-2</c:v>
                </c:pt>
                <c:pt idx="5">
                  <c:v>0.18</c:v>
                </c:pt>
                <c:pt idx="6">
                  <c:v>0.25735294117647056</c:v>
                </c:pt>
                <c:pt idx="7">
                  <c:v>0.33088235294117646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21-465A-BC3E-7C7EFCC9AB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52025688"/>
        <c:axId val="552024704"/>
      </c:barChart>
      <c:catAx>
        <c:axId val="552025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24704"/>
        <c:crosses val="autoZero"/>
        <c:auto val="1"/>
        <c:lblAlgn val="ctr"/>
        <c:lblOffset val="100"/>
        <c:noMultiLvlLbl val="0"/>
      </c:catAx>
      <c:valAx>
        <c:axId val="552024704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25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 find'!$B$39</c:f>
              <c:strCache>
                <c:ptCount val="1"/>
                <c:pt idx="0">
                  <c:v>18-25 y.o.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find'!$A$40:$A$42</c:f>
              <c:strCache>
                <c:ptCount val="3"/>
                <c:pt idx="0">
                  <c:v>Rarely </c:v>
                </c:pt>
                <c:pt idx="1">
                  <c:v>Sometimes </c:v>
                </c:pt>
                <c:pt idx="2">
                  <c:v>Very Often</c:v>
                </c:pt>
              </c:strCache>
            </c:strRef>
          </c:cat>
          <c:val>
            <c:numRef>
              <c:f>'demo find'!$B$40:$B$42</c:f>
              <c:numCache>
                <c:formatCode>0.00%</c:formatCode>
                <c:ptCount val="3"/>
                <c:pt idx="0">
                  <c:v>0.1119</c:v>
                </c:pt>
                <c:pt idx="1">
                  <c:v>0.5149253731343284</c:v>
                </c:pt>
                <c:pt idx="2">
                  <c:v>0.37313432835820898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7-4F46-86C9-F41DF17E886D}"/>
            </c:ext>
          </c:extLst>
        </c:ser>
        <c:ser>
          <c:idx val="1"/>
          <c:order val="1"/>
          <c:tx>
            <c:strRef>
              <c:f>'demo find'!$C$39</c:f>
              <c:strCache>
                <c:ptCount val="1"/>
                <c:pt idx="0">
                  <c:v>26-35 y.o.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find'!$A$40:$A$42</c:f>
              <c:strCache>
                <c:ptCount val="3"/>
                <c:pt idx="0">
                  <c:v>Rarely </c:v>
                </c:pt>
                <c:pt idx="1">
                  <c:v>Sometimes </c:v>
                </c:pt>
                <c:pt idx="2">
                  <c:v>Very Often</c:v>
                </c:pt>
              </c:strCache>
            </c:strRef>
          </c:cat>
          <c:val>
            <c:numRef>
              <c:f>'demo find'!$C$40:$C$42</c:f>
              <c:numCache>
                <c:formatCode>0.00%</c:formatCode>
                <c:ptCount val="3"/>
                <c:pt idx="0">
                  <c:v>0.1157</c:v>
                </c:pt>
                <c:pt idx="1">
                  <c:v>0.55371900826446285</c:v>
                </c:pt>
                <c:pt idx="2">
                  <c:v>0.33057851239669422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27-4F46-86C9-F41DF17E886D}"/>
            </c:ext>
          </c:extLst>
        </c:ser>
        <c:ser>
          <c:idx val="2"/>
          <c:order val="2"/>
          <c:tx>
            <c:strRef>
              <c:f>'demo find'!$D$39</c:f>
              <c:strCache>
                <c:ptCount val="1"/>
                <c:pt idx="0">
                  <c:v>36-45 y.o.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find'!$A$40:$A$42</c:f>
              <c:strCache>
                <c:ptCount val="3"/>
                <c:pt idx="0">
                  <c:v>Rarely </c:v>
                </c:pt>
                <c:pt idx="1">
                  <c:v>Sometimes </c:v>
                </c:pt>
                <c:pt idx="2">
                  <c:v>Very Often</c:v>
                </c:pt>
              </c:strCache>
            </c:strRef>
          </c:cat>
          <c:val>
            <c:numRef>
              <c:f>'demo find'!$D$40:$D$42</c:f>
              <c:numCache>
                <c:formatCode>0.00%</c:formatCode>
                <c:ptCount val="3"/>
                <c:pt idx="0">
                  <c:v>0.1802</c:v>
                </c:pt>
                <c:pt idx="1">
                  <c:v>0.59459459459459463</c:v>
                </c:pt>
                <c:pt idx="2">
                  <c:v>0.22522522522522523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27-4F46-86C9-F41DF17E886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0686152"/>
        <c:axId val="570692056"/>
      </c:barChart>
      <c:catAx>
        <c:axId val="57068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692056"/>
        <c:crosses val="autoZero"/>
        <c:auto val="1"/>
        <c:lblAlgn val="ctr"/>
        <c:lblOffset val="100"/>
        <c:noMultiLvlLbl val="0"/>
      </c:catAx>
      <c:valAx>
        <c:axId val="5706920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68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 find'!$B$46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find'!$A$47:$A$49</c:f>
              <c:strCache>
                <c:ptCount val="3"/>
                <c:pt idx="0">
                  <c:v>Rarely </c:v>
                </c:pt>
                <c:pt idx="1">
                  <c:v>Sometimes </c:v>
                </c:pt>
                <c:pt idx="2">
                  <c:v>Very Often</c:v>
                </c:pt>
              </c:strCache>
            </c:strRef>
          </c:cat>
          <c:val>
            <c:numRef>
              <c:f>'demo find'!$B$47:$B$49</c:f>
              <c:numCache>
                <c:formatCode>0.00%</c:formatCode>
                <c:ptCount val="3"/>
                <c:pt idx="0">
                  <c:v>0.13519999999999999</c:v>
                </c:pt>
                <c:pt idx="1">
                  <c:v>0.52049180327868849</c:v>
                </c:pt>
                <c:pt idx="2">
                  <c:v>0.34426229508196721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F7-41AB-BEAC-480D2B844EF9}"/>
            </c:ext>
          </c:extLst>
        </c:ser>
        <c:ser>
          <c:idx val="1"/>
          <c:order val="1"/>
          <c:tx>
            <c:strRef>
              <c:f>'demo find'!$C$46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find'!$A$47:$A$49</c:f>
              <c:strCache>
                <c:ptCount val="3"/>
                <c:pt idx="0">
                  <c:v>Rarely </c:v>
                </c:pt>
                <c:pt idx="1">
                  <c:v>Sometimes </c:v>
                </c:pt>
                <c:pt idx="2">
                  <c:v>Very Often</c:v>
                </c:pt>
              </c:strCache>
            </c:strRef>
          </c:cat>
          <c:val>
            <c:numRef>
              <c:f>'demo find'!$C$47:$C$49</c:f>
              <c:numCache>
                <c:formatCode>0.00%</c:formatCode>
                <c:ptCount val="3"/>
                <c:pt idx="0">
                  <c:v>0.1211</c:v>
                </c:pt>
                <c:pt idx="1">
                  <c:v>0.5625</c:v>
                </c:pt>
                <c:pt idx="2">
                  <c:v>0.31640625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F7-41AB-BEAC-480D2B844E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0569056"/>
        <c:axId val="570577256"/>
      </c:barChart>
      <c:catAx>
        <c:axId val="57056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577256"/>
        <c:crosses val="autoZero"/>
        <c:auto val="1"/>
        <c:lblAlgn val="ctr"/>
        <c:lblOffset val="100"/>
        <c:noMultiLvlLbl val="0"/>
      </c:catAx>
      <c:valAx>
        <c:axId val="5705772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56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 find'!$B$83</c:f>
              <c:strCache>
                <c:ptCount val="1"/>
                <c:pt idx="0">
                  <c:v>18-25 y.o.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find'!$A$84:$A$87</c:f>
              <c:strCache>
                <c:ptCount val="4"/>
                <c:pt idx="0">
                  <c:v>YouTube</c:v>
                </c:pt>
                <c:pt idx="1">
                  <c:v>Facebook</c:v>
                </c:pt>
                <c:pt idx="2">
                  <c:v>Instagram</c:v>
                </c:pt>
                <c:pt idx="3">
                  <c:v>LinkedIn</c:v>
                </c:pt>
              </c:strCache>
            </c:strRef>
          </c:cat>
          <c:val>
            <c:numRef>
              <c:f>'demo find'!$B$84:$B$87</c:f>
              <c:numCache>
                <c:formatCode>0%</c:formatCode>
                <c:ptCount val="4"/>
                <c:pt idx="0">
                  <c:v>0.92164179104477617</c:v>
                </c:pt>
                <c:pt idx="1">
                  <c:v>0.7425373134328358</c:v>
                </c:pt>
                <c:pt idx="2">
                  <c:v>0.64925373134328357</c:v>
                </c:pt>
                <c:pt idx="3">
                  <c:v>2.6119402985074626E-2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2-451B-93FC-0AAF506CEC83}"/>
            </c:ext>
          </c:extLst>
        </c:ser>
        <c:ser>
          <c:idx val="1"/>
          <c:order val="1"/>
          <c:tx>
            <c:strRef>
              <c:f>'demo find'!$C$83</c:f>
              <c:strCache>
                <c:ptCount val="1"/>
                <c:pt idx="0">
                  <c:v>26-35 y.o.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find'!$A$84:$A$87</c:f>
              <c:strCache>
                <c:ptCount val="4"/>
                <c:pt idx="0">
                  <c:v>YouTube</c:v>
                </c:pt>
                <c:pt idx="1">
                  <c:v>Facebook</c:v>
                </c:pt>
                <c:pt idx="2">
                  <c:v>Instagram</c:v>
                </c:pt>
                <c:pt idx="3">
                  <c:v>LinkedIn</c:v>
                </c:pt>
              </c:strCache>
            </c:strRef>
          </c:cat>
          <c:val>
            <c:numRef>
              <c:f>'demo find'!$C$84:$C$87</c:f>
              <c:numCache>
                <c:formatCode>0%</c:formatCode>
                <c:ptCount val="4"/>
                <c:pt idx="0">
                  <c:v>0.8925619834710744</c:v>
                </c:pt>
                <c:pt idx="1">
                  <c:v>0.82644628099173556</c:v>
                </c:pt>
                <c:pt idx="2">
                  <c:v>0.50413223140495866</c:v>
                </c:pt>
                <c:pt idx="3">
                  <c:v>7.43801652892562E-2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D2-451B-93FC-0AAF506CEC83}"/>
            </c:ext>
          </c:extLst>
        </c:ser>
        <c:ser>
          <c:idx val="2"/>
          <c:order val="2"/>
          <c:tx>
            <c:strRef>
              <c:f>'demo find'!$D$83</c:f>
              <c:strCache>
                <c:ptCount val="1"/>
                <c:pt idx="0">
                  <c:v>36-45 y.o.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find'!$A$84:$A$87</c:f>
              <c:strCache>
                <c:ptCount val="4"/>
                <c:pt idx="0">
                  <c:v>YouTube</c:v>
                </c:pt>
                <c:pt idx="1">
                  <c:v>Facebook</c:v>
                </c:pt>
                <c:pt idx="2">
                  <c:v>Instagram</c:v>
                </c:pt>
                <c:pt idx="3">
                  <c:v>LinkedIn</c:v>
                </c:pt>
              </c:strCache>
            </c:strRef>
          </c:cat>
          <c:val>
            <c:numRef>
              <c:f>'demo find'!$D$84:$D$87</c:f>
              <c:numCache>
                <c:formatCode>0%</c:formatCode>
                <c:ptCount val="4"/>
                <c:pt idx="0">
                  <c:v>0.90990990990990994</c:v>
                </c:pt>
                <c:pt idx="1">
                  <c:v>0.80180180180180183</c:v>
                </c:pt>
                <c:pt idx="2">
                  <c:v>0.28828828828828829</c:v>
                </c:pt>
                <c:pt idx="3">
                  <c:v>4.5045045045045043E-2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D2-451B-93FC-0AAF506CEC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0756344"/>
        <c:axId val="570751424"/>
      </c:barChart>
      <c:catAx>
        <c:axId val="57075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751424"/>
        <c:crosses val="autoZero"/>
        <c:auto val="1"/>
        <c:lblAlgn val="ctr"/>
        <c:lblOffset val="100"/>
        <c:noMultiLvlLbl val="0"/>
      </c:catAx>
      <c:valAx>
        <c:axId val="57075142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75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 find'!$B$106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find'!$A$107:$A$110</c:f>
              <c:strCache>
                <c:ptCount val="4"/>
                <c:pt idx="0">
                  <c:v>YouTube</c:v>
                </c:pt>
                <c:pt idx="1">
                  <c:v>Facebook</c:v>
                </c:pt>
                <c:pt idx="2">
                  <c:v>Instagram</c:v>
                </c:pt>
                <c:pt idx="3">
                  <c:v>LinkedIn</c:v>
                </c:pt>
              </c:strCache>
            </c:strRef>
          </c:cat>
          <c:val>
            <c:numRef>
              <c:f>'demo find'!$B$107:$B$110</c:f>
              <c:numCache>
                <c:formatCode>0%</c:formatCode>
                <c:ptCount val="4"/>
                <c:pt idx="0">
                  <c:v>0.90163934426229508</c:v>
                </c:pt>
                <c:pt idx="1">
                  <c:v>0.75409836065573765</c:v>
                </c:pt>
                <c:pt idx="2">
                  <c:v>0.52049180327868849</c:v>
                </c:pt>
                <c:pt idx="3">
                  <c:v>5.3278688524590161E-2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DA-4D09-BE80-B0AEB6A17F78}"/>
            </c:ext>
          </c:extLst>
        </c:ser>
        <c:ser>
          <c:idx val="1"/>
          <c:order val="1"/>
          <c:tx>
            <c:strRef>
              <c:f>'demo find'!$C$106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find'!$A$107:$A$110</c:f>
              <c:strCache>
                <c:ptCount val="4"/>
                <c:pt idx="0">
                  <c:v>YouTube</c:v>
                </c:pt>
                <c:pt idx="1">
                  <c:v>Facebook</c:v>
                </c:pt>
                <c:pt idx="2">
                  <c:v>Instagram</c:v>
                </c:pt>
                <c:pt idx="3">
                  <c:v>LinkedIn</c:v>
                </c:pt>
              </c:strCache>
            </c:strRef>
          </c:cat>
          <c:val>
            <c:numRef>
              <c:f>'demo find'!$C$107:$C$110</c:f>
              <c:numCache>
                <c:formatCode>0%</c:formatCode>
                <c:ptCount val="4"/>
                <c:pt idx="0">
                  <c:v>0.921875</c:v>
                </c:pt>
                <c:pt idx="1">
                  <c:v>0.796875</c:v>
                </c:pt>
                <c:pt idx="2">
                  <c:v>0.546875</c:v>
                </c:pt>
                <c:pt idx="3">
                  <c:v>3.125E-2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DA-4D09-BE80-B0AEB6A17F7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0690088"/>
        <c:axId val="570684184"/>
      </c:barChart>
      <c:catAx>
        <c:axId val="57069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684184"/>
        <c:crosses val="autoZero"/>
        <c:auto val="1"/>
        <c:lblAlgn val="ctr"/>
        <c:lblOffset val="100"/>
        <c:noMultiLvlLbl val="0"/>
      </c:catAx>
      <c:valAx>
        <c:axId val="57068418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69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 find'!$B$178</c:f>
              <c:strCache>
                <c:ptCount val="1"/>
                <c:pt idx="0">
                  <c:v>18-25 y.o.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2382391654073026E-2"/>
                  <c:y val="-1.14720309401578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53-487F-B427-9569380E9698}"/>
                </c:ext>
              </c:extLst>
            </c:dLbl>
            <c:dLbl>
              <c:idx val="1"/>
              <c:layout>
                <c:manualLayout>
                  <c:x val="-1.0131047716968841E-2"/>
                  <c:y val="-2.0076054145276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53-487F-B427-9569380E9698}"/>
                </c:ext>
              </c:extLst>
            </c:dLbl>
            <c:dLbl>
              <c:idx val="3"/>
              <c:layout>
                <c:manualLayout>
                  <c:x val="-8.254832408853618E-17"/>
                  <c:y val="-1.72080464102367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53-487F-B427-9569380E969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find'!$A$179:$A$184</c:f>
              <c:strCache>
                <c:ptCount val="6"/>
                <c:pt idx="0">
                  <c:v>Fashion &amp; Apparel </c:v>
                </c:pt>
                <c:pt idx="1">
                  <c:v>Food &amp; Beverages </c:v>
                </c:pt>
                <c:pt idx="2">
                  <c:v>Electronic &amp; Gadgets </c:v>
                </c:pt>
                <c:pt idx="3">
                  <c:v>Personal Care &amp; Beauty</c:v>
                </c:pt>
                <c:pt idx="4">
                  <c:v>Apps &amp; Online Services </c:v>
                </c:pt>
                <c:pt idx="5">
                  <c:v>Automobiles</c:v>
                </c:pt>
              </c:strCache>
            </c:strRef>
          </c:cat>
          <c:val>
            <c:numRef>
              <c:f>'demo find'!$B$179:$B$184</c:f>
              <c:numCache>
                <c:formatCode>0%</c:formatCode>
                <c:ptCount val="6"/>
                <c:pt idx="0">
                  <c:v>0.71268656716417911</c:v>
                </c:pt>
                <c:pt idx="1">
                  <c:v>0.66417910447761197</c:v>
                </c:pt>
                <c:pt idx="2">
                  <c:v>0.53358208955223885</c:v>
                </c:pt>
                <c:pt idx="3">
                  <c:v>0.57835820895522383</c:v>
                </c:pt>
                <c:pt idx="4">
                  <c:v>0.53731343283582089</c:v>
                </c:pt>
                <c:pt idx="5">
                  <c:v>0.26492537313432835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53-487F-B427-9569380E9698}"/>
            </c:ext>
          </c:extLst>
        </c:ser>
        <c:ser>
          <c:idx val="1"/>
          <c:order val="1"/>
          <c:tx>
            <c:strRef>
              <c:f>'demo find'!$C$178</c:f>
              <c:strCache>
                <c:ptCount val="1"/>
                <c:pt idx="0">
                  <c:v>26-35 y.o.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1256719685520933E-3"/>
                  <c:y val="-3.72841005555128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53-487F-B427-9569380E9698}"/>
                </c:ext>
              </c:extLst>
            </c:dLbl>
            <c:dLbl>
              <c:idx val="4"/>
              <c:layout>
                <c:manualLayout>
                  <c:x val="0"/>
                  <c:y val="-6.022816243582835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D53-487F-B427-9569380E969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'demo find'!$A$179:$A$184</c:f>
              <c:strCache>
                <c:ptCount val="6"/>
                <c:pt idx="0">
                  <c:v>Fashion &amp; Apparel </c:v>
                </c:pt>
                <c:pt idx="1">
                  <c:v>Food &amp; Beverages </c:v>
                </c:pt>
                <c:pt idx="2">
                  <c:v>Electronic &amp; Gadgets </c:v>
                </c:pt>
                <c:pt idx="3">
                  <c:v>Personal Care &amp; Beauty</c:v>
                </c:pt>
                <c:pt idx="4">
                  <c:v>Apps &amp; Online Services </c:v>
                </c:pt>
                <c:pt idx="5">
                  <c:v>Automobiles</c:v>
                </c:pt>
              </c:strCache>
            </c:strRef>
          </c:cat>
          <c:val>
            <c:numRef>
              <c:f>'demo find'!$C$179:$C$184</c:f>
              <c:numCache>
                <c:formatCode>0%</c:formatCode>
                <c:ptCount val="6"/>
                <c:pt idx="0">
                  <c:v>0.72727272727272729</c:v>
                </c:pt>
                <c:pt idx="1">
                  <c:v>0.60330578512396693</c:v>
                </c:pt>
                <c:pt idx="2">
                  <c:v>0.60330578512396693</c:v>
                </c:pt>
                <c:pt idx="3">
                  <c:v>0.52066115702479343</c:v>
                </c:pt>
                <c:pt idx="4">
                  <c:v>0.55371900826446285</c:v>
                </c:pt>
                <c:pt idx="5">
                  <c:v>0.35537190082644626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53-487F-B427-9569380E9698}"/>
            </c:ext>
          </c:extLst>
        </c:ser>
        <c:ser>
          <c:idx val="2"/>
          <c:order val="2"/>
          <c:tx>
            <c:strRef>
              <c:f>'demo find'!$D$178</c:f>
              <c:strCache>
                <c:ptCount val="1"/>
                <c:pt idx="0">
                  <c:v>36-45 y.o.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1.1256719685520934E-2"/>
                  <c:y val="-1.4340038675197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D53-487F-B427-9569380E9698}"/>
                </c:ext>
              </c:extLst>
            </c:dLbl>
            <c:dLbl>
              <c:idx val="5"/>
              <c:layout>
                <c:manualLayout>
                  <c:x val="4.5026878742083732E-3"/>
                  <c:y val="-8.60402320511843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D53-487F-B427-9569380E969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find'!$A$179:$A$184</c:f>
              <c:strCache>
                <c:ptCount val="6"/>
                <c:pt idx="0">
                  <c:v>Fashion &amp; Apparel </c:v>
                </c:pt>
                <c:pt idx="1">
                  <c:v>Food &amp; Beverages </c:v>
                </c:pt>
                <c:pt idx="2">
                  <c:v>Electronic &amp; Gadgets </c:v>
                </c:pt>
                <c:pt idx="3">
                  <c:v>Personal Care &amp; Beauty</c:v>
                </c:pt>
                <c:pt idx="4">
                  <c:v>Apps &amp; Online Services </c:v>
                </c:pt>
                <c:pt idx="5">
                  <c:v>Automobiles</c:v>
                </c:pt>
              </c:strCache>
            </c:strRef>
          </c:cat>
          <c:val>
            <c:numRef>
              <c:f>'demo find'!$D$179:$D$184</c:f>
              <c:numCache>
                <c:formatCode>0%</c:formatCode>
                <c:ptCount val="6"/>
                <c:pt idx="0">
                  <c:v>0.57657657657657657</c:v>
                </c:pt>
                <c:pt idx="1">
                  <c:v>0.66666666666666663</c:v>
                </c:pt>
                <c:pt idx="2">
                  <c:v>0.54054054054054057</c:v>
                </c:pt>
                <c:pt idx="3">
                  <c:v>0.48648648648648651</c:v>
                </c:pt>
                <c:pt idx="4">
                  <c:v>0.44144144144144143</c:v>
                </c:pt>
                <c:pt idx="5">
                  <c:v>0.29729729729729731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53-487F-B427-9569380E969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0743552"/>
        <c:axId val="570744208"/>
      </c:barChart>
      <c:catAx>
        <c:axId val="57074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744208"/>
        <c:crosses val="autoZero"/>
        <c:auto val="1"/>
        <c:lblAlgn val="ctr"/>
        <c:lblOffset val="100"/>
        <c:noMultiLvlLbl val="0"/>
      </c:catAx>
      <c:valAx>
        <c:axId val="57074420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74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 find'!$B$209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find'!$A$210:$A$215</c:f>
              <c:strCache>
                <c:ptCount val="6"/>
                <c:pt idx="0">
                  <c:v>Fashion &amp; Apparel </c:v>
                </c:pt>
                <c:pt idx="1">
                  <c:v>Food &amp; Beverages </c:v>
                </c:pt>
                <c:pt idx="2">
                  <c:v>Electronic &amp; Gadgets </c:v>
                </c:pt>
                <c:pt idx="3">
                  <c:v>Personal Care &amp; Beauty</c:v>
                </c:pt>
                <c:pt idx="4">
                  <c:v>Apps &amp; Online Services </c:v>
                </c:pt>
                <c:pt idx="5">
                  <c:v>Automobiles</c:v>
                </c:pt>
              </c:strCache>
            </c:strRef>
          </c:cat>
          <c:val>
            <c:numRef>
              <c:f>'demo find'!$B$210:$B$215</c:f>
              <c:numCache>
                <c:formatCode>0%</c:formatCode>
                <c:ptCount val="6"/>
                <c:pt idx="0">
                  <c:v>0.54918032786885251</c:v>
                </c:pt>
                <c:pt idx="1">
                  <c:v>0.64754098360655743</c:v>
                </c:pt>
                <c:pt idx="2">
                  <c:v>0.73770491803278693</c:v>
                </c:pt>
                <c:pt idx="3">
                  <c:v>0.36885245901639346</c:v>
                </c:pt>
                <c:pt idx="4">
                  <c:v>0.55737704918032782</c:v>
                </c:pt>
                <c:pt idx="5">
                  <c:v>0.47131147540983609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B3-4419-A180-B2FAB65C48B6}"/>
            </c:ext>
          </c:extLst>
        </c:ser>
        <c:ser>
          <c:idx val="1"/>
          <c:order val="1"/>
          <c:tx>
            <c:strRef>
              <c:f>'demo find'!$C$209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find'!$A$210:$A$215</c:f>
              <c:strCache>
                <c:ptCount val="6"/>
                <c:pt idx="0">
                  <c:v>Fashion &amp; Apparel </c:v>
                </c:pt>
                <c:pt idx="1">
                  <c:v>Food &amp; Beverages </c:v>
                </c:pt>
                <c:pt idx="2">
                  <c:v>Electronic &amp; Gadgets </c:v>
                </c:pt>
                <c:pt idx="3">
                  <c:v>Personal Care &amp; Beauty</c:v>
                </c:pt>
                <c:pt idx="4">
                  <c:v>Apps &amp; Online Services </c:v>
                </c:pt>
                <c:pt idx="5">
                  <c:v>Automobiles</c:v>
                </c:pt>
              </c:strCache>
            </c:strRef>
          </c:cat>
          <c:val>
            <c:numRef>
              <c:f>'demo find'!$C$210:$C$215</c:f>
              <c:numCache>
                <c:formatCode>0%</c:formatCode>
                <c:ptCount val="6"/>
                <c:pt idx="0">
                  <c:v>0.81640625</c:v>
                </c:pt>
                <c:pt idx="1">
                  <c:v>0.65234375</c:v>
                </c:pt>
                <c:pt idx="2">
                  <c:v>0.375</c:v>
                </c:pt>
                <c:pt idx="3">
                  <c:v>0.7109375</c:v>
                </c:pt>
                <c:pt idx="4">
                  <c:v>0.484375</c:v>
                </c:pt>
                <c:pt idx="5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B3-4419-A180-B2FAB65C48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0565776"/>
        <c:axId val="570566104"/>
      </c:barChart>
      <c:catAx>
        <c:axId val="57056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566104"/>
        <c:crosses val="autoZero"/>
        <c:auto val="1"/>
        <c:lblAlgn val="ctr"/>
        <c:lblOffset val="100"/>
        <c:noMultiLvlLbl val="0"/>
      </c:catAx>
      <c:valAx>
        <c:axId val="57056610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56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 find'!$B$267</c:f>
              <c:strCache>
                <c:ptCount val="1"/>
                <c:pt idx="0">
                  <c:v>18-25 y.o.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find'!$A$268:$A$272</c:f>
              <c:strCache>
                <c:ptCount val="5"/>
                <c:pt idx="0">
                  <c:v>Discount/Offers </c:v>
                </c:pt>
                <c:pt idx="1">
                  <c:v>Product/Services </c:v>
                </c:pt>
                <c:pt idx="2">
                  <c:v>Customer Reviews</c:v>
                </c:pt>
                <c:pt idx="3">
                  <c:v>Promotion</c:v>
                </c:pt>
                <c:pt idx="4">
                  <c:v>Influencer/Celebrity Endorsement </c:v>
                </c:pt>
              </c:strCache>
            </c:strRef>
          </c:cat>
          <c:val>
            <c:numRef>
              <c:f>'demo find'!$B$268:$B$272</c:f>
              <c:numCache>
                <c:formatCode>0%</c:formatCode>
                <c:ptCount val="5"/>
                <c:pt idx="0">
                  <c:v>0.81343283582089554</c:v>
                </c:pt>
                <c:pt idx="1">
                  <c:v>0.54477611940298509</c:v>
                </c:pt>
                <c:pt idx="2">
                  <c:v>0.54104477611940294</c:v>
                </c:pt>
                <c:pt idx="3">
                  <c:v>0.19029850746268656</c:v>
                </c:pt>
                <c:pt idx="4">
                  <c:v>0.26119402985074625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2A-4E14-AB91-71660D5915EE}"/>
            </c:ext>
          </c:extLst>
        </c:ser>
        <c:ser>
          <c:idx val="1"/>
          <c:order val="1"/>
          <c:tx>
            <c:strRef>
              <c:f>'demo find'!$C$267</c:f>
              <c:strCache>
                <c:ptCount val="1"/>
                <c:pt idx="0">
                  <c:v>26-35 y.o.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find'!$A$268:$A$272</c:f>
              <c:strCache>
                <c:ptCount val="5"/>
                <c:pt idx="0">
                  <c:v>Discount/Offers </c:v>
                </c:pt>
                <c:pt idx="1">
                  <c:v>Product/Services </c:v>
                </c:pt>
                <c:pt idx="2">
                  <c:v>Customer Reviews</c:v>
                </c:pt>
                <c:pt idx="3">
                  <c:v>Promotion</c:v>
                </c:pt>
                <c:pt idx="4">
                  <c:v>Influencer/Celebrity Endorsement </c:v>
                </c:pt>
              </c:strCache>
            </c:strRef>
          </c:cat>
          <c:val>
            <c:numRef>
              <c:f>'demo find'!$C$268:$C$272</c:f>
              <c:numCache>
                <c:formatCode>0%</c:formatCode>
                <c:ptCount val="5"/>
                <c:pt idx="0">
                  <c:v>0.73553719008264462</c:v>
                </c:pt>
                <c:pt idx="1">
                  <c:v>0.56198347107438018</c:v>
                </c:pt>
                <c:pt idx="2">
                  <c:v>0.55371900826446285</c:v>
                </c:pt>
                <c:pt idx="3">
                  <c:v>0.28099173553719009</c:v>
                </c:pt>
                <c:pt idx="4">
                  <c:v>0.28099173553719009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2A-4E14-AB91-71660D5915EE}"/>
            </c:ext>
          </c:extLst>
        </c:ser>
        <c:ser>
          <c:idx val="2"/>
          <c:order val="2"/>
          <c:tx>
            <c:strRef>
              <c:f>'demo find'!$D$267</c:f>
              <c:strCache>
                <c:ptCount val="1"/>
                <c:pt idx="0">
                  <c:v>36-45 y.o.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find'!$A$268:$A$272</c:f>
              <c:strCache>
                <c:ptCount val="5"/>
                <c:pt idx="0">
                  <c:v>Discount/Offers </c:v>
                </c:pt>
                <c:pt idx="1">
                  <c:v>Product/Services </c:v>
                </c:pt>
                <c:pt idx="2">
                  <c:v>Customer Reviews</c:v>
                </c:pt>
                <c:pt idx="3">
                  <c:v>Promotion</c:v>
                </c:pt>
                <c:pt idx="4">
                  <c:v>Influencer/Celebrity Endorsement </c:v>
                </c:pt>
              </c:strCache>
            </c:strRef>
          </c:cat>
          <c:val>
            <c:numRef>
              <c:f>'demo find'!$D$268:$D$272</c:f>
              <c:numCache>
                <c:formatCode>0%</c:formatCode>
                <c:ptCount val="5"/>
                <c:pt idx="0">
                  <c:v>0.81081081081081086</c:v>
                </c:pt>
                <c:pt idx="1">
                  <c:v>0.52252252252252251</c:v>
                </c:pt>
                <c:pt idx="2">
                  <c:v>0.49549549549549549</c:v>
                </c:pt>
                <c:pt idx="3">
                  <c:v>0.24324324324324326</c:v>
                </c:pt>
                <c:pt idx="4">
                  <c:v>0.17117117117117117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2A-4E14-AB91-71660D5915E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0601376"/>
        <c:axId val="560596456"/>
      </c:barChart>
      <c:catAx>
        <c:axId val="56060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596456"/>
        <c:crosses val="autoZero"/>
        <c:auto val="1"/>
        <c:lblAlgn val="ctr"/>
        <c:lblOffset val="100"/>
        <c:noMultiLvlLbl val="0"/>
      </c:catAx>
      <c:valAx>
        <c:axId val="56059645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60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 find'!$B$293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find'!$A$294:$A$298</c:f>
              <c:strCache>
                <c:ptCount val="5"/>
                <c:pt idx="0">
                  <c:v>Discount/Offers </c:v>
                </c:pt>
                <c:pt idx="1">
                  <c:v>Product/Services </c:v>
                </c:pt>
                <c:pt idx="2">
                  <c:v>Customer Reviews</c:v>
                </c:pt>
                <c:pt idx="3">
                  <c:v>Influencer/Celebrity Endorsement </c:v>
                </c:pt>
                <c:pt idx="4">
                  <c:v>Promotion</c:v>
                </c:pt>
              </c:strCache>
            </c:strRef>
          </c:cat>
          <c:val>
            <c:numRef>
              <c:f>'demo find'!$B$294:$B$298</c:f>
              <c:numCache>
                <c:formatCode>0%</c:formatCode>
                <c:ptCount val="5"/>
                <c:pt idx="0">
                  <c:v>0.76229508196721307</c:v>
                </c:pt>
                <c:pt idx="1">
                  <c:v>0.56967213114754101</c:v>
                </c:pt>
                <c:pt idx="2">
                  <c:v>0.52459016393442626</c:v>
                </c:pt>
                <c:pt idx="3">
                  <c:v>0.24180327868852458</c:v>
                </c:pt>
                <c:pt idx="4">
                  <c:v>0.24590163934426229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21-4254-8B65-74D722864DD9}"/>
            </c:ext>
          </c:extLst>
        </c:ser>
        <c:ser>
          <c:idx val="1"/>
          <c:order val="1"/>
          <c:tx>
            <c:strRef>
              <c:f>'demo find'!$C$293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find'!$A$294:$A$298</c:f>
              <c:strCache>
                <c:ptCount val="5"/>
                <c:pt idx="0">
                  <c:v>Discount/Offers </c:v>
                </c:pt>
                <c:pt idx="1">
                  <c:v>Product/Services </c:v>
                </c:pt>
                <c:pt idx="2">
                  <c:v>Customer Reviews</c:v>
                </c:pt>
                <c:pt idx="3">
                  <c:v>Influencer/Celebrity Endorsement </c:v>
                </c:pt>
                <c:pt idx="4">
                  <c:v>Promotion</c:v>
                </c:pt>
              </c:strCache>
            </c:strRef>
          </c:cat>
          <c:val>
            <c:numRef>
              <c:f>'demo find'!$C$294:$C$298</c:f>
              <c:numCache>
                <c:formatCode>0%</c:formatCode>
                <c:ptCount val="5"/>
                <c:pt idx="0">
                  <c:v>0.82421875</c:v>
                </c:pt>
                <c:pt idx="1">
                  <c:v>0.51953125</c:v>
                </c:pt>
                <c:pt idx="2">
                  <c:v>0.54296875</c:v>
                </c:pt>
                <c:pt idx="3">
                  <c:v>0.25</c:v>
                </c:pt>
                <c:pt idx="4">
                  <c:v>0.203125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21-4254-8B65-74D722864D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0593984"/>
        <c:axId val="570592016"/>
      </c:barChart>
      <c:catAx>
        <c:axId val="57059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592016"/>
        <c:crosses val="autoZero"/>
        <c:auto val="1"/>
        <c:lblAlgn val="ctr"/>
        <c:lblOffset val="100"/>
        <c:noMultiLvlLbl val="0"/>
      </c:catAx>
      <c:valAx>
        <c:axId val="57059201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59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Sheet3!$B$60</c:f>
              <c:strCache>
                <c:ptCount val="1"/>
                <c:pt idx="0">
                  <c:v>18-25 y.o.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5.6283598427604668E-3"/>
                  <c:y val="-2.896829089820861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923-4A06-9C95-2EC7557FBDA5}"/>
                </c:ext>
              </c:extLst>
            </c:dLbl>
            <c:dLbl>
              <c:idx val="5"/>
              <c:layout>
                <c:manualLayout>
                  <c:x val="-4.5026878742083732E-3"/>
                  <c:y val="-5.310791980616099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23-4A06-9C95-2EC7557FBDA5}"/>
                </c:ext>
              </c:extLst>
            </c:dLbl>
            <c:dLbl>
              <c:idx val="6"/>
              <c:layout>
                <c:manualLayout>
                  <c:x val="-4.502687874208373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923-4A06-9C95-2EC7557FBDA5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Sheet3!$A$61:$A$67</c:f>
              <c:strCache>
                <c:ptCount val="7"/>
                <c:pt idx="0">
                  <c:v>Distracting </c:v>
                </c:pt>
                <c:pt idx="1">
                  <c:v>Informative</c:v>
                </c:pt>
                <c:pt idx="2">
                  <c:v>Useful </c:v>
                </c:pt>
                <c:pt idx="3">
                  <c:v>Irritating</c:v>
                </c:pt>
                <c:pt idx="4">
                  <c:v>Relevant 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Sheet3!$B$61:$B$67</c:f>
              <c:numCache>
                <c:formatCode>0%</c:formatCode>
                <c:ptCount val="7"/>
                <c:pt idx="0">
                  <c:v>0.77611940298507465</c:v>
                </c:pt>
                <c:pt idx="1">
                  <c:v>0.66044776119402981</c:v>
                </c:pt>
                <c:pt idx="2">
                  <c:v>0.51865671641791045</c:v>
                </c:pt>
                <c:pt idx="3">
                  <c:v>0.68656716417910446</c:v>
                </c:pt>
                <c:pt idx="4">
                  <c:v>0.48507462686567165</c:v>
                </c:pt>
                <c:pt idx="5">
                  <c:v>0.44402985074626866</c:v>
                </c:pt>
                <c:pt idx="6">
                  <c:v>0.35074626865671643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3-4A06-9C95-2EC7557FBDA5}"/>
            </c:ext>
          </c:extLst>
        </c:ser>
        <c:ser>
          <c:idx val="1"/>
          <c:order val="1"/>
          <c:tx>
            <c:strRef>
              <c:f>Sheet3!$C$60</c:f>
              <c:strCache>
                <c:ptCount val="1"/>
                <c:pt idx="0">
                  <c:v>26-35 y.o.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6.7540318113126427E-3"/>
                  <c:y val="-5.3107919806160994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923-4A06-9C95-2EC7557FBDA5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Sheet3!$A$61:$A$67</c:f>
              <c:strCache>
                <c:ptCount val="7"/>
                <c:pt idx="0">
                  <c:v>Distracting </c:v>
                </c:pt>
                <c:pt idx="1">
                  <c:v>Informative</c:v>
                </c:pt>
                <c:pt idx="2">
                  <c:v>Useful </c:v>
                </c:pt>
                <c:pt idx="3">
                  <c:v>Irritating</c:v>
                </c:pt>
                <c:pt idx="4">
                  <c:v>Relevant 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Sheet3!$C$61:$C$67</c:f>
              <c:numCache>
                <c:formatCode>0%</c:formatCode>
                <c:ptCount val="7"/>
                <c:pt idx="0">
                  <c:v>0.7024793388429752</c:v>
                </c:pt>
                <c:pt idx="1">
                  <c:v>0.64462809917355368</c:v>
                </c:pt>
                <c:pt idx="2">
                  <c:v>0.66942148760330578</c:v>
                </c:pt>
                <c:pt idx="3">
                  <c:v>0.56198347107438018</c:v>
                </c:pt>
                <c:pt idx="4">
                  <c:v>0.60330578512396693</c:v>
                </c:pt>
                <c:pt idx="5">
                  <c:v>0.50413223140495866</c:v>
                </c:pt>
                <c:pt idx="6">
                  <c:v>0.39669421487603307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23-4A06-9C95-2EC7557FBDA5}"/>
            </c:ext>
          </c:extLst>
        </c:ser>
        <c:ser>
          <c:idx val="2"/>
          <c:order val="2"/>
          <c:tx>
            <c:strRef>
              <c:f>Sheet3!$D$60</c:f>
              <c:strCache>
                <c:ptCount val="1"/>
                <c:pt idx="0">
                  <c:v>36-45 y.o.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879703779864633E-3"/>
                  <c:y val="8.69048726946261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23-4A06-9C95-2EC7557FBDA5}"/>
                </c:ext>
              </c:extLst>
            </c:dLbl>
            <c:dLbl>
              <c:idx val="2"/>
              <c:layout>
                <c:manualLayout>
                  <c:x val="0"/>
                  <c:y val="-8.69048726946258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923-4A06-9C95-2EC7557FBDA5}"/>
                </c:ext>
              </c:extLst>
            </c:dLbl>
            <c:dLbl>
              <c:idx val="3"/>
              <c:layout>
                <c:manualLayout>
                  <c:x val="5.6283598427603844E-3"/>
                  <c:y val="-5.79365817964172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923-4A06-9C95-2EC7557FBDA5}"/>
                </c:ext>
              </c:extLst>
            </c:dLbl>
            <c:dLbl>
              <c:idx val="5"/>
              <c:layout>
                <c:manualLayout>
                  <c:x val="5.6283598427604668E-3"/>
                  <c:y val="2.896829089820861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923-4A06-9C95-2EC7557FBDA5}"/>
                </c:ext>
              </c:extLst>
            </c:dLbl>
            <c:dLbl>
              <c:idx val="6"/>
              <c:layout>
                <c:manualLayout>
                  <c:x val="9.005375748416746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23-4A06-9C95-2EC7557FBDA5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Sheet3!$A$61:$A$67</c:f>
              <c:strCache>
                <c:ptCount val="7"/>
                <c:pt idx="0">
                  <c:v>Distracting </c:v>
                </c:pt>
                <c:pt idx="1">
                  <c:v>Informative</c:v>
                </c:pt>
                <c:pt idx="2">
                  <c:v>Useful </c:v>
                </c:pt>
                <c:pt idx="3">
                  <c:v>Irritating</c:v>
                </c:pt>
                <c:pt idx="4">
                  <c:v>Relevant 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Sheet3!$D$61:$D$67</c:f>
              <c:numCache>
                <c:formatCode>0%</c:formatCode>
                <c:ptCount val="7"/>
                <c:pt idx="0">
                  <c:v>0.69369369369369371</c:v>
                </c:pt>
                <c:pt idx="1">
                  <c:v>0.72072072072072069</c:v>
                </c:pt>
                <c:pt idx="2">
                  <c:v>0.72972972972972971</c:v>
                </c:pt>
                <c:pt idx="3">
                  <c:v>0.57657657657657657</c:v>
                </c:pt>
                <c:pt idx="4">
                  <c:v>0.56756756756756754</c:v>
                </c:pt>
                <c:pt idx="5">
                  <c:v>0.49549549549549549</c:v>
                </c:pt>
                <c:pt idx="6">
                  <c:v>0.36036036036036034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23-4A06-9C95-2EC7557FBD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90983744"/>
        <c:axId val="690987024"/>
      </c:barChart>
      <c:catAx>
        <c:axId val="69098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987024"/>
        <c:crosses val="autoZero"/>
        <c:auto val="1"/>
        <c:lblAlgn val="ctr"/>
        <c:lblOffset val="100"/>
        <c:noMultiLvlLbl val="0"/>
      </c:catAx>
      <c:valAx>
        <c:axId val="69098702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98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Sheet3!$B$31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Sheet3!$A$32:$A$38</c:f>
              <c:strCache>
                <c:ptCount val="7"/>
                <c:pt idx="0">
                  <c:v>Distracting </c:v>
                </c:pt>
                <c:pt idx="1">
                  <c:v>Informative</c:v>
                </c:pt>
                <c:pt idx="2">
                  <c:v>Irritating</c:v>
                </c:pt>
                <c:pt idx="3">
                  <c:v>Useful </c:v>
                </c:pt>
                <c:pt idx="4">
                  <c:v>Relevant 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Sheet3!$B$32:$B$38</c:f>
              <c:numCache>
                <c:formatCode>0%</c:formatCode>
                <c:ptCount val="7"/>
                <c:pt idx="0">
                  <c:v>0.70081967213114749</c:v>
                </c:pt>
                <c:pt idx="1">
                  <c:v>0.67622950819672134</c:v>
                </c:pt>
                <c:pt idx="2">
                  <c:v>0.60655737704918034</c:v>
                </c:pt>
                <c:pt idx="3">
                  <c:v>0.60245901639344257</c:v>
                </c:pt>
                <c:pt idx="4">
                  <c:v>0.54508196721311475</c:v>
                </c:pt>
                <c:pt idx="5">
                  <c:v>0.46311475409836067</c:v>
                </c:pt>
                <c:pt idx="6">
                  <c:v>0.37295081967213117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9E-42FF-B33A-056521E85D76}"/>
            </c:ext>
          </c:extLst>
        </c:ser>
        <c:ser>
          <c:idx val="1"/>
          <c:order val="1"/>
          <c:tx>
            <c:strRef>
              <c:f>Sheet3!$C$31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Sheet3!$A$32:$A$38</c:f>
              <c:strCache>
                <c:ptCount val="7"/>
                <c:pt idx="0">
                  <c:v>Distracting </c:v>
                </c:pt>
                <c:pt idx="1">
                  <c:v>Informative</c:v>
                </c:pt>
                <c:pt idx="2">
                  <c:v>Irritating</c:v>
                </c:pt>
                <c:pt idx="3">
                  <c:v>Useful </c:v>
                </c:pt>
                <c:pt idx="4">
                  <c:v>Relevant </c:v>
                </c:pt>
                <c:pt idx="5">
                  <c:v>Entertaining</c:v>
                </c:pt>
                <c:pt idx="6">
                  <c:v>Trustworthy</c:v>
                </c:pt>
              </c:strCache>
            </c:strRef>
          </c:cat>
          <c:val>
            <c:numRef>
              <c:f>Sheet3!$C$32:$C$38</c:f>
              <c:numCache>
                <c:formatCode>0%</c:formatCode>
                <c:ptCount val="7"/>
                <c:pt idx="0">
                  <c:v>0.77734375</c:v>
                </c:pt>
                <c:pt idx="1">
                  <c:v>0.6640625</c:v>
                </c:pt>
                <c:pt idx="2">
                  <c:v>0.65625</c:v>
                </c:pt>
                <c:pt idx="3">
                  <c:v>0.6015625</c:v>
                </c:pt>
                <c:pt idx="4">
                  <c:v>0.51953125</c:v>
                </c:pt>
                <c:pt idx="5">
                  <c:v>0.4765625</c:v>
                </c:pt>
                <c:pt idx="6">
                  <c:v>0.35546875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9E-42FF-B33A-056521E85D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91113304"/>
        <c:axId val="691120848"/>
      </c:barChart>
      <c:catAx>
        <c:axId val="69111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120848"/>
        <c:crosses val="autoZero"/>
        <c:auto val="1"/>
        <c:lblAlgn val="ctr"/>
        <c:lblOffset val="100"/>
        <c:noMultiLvlLbl val="0"/>
      </c:catAx>
      <c:valAx>
        <c:axId val="69112084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11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 find'!$A$498</c:f>
              <c:strCache>
                <c:ptCount val="1"/>
                <c:pt idx="0">
                  <c:v>Not Clicked at All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find'!$B$497:$D$497</c:f>
              <c:strCache>
                <c:ptCount val="3"/>
                <c:pt idx="0">
                  <c:v>18-25 y.o.</c:v>
                </c:pt>
                <c:pt idx="1">
                  <c:v>26-35 y.o.</c:v>
                </c:pt>
                <c:pt idx="2">
                  <c:v>36-45 y.o.</c:v>
                </c:pt>
              </c:strCache>
            </c:strRef>
          </c:cat>
          <c:val>
            <c:numRef>
              <c:f>'demo find'!$B$498:$D$498</c:f>
              <c:numCache>
                <c:formatCode>0.00%</c:formatCode>
                <c:ptCount val="3"/>
                <c:pt idx="0">
                  <c:v>0.47759999999999997</c:v>
                </c:pt>
                <c:pt idx="1">
                  <c:v>0.36359999999999998</c:v>
                </c:pt>
                <c:pt idx="2">
                  <c:v>0.3604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A2-439F-B6D0-C0F71A32FB8C}"/>
            </c:ext>
          </c:extLst>
        </c:ser>
        <c:ser>
          <c:idx val="1"/>
          <c:order val="1"/>
          <c:tx>
            <c:strRef>
              <c:f>'demo find'!$A$499</c:f>
              <c:strCache>
                <c:ptCount val="1"/>
                <c:pt idx="0">
                  <c:v>Clicked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find'!$B$497:$D$497</c:f>
              <c:strCache>
                <c:ptCount val="3"/>
                <c:pt idx="0">
                  <c:v>18-25 y.o.</c:v>
                </c:pt>
                <c:pt idx="1">
                  <c:v>26-35 y.o.</c:v>
                </c:pt>
                <c:pt idx="2">
                  <c:v>36-45 y.o.</c:v>
                </c:pt>
              </c:strCache>
            </c:strRef>
          </c:cat>
          <c:val>
            <c:numRef>
              <c:f>'demo find'!$B$499:$D$499</c:f>
              <c:numCache>
                <c:formatCode>0.00%</c:formatCode>
                <c:ptCount val="3"/>
                <c:pt idx="0">
                  <c:v>0.45895522388059701</c:v>
                </c:pt>
                <c:pt idx="1">
                  <c:v>0.5950413223140496</c:v>
                </c:pt>
                <c:pt idx="2">
                  <c:v>0.56756756756756754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A2-439F-B6D0-C0F71A32FB8C}"/>
            </c:ext>
          </c:extLst>
        </c:ser>
        <c:ser>
          <c:idx val="2"/>
          <c:order val="2"/>
          <c:tx>
            <c:strRef>
              <c:f>'demo find'!$A$500</c:f>
              <c:strCache>
                <c:ptCount val="1"/>
                <c:pt idx="0">
                  <c:v>Clicked Very Often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find'!$B$497:$D$497</c:f>
              <c:strCache>
                <c:ptCount val="3"/>
                <c:pt idx="0">
                  <c:v>18-25 y.o.</c:v>
                </c:pt>
                <c:pt idx="1">
                  <c:v>26-35 y.o.</c:v>
                </c:pt>
                <c:pt idx="2">
                  <c:v>36-45 y.o.</c:v>
                </c:pt>
              </c:strCache>
            </c:strRef>
          </c:cat>
          <c:val>
            <c:numRef>
              <c:f>'demo find'!$B$500:$D$500</c:f>
              <c:numCache>
                <c:formatCode>0.00%</c:formatCode>
                <c:ptCount val="3"/>
                <c:pt idx="0">
                  <c:v>6.3432835820895525E-2</c:v>
                </c:pt>
                <c:pt idx="1">
                  <c:v>4.1322314049586778E-2</c:v>
                </c:pt>
                <c:pt idx="2">
                  <c:v>7.2072072072072071E-2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A2-439F-B6D0-C0F71A32FB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0659256"/>
        <c:axId val="570654336"/>
      </c:barChart>
      <c:catAx>
        <c:axId val="570659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654336"/>
        <c:crosses val="autoZero"/>
        <c:auto val="1"/>
        <c:lblAlgn val="ctr"/>
        <c:lblOffset val="100"/>
        <c:noMultiLvlLbl val="0"/>
      </c:catAx>
      <c:valAx>
        <c:axId val="57065433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65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'demo find'!$B$502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find'!$A$503:$A$505</c:f>
              <c:strCache>
                <c:ptCount val="3"/>
                <c:pt idx="0">
                  <c:v>Not Clicked at All</c:v>
                </c:pt>
                <c:pt idx="1">
                  <c:v>Clicked</c:v>
                </c:pt>
                <c:pt idx="2">
                  <c:v>Clicked Very Often </c:v>
                </c:pt>
              </c:strCache>
            </c:strRef>
          </c:cat>
          <c:val>
            <c:numRef>
              <c:f>'demo find'!$B$503:$B$505</c:f>
              <c:numCache>
                <c:formatCode>0.00%</c:formatCode>
                <c:ptCount val="3"/>
                <c:pt idx="0">
                  <c:v>0.40159999999999996</c:v>
                </c:pt>
                <c:pt idx="1">
                  <c:v>0.53688524590163933</c:v>
                </c:pt>
                <c:pt idx="2">
                  <c:v>6.1475409836065573E-2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B3-4D2F-8145-4CFD9060180C}"/>
            </c:ext>
          </c:extLst>
        </c:ser>
        <c:ser>
          <c:idx val="1"/>
          <c:order val="1"/>
          <c:tx>
            <c:strRef>
              <c:f>'demo find'!$C$502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'demo find'!$A$503:$A$505</c:f>
              <c:strCache>
                <c:ptCount val="3"/>
                <c:pt idx="0">
                  <c:v>Not Clicked at All</c:v>
                </c:pt>
                <c:pt idx="1">
                  <c:v>Clicked</c:v>
                </c:pt>
                <c:pt idx="2">
                  <c:v>Clicked Very Often </c:v>
                </c:pt>
              </c:strCache>
            </c:strRef>
          </c:cat>
          <c:val>
            <c:numRef>
              <c:f>'demo find'!$C$503:$C$505</c:f>
              <c:numCache>
                <c:formatCode>0.00%</c:formatCode>
                <c:ptCount val="3"/>
                <c:pt idx="0">
                  <c:v>0.44530000000000003</c:v>
                </c:pt>
                <c:pt idx="1">
                  <c:v>0.49609375</c:v>
                </c:pt>
                <c:pt idx="2">
                  <c:v>5.859375E-2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B3-4D2F-8145-4CFD906018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91049672"/>
        <c:axId val="691046720"/>
      </c:barChart>
      <c:catAx>
        <c:axId val="69104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046720"/>
        <c:crosses val="autoZero"/>
        <c:auto val="1"/>
        <c:lblAlgn val="ctr"/>
        <c:lblOffset val="100"/>
        <c:noMultiLvlLbl val="0"/>
      </c:catAx>
      <c:valAx>
        <c:axId val="69104672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04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Sheet5!$B$66</c:f>
              <c:strCache>
                <c:ptCount val="1"/>
                <c:pt idx="0">
                  <c:v>18-25 y.o.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Sheet5!$A$67:$A$74</c:f>
              <c:strCache>
                <c:ptCount val="8"/>
                <c:pt idx="0">
                  <c:v>Home Essential</c:v>
                </c:pt>
                <c:pt idx="1">
                  <c:v>Accessories</c:v>
                </c:pt>
                <c:pt idx="2">
                  <c:v>Food and beverage</c:v>
                </c:pt>
                <c:pt idx="3">
                  <c:v>Shoes</c:v>
                </c:pt>
                <c:pt idx="4">
                  <c:v>Hair Care </c:v>
                </c:pt>
                <c:pt idx="5">
                  <c:v>Electronic &amp; Gadgets </c:v>
                </c:pt>
                <c:pt idx="6">
                  <c:v>Beauty Products</c:v>
                </c:pt>
                <c:pt idx="7">
                  <c:v>Clothes</c:v>
                </c:pt>
              </c:strCache>
            </c:strRef>
          </c:cat>
          <c:val>
            <c:numRef>
              <c:f>Sheet5!$B$67:$B$74</c:f>
              <c:numCache>
                <c:formatCode>0%</c:formatCode>
                <c:ptCount val="8"/>
                <c:pt idx="0">
                  <c:v>1.3513513513513514E-2</c:v>
                </c:pt>
                <c:pt idx="1">
                  <c:v>4.0540540540540543E-2</c:v>
                </c:pt>
                <c:pt idx="2">
                  <c:v>4.0540540540540543E-2</c:v>
                </c:pt>
                <c:pt idx="3">
                  <c:v>4.0540540540540543E-2</c:v>
                </c:pt>
                <c:pt idx="4">
                  <c:v>6.7567567567567571E-2</c:v>
                </c:pt>
                <c:pt idx="5">
                  <c:v>0.20270270270270271</c:v>
                </c:pt>
                <c:pt idx="6">
                  <c:v>0.28378378378378377</c:v>
                </c:pt>
                <c:pt idx="7">
                  <c:v>0.36486486486486486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52-4751-8CC3-D846C8157A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76922232"/>
        <c:axId val="676922560"/>
      </c:barChart>
      <c:catAx>
        <c:axId val="676922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922560"/>
        <c:crosses val="autoZero"/>
        <c:auto val="1"/>
        <c:lblAlgn val="ctr"/>
        <c:lblOffset val="100"/>
        <c:noMultiLvlLbl val="0"/>
      </c:catAx>
      <c:valAx>
        <c:axId val="67692256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922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Sheet5!$B$79</c:f>
              <c:strCache>
                <c:ptCount val="1"/>
                <c:pt idx="0">
                  <c:v>26-35 y.o.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Sheet5!$A$80:$A$86</c:f>
              <c:strCache>
                <c:ptCount val="7"/>
                <c:pt idx="0">
                  <c:v>Accessories</c:v>
                </c:pt>
                <c:pt idx="1">
                  <c:v>Home Essential</c:v>
                </c:pt>
                <c:pt idx="2">
                  <c:v>Shoes</c:v>
                </c:pt>
                <c:pt idx="3">
                  <c:v>Food and beverage</c:v>
                </c:pt>
                <c:pt idx="4">
                  <c:v>Electronic &amp; Gadgets </c:v>
                </c:pt>
                <c:pt idx="5">
                  <c:v>Beauty Products</c:v>
                </c:pt>
                <c:pt idx="6">
                  <c:v>Clothes</c:v>
                </c:pt>
              </c:strCache>
            </c:strRef>
          </c:cat>
          <c:val>
            <c:numRef>
              <c:f>Sheet5!$B$80:$B$86</c:f>
              <c:numCache>
                <c:formatCode>0%</c:formatCode>
                <c:ptCount val="7"/>
                <c:pt idx="0">
                  <c:v>6.4516129032258063E-2</c:v>
                </c:pt>
                <c:pt idx="1">
                  <c:v>6.4516129032258063E-2</c:v>
                </c:pt>
                <c:pt idx="2">
                  <c:v>6.4516129032258063E-2</c:v>
                </c:pt>
                <c:pt idx="3">
                  <c:v>0.16129032258064516</c:v>
                </c:pt>
                <c:pt idx="4">
                  <c:v>0.19354838709677419</c:v>
                </c:pt>
                <c:pt idx="5">
                  <c:v>0.29032258064516131</c:v>
                </c:pt>
                <c:pt idx="6">
                  <c:v>0.32258064516129031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95-4BE5-B00B-FCE4D65BDD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50904960"/>
        <c:axId val="750909224"/>
      </c:barChart>
      <c:catAx>
        <c:axId val="750904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909224"/>
        <c:crosses val="autoZero"/>
        <c:auto val="1"/>
        <c:lblAlgn val="ctr"/>
        <c:lblOffset val="100"/>
        <c:noMultiLvlLbl val="0"/>
      </c:catAx>
      <c:valAx>
        <c:axId val="750909224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90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Sheet5!$B$90</c:f>
              <c:strCache>
                <c:ptCount val="1"/>
                <c:pt idx="0">
                  <c:v>36-45 y.o.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Sheet5!$A$91:$A$94</c:f>
              <c:strCache>
                <c:ptCount val="4"/>
                <c:pt idx="0">
                  <c:v>Electronic &amp; Gadgets </c:v>
                </c:pt>
                <c:pt idx="1">
                  <c:v>Beauty Products</c:v>
                </c:pt>
                <c:pt idx="2">
                  <c:v>Home Essential</c:v>
                </c:pt>
                <c:pt idx="3">
                  <c:v>Clothes</c:v>
                </c:pt>
              </c:strCache>
            </c:strRef>
          </c:cat>
          <c:val>
            <c:numRef>
              <c:f>Sheet5!$B$91:$B$94</c:f>
              <c:numCache>
                <c:formatCode>0%</c:formatCode>
                <c:ptCount val="4"/>
                <c:pt idx="0">
                  <c:v>0.14814814814814814</c:v>
                </c:pt>
                <c:pt idx="1">
                  <c:v>0.18518518518518517</c:v>
                </c:pt>
                <c:pt idx="2">
                  <c:v>0.18518518518518517</c:v>
                </c:pt>
                <c:pt idx="3">
                  <c:v>0.29629629629629628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6C-4208-B9BC-86F3BCD3B6D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33403104"/>
        <c:axId val="633403432"/>
      </c:barChart>
      <c:catAx>
        <c:axId val="633403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3403432"/>
        <c:crosses val="autoZero"/>
        <c:auto val="1"/>
        <c:lblAlgn val="ctr"/>
        <c:lblOffset val="100"/>
        <c:noMultiLvlLbl val="0"/>
      </c:catAx>
      <c:valAx>
        <c:axId val="63340343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3403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Sheet6!$B$12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Sheet6!$A$13:$A$19</c:f>
              <c:strCache>
                <c:ptCount val="7"/>
                <c:pt idx="0">
                  <c:v>Beauty Products</c:v>
                </c:pt>
                <c:pt idx="1">
                  <c:v>Accessories</c:v>
                </c:pt>
                <c:pt idx="2">
                  <c:v>Shoes</c:v>
                </c:pt>
                <c:pt idx="3">
                  <c:v>Food and beverage</c:v>
                </c:pt>
                <c:pt idx="4">
                  <c:v>Home Essential</c:v>
                </c:pt>
                <c:pt idx="5">
                  <c:v>Clothes</c:v>
                </c:pt>
                <c:pt idx="6">
                  <c:v>Electronic &amp; Gadgets </c:v>
                </c:pt>
              </c:strCache>
            </c:strRef>
          </c:cat>
          <c:val>
            <c:numRef>
              <c:f>Sheet6!$B$13:$B$19</c:f>
              <c:numCache>
                <c:formatCode>0%</c:formatCode>
                <c:ptCount val="7"/>
                <c:pt idx="0">
                  <c:v>2.0408163265306121E-2</c:v>
                </c:pt>
                <c:pt idx="1">
                  <c:v>4.0816326530612242E-2</c:v>
                </c:pt>
                <c:pt idx="2">
                  <c:v>8.1632653061224483E-2</c:v>
                </c:pt>
                <c:pt idx="3">
                  <c:v>0.10204081632653061</c:v>
                </c:pt>
                <c:pt idx="4">
                  <c:v>0.10204081632653061</c:v>
                </c:pt>
                <c:pt idx="5">
                  <c:v>0.30612244897959184</c:v>
                </c:pt>
                <c:pt idx="6">
                  <c:v>0.34693877551020408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F2-40BA-9B04-1DCEB584D3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69647488"/>
        <c:axId val="569645520"/>
      </c:barChart>
      <c:catAx>
        <c:axId val="56964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645520"/>
        <c:crosses val="autoZero"/>
        <c:auto val="1"/>
        <c:lblAlgn val="ctr"/>
        <c:lblOffset val="100"/>
        <c:noMultiLvlLbl val="0"/>
      </c:catAx>
      <c:valAx>
        <c:axId val="56964552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647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Sheet6!$B$24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Sheet6!$A$25:$A$32</c:f>
              <c:strCache>
                <c:ptCount val="8"/>
                <c:pt idx="0">
                  <c:v>Shoes</c:v>
                </c:pt>
                <c:pt idx="1">
                  <c:v>Accessories</c:v>
                </c:pt>
                <c:pt idx="2">
                  <c:v>Food and beverage</c:v>
                </c:pt>
                <c:pt idx="3">
                  <c:v>Home Essential</c:v>
                </c:pt>
                <c:pt idx="4">
                  <c:v>Hair Care </c:v>
                </c:pt>
                <c:pt idx="5">
                  <c:v>Electronic &amp; Gadgets </c:v>
                </c:pt>
                <c:pt idx="6">
                  <c:v>Clothes</c:v>
                </c:pt>
                <c:pt idx="7">
                  <c:v>Beauty Products</c:v>
                </c:pt>
              </c:strCache>
            </c:strRef>
          </c:cat>
          <c:val>
            <c:numRef>
              <c:f>Sheet6!$B$25:$B$32</c:f>
              <c:numCache>
                <c:formatCode>0%</c:formatCode>
                <c:ptCount val="8"/>
                <c:pt idx="0">
                  <c:v>1.2048192771084338E-2</c:v>
                </c:pt>
                <c:pt idx="1">
                  <c:v>3.614457831325301E-2</c:v>
                </c:pt>
                <c:pt idx="2">
                  <c:v>3.614457831325301E-2</c:v>
                </c:pt>
                <c:pt idx="3">
                  <c:v>3.614457831325301E-2</c:v>
                </c:pt>
                <c:pt idx="4">
                  <c:v>6.0240963855421686E-2</c:v>
                </c:pt>
                <c:pt idx="5">
                  <c:v>9.6385542168674704E-2</c:v>
                </c:pt>
                <c:pt idx="6">
                  <c:v>0.36144578313253012</c:v>
                </c:pt>
                <c:pt idx="7">
                  <c:v>0.40963855421686746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F8-4E52-890F-A7AFA36A48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48732960"/>
        <c:axId val="748730336"/>
      </c:barChart>
      <c:catAx>
        <c:axId val="748732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8730336"/>
        <c:crosses val="autoZero"/>
        <c:auto val="1"/>
        <c:lblAlgn val="ctr"/>
        <c:lblOffset val="100"/>
        <c:noMultiLvlLbl val="0"/>
      </c:catAx>
      <c:valAx>
        <c:axId val="74873033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8732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Sheet2!$A$364:$A$366</cx:f>
        <cx:lvl ptCount="3">
          <cx:pt idx="0">Awareness</cx:pt>
          <cx:pt idx="1">Consideration</cx:pt>
          <cx:pt idx="2">Purchase</cx:pt>
        </cx:lvl>
      </cx:strDim>
      <cx:numDim type="val">
        <cx:f>Sheet2!$B$364:$B$366</cx:f>
        <cx:lvl ptCount="3" formatCode="General">
          <cx:pt idx="0">500</cx:pt>
          <cx:pt idx="1">204</cx:pt>
          <cx:pt idx="2">132</cx:pt>
        </cx:lvl>
      </cx:numDim>
    </cx:data>
  </cx:chartData>
  <cx:chart>
    <cx:plotArea>
      <cx:plotAreaRegion>
        <cx:series layoutId="funnel" uniqueId="{8D68FEE7-CFF5-40A8-BEF7-5446EE9B9403}"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</a:endParaRPr>
          </a:p>
        </cx:txPr>
      </cx:axis>
    </cx:plotArea>
  </cx:chart>
  <cx:spPr>
    <a:ln>
      <a:solidFill>
        <a:schemeClr val="accent1"/>
      </a:solidFill>
    </a:ln>
  </cx:spPr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Sheet4!$A$21:$A$23</cx:f>
        <cx:lvl ptCount="3">
          <cx:pt idx="0">Awareness</cx:pt>
          <cx:pt idx="1">Consideration</cx:pt>
          <cx:pt idx="2">Purchase</cx:pt>
        </cx:lvl>
      </cx:strDim>
      <cx:numDim type="val">
        <cx:f>Sheet4!$B$21:$B$23</cx:f>
        <cx:lvl ptCount="3" formatCode="General">
          <cx:pt idx="0">268</cx:pt>
          <cx:pt idx="1">110</cx:pt>
          <cx:pt idx="2">74</cx:pt>
        </cx:lvl>
      </cx:numDim>
    </cx:data>
  </cx:chartData>
  <cx:chart>
    <cx:title pos="t" align="ctr" overlay="0">
      <cx:tx>
        <cx:txData>
          <cx:v>18-25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>
              <a:solidFill>
                <a:schemeClr val="accent1"/>
              </a:solidFill>
              <a:latin typeface="+mn-lt"/>
            </a:rPr>
            <a:t>18-25</a:t>
          </a:r>
        </a:p>
      </cx:txPr>
    </cx:title>
    <cx:plotArea>
      <cx:plotAreaRegion>
        <cx:series layoutId="funnel" uniqueId="{7C48D2F9-A01E-4DCD-8F7A-07C5DD7132CB}">
          <cx:tx>
            <cx:txData>
              <cx:f>Sheet4!$B$20</cx:f>
              <cx:v>18-25 y.o.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  <cx:spPr>
    <a:ln>
      <a:solidFill>
        <a:schemeClr val="accent1"/>
      </a:solidFill>
    </a:ln>
  </cx:spPr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Sheet4!$E$21:$E$23</cx:f>
        <cx:lvl ptCount="3">
          <cx:pt idx="0">Awareness</cx:pt>
          <cx:pt idx="1">Consideration</cx:pt>
          <cx:pt idx="2">Purchase</cx:pt>
        </cx:lvl>
      </cx:strDim>
      <cx:numDim type="val">
        <cx:f>Sheet4!$F$21:$F$23</cx:f>
        <cx:lvl ptCount="3" formatCode="General">
          <cx:pt idx="0">121</cx:pt>
          <cx:pt idx="1">55</cx:pt>
          <cx:pt idx="2">31</cx:pt>
        </cx:lvl>
      </cx:numDim>
    </cx:data>
  </cx:chartData>
  <cx:chart>
    <cx:title pos="t" align="ctr" overlay="0">
      <cx:tx>
        <cx:txData>
          <cx:v>26-35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j-lt"/>
            </a:defRPr>
          </a:pPr>
          <a:r>
            <a:rPr lang="en-US" sz="1600" b="0" i="0" u="none" strike="noStrike" baseline="0">
              <a:solidFill>
                <a:schemeClr val="accent1"/>
              </a:solidFill>
              <a:latin typeface="+mj-lt"/>
            </a:rPr>
            <a:t>26-35</a:t>
          </a:r>
        </a:p>
      </cx:txPr>
    </cx:title>
    <cx:plotArea>
      <cx:plotAreaRegion>
        <cx:series layoutId="funnel" uniqueId="{AB232950-FF1A-4339-9208-9D1564CF2488}">
          <cx:tx>
            <cx:txData>
              <cx:f>Sheet4!$F$20</cx:f>
              <cx:v>26-35 y.o.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j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j-lt"/>
            </a:endParaRPr>
          </a:p>
        </cx:txPr>
      </cx:axis>
    </cx:plotArea>
  </cx:chart>
  <cx:spPr>
    <a:ln>
      <a:solidFill>
        <a:schemeClr val="accent1"/>
      </a:solidFill>
    </a:ln>
  </cx:spPr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Sheet4!$H$21:$H$23</cx:f>
        <cx:lvl ptCount="3">
          <cx:pt idx="0">Awareness</cx:pt>
          <cx:pt idx="1">Consideration</cx:pt>
          <cx:pt idx="2">Purchase</cx:pt>
        </cx:lvl>
      </cx:strDim>
      <cx:numDim type="val">
        <cx:f>Sheet4!$I$21:$I$23</cx:f>
        <cx:lvl ptCount="3" formatCode="General">
          <cx:pt idx="0">111</cx:pt>
          <cx:pt idx="1">39</cx:pt>
          <cx:pt idx="2">27</cx:pt>
        </cx:lvl>
      </cx:numDim>
    </cx:data>
  </cx:chartData>
  <cx:chart>
    <cx:title pos="t" align="ctr" overlay="0">
      <cx:tx>
        <cx:txData>
          <cx:v>36-45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>
              <a:solidFill>
                <a:schemeClr val="accent1"/>
              </a:solidFill>
              <a:latin typeface="+mn-lt"/>
            </a:rPr>
            <a:t>36-45</a:t>
          </a:r>
        </a:p>
      </cx:txPr>
    </cx:title>
    <cx:plotArea>
      <cx:plotAreaRegion>
        <cx:series layoutId="funnel" uniqueId="{64F37D1D-9155-4848-B8AE-F7ED421FE8C4}">
          <cx:tx>
            <cx:txData>
              <cx:f>Sheet4!$I$20</cx:f>
              <cx:v>36-45 y.o.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  <cx:spPr>
    <a:ln>
      <a:solidFill>
        <a:schemeClr val="accent1"/>
      </a:solidFill>
    </a:ln>
  </cx:spPr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Sheet4!$E$26:$E$28</cx:f>
        <cx:lvl ptCount="3">
          <cx:pt idx="0">Awareness</cx:pt>
          <cx:pt idx="1">Consideration</cx:pt>
          <cx:pt idx="2">Purchase</cx:pt>
        </cx:lvl>
      </cx:strDim>
      <cx:numDim type="val">
        <cx:f>Sheet4!$F$26:$F$28</cx:f>
        <cx:lvl ptCount="3" formatCode="General">
          <cx:pt idx="0">256</cx:pt>
          <cx:pt idx="1">113</cx:pt>
          <cx:pt idx="2">83</cx:pt>
        </cx:lvl>
      </cx:numDim>
    </cx:data>
  </cx:chartData>
  <cx:chart>
    <cx:title pos="t" align="ctr" overlay="0">
      <cx:tx>
        <cx:txData>
          <cx:v>Female</cx:v>
        </cx:txData>
      </cx:tx>
      <cx:txPr>
        <a:bodyPr vertOverflow="overflow" horzOverflow="overflow" wrap="square" lIns="0" tIns="0" rIns="0" bIns="0"/>
        <a:lstStyle/>
        <a:p>
          <a:pPr algn="ctr" rtl="0">
            <a:defRPr sz="1600" b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defRPr>
          </a:pPr>
          <a:r>
            <a:rPr lang="en-US" sz="1600" dirty="0">
              <a:solidFill>
                <a:schemeClr val="accent1"/>
              </a:solidFill>
            </a:rPr>
            <a:t>Female</a:t>
          </a:r>
        </a:p>
      </cx:txPr>
    </cx:title>
    <cx:plotArea>
      <cx:plotAreaRegion>
        <cx:series layoutId="funnel" uniqueId="{A3A0AC1B-5A07-4EE1-9394-5F8433AF44F6}">
          <cx:tx>
            <cx:txData>
              <cx:f>Sheet4!$F$25</cx:f>
              <cx:v>Female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</a:endParaRPr>
          </a:p>
        </cx:txPr>
      </cx:axis>
    </cx:plotArea>
  </cx:chart>
  <cx:spPr>
    <a:ln>
      <a:solidFill>
        <a:schemeClr val="accent1"/>
      </a:solidFill>
    </a:ln>
  </cx:spPr>
</cx:chartSpace>
</file>

<file path=ppt/charts/chartEx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Sheet4!$A$26:$A$28</cx:f>
        <cx:lvl ptCount="3">
          <cx:pt idx="0">Awareness</cx:pt>
          <cx:pt idx="1">Consideration</cx:pt>
          <cx:pt idx="2">Purchase</cx:pt>
        </cx:lvl>
      </cx:strDim>
      <cx:numDim type="val">
        <cx:f>Sheet4!$B$26:$B$28</cx:f>
        <cx:lvl ptCount="3" formatCode="General">
          <cx:pt idx="0">244</cx:pt>
          <cx:pt idx="1">91</cx:pt>
          <cx:pt idx="2">49</cx:pt>
        </cx:lvl>
      </cx:numDim>
    </cx:data>
  </cx:chartData>
  <cx:chart>
    <cx:title pos="t" align="ctr" overlay="0">
      <cx:tx>
        <cx:txData>
          <cx:v>Male</cx:v>
        </cx:txData>
      </cx:tx>
      <cx:txPr>
        <a:bodyPr vertOverflow="overflow" horzOverflow="overflow" wrap="square" lIns="0" tIns="0" rIns="0" bIns="0"/>
        <a:lstStyle/>
        <a:p>
          <a:pPr algn="ctr" rtl="0">
            <a:defRPr sz="1600" b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defRPr>
          </a:pPr>
          <a:r>
            <a:rPr lang="en-US" sz="1600" dirty="0">
              <a:solidFill>
                <a:schemeClr val="accent1"/>
              </a:solidFill>
            </a:rPr>
            <a:t>Male</a:t>
          </a:r>
        </a:p>
      </cx:txPr>
    </cx:title>
    <cx:plotArea>
      <cx:plotAreaRegion>
        <cx:series layoutId="funnel" uniqueId="{AA2E3037-34B9-47A9-B061-C6CAB50F69B8}">
          <cx:tx>
            <cx:txData>
              <cx:f>Sheet4!$B$25</cx:f>
              <cx:v>Male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</a:endParaRPr>
          </a:p>
        </cx:txPr>
      </cx:axis>
    </cx:plotArea>
  </cx:chart>
  <cx:spPr>
    <a:ln>
      <a:solidFill>
        <a:schemeClr val="accent1"/>
      </a:solidFill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6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7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57BAF-6C7C-BBD4-7ABD-97675CAA4B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1D6-CC41-CC36-5A0F-916F0113C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E88E-DF7F-44A3-9DDF-A430F522D682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4F09-AD4D-C781-A44D-2F3349839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10990-7F4C-1CBB-B083-EBF724DF2E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7BC1-DB74-4976-8F49-66BEBCDB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9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95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74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78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15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52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29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294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89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42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89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942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61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32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41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555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568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72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62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73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53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761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825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19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18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219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701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993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4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  <a:p>
            <a:endParaRPr lang="en-US" dirty="0">
              <a:solidFill>
                <a:srgbClr val="E36C09"/>
              </a:solidFill>
            </a:endParaRPr>
          </a:p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981E47-4C5F-40AE-927F-E9B23EC0420B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79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1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6F39F0-9B15-4E0D-8042-B0C54613FA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-92766"/>
            <a:ext cx="12189023" cy="696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8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9BFE6-3715-CE03-3C2D-5A573C62D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66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057BA-65D0-B672-4C08-DE637C4586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89" y="4890599"/>
            <a:ext cx="1772782" cy="1817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795547-4FC0-E24B-E459-96D9BA4A77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936" y="4895005"/>
            <a:ext cx="1772782" cy="18174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66254A-3411-D55B-D6AF-28DAA524025B}"/>
              </a:ext>
            </a:extLst>
          </p:cNvPr>
          <p:cNvSpPr/>
          <p:nvPr userDrawn="1"/>
        </p:nvSpPr>
        <p:spPr>
          <a:xfrm>
            <a:off x="4308530" y="6359104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04D9-E914-3BD2-04D4-5633580A6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8BCE6C-1621-C22D-72C0-A88128632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3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D7230-C141-2B48-6BB6-A4A18D76B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94D96C-67D3-F8A8-4C3A-3B72189E4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98" y="4602996"/>
            <a:ext cx="122074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B75B0-E787-4C00-6545-EA4B5559F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12192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7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E36C09"/>
                </a:solidFill>
              </a:rPr>
              <a:t>Avant </a:t>
            </a:r>
            <a:r>
              <a:rPr lang="en-US" dirty="0" err="1">
                <a:solidFill>
                  <a:srgbClr val="E36C09"/>
                </a:solidFill>
              </a:rPr>
              <a:t>garde</a:t>
            </a:r>
            <a:r>
              <a:rPr lang="en-US" dirty="0">
                <a:solidFill>
                  <a:srgbClr val="E36C09"/>
                </a:solidFill>
              </a:rPr>
              <a:t>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3F3574-CE89-7BC8-CCA6-584BB8C46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2222</a:t>
            </a:r>
          </a:p>
        </p:txBody>
      </p:sp>
    </p:spTree>
    <p:extLst>
      <p:ext uri="{BB962C8B-B14F-4D97-AF65-F5344CB8AC3E}">
        <p14:creationId xmlns:p14="http://schemas.microsoft.com/office/powerpoint/2010/main" val="3293925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02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1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5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AB1E1-B583-7D35-14BD-F87F751D5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17" y="0"/>
            <a:ext cx="1503076" cy="1954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558D-15D8-D704-80FC-99BB344267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493" y="-2184"/>
            <a:ext cx="1505437" cy="1958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05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3840F-FDCC-863B-2BC9-EDC93880F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22" y="133204"/>
            <a:ext cx="8896409" cy="688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1507D-0C8C-78E3-9299-273A9C83F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657D-6A91-9637-4261-5774528C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18" y="421348"/>
            <a:ext cx="9106089" cy="6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4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2000"/>
            <a:lum/>
          </a:blip>
          <a:srcRect/>
          <a:tile tx="-635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7" r:id="rId4"/>
    <p:sldLayoutId id="2147484672" r:id="rId5"/>
    <p:sldLayoutId id="2147484673" r:id="rId6"/>
    <p:sldLayoutId id="2147484674" r:id="rId7"/>
    <p:sldLayoutId id="2147484654" r:id="rId8"/>
    <p:sldLayoutId id="2147484655" r:id="rId9"/>
    <p:sldLayoutId id="2147484656" r:id="rId10"/>
    <p:sldLayoutId id="2147484669" r:id="rId11"/>
    <p:sldLayoutId id="2147484658" r:id="rId12"/>
    <p:sldLayoutId id="2147484659" r:id="rId13"/>
    <p:sldLayoutId id="2147484660" r:id="rId14"/>
    <p:sldLayoutId id="2147484670" r:id="rId15"/>
    <p:sldLayoutId id="2147484671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.xml"/><Relationship Id="rId3" Type="http://schemas.openxmlformats.org/officeDocument/2006/relationships/chart" Target="../charts/chart11.xml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9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14/relationships/chartEx" Target="../charts/chartEx2.xml"/><Relationship Id="rId7" Type="http://schemas.microsoft.com/office/2014/relationships/chartEx" Target="../charts/chartEx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microsoft.com/office/2014/relationships/chartEx" Target="../charts/chartEx3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14/relationships/chartEx" Target="../charts/chartEx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microsoft.com/office/2014/relationships/chartEx" Target="../charts/chartEx6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34.xml"/><Relationship Id="rId4" Type="http://schemas.openxmlformats.org/officeDocument/2006/relationships/chart" Target="../charts/chart3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A808B704-FB1C-7C4B-5B95-DA2AE40AB4D8}"/>
              </a:ext>
            </a:extLst>
          </p:cNvPr>
          <p:cNvSpPr txBox="1">
            <a:spLocks/>
          </p:cNvSpPr>
          <p:nvPr/>
        </p:nvSpPr>
        <p:spPr>
          <a:xfrm>
            <a:off x="2122253" y="2361347"/>
            <a:ext cx="9468068" cy="22716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800" b="1" cap="none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CONUSMER PERCEPTION ON SPONSOR ADVERTISEMENTS ON SOCIAL MEDIA</a:t>
            </a:r>
            <a:endParaRPr lang="en-US" sz="48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  <p:sp>
        <p:nvSpPr>
          <p:cNvPr id="11" name="Title 13">
            <a:extLst>
              <a:ext uri="{FF2B5EF4-FFF2-40B4-BE49-F238E27FC236}">
                <a16:creationId xmlns:a16="http://schemas.microsoft.com/office/drawing/2014/main" id="{D870AA4C-6B3A-236D-FC10-8192D99995AB}"/>
              </a:ext>
            </a:extLst>
          </p:cNvPr>
          <p:cNvSpPr txBox="1">
            <a:spLocks/>
          </p:cNvSpPr>
          <p:nvPr/>
        </p:nvSpPr>
        <p:spPr>
          <a:xfrm>
            <a:off x="5777500" y="5423085"/>
            <a:ext cx="2506896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July, 2025</a:t>
            </a:r>
            <a:endParaRPr lang="en-US" sz="2800" b="1" cap="none" dirty="0">
              <a:ln w="0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F96420-CC1B-986E-1DB6-E28C221A49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32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634438"/>
            <a:ext cx="10874493" cy="609412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latin typeface="+mn-lt"/>
                <a:cs typeface="Calibri" panose="020F0502020204030204" pitchFamily="34" charset="0"/>
              </a:rPr>
              <a:t>OBJECTIVES AND METHODOLOGY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72016DC-BECF-4523-A6BF-4CD4402EB0C1}"/>
              </a:ext>
            </a:extLst>
          </p:cNvPr>
          <p:cNvSpPr txBox="1">
            <a:spLocks/>
          </p:cNvSpPr>
          <p:nvPr/>
        </p:nvSpPr>
        <p:spPr>
          <a:xfrm>
            <a:off x="394124" y="1252694"/>
            <a:ext cx="6802483" cy="548095"/>
          </a:xfrm>
          <a:prstGeom prst="rect">
            <a:avLst/>
          </a:prstGeom>
        </p:spPr>
        <p:txBody>
          <a:bodyPr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Research Objectives</a:t>
            </a:r>
          </a:p>
          <a:p>
            <a:pPr marL="0" indent="0">
              <a:buNone/>
            </a:pPr>
            <a:endParaRPr lang="en-US" sz="2400" b="1" u="sng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A12A4FA-52A0-45FE-8D33-0756A0318CBC}"/>
              </a:ext>
            </a:extLst>
          </p:cNvPr>
          <p:cNvSpPr txBox="1">
            <a:spLocks/>
          </p:cNvSpPr>
          <p:nvPr/>
        </p:nvSpPr>
        <p:spPr>
          <a:xfrm>
            <a:off x="395007" y="1732834"/>
            <a:ext cx="11292168" cy="435654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To understand consumer perception, engagement, and purchase behavior influenced by sponsored ads on social media.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EE0725-0213-4D7B-8853-EEA4AE34F268}"/>
              </a:ext>
            </a:extLst>
          </p:cNvPr>
          <p:cNvSpPr txBox="1">
            <a:spLocks/>
          </p:cNvSpPr>
          <p:nvPr/>
        </p:nvSpPr>
        <p:spPr>
          <a:xfrm>
            <a:off x="395006" y="2333258"/>
            <a:ext cx="3405469" cy="43565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u="sng" cap="none" dirty="0">
                <a:solidFill>
                  <a:srgbClr val="002060"/>
                </a:solidFill>
                <a:latin typeface="+mn-lt"/>
              </a:rPr>
              <a:t>Research Methodology</a:t>
            </a:r>
            <a:endParaRPr lang="en-US" b="1" u="sng" cap="none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897C5-3E03-4954-A3B0-4E04D166A6BA}"/>
              </a:ext>
            </a:extLst>
          </p:cNvPr>
          <p:cNvSpPr txBox="1"/>
          <p:nvPr/>
        </p:nvSpPr>
        <p:spPr>
          <a:xfrm>
            <a:off x="6555740" y="2717418"/>
            <a:ext cx="319620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Length of Interview (LOI)</a:t>
            </a: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10</a:t>
            </a:r>
            <a:r>
              <a:rPr lang="en-US" sz="1600" dirty="0">
                <a:solidFill>
                  <a:srgbClr val="002060"/>
                </a:solidFill>
              </a:rPr>
              <a:t> mins approx.</a:t>
            </a: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DF05055-93B0-4AF2-AD40-C72CA84AF441}"/>
              </a:ext>
            </a:extLst>
          </p:cNvPr>
          <p:cNvSpPr txBox="1">
            <a:spLocks/>
          </p:cNvSpPr>
          <p:nvPr/>
        </p:nvSpPr>
        <p:spPr>
          <a:xfrm>
            <a:off x="394124" y="2768912"/>
            <a:ext cx="6171948" cy="3878468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Screening Criteria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Respondent who can recall or recognize sponsor ad on social media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Data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Descriptive statistics using Excel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Thematic analysis of open-ended data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Location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Kathmandu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Pokhara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Butwal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Janakpur</a:t>
            </a:r>
          </a:p>
          <a:p>
            <a:pPr marL="0" indent="0">
              <a:buClr>
                <a:srgbClr val="002060"/>
              </a:buClr>
              <a:buNone/>
            </a:pPr>
            <a:endParaRPr lang="en-US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79CDA41-FE47-4E95-8DF0-A251F1E39090}"/>
              </a:ext>
            </a:extLst>
          </p:cNvPr>
          <p:cNvSpPr txBox="1">
            <a:spLocks/>
          </p:cNvSpPr>
          <p:nvPr/>
        </p:nvSpPr>
        <p:spPr>
          <a:xfrm>
            <a:off x="908080" y="5228155"/>
            <a:ext cx="4922035" cy="1770634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0A47D208-2773-4591-A25B-B1944D8048DE}"/>
              </a:ext>
            </a:extLst>
          </p:cNvPr>
          <p:cNvSpPr txBox="1">
            <a:spLocks/>
          </p:cNvSpPr>
          <p:nvPr/>
        </p:nvSpPr>
        <p:spPr>
          <a:xfrm>
            <a:off x="6566072" y="4071634"/>
            <a:ext cx="5231804" cy="2250512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Calibri" panose="020F0502020204030204" pitchFamily="34" charset="0"/>
              </a:rPr>
              <a:t>Research Design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Quantitative data with the survey questionnaire with few open-ended questions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Data collection using digital data collection platform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Administered survey with experienced field enumerators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Computer Aided Personal Interview (CAPI) with the respondents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7371DA-B2CF-46EE-9A70-7A2CBCB862D0}"/>
              </a:ext>
            </a:extLst>
          </p:cNvPr>
          <p:cNvSpPr/>
          <p:nvPr/>
        </p:nvSpPr>
        <p:spPr>
          <a:xfrm>
            <a:off x="1857104" y="5010696"/>
            <a:ext cx="1883595" cy="1156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 Lalitpur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cs typeface="Poppins" panose="00000500000000000000" pitchFamily="2" charset="0"/>
              </a:rPr>
              <a:t>Nepalgunj</a:t>
            </a: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cs typeface="Poppins" panose="00000500000000000000" pitchFamily="2" charset="0"/>
              </a:rPr>
              <a:t>Narayanghat</a:t>
            </a: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35EB41-CA2D-4B4D-BB83-3DDEE3360118}"/>
              </a:ext>
            </a:extLst>
          </p:cNvPr>
          <p:cNvSpPr txBox="1"/>
          <p:nvPr/>
        </p:nvSpPr>
        <p:spPr>
          <a:xfrm>
            <a:off x="10175931" y="2717417"/>
            <a:ext cx="151124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Sample Size</a:t>
            </a: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</a:rPr>
              <a:t>500</a:t>
            </a: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063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5C6407CB-32C4-4130-87DA-BB2D4C42B415}"/>
              </a:ext>
            </a:extLst>
          </p:cNvPr>
          <p:cNvSpPr txBox="1">
            <a:spLocks/>
          </p:cNvSpPr>
          <p:nvPr/>
        </p:nvSpPr>
        <p:spPr>
          <a:xfrm>
            <a:off x="1361966" y="2861064"/>
            <a:ext cx="9468068" cy="12672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7200" b="1" cap="none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FINDINGS</a:t>
            </a:r>
            <a:endParaRPr lang="en-US" sz="72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900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DEMOGRAPHICS</a:t>
            </a:r>
            <a:endParaRPr lang="en-US" sz="2000" b="1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7C2714C-0A0D-4867-A021-ABBDC43BD4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338451"/>
              </p:ext>
            </p:extLst>
          </p:nvPr>
        </p:nvGraphicFramePr>
        <p:xfrm>
          <a:off x="436728" y="1893014"/>
          <a:ext cx="3827047" cy="2196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B4853F9-0555-4E7C-90FD-DE9F7FAFB1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05896"/>
              </p:ext>
            </p:extLst>
          </p:nvPr>
        </p:nvGraphicFramePr>
        <p:xfrm>
          <a:off x="4403852" y="1893014"/>
          <a:ext cx="3524375" cy="2196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141E1DB-EEEA-468C-98DB-D68DDF8A7F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331578"/>
              </p:ext>
            </p:extLst>
          </p:nvPr>
        </p:nvGraphicFramePr>
        <p:xfrm>
          <a:off x="8068305" y="1893014"/>
          <a:ext cx="3650574" cy="2196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13543EE8-9E31-4017-B9F6-21BD3C2FEB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5428415"/>
              </p:ext>
            </p:extLst>
          </p:nvPr>
        </p:nvGraphicFramePr>
        <p:xfrm>
          <a:off x="6096000" y="4161035"/>
          <a:ext cx="5622878" cy="2484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BEBA0D33-290E-4EDD-A7BD-8DDFEC42C7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950885"/>
              </p:ext>
            </p:extLst>
          </p:nvPr>
        </p:nvGraphicFramePr>
        <p:xfrm>
          <a:off x="436728" y="4161035"/>
          <a:ext cx="5563380" cy="2506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763094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CF31E4C-2E98-46B6-B5FC-52AF6676E3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0643435"/>
              </p:ext>
            </p:extLst>
          </p:nvPr>
        </p:nvGraphicFramePr>
        <p:xfrm>
          <a:off x="436728" y="1941836"/>
          <a:ext cx="11282150" cy="459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u="sng" dirty="0"/>
              <a:t>FREQUENCY OF NOTICING SPONSORED ADVERTISEMENTS ON SOCIAL MEDIA</a:t>
            </a:r>
          </a:p>
          <a:p>
            <a:r>
              <a:rPr lang="en-US" b="1" dirty="0"/>
              <a:t>A considerable number of respondents sometimes notice sponsored ads while using social media</a:t>
            </a:r>
            <a:br>
              <a:rPr lang="en-US" sz="2400" b="1" dirty="0"/>
            </a:br>
            <a:r>
              <a:rPr lang="en-US" i="1" dirty="0"/>
              <a:t>Question: How often do you notice sponsored advertisements while using social media?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5CC9D154-748C-4829-B134-13234F2FC96C}"/>
              </a:ext>
            </a:extLst>
          </p:cNvPr>
          <p:cNvSpPr/>
          <p:nvPr/>
        </p:nvSpPr>
        <p:spPr>
          <a:xfrm>
            <a:off x="2342509" y="2034284"/>
            <a:ext cx="3071972" cy="1096766"/>
          </a:xfrm>
          <a:prstGeom prst="wedgeRectCallout">
            <a:avLst>
              <a:gd name="adj1" fmla="val 67598"/>
              <a:gd name="adj2" fmla="val -2893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54.20% of the respondents sometimes notice sponsor advertisement while using social media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310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40C901C-9DB9-4358-8499-D031B53808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4503422"/>
              </p:ext>
            </p:extLst>
          </p:nvPr>
        </p:nvGraphicFramePr>
        <p:xfrm>
          <a:off x="436728" y="2024010"/>
          <a:ext cx="11282150" cy="4192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PLATFORMS WITH THE HIGHEST EXPOSURE TO SPONSORED ADVERTISEMENTS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Majority of the respondents see sponsor ads on YouTube followed by Facebook and Instagram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On which platforms do you see the most sponsored ads?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F713A9BC-C0E4-49C7-9FD8-EEB8E4CA938C}"/>
              </a:ext>
            </a:extLst>
          </p:cNvPr>
          <p:cNvSpPr/>
          <p:nvPr/>
        </p:nvSpPr>
        <p:spPr>
          <a:xfrm>
            <a:off x="8507005" y="2880617"/>
            <a:ext cx="3071972" cy="1096766"/>
          </a:xfrm>
          <a:prstGeom prst="wedgeRectCallout">
            <a:avLst>
              <a:gd name="adj1" fmla="val -66181"/>
              <a:gd name="adj2" fmla="val 263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53% of the respondents notice the sponsor advertisement on Instagram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280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TYPES OF SPONSORED ADVERTISEMENTS COMMONLY NOTICED OR REMEMBERED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Majority of the respondents see sponsor ads on about fashion &amp; apparel and food &amp; beverages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What kind of sponsored ads do you usually notice or remember?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9C6B2DB-9687-4380-9641-73D10421C2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3047020"/>
              </p:ext>
            </p:extLst>
          </p:nvPr>
        </p:nvGraphicFramePr>
        <p:xfrm>
          <a:off x="436728" y="1921267"/>
          <a:ext cx="11282150" cy="4500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AE4DDF29-C677-4454-AA4B-6AD7939540C2}"/>
              </a:ext>
            </a:extLst>
          </p:cNvPr>
          <p:cNvSpPr/>
          <p:nvPr/>
        </p:nvSpPr>
        <p:spPr>
          <a:xfrm>
            <a:off x="9544695" y="1993187"/>
            <a:ext cx="2210577" cy="1559102"/>
          </a:xfrm>
          <a:prstGeom prst="wedgeRectCallout">
            <a:avLst>
              <a:gd name="adj1" fmla="val -62463"/>
              <a:gd name="adj2" fmla="val 263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52% of the respondents notice the sponsor advertisement related to apps and online services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69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PREFERRED CONTENTS OF SPONSOR ADS 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Majority of the respondents prefers sponsor ads on discount/offers followed by customer reviews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Which contents of sponsor ads do you prefer the most?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7F19BB3-D7DB-45D2-8D64-415DC8458F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1666268"/>
              </p:ext>
            </p:extLst>
          </p:nvPr>
        </p:nvGraphicFramePr>
        <p:xfrm>
          <a:off x="436728" y="2003461"/>
          <a:ext cx="11282150" cy="4510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3B584988-C2E5-481E-820F-A7F176211CDE}"/>
              </a:ext>
            </a:extLst>
          </p:cNvPr>
          <p:cNvSpPr/>
          <p:nvPr/>
        </p:nvSpPr>
        <p:spPr>
          <a:xfrm>
            <a:off x="7181639" y="2804844"/>
            <a:ext cx="3071972" cy="1096766"/>
          </a:xfrm>
          <a:prstGeom prst="wedgeRectCallout">
            <a:avLst>
              <a:gd name="adj1" fmla="val -66181"/>
              <a:gd name="adj2" fmla="val 263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48% of the respondents prefers   sponsor advertisement on product/services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026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GENERAL PERCEPTION OF SPONSORED ADS ON SOCIAL MEDIA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Majority of the respondents feels the sponsor ads are distracting followed by informative and irritating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How do you generally feel about sponsor ads on social media?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96304F1-B194-4F36-B7A7-D9FBC4D45A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7031529"/>
              </p:ext>
            </p:extLst>
          </p:nvPr>
        </p:nvGraphicFramePr>
        <p:xfrm>
          <a:off x="436727" y="2057400"/>
          <a:ext cx="11282149" cy="4446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41C2A23-3244-435E-8895-87CB9CF62CC1}"/>
              </a:ext>
            </a:extLst>
          </p:cNvPr>
          <p:cNvSpPr/>
          <p:nvPr/>
        </p:nvSpPr>
        <p:spPr>
          <a:xfrm>
            <a:off x="8394372" y="2129300"/>
            <a:ext cx="3071972" cy="1096766"/>
          </a:xfrm>
          <a:prstGeom prst="wedgeRectCallout">
            <a:avLst>
              <a:gd name="adj1" fmla="val -58823"/>
              <a:gd name="adj2" fmla="val 4600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53% of the respondents finds the sponsor advertisement relevant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18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GENERAL PERCEPTION OF SPONSORED ADS ON SOCIAL MEDIA</a:t>
            </a:r>
          </a:p>
          <a:p>
            <a:pPr lvl="0"/>
            <a:r>
              <a:rPr lang="en-US" i="1" dirty="0">
                <a:solidFill>
                  <a:prstClr val="white"/>
                </a:solidFill>
              </a:rPr>
              <a:t>Question: How do you generally feel about sponsor ads on social media?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3015E9E-63C2-4450-905A-B156975292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6455940"/>
              </p:ext>
            </p:extLst>
          </p:nvPr>
        </p:nvGraphicFramePr>
        <p:xfrm>
          <a:off x="436729" y="1879315"/>
          <a:ext cx="3684486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E235729-D2B8-4893-A461-536FA0BEA8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4343966"/>
              </p:ext>
            </p:extLst>
          </p:nvPr>
        </p:nvGraphicFramePr>
        <p:xfrm>
          <a:off x="4253756" y="1879315"/>
          <a:ext cx="3684487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20560BB-D9C5-497A-86C8-7147E9011C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3063927"/>
              </p:ext>
            </p:extLst>
          </p:nvPr>
        </p:nvGraphicFramePr>
        <p:xfrm>
          <a:off x="8085762" y="1879315"/>
          <a:ext cx="3633116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9247AA1-693D-4692-8654-0874BADE96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8264663"/>
              </p:ext>
            </p:extLst>
          </p:nvPr>
        </p:nvGraphicFramePr>
        <p:xfrm>
          <a:off x="428863" y="4227203"/>
          <a:ext cx="3684486" cy="2258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599DBCC-E8BD-4617-AEEE-3CDC798E7E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118972"/>
              </p:ext>
            </p:extLst>
          </p:nvPr>
        </p:nvGraphicFramePr>
        <p:xfrm>
          <a:off x="4253757" y="4220537"/>
          <a:ext cx="3660542" cy="2265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F642336-ABC6-4139-945F-A1A720C2F6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0569901"/>
              </p:ext>
            </p:extLst>
          </p:nvPr>
        </p:nvGraphicFramePr>
        <p:xfrm>
          <a:off x="8078652" y="4220537"/>
          <a:ext cx="3660541" cy="226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896987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48937DA-6467-4381-ADE5-C21E8E171A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345938"/>
              </p:ext>
            </p:extLst>
          </p:nvPr>
        </p:nvGraphicFramePr>
        <p:xfrm>
          <a:off x="436728" y="1890445"/>
          <a:ext cx="11282150" cy="4489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FREQUENCY OF CLICKING SPONSORED ADS ON SOCIAL MEDIA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Moderate number of respondents have clicked the sponsor ads on social media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</a:t>
            </a:r>
            <a:r>
              <a:rPr lang="en-US" i="1" dirty="0"/>
              <a:t>How often do you click the sponsor ads on social media</a:t>
            </a:r>
            <a:r>
              <a:rPr lang="en-US" i="1" dirty="0">
                <a:solidFill>
                  <a:prstClr val="white"/>
                </a:solidFill>
              </a:rPr>
              <a:t>?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892F1439-A926-454B-8AD2-A0340D01B99D}"/>
              </a:ext>
            </a:extLst>
          </p:cNvPr>
          <p:cNvSpPr/>
          <p:nvPr/>
        </p:nvSpPr>
        <p:spPr>
          <a:xfrm>
            <a:off x="7356300" y="2044557"/>
            <a:ext cx="3071972" cy="1096766"/>
          </a:xfrm>
          <a:prstGeom prst="wedgeRectCallout">
            <a:avLst>
              <a:gd name="adj1" fmla="val -64508"/>
              <a:gd name="adj2" fmla="val -2331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52% of the respondents have clicked sponsor advertisement on social media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102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FREQUENCY OF CLICKING SPONSORED ADS ON SOCIAL MEDIA</a:t>
            </a:r>
          </a:p>
          <a:p>
            <a:pPr lvl="0"/>
            <a:r>
              <a:rPr lang="en-US" i="1" dirty="0">
                <a:solidFill>
                  <a:prstClr val="white"/>
                </a:solidFill>
              </a:rPr>
              <a:t>Question: How often do you click the sponsor ads on social media?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8A865B2-1714-4DBF-B1F2-D8A48AEBB7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9817452"/>
              </p:ext>
            </p:extLst>
          </p:nvPr>
        </p:nvGraphicFramePr>
        <p:xfrm>
          <a:off x="436728" y="2057399"/>
          <a:ext cx="11282150" cy="4384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47E2FD71-64E7-43A1-A65B-BE2BDA55BAFD}"/>
              </a:ext>
            </a:extLst>
          </p:cNvPr>
          <p:cNvSpPr/>
          <p:nvPr/>
        </p:nvSpPr>
        <p:spPr>
          <a:xfrm>
            <a:off x="7613153" y="1701676"/>
            <a:ext cx="3071972" cy="1096766"/>
          </a:xfrm>
          <a:prstGeom prst="wedgeRectCallout">
            <a:avLst>
              <a:gd name="adj1" fmla="val -61499"/>
              <a:gd name="adj2" fmla="val 5350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57% of the respondents often clicked the sponsor advertisement related to food &amp; beverages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752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u="sng" dirty="0"/>
              <a:t>FUNNEL</a:t>
            </a:r>
            <a:endParaRPr lang="en-US" sz="2400" b="1" u="sng" dirty="0"/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F8E42B51-5C81-40BD-AE37-267FEE31F65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615733144"/>
                  </p:ext>
                </p:extLst>
              </p:nvPr>
            </p:nvGraphicFramePr>
            <p:xfrm>
              <a:off x="436728" y="2619910"/>
              <a:ext cx="5539407" cy="393500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F8E42B51-5C81-40BD-AE37-267FEE31F65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6728" y="2619910"/>
                <a:ext cx="5539407" cy="3935002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77C75C0-31A9-4CBE-9BF2-7EB7DF7627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9899714"/>
              </p:ext>
            </p:extLst>
          </p:nvPr>
        </p:nvGraphicFramePr>
        <p:xfrm>
          <a:off x="6215865" y="2619909"/>
          <a:ext cx="5539407" cy="3935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B1C21CCB-C6D1-4157-8501-430D47AE8BEF}"/>
              </a:ext>
            </a:extLst>
          </p:cNvPr>
          <p:cNvSpPr/>
          <p:nvPr/>
        </p:nvSpPr>
        <p:spPr>
          <a:xfrm>
            <a:off x="9211217" y="4654193"/>
            <a:ext cx="2398582" cy="1562363"/>
          </a:xfrm>
          <a:prstGeom prst="wedgeRectCallout">
            <a:avLst>
              <a:gd name="adj1" fmla="val 8688"/>
              <a:gd name="adj2" fmla="val -7963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accent1"/>
                </a:solidFill>
              </a:rPr>
              <a:t>Among 132 respondent who have purchased something being influenced by the sponsor ads in the last six months, 26% of the respondents stated they have purchased beauty products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3" name="Arrow: Curved Left 2">
            <a:extLst>
              <a:ext uri="{FF2B5EF4-FFF2-40B4-BE49-F238E27FC236}">
                <a16:creationId xmlns:a16="http://schemas.microsoft.com/office/drawing/2014/main" id="{C2163F95-88CE-4360-849B-382756A3F354}"/>
              </a:ext>
            </a:extLst>
          </p:cNvPr>
          <p:cNvSpPr/>
          <p:nvPr/>
        </p:nvSpPr>
        <p:spPr>
          <a:xfrm>
            <a:off x="4702778" y="3735424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9B4C5384-A403-4B18-A65D-FF852D9D70B1}"/>
              </a:ext>
            </a:extLst>
          </p:cNvPr>
          <p:cNvSpPr/>
          <p:nvPr/>
        </p:nvSpPr>
        <p:spPr>
          <a:xfrm>
            <a:off x="4493870" y="4922904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949AE4-AE5A-4C78-91CC-81D3AF048EF8}"/>
              </a:ext>
            </a:extLst>
          </p:cNvPr>
          <p:cNvSpPr txBox="1"/>
          <p:nvPr/>
        </p:nvSpPr>
        <p:spPr>
          <a:xfrm>
            <a:off x="4954495" y="4500459"/>
            <a:ext cx="85275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40.8%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48B57A-BD7A-4B2C-83D6-C938D3B2120B}"/>
              </a:ext>
            </a:extLst>
          </p:cNvPr>
          <p:cNvSpPr txBox="1"/>
          <p:nvPr/>
        </p:nvSpPr>
        <p:spPr>
          <a:xfrm>
            <a:off x="4942508" y="5531898"/>
            <a:ext cx="85275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64.7%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F3E5B6-0B90-4D9B-88F3-70D236B97C4E}"/>
              </a:ext>
            </a:extLst>
          </p:cNvPr>
          <p:cNvSpPr txBox="1"/>
          <p:nvPr/>
        </p:nvSpPr>
        <p:spPr>
          <a:xfrm>
            <a:off x="436728" y="1890445"/>
            <a:ext cx="1131854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The figure represents that among the 500 respondent who can recall and recognize the sponsor ads, 40.8% (204) of the respondents considered purchasing in the last six months and among them 64.7% (132) have purchased in the last six months</a:t>
            </a:r>
          </a:p>
        </p:txBody>
      </p:sp>
    </p:spTree>
    <p:extLst>
      <p:ext uri="{BB962C8B-B14F-4D97-AF65-F5344CB8AC3E}">
        <p14:creationId xmlns:p14="http://schemas.microsoft.com/office/powerpoint/2010/main" val="2174362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5C6407CB-32C4-4130-87DA-BB2D4C42B415}"/>
              </a:ext>
            </a:extLst>
          </p:cNvPr>
          <p:cNvSpPr txBox="1">
            <a:spLocks/>
          </p:cNvSpPr>
          <p:nvPr/>
        </p:nvSpPr>
        <p:spPr>
          <a:xfrm>
            <a:off x="1361966" y="1556244"/>
            <a:ext cx="9468068" cy="34678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7200" b="1" cap="none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FINDINGS</a:t>
            </a:r>
          </a:p>
          <a:p>
            <a:pPr algn="ctr"/>
            <a:r>
              <a:rPr lang="en-GB" sz="7200" b="1" cap="none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BASED ON</a:t>
            </a:r>
            <a:endParaRPr lang="en-US" sz="72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  <a:p>
            <a:pPr algn="ctr"/>
            <a:r>
              <a:rPr lang="en-GB" sz="7200" b="1" cap="none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DEMOGRAPHICS</a:t>
            </a:r>
          </a:p>
        </p:txBody>
      </p:sp>
    </p:spTree>
    <p:extLst>
      <p:ext uri="{BB962C8B-B14F-4D97-AF65-F5344CB8AC3E}">
        <p14:creationId xmlns:p14="http://schemas.microsoft.com/office/powerpoint/2010/main" val="3599344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CFC8525-94C6-46CC-8B25-AD29DB4310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0411971"/>
              </p:ext>
            </p:extLst>
          </p:nvPr>
        </p:nvGraphicFramePr>
        <p:xfrm>
          <a:off x="436728" y="1993187"/>
          <a:ext cx="11282150" cy="454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u="sng" dirty="0"/>
              <a:t>FREQUENCY OF NOTICING SPONSORED ADVERTISEMENTS ON SOCIAL MEDIA</a:t>
            </a:r>
          </a:p>
          <a:p>
            <a:r>
              <a:rPr lang="en-US" b="1" dirty="0"/>
              <a:t>Majority of the respondent from all age group notice sponsor ads while using social media</a:t>
            </a:r>
            <a:br>
              <a:rPr lang="en-US" b="1" dirty="0"/>
            </a:br>
            <a:r>
              <a:rPr lang="en-US" i="1" dirty="0"/>
              <a:t>Question: How often do you notice sponsored advertisements while using social media?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5CC9D154-748C-4829-B134-13234F2FC96C}"/>
              </a:ext>
            </a:extLst>
          </p:cNvPr>
          <p:cNvSpPr/>
          <p:nvPr/>
        </p:nvSpPr>
        <p:spPr>
          <a:xfrm>
            <a:off x="1767157" y="2880617"/>
            <a:ext cx="3071972" cy="1096766"/>
          </a:xfrm>
          <a:prstGeom prst="wedgeRectCallout">
            <a:avLst>
              <a:gd name="adj1" fmla="val 60909"/>
              <a:gd name="adj2" fmla="val -2050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51.49% of the 18-25 age group respondents sometimes notice sponsor advertisement while using social media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109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7B69E8A-9D0E-45C5-83E1-07320C3674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88983"/>
              </p:ext>
            </p:extLst>
          </p:nvPr>
        </p:nvGraphicFramePr>
        <p:xfrm>
          <a:off x="436728" y="2003461"/>
          <a:ext cx="11282150" cy="4376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u="sng" dirty="0"/>
              <a:t>FREQUENCY OF NOTICING SPONSORED ADVERTISEMENTS ON SOCIAL MEDIA</a:t>
            </a:r>
          </a:p>
          <a:p>
            <a:r>
              <a:rPr lang="en-US" b="1" dirty="0"/>
              <a:t>Both male and female respondent notices sponsor ads while using social media</a:t>
            </a:r>
            <a:br>
              <a:rPr lang="en-US" b="1" dirty="0"/>
            </a:br>
            <a:r>
              <a:rPr lang="en-US" i="1" dirty="0"/>
              <a:t>Question: How often do you notice sponsored advertisements while using social media?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5CC9D154-748C-4829-B134-13234F2FC96C}"/>
              </a:ext>
            </a:extLst>
          </p:cNvPr>
          <p:cNvSpPr/>
          <p:nvPr/>
        </p:nvSpPr>
        <p:spPr>
          <a:xfrm>
            <a:off x="2003462" y="2479924"/>
            <a:ext cx="3071972" cy="1096766"/>
          </a:xfrm>
          <a:prstGeom prst="wedgeRectCallout">
            <a:avLst>
              <a:gd name="adj1" fmla="val 60909"/>
              <a:gd name="adj2" fmla="val -2050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52.05% of the male respondents sometimes notice sponsor advertisement while using social media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84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2FD5716-CFB0-49E7-A0BA-14996845E2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1889841"/>
              </p:ext>
            </p:extLst>
          </p:nvPr>
        </p:nvGraphicFramePr>
        <p:xfrm>
          <a:off x="436728" y="1900719"/>
          <a:ext cx="11282150" cy="4582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PLATFORMS WITH THE HIGHEST EXPOSURE TO SPONSORED ADVERTISEMENTS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Respondents from all age group see sponsor ads on YouTube followed by Facebook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On which platforms do you see the most sponsored ads?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F713A9BC-C0E4-49C7-9FD8-EEB8E4CA938C}"/>
              </a:ext>
            </a:extLst>
          </p:cNvPr>
          <p:cNvSpPr/>
          <p:nvPr/>
        </p:nvSpPr>
        <p:spPr>
          <a:xfrm>
            <a:off x="8486457" y="3020602"/>
            <a:ext cx="3071972" cy="1096766"/>
          </a:xfrm>
          <a:prstGeom prst="wedgeRectCallout">
            <a:avLst>
              <a:gd name="adj1" fmla="val -66181"/>
              <a:gd name="adj2" fmla="val 263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50% of the 26-35 age group respondents notice the sponsor advertisement on Instagram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657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A22495A-4691-441B-BC57-AE99FF134E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349871"/>
              </p:ext>
            </p:extLst>
          </p:nvPr>
        </p:nvGraphicFramePr>
        <p:xfrm>
          <a:off x="436728" y="1952090"/>
          <a:ext cx="11282150" cy="4592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PLATFORMS WITH THE HIGHEST EXPOSURE TO SPONSORED ADVERTISEMENTS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Both male and female respondent see sponsor ads on highly on YouTube 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On which platforms do you see the most sponsored ads?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F713A9BC-C0E4-49C7-9FD8-EEB8E4CA938C}"/>
              </a:ext>
            </a:extLst>
          </p:cNvPr>
          <p:cNvSpPr/>
          <p:nvPr/>
        </p:nvSpPr>
        <p:spPr>
          <a:xfrm>
            <a:off x="8856325" y="2880617"/>
            <a:ext cx="2862553" cy="1096766"/>
          </a:xfrm>
          <a:prstGeom prst="wedgeRectCallout">
            <a:avLst>
              <a:gd name="adj1" fmla="val -66181"/>
              <a:gd name="adj2" fmla="val 263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55% of the female respondents notice the sponsor advertisement on Instagram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459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5DD3359-98F0-41E5-9F7E-FE722A3E8B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0897294"/>
              </p:ext>
            </p:extLst>
          </p:nvPr>
        </p:nvGraphicFramePr>
        <p:xfrm>
          <a:off x="436728" y="1993187"/>
          <a:ext cx="11282150" cy="4428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TYPES OF SPONSORED ADVERTISEMENTS COMMONLY NOTICED OR REMEMBERED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Majority of the respondents from all age group notice sponsor ads on fashion &amp; apparel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What kind of sponsored ads do you usually notice or remember?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AE4DDF29-C677-4454-AA4B-6AD7939540C2}"/>
              </a:ext>
            </a:extLst>
          </p:cNvPr>
          <p:cNvSpPr/>
          <p:nvPr/>
        </p:nvSpPr>
        <p:spPr>
          <a:xfrm>
            <a:off x="9544695" y="1993187"/>
            <a:ext cx="2210577" cy="1253447"/>
          </a:xfrm>
          <a:prstGeom prst="wedgeRectCallout">
            <a:avLst>
              <a:gd name="adj1" fmla="val -62463"/>
              <a:gd name="adj2" fmla="val 263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55% of the 26-35 age group respondents notice the sponsor advertisement related to personal care and beauty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35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62F54A6-9FF8-4869-9326-7697DA394D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3068942"/>
              </p:ext>
            </p:extLst>
          </p:nvPr>
        </p:nvGraphicFramePr>
        <p:xfrm>
          <a:off x="436728" y="1993187"/>
          <a:ext cx="11318544" cy="4376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TYPES OF SPONSORED ADVERTISEMENTS COMMONLY NOTICED OR REMEMBERED</a:t>
            </a:r>
          </a:p>
          <a:p>
            <a:pPr lvl="0"/>
            <a:r>
              <a:rPr lang="en-US" sz="1600" b="1" dirty="0">
                <a:solidFill>
                  <a:prstClr val="white"/>
                </a:solidFill>
              </a:rPr>
              <a:t>Majority of the male respondents notice sponsor ads on electronic and gadget whereas female respondent notice sponsor ads on fashion &amp; apparel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What kind of sponsored ads do you usually notice or remember?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AE4DDF29-C677-4454-AA4B-6AD7939540C2}"/>
              </a:ext>
            </a:extLst>
          </p:cNvPr>
          <p:cNvSpPr/>
          <p:nvPr/>
        </p:nvSpPr>
        <p:spPr>
          <a:xfrm>
            <a:off x="8075490" y="2147300"/>
            <a:ext cx="2619908" cy="1068512"/>
          </a:xfrm>
          <a:prstGeom prst="wedgeRectCallout">
            <a:avLst>
              <a:gd name="adj1" fmla="val -62463"/>
              <a:gd name="adj2" fmla="val 263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71% of the female respondents notice the sponsor advertisement related to personal care and beauty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877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AF08B50-3B65-485E-964B-1ED360C659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613020"/>
              </p:ext>
            </p:extLst>
          </p:nvPr>
        </p:nvGraphicFramePr>
        <p:xfrm>
          <a:off x="436728" y="1921267"/>
          <a:ext cx="11282150" cy="4479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PREFERRED CONTENTS OF SPONSOR ADS 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Majority of the respondents from all age group prefers sponsor ads on discount/offers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Which contents of sponsor ads do you prefer the most?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3B584988-C2E5-481E-820F-A7F176211CDE}"/>
              </a:ext>
            </a:extLst>
          </p:cNvPr>
          <p:cNvSpPr/>
          <p:nvPr/>
        </p:nvSpPr>
        <p:spPr>
          <a:xfrm>
            <a:off x="7572057" y="2630184"/>
            <a:ext cx="3071972" cy="1096766"/>
          </a:xfrm>
          <a:prstGeom prst="wedgeRectCallout">
            <a:avLst>
              <a:gd name="adj1" fmla="val -66181"/>
              <a:gd name="adj2" fmla="val 263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50% of the 36-45 age group respondents prefers sponsor advertisement on customer reviews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976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BFBDDAB-64B1-4F63-826E-8D97A228CF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810652"/>
              </p:ext>
            </p:extLst>
          </p:nvPr>
        </p:nvGraphicFramePr>
        <p:xfrm>
          <a:off x="436728" y="1952090"/>
          <a:ext cx="11282150" cy="456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PREFERRED CONTENTS OF SPONSOR ADS 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Both the male and female respondents prefers sponsor ads on discount/offers 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Which contents of sponsor ads do you prefer the most?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3B584988-C2E5-481E-820F-A7F176211CDE}"/>
              </a:ext>
            </a:extLst>
          </p:cNvPr>
          <p:cNvSpPr/>
          <p:nvPr/>
        </p:nvSpPr>
        <p:spPr>
          <a:xfrm>
            <a:off x="7448767" y="2671281"/>
            <a:ext cx="3071972" cy="1096766"/>
          </a:xfrm>
          <a:prstGeom prst="wedgeRectCallout">
            <a:avLst>
              <a:gd name="adj1" fmla="val -66181"/>
              <a:gd name="adj2" fmla="val 263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54% of the female respondents prefers sponsor advertisement on customer reviews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6142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54719F8-3B2F-4805-B71D-9BAADA4E64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1151033"/>
              </p:ext>
            </p:extLst>
          </p:nvPr>
        </p:nvGraphicFramePr>
        <p:xfrm>
          <a:off x="436728" y="1965325"/>
          <a:ext cx="11282150" cy="4384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GENERAL PERCEPTION OF SPONSORED ADS ON SOCIAL MEDIA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Respondents from all the age group feels the sponsor ads are distracting followed by informative and useful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How do you generally feel about sponsor ads on social media?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41C2A23-3244-435E-8895-87CB9CF62CC1}"/>
              </a:ext>
            </a:extLst>
          </p:cNvPr>
          <p:cNvSpPr/>
          <p:nvPr/>
        </p:nvSpPr>
        <p:spPr>
          <a:xfrm>
            <a:off x="8394372" y="2129300"/>
            <a:ext cx="3071972" cy="1096766"/>
          </a:xfrm>
          <a:prstGeom prst="wedgeRectCallout">
            <a:avLst>
              <a:gd name="adj1" fmla="val -62836"/>
              <a:gd name="adj2" fmla="val 4600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60% of the 26-35 age group respondents finds the sponsor advertisement relevant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124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B9A5BA8-6834-433C-B058-DFB6AFDF28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2466109"/>
              </p:ext>
            </p:extLst>
          </p:nvPr>
        </p:nvGraphicFramePr>
        <p:xfrm>
          <a:off x="436727" y="1952090"/>
          <a:ext cx="11282149" cy="4469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GENERAL PERCEPTION OF SPONSORED ADS ON SOCIAL MEDIA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Majority of the male respondents feels the sponsor ads are distracting followed by informative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How do you generally feel about sponsor ads on social media?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41C2A23-3244-435E-8895-87CB9CF62CC1}"/>
              </a:ext>
            </a:extLst>
          </p:cNvPr>
          <p:cNvSpPr/>
          <p:nvPr/>
        </p:nvSpPr>
        <p:spPr>
          <a:xfrm>
            <a:off x="8394372" y="2332234"/>
            <a:ext cx="3071972" cy="1096766"/>
          </a:xfrm>
          <a:prstGeom prst="wedgeRectCallout">
            <a:avLst>
              <a:gd name="adj1" fmla="val -58823"/>
              <a:gd name="adj2" fmla="val 4600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52% of the female respondents finds the sponsor advertisement relevant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312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F9292D6-B79D-43EF-BA74-FBBB694387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786166"/>
              </p:ext>
            </p:extLst>
          </p:nvPr>
        </p:nvGraphicFramePr>
        <p:xfrm>
          <a:off x="436727" y="1941816"/>
          <a:ext cx="11282149" cy="4613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FREQUENCY OF CLICKING SPONSORED ADS ON SOCIAL MEDIA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Moderate number of respondents have clicked the sponsor ads on social media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</a:t>
            </a:r>
            <a:r>
              <a:rPr lang="en-US" i="1" dirty="0"/>
              <a:t>How often do you click the sponsor ads on social media</a:t>
            </a:r>
            <a:r>
              <a:rPr lang="en-US" i="1" dirty="0">
                <a:solidFill>
                  <a:prstClr val="white"/>
                </a:solidFill>
              </a:rPr>
              <a:t>?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892F1439-A926-454B-8AD2-A0340D01B99D}"/>
              </a:ext>
            </a:extLst>
          </p:cNvPr>
          <p:cNvSpPr/>
          <p:nvPr/>
        </p:nvSpPr>
        <p:spPr>
          <a:xfrm>
            <a:off x="7191913" y="2013716"/>
            <a:ext cx="2178118" cy="1415284"/>
          </a:xfrm>
          <a:prstGeom prst="wedgeRectCallout">
            <a:avLst>
              <a:gd name="adj1" fmla="val -68652"/>
              <a:gd name="adj2" fmla="val 640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59.50% of 26-35 age group respondents have clicked sponsor advertisement on social media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4408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4186C70-A959-4E8A-B5D5-A1E8E8973E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8889644"/>
              </p:ext>
            </p:extLst>
          </p:nvPr>
        </p:nvGraphicFramePr>
        <p:xfrm>
          <a:off x="436728" y="1962365"/>
          <a:ext cx="11282150" cy="4397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u="sng" dirty="0">
                <a:solidFill>
                  <a:prstClr val="white"/>
                </a:solidFill>
              </a:rPr>
              <a:t>FREQUENCY OF CLICKING SPONSORED ADS ON SOCIAL MEDIA</a:t>
            </a:r>
          </a:p>
          <a:p>
            <a:pPr lvl="0"/>
            <a:r>
              <a:rPr lang="en-US" b="1" dirty="0">
                <a:solidFill>
                  <a:prstClr val="white"/>
                </a:solidFill>
              </a:rPr>
              <a:t>Moderate number of respondents have clicked the sponsor ads on social media</a:t>
            </a:r>
            <a:br>
              <a:rPr lang="en-US" sz="2400" b="1" dirty="0">
                <a:solidFill>
                  <a:prstClr val="white"/>
                </a:solidFill>
              </a:rPr>
            </a:br>
            <a:r>
              <a:rPr lang="en-US" i="1" dirty="0">
                <a:solidFill>
                  <a:prstClr val="white"/>
                </a:solidFill>
              </a:rPr>
              <a:t>Question: </a:t>
            </a:r>
            <a:r>
              <a:rPr lang="en-US" i="1" dirty="0"/>
              <a:t>How often do you click the sponsor ads on social media</a:t>
            </a:r>
            <a:r>
              <a:rPr lang="en-US" i="1" dirty="0">
                <a:solidFill>
                  <a:prstClr val="white"/>
                </a:solidFill>
              </a:rPr>
              <a:t>?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892F1439-A926-454B-8AD2-A0340D01B99D}"/>
              </a:ext>
            </a:extLst>
          </p:cNvPr>
          <p:cNvSpPr/>
          <p:nvPr/>
        </p:nvSpPr>
        <p:spPr>
          <a:xfrm>
            <a:off x="7849459" y="2558266"/>
            <a:ext cx="3071972" cy="1096766"/>
          </a:xfrm>
          <a:prstGeom prst="wedgeRectCallout">
            <a:avLst>
              <a:gd name="adj1" fmla="val -64508"/>
              <a:gd name="adj2" fmla="val -2331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chemeClr val="accent1"/>
                </a:solidFill>
              </a:rPr>
              <a:t>49.61% of female respondents have clicked sponsor advertisement on social media</a:t>
            </a:r>
            <a:endParaRPr 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122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CD41E63F-CC19-4CE7-A4B9-749DA0CE2DF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19092632"/>
                  </p:ext>
                </p:extLst>
              </p:nvPr>
            </p:nvGraphicFramePr>
            <p:xfrm>
              <a:off x="436728" y="2615985"/>
              <a:ext cx="3981160" cy="398002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2" name="Chart 11">
                <a:extLst>
                  <a:ext uri="{FF2B5EF4-FFF2-40B4-BE49-F238E27FC236}">
                    <a16:creationId xmlns:a16="http://schemas.microsoft.com/office/drawing/2014/main" id="{CD41E63F-CC19-4CE7-A4B9-749DA0CE2D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6728" y="2615985"/>
                <a:ext cx="3981160" cy="3980024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u="sng" dirty="0"/>
              <a:t>AGE WISE FUNNEL</a:t>
            </a:r>
            <a:endParaRPr lang="en-US" sz="2400" b="1" u="sng" dirty="0"/>
          </a:p>
        </p:txBody>
      </p:sp>
      <p:sp>
        <p:nvSpPr>
          <p:cNvPr id="3" name="Arrow: Curved Left 2">
            <a:extLst>
              <a:ext uri="{FF2B5EF4-FFF2-40B4-BE49-F238E27FC236}">
                <a16:creationId xmlns:a16="http://schemas.microsoft.com/office/drawing/2014/main" id="{C2163F95-88CE-4360-849B-382756A3F354}"/>
              </a:ext>
            </a:extLst>
          </p:cNvPr>
          <p:cNvSpPr/>
          <p:nvPr/>
        </p:nvSpPr>
        <p:spPr>
          <a:xfrm>
            <a:off x="6799512" y="5125464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9B4C5384-A403-4B18-A65D-FF852D9D70B1}"/>
              </a:ext>
            </a:extLst>
          </p:cNvPr>
          <p:cNvSpPr/>
          <p:nvPr/>
        </p:nvSpPr>
        <p:spPr>
          <a:xfrm>
            <a:off x="3497277" y="5030630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F3E5B6-0B90-4D9B-88F3-70D236B97C4E}"/>
              </a:ext>
            </a:extLst>
          </p:cNvPr>
          <p:cNvSpPr txBox="1"/>
          <p:nvPr/>
        </p:nvSpPr>
        <p:spPr>
          <a:xfrm>
            <a:off x="436728" y="1890445"/>
            <a:ext cx="1131854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The figure represents that among the 268 respondent from age group 18-25 who can recall and recognize the sponsor ads, 41% (110) of the respondents considered purchasing in the last six months and among them 67.27% (74) have purchased in the last six months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3" name="Chart 12">
                <a:extLst>
                  <a:ext uri="{FF2B5EF4-FFF2-40B4-BE49-F238E27FC236}">
                    <a16:creationId xmlns:a16="http://schemas.microsoft.com/office/drawing/2014/main" id="{F3A7B352-82E1-473D-8164-D9F485F6AA9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537833083"/>
                  </p:ext>
                </p:extLst>
              </p:nvPr>
            </p:nvGraphicFramePr>
            <p:xfrm>
              <a:off x="4609237" y="2615983"/>
              <a:ext cx="3383939" cy="398002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3" name="Chart 12">
                <a:extLst>
                  <a:ext uri="{FF2B5EF4-FFF2-40B4-BE49-F238E27FC236}">
                    <a16:creationId xmlns:a16="http://schemas.microsoft.com/office/drawing/2014/main" id="{F3A7B352-82E1-473D-8164-D9F485F6AA9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09237" y="2615983"/>
                <a:ext cx="3383939" cy="39800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4" name="Chart 13">
                <a:extLst>
                  <a:ext uri="{FF2B5EF4-FFF2-40B4-BE49-F238E27FC236}">
                    <a16:creationId xmlns:a16="http://schemas.microsoft.com/office/drawing/2014/main" id="{88C36A64-6050-4864-A413-C624B368EC2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277987248"/>
                  </p:ext>
                </p:extLst>
              </p:nvPr>
            </p:nvGraphicFramePr>
            <p:xfrm>
              <a:off x="8064337" y="2615984"/>
              <a:ext cx="3690935" cy="398002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14" name="Chart 13">
                <a:extLst>
                  <a:ext uri="{FF2B5EF4-FFF2-40B4-BE49-F238E27FC236}">
                    <a16:creationId xmlns:a16="http://schemas.microsoft.com/office/drawing/2014/main" id="{88C36A64-6050-4864-A413-C624B368EC2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64337" y="2615984"/>
                <a:ext cx="3690935" cy="3980023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C949AE4-AE5A-4C78-91CC-81D3AF048EF8}"/>
              </a:ext>
            </a:extLst>
          </p:cNvPr>
          <p:cNvSpPr txBox="1"/>
          <p:nvPr/>
        </p:nvSpPr>
        <p:spPr>
          <a:xfrm>
            <a:off x="3774283" y="4605995"/>
            <a:ext cx="5724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41%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48B57A-BD7A-4B2C-83D6-C938D3B2120B}"/>
              </a:ext>
            </a:extLst>
          </p:cNvPr>
          <p:cNvSpPr txBox="1"/>
          <p:nvPr/>
        </p:nvSpPr>
        <p:spPr>
          <a:xfrm>
            <a:off x="3493973" y="5847224"/>
            <a:ext cx="85275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67.27%</a:t>
            </a: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1E7A1309-8BDA-4C9F-AFD0-15E3D8A5D58F}"/>
              </a:ext>
            </a:extLst>
          </p:cNvPr>
          <p:cNvSpPr/>
          <p:nvPr/>
        </p:nvSpPr>
        <p:spPr>
          <a:xfrm>
            <a:off x="7023832" y="3884235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Arrow: Curved Left 15">
            <a:extLst>
              <a:ext uri="{FF2B5EF4-FFF2-40B4-BE49-F238E27FC236}">
                <a16:creationId xmlns:a16="http://schemas.microsoft.com/office/drawing/2014/main" id="{AD9A153E-7B81-4CE9-8FD1-2F8266451A0A}"/>
              </a:ext>
            </a:extLst>
          </p:cNvPr>
          <p:cNvSpPr/>
          <p:nvPr/>
        </p:nvSpPr>
        <p:spPr>
          <a:xfrm>
            <a:off x="3644987" y="3852065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Arrow: Curved Left 16">
            <a:extLst>
              <a:ext uri="{FF2B5EF4-FFF2-40B4-BE49-F238E27FC236}">
                <a16:creationId xmlns:a16="http://schemas.microsoft.com/office/drawing/2014/main" id="{95954B90-1514-4088-B358-22E913D6BF02}"/>
              </a:ext>
            </a:extLst>
          </p:cNvPr>
          <p:cNvSpPr/>
          <p:nvPr/>
        </p:nvSpPr>
        <p:spPr>
          <a:xfrm>
            <a:off x="10566703" y="3884235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Arrow: Curved Left 17">
            <a:extLst>
              <a:ext uri="{FF2B5EF4-FFF2-40B4-BE49-F238E27FC236}">
                <a16:creationId xmlns:a16="http://schemas.microsoft.com/office/drawing/2014/main" id="{2E12C4B8-D48C-427F-B69B-E6CFE75709B4}"/>
              </a:ext>
            </a:extLst>
          </p:cNvPr>
          <p:cNvSpPr/>
          <p:nvPr/>
        </p:nvSpPr>
        <p:spPr>
          <a:xfrm>
            <a:off x="10342383" y="5030630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5D54B5-BE6C-410D-9ECF-D50B0E562868}"/>
              </a:ext>
            </a:extLst>
          </p:cNvPr>
          <p:cNvSpPr txBox="1"/>
          <p:nvPr/>
        </p:nvSpPr>
        <p:spPr>
          <a:xfrm>
            <a:off x="7170089" y="4646147"/>
            <a:ext cx="823087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45.45%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6410F8-6D52-4EB2-82D6-3E8233EF40F1}"/>
              </a:ext>
            </a:extLst>
          </p:cNvPr>
          <p:cNvSpPr txBox="1"/>
          <p:nvPr/>
        </p:nvSpPr>
        <p:spPr>
          <a:xfrm>
            <a:off x="6940336" y="5878002"/>
            <a:ext cx="823087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56.36%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165335-82D5-4E5F-9C89-E7606200F5DF}"/>
              </a:ext>
            </a:extLst>
          </p:cNvPr>
          <p:cNvSpPr txBox="1"/>
          <p:nvPr/>
        </p:nvSpPr>
        <p:spPr>
          <a:xfrm>
            <a:off x="10791022" y="4634140"/>
            <a:ext cx="86137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35.13%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ACB3B7-FBF2-4B13-AC46-B32371C85F7D}"/>
              </a:ext>
            </a:extLst>
          </p:cNvPr>
          <p:cNvSpPr txBox="1"/>
          <p:nvPr/>
        </p:nvSpPr>
        <p:spPr>
          <a:xfrm>
            <a:off x="10791022" y="5677947"/>
            <a:ext cx="86137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69.23%</a:t>
            </a:r>
          </a:p>
        </p:txBody>
      </p:sp>
    </p:spTree>
    <p:extLst>
      <p:ext uri="{BB962C8B-B14F-4D97-AF65-F5344CB8AC3E}">
        <p14:creationId xmlns:p14="http://schemas.microsoft.com/office/powerpoint/2010/main" val="13966193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4" name="Chart 23">
                <a:extLst>
                  <a:ext uri="{FF2B5EF4-FFF2-40B4-BE49-F238E27FC236}">
                    <a16:creationId xmlns:a16="http://schemas.microsoft.com/office/drawing/2014/main" id="{3C96DD31-F5BC-415C-B750-E2502D186EC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98540668"/>
                  </p:ext>
                </p:extLst>
              </p:nvPr>
            </p:nvGraphicFramePr>
            <p:xfrm>
              <a:off x="6452171" y="2668584"/>
              <a:ext cx="5266707" cy="387482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4" name="Chart 23">
                <a:extLst>
                  <a:ext uri="{FF2B5EF4-FFF2-40B4-BE49-F238E27FC236}">
                    <a16:creationId xmlns:a16="http://schemas.microsoft.com/office/drawing/2014/main" id="{3C96DD31-F5BC-415C-B750-E2502D186EC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52171" y="2668584"/>
                <a:ext cx="5266707" cy="3874822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u="sng" dirty="0"/>
              <a:t>GENDER WISE FUNNEL</a:t>
            </a:r>
            <a:endParaRPr lang="en-US" sz="2400" b="1" u="sn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F3E5B6-0B90-4D9B-88F3-70D236B97C4E}"/>
              </a:ext>
            </a:extLst>
          </p:cNvPr>
          <p:cNvSpPr txBox="1"/>
          <p:nvPr/>
        </p:nvSpPr>
        <p:spPr>
          <a:xfrm>
            <a:off x="436728" y="1890445"/>
            <a:ext cx="1131854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The figure represents that among the 244 male respondent who can recall and recognize the sponsor ads, 37.29% (91) of the respondents considered purchasing in the last six months and among them 53.84% (49) have purchased in the last six months</a:t>
            </a:r>
          </a:p>
        </p:txBody>
      </p:sp>
      <p:sp>
        <p:nvSpPr>
          <p:cNvPr id="17" name="Arrow: Curved Left 16">
            <a:extLst>
              <a:ext uri="{FF2B5EF4-FFF2-40B4-BE49-F238E27FC236}">
                <a16:creationId xmlns:a16="http://schemas.microsoft.com/office/drawing/2014/main" id="{95954B90-1514-4088-B358-22E913D6BF02}"/>
              </a:ext>
            </a:extLst>
          </p:cNvPr>
          <p:cNvSpPr/>
          <p:nvPr/>
        </p:nvSpPr>
        <p:spPr>
          <a:xfrm>
            <a:off x="10342382" y="3905618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Arrow: Curved Left 17">
            <a:extLst>
              <a:ext uri="{FF2B5EF4-FFF2-40B4-BE49-F238E27FC236}">
                <a16:creationId xmlns:a16="http://schemas.microsoft.com/office/drawing/2014/main" id="{2E12C4B8-D48C-427F-B69B-E6CFE75709B4}"/>
              </a:ext>
            </a:extLst>
          </p:cNvPr>
          <p:cNvSpPr/>
          <p:nvPr/>
        </p:nvSpPr>
        <p:spPr>
          <a:xfrm>
            <a:off x="10150840" y="5111259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165335-82D5-4E5F-9C89-E7606200F5DF}"/>
              </a:ext>
            </a:extLst>
          </p:cNvPr>
          <p:cNvSpPr txBox="1"/>
          <p:nvPr/>
        </p:nvSpPr>
        <p:spPr>
          <a:xfrm>
            <a:off x="10599479" y="4634140"/>
            <a:ext cx="86137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44.14%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ACB3B7-FBF2-4B13-AC46-B32371C85F7D}"/>
              </a:ext>
            </a:extLst>
          </p:cNvPr>
          <p:cNvSpPr txBox="1"/>
          <p:nvPr/>
        </p:nvSpPr>
        <p:spPr>
          <a:xfrm>
            <a:off x="10582969" y="5677947"/>
            <a:ext cx="86137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73.45%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3" name="Chart 22">
                <a:extLst>
                  <a:ext uri="{FF2B5EF4-FFF2-40B4-BE49-F238E27FC236}">
                    <a16:creationId xmlns:a16="http://schemas.microsoft.com/office/drawing/2014/main" id="{D55D8360-09DD-4A00-9523-08F2D50CFAA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14789237"/>
                  </p:ext>
                </p:extLst>
              </p:nvPr>
            </p:nvGraphicFramePr>
            <p:xfrm>
              <a:off x="449911" y="2700637"/>
              <a:ext cx="5835593" cy="387482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23" name="Chart 22">
                <a:extLst>
                  <a:ext uri="{FF2B5EF4-FFF2-40B4-BE49-F238E27FC236}">
                    <a16:creationId xmlns:a16="http://schemas.microsoft.com/office/drawing/2014/main" id="{D55D8360-09DD-4A00-9523-08F2D50CFAA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9911" y="2700637"/>
                <a:ext cx="5835593" cy="3874823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Arrow: Curved Left 24">
            <a:extLst>
              <a:ext uri="{FF2B5EF4-FFF2-40B4-BE49-F238E27FC236}">
                <a16:creationId xmlns:a16="http://schemas.microsoft.com/office/drawing/2014/main" id="{877570F5-01DB-4578-B7A1-9451809A9E88}"/>
              </a:ext>
            </a:extLst>
          </p:cNvPr>
          <p:cNvSpPr/>
          <p:nvPr/>
        </p:nvSpPr>
        <p:spPr>
          <a:xfrm>
            <a:off x="4896574" y="4053512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rrow: Curved Left 25">
            <a:extLst>
              <a:ext uri="{FF2B5EF4-FFF2-40B4-BE49-F238E27FC236}">
                <a16:creationId xmlns:a16="http://schemas.microsoft.com/office/drawing/2014/main" id="{598A2EC9-894C-42C6-8B7B-A7FA52C1ECF1}"/>
              </a:ext>
            </a:extLst>
          </p:cNvPr>
          <p:cNvSpPr/>
          <p:nvPr/>
        </p:nvSpPr>
        <p:spPr>
          <a:xfrm>
            <a:off x="4672254" y="5199907"/>
            <a:ext cx="448639" cy="721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B0D7A0C-ECB6-4E8C-91CB-9D49667856B7}"/>
              </a:ext>
            </a:extLst>
          </p:cNvPr>
          <p:cNvSpPr txBox="1"/>
          <p:nvPr/>
        </p:nvSpPr>
        <p:spPr>
          <a:xfrm>
            <a:off x="5120893" y="4803417"/>
            <a:ext cx="86137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37.29%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8B30C95-6FB3-437F-9EB9-1BA8B386DD58}"/>
              </a:ext>
            </a:extLst>
          </p:cNvPr>
          <p:cNvSpPr txBox="1"/>
          <p:nvPr/>
        </p:nvSpPr>
        <p:spPr>
          <a:xfrm>
            <a:off x="5120893" y="5847224"/>
            <a:ext cx="86137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53.84%</a:t>
            </a:r>
          </a:p>
        </p:txBody>
      </p:sp>
    </p:spTree>
    <p:extLst>
      <p:ext uri="{BB962C8B-B14F-4D97-AF65-F5344CB8AC3E}">
        <p14:creationId xmlns:p14="http://schemas.microsoft.com/office/powerpoint/2010/main" val="29009880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u="sng" dirty="0"/>
          </a:p>
          <a:p>
            <a:r>
              <a:rPr lang="en-US" sz="2800" b="1" u="sng" dirty="0"/>
              <a:t>PURCHASE IN THE LAST SIX MONTHS</a:t>
            </a:r>
          </a:p>
          <a:p>
            <a:r>
              <a:rPr lang="en-US" dirty="0"/>
              <a:t>What have you purchased being influenced by the sponsor ads on social media in the last six months?</a:t>
            </a:r>
          </a:p>
          <a:p>
            <a:endParaRPr lang="en-US" sz="2400" b="1" u="sng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0A9E5A7-0E93-444A-A5DB-054DC4D81B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725130"/>
              </p:ext>
            </p:extLst>
          </p:nvPr>
        </p:nvGraphicFramePr>
        <p:xfrm>
          <a:off x="436728" y="1869898"/>
          <a:ext cx="3888692" cy="4685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3C9DE1DB-7399-4BDA-9A1F-C7851CBC1B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343515"/>
              </p:ext>
            </p:extLst>
          </p:nvPr>
        </p:nvGraphicFramePr>
        <p:xfrm>
          <a:off x="4453848" y="1869898"/>
          <a:ext cx="3637051" cy="4685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1DAFBD08-0240-4433-98A0-9BED1F6ECA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716896"/>
              </p:ext>
            </p:extLst>
          </p:nvPr>
        </p:nvGraphicFramePr>
        <p:xfrm>
          <a:off x="8219327" y="1869898"/>
          <a:ext cx="3535945" cy="4685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091815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u="sng" dirty="0"/>
          </a:p>
          <a:p>
            <a:r>
              <a:rPr lang="en-US" sz="2800" b="1" u="sng" dirty="0"/>
              <a:t>PURCHASE IN THE LAST SIX MONTHS</a:t>
            </a:r>
          </a:p>
          <a:p>
            <a:r>
              <a:rPr lang="en-US" dirty="0"/>
              <a:t>What have you purchased being influenced by the sponsor ads on social media in the last six months?</a:t>
            </a:r>
          </a:p>
          <a:p>
            <a:endParaRPr lang="en-US" sz="2400" b="1" u="sng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4FA0CEA-AAB2-4D05-B9D9-FE7D807F90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7103214"/>
              </p:ext>
            </p:extLst>
          </p:nvPr>
        </p:nvGraphicFramePr>
        <p:xfrm>
          <a:off x="436728" y="1890445"/>
          <a:ext cx="594352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476B753-6D8B-4DFF-9840-44B9520F46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8080968"/>
              </p:ext>
            </p:extLst>
          </p:nvPr>
        </p:nvGraphicFramePr>
        <p:xfrm>
          <a:off x="6585735" y="1890445"/>
          <a:ext cx="513314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CFF614EC-5528-45FB-AAC1-3337320053B4}"/>
              </a:ext>
            </a:extLst>
          </p:cNvPr>
          <p:cNvSpPr/>
          <p:nvPr/>
        </p:nvSpPr>
        <p:spPr>
          <a:xfrm>
            <a:off x="9506868" y="3786027"/>
            <a:ext cx="2072108" cy="1833937"/>
          </a:xfrm>
          <a:prstGeom prst="wedgeRectCallout">
            <a:avLst>
              <a:gd name="adj1" fmla="val 12321"/>
              <a:gd name="adj2" fmla="val -7265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accent1"/>
                </a:solidFill>
              </a:rPr>
              <a:t>Among 83 of the female respondent who have purchased something being influenced by the sponsor ads in the last six months, 36% of the respondents stated they have purchased clothes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C4BF1061-57B3-4774-B02B-E8AF29268D99}"/>
              </a:ext>
            </a:extLst>
          </p:cNvPr>
          <p:cNvSpPr/>
          <p:nvPr/>
        </p:nvSpPr>
        <p:spPr>
          <a:xfrm>
            <a:off x="4073703" y="4067232"/>
            <a:ext cx="2193533" cy="1716097"/>
          </a:xfrm>
          <a:prstGeom prst="wedgeRectCallout">
            <a:avLst>
              <a:gd name="adj1" fmla="val -64151"/>
              <a:gd name="adj2" fmla="val -799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accent1"/>
                </a:solidFill>
              </a:rPr>
              <a:t>Among 49 of the male respondent who have purchased something being influenced by the sponsor ads in the last six months, 8% of the respondents stated they have purchased shoes</a:t>
            </a:r>
            <a:endParaRPr lang="en-US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613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609969" y="-3070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1887" y="3889830"/>
            <a:ext cx="10191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GB" sz="7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060" y="1"/>
            <a:ext cx="1503076" cy="19549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643" y="-3070"/>
            <a:ext cx="1505437" cy="195805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38204" y="2927529"/>
            <a:ext cx="11347396" cy="3570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3251197" y="3154281"/>
            <a:ext cx="5721410" cy="1361370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60166F-8F84-4FBA-B937-F11BFF28DEFD}"/>
              </a:ext>
            </a:extLst>
          </p:cNvPr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71332"/>
      </p:ext>
    </p:extLst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36764</TotalTime>
  <Words>1607</Words>
  <Application>Microsoft Office PowerPoint</Application>
  <PresentationFormat>Widescreen</PresentationFormat>
  <Paragraphs>217</Paragraphs>
  <Slides>31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Poppins</vt:lpstr>
      <vt:lpstr>Times New Roman</vt:lpstr>
      <vt:lpstr>Wingdings</vt:lpstr>
      <vt:lpstr>Wingdings 2</vt:lpstr>
      <vt:lpstr>80_Dividend</vt:lpstr>
      <vt:lpstr>PowerPoint Presentation</vt:lpstr>
      <vt:lpstr>OBJECTIVES AND METHODOLOGY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THANK YOU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Avant Garde </cp:lastModifiedBy>
  <cp:revision>3114</cp:revision>
  <cp:lastPrinted>2024-05-09T08:59:51Z</cp:lastPrinted>
  <dcterms:created xsi:type="dcterms:W3CDTF">2018-02-05T15:26:47Z</dcterms:created>
  <dcterms:modified xsi:type="dcterms:W3CDTF">2025-10-11T15:49:57Z</dcterms:modified>
</cp:coreProperties>
</file>