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Ex1.xml" ContentType="application/vnd.ms-office.chartex+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0.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1.xml" ContentType="application/vnd.openxmlformats-officedocument.presentationml.notesSl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5.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6.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7.xml" ContentType="application/vnd.openxmlformats-officedocument.presentationml.notesSl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8.xml" ContentType="application/vnd.openxmlformats-officedocument.presentationml.notesSl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9.xml" ContentType="application/vnd.openxmlformats-officedocument.presentationml.notesSlide+xml"/>
  <Override PartName="/ppt/charts/chart17.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0.xml" ContentType="application/vnd.openxmlformats-officedocument.presentationml.notesSlide+xml"/>
  <Override PartName="/ppt/charts/chart18.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1.xml" ContentType="application/vnd.openxmlformats-officedocument.presentationml.notesSlide+xml"/>
  <Override PartName="/ppt/charts/chart19.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22.xml" ContentType="application/vnd.openxmlformats-officedocument.presentationml.notesSlide+xml"/>
  <Override PartName="/ppt/charts/chart20.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23.xml" ContentType="application/vnd.openxmlformats-officedocument.presentationml.notesSlide+xml"/>
  <Override PartName="/ppt/charts/chart21.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24.xml" ContentType="application/vnd.openxmlformats-officedocument.presentationml.notesSlide+xml"/>
  <Override PartName="/ppt/charts/chart22.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5.xml" ContentType="application/vnd.openxmlformats-officedocument.presentationml.notesSlide+xml"/>
  <Override PartName="/ppt/charts/chart23.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6.xml" ContentType="application/vnd.openxmlformats-officedocument.presentationml.notesSlide+xml"/>
  <Override PartName="/ppt/charts/chart24.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7.xml" ContentType="application/vnd.openxmlformats-officedocument.presentationml.notesSlide+xml"/>
  <Override PartName="/ppt/charts/chart25.xml" ContentType="application/vnd.openxmlformats-officedocument.drawingml.chart+xml"/>
  <Override PartName="/ppt/charts/style26.xml" ContentType="application/vnd.ms-office.chartstyle+xml"/>
  <Override PartName="/ppt/charts/colors26.xml" ContentType="application/vnd.ms-office.chartcolorstyle+xml"/>
  <Override PartName="/ppt/drawings/drawing1.xml" ContentType="application/vnd.openxmlformats-officedocument.drawingml.chartshapes+xml"/>
  <Override PartName="/ppt/notesSlides/notesSlide28.xml" ContentType="application/vnd.openxmlformats-officedocument.presentationml.notesSlide+xml"/>
  <Override PartName="/ppt/charts/chart26.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29.xml" ContentType="application/vnd.openxmlformats-officedocument.presentationml.notesSlide+xml"/>
  <Override PartName="/ppt/charts/chart27.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30.xml" ContentType="application/vnd.openxmlformats-officedocument.presentationml.notesSlide+xml"/>
  <Override PartName="/ppt/charts/chart28.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31.xml" ContentType="application/vnd.openxmlformats-officedocument.presentationml.notesSlide+xml"/>
  <Override PartName="/ppt/charts/chart29.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0.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32.xml" ContentType="application/vnd.openxmlformats-officedocument.presentationml.notesSlide+xml"/>
  <Override PartName="/ppt/charts/chart31.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2.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33.xml" ContentType="application/vnd.openxmlformats-officedocument.presentationml.notesSlide+xml"/>
  <Override PartName="/ppt/charts/chart33.xml" ContentType="application/vnd.openxmlformats-officedocument.drawingml.chart+xml"/>
  <Override PartName="/ppt/charts/style34.xml" ContentType="application/vnd.ms-office.chartstyle+xml"/>
  <Override PartName="/ppt/charts/colors34.xml" ContentType="application/vnd.ms-office.chartcolorstyle+xml"/>
  <Override PartName="/ppt/notesSlides/notesSlide34.xml" ContentType="application/vnd.openxmlformats-officedocument.presentationml.notesSlide+xml"/>
  <Override PartName="/ppt/charts/chart34.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35.xml" ContentType="application/vnd.openxmlformats-officedocument.presentationml.notesSlide+xml"/>
  <Override PartName="/ppt/charts/chart35.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36.xml" ContentType="application/vnd.openxmlformats-officedocument.presentationml.notesSlide+xml"/>
  <Override PartName="/ppt/charts/chart36.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37.xml" ContentType="application/vnd.openxmlformats-officedocument.presentationml.notesSlide+xml"/>
  <Override PartName="/ppt/charts/chart37.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38.xml" ContentType="application/vnd.openxmlformats-officedocument.presentationml.notesSlide+xml"/>
  <Override PartName="/ppt/charts/chart38.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39.xml" ContentType="application/vnd.openxmlformats-officedocument.presentationml.notesSlide+xml"/>
  <Override PartName="/ppt/charts/chart39.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40.xml" ContentType="application/vnd.openxmlformats-officedocument.presentationml.notesSlide+xml"/>
  <Override PartName="/ppt/charts/chart40.xml" ContentType="application/vnd.openxmlformats-officedocument.drawingml.chart+xml"/>
  <Override PartName="/ppt/charts/style41.xml" ContentType="application/vnd.ms-office.chartstyle+xml"/>
  <Override PartName="/ppt/charts/colors41.xml" ContentType="application/vnd.ms-office.chartcolorstyle+xml"/>
  <Override PartName="/ppt/notesSlides/notesSlide41.xml" ContentType="application/vnd.openxmlformats-officedocument.presentationml.notesSlide+xml"/>
  <Override PartName="/ppt/charts/chart41.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42.xml" ContentType="application/vnd.openxmlformats-officedocument.presentationml.notesSlide+xml"/>
  <Override PartName="/ppt/charts/chart42.xml" ContentType="application/vnd.openxmlformats-officedocument.drawingml.chart+xml"/>
  <Override PartName="/ppt/charts/style43.xml" ContentType="application/vnd.ms-office.chartstyle+xml"/>
  <Override PartName="/ppt/charts/colors43.xml" ContentType="application/vnd.ms-office.chartcolorstyle+xml"/>
  <Override PartName="/ppt/notesSlides/notesSlide43.xml" ContentType="application/vnd.openxmlformats-officedocument.presentationml.notesSlide+xml"/>
  <Override PartName="/ppt/charts/chart43.xml" ContentType="application/vnd.openxmlformats-officedocument.drawingml.chart+xml"/>
  <Override PartName="/ppt/charts/style44.xml" ContentType="application/vnd.ms-office.chartstyle+xml"/>
  <Override PartName="/ppt/charts/colors44.xml" ContentType="application/vnd.ms-office.chartcolorstyle+xml"/>
  <Override PartName="/ppt/notesSlides/notesSlide44.xml" ContentType="application/vnd.openxmlformats-officedocument.presentationml.notesSlide+xml"/>
  <Override PartName="/ppt/charts/chart44.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45.xml" ContentType="application/vnd.openxmlformats-officedocument.presentationml.notesSlide+xml"/>
  <Override PartName="/ppt/charts/chart45.xml" ContentType="application/vnd.openxmlformats-officedocument.drawingml.chart+xml"/>
  <Override PartName="/ppt/charts/style46.xml" ContentType="application/vnd.ms-office.chartstyle+xml"/>
  <Override PartName="/ppt/charts/colors46.xml" ContentType="application/vnd.ms-office.chartcolorstyle+xml"/>
  <Override PartName="/ppt/notesSlides/notesSlide46.xml" ContentType="application/vnd.openxmlformats-officedocument.presentationml.notesSlide+xml"/>
  <Override PartName="/ppt/charts/chart46.xml" ContentType="application/vnd.openxmlformats-officedocument.drawingml.chart+xml"/>
  <Override PartName="/ppt/charts/style47.xml" ContentType="application/vnd.ms-office.chartstyle+xml"/>
  <Override PartName="/ppt/charts/colors47.xml" ContentType="application/vnd.ms-office.chartcolorstyle+xml"/>
  <Override PartName="/ppt/notesSlides/notesSlide47.xml" ContentType="application/vnd.openxmlformats-officedocument.presentationml.notesSlide+xml"/>
  <Override PartName="/ppt/charts/chart47.xml" ContentType="application/vnd.openxmlformats-officedocument.drawingml.chart+xml"/>
  <Override PartName="/ppt/charts/style48.xml" ContentType="application/vnd.ms-office.chartstyle+xml"/>
  <Override PartName="/ppt/charts/colors48.xml" ContentType="application/vnd.ms-office.chartcolorstyle+xml"/>
  <Override PartName="/ppt/notesSlides/notesSlide48.xml" ContentType="application/vnd.openxmlformats-officedocument.presentationml.notesSlide+xml"/>
  <Override PartName="/ppt/charts/chart48.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49.xml" ContentType="application/vnd.openxmlformats-officedocument.drawingml.chart+xml"/>
  <Override PartName="/ppt/charts/style50.xml" ContentType="application/vnd.ms-office.chartstyle+xml"/>
  <Override PartName="/ppt/charts/colors50.xml" ContentType="application/vnd.ms-office.chartcolorstyle+xml"/>
  <Override PartName="/ppt/notesSlides/notesSlide49.xml" ContentType="application/vnd.openxmlformats-officedocument.presentationml.notesSlide+xml"/>
  <Override PartName="/ppt/charts/chart50.xml" ContentType="application/vnd.openxmlformats-officedocument.drawingml.chart+xml"/>
  <Override PartName="/ppt/charts/style51.xml" ContentType="application/vnd.ms-office.chartstyle+xml"/>
  <Override PartName="/ppt/charts/colors51.xml" ContentType="application/vnd.ms-office.chartcolorstyle+xml"/>
  <Override PartName="/ppt/notesSlides/notesSlide50.xml" ContentType="application/vnd.openxmlformats-officedocument.presentationml.notesSlide+xml"/>
  <Override PartName="/ppt/charts/chart51.xml" ContentType="application/vnd.openxmlformats-officedocument.drawingml.chart+xml"/>
  <Override PartName="/ppt/charts/style52.xml" ContentType="application/vnd.ms-office.chartstyle+xml"/>
  <Override PartName="/ppt/charts/colors52.xml" ContentType="application/vnd.ms-office.chartcolorstyle+xml"/>
  <Override PartName="/ppt/notesSlides/notesSlide51.xml" ContentType="application/vnd.openxmlformats-officedocument.presentationml.notesSlide+xml"/>
  <Override PartName="/ppt/charts/chart52.xml" ContentType="application/vnd.openxmlformats-officedocument.drawingml.chart+xml"/>
  <Override PartName="/ppt/charts/style53.xml" ContentType="application/vnd.ms-office.chartstyle+xml"/>
  <Override PartName="/ppt/charts/colors53.xml" ContentType="application/vnd.ms-office.chartcolorstyle+xml"/>
  <Override PartName="/ppt/notesSlides/notesSlide52.xml" ContentType="application/vnd.openxmlformats-officedocument.presentationml.notesSlide+xml"/>
  <Override PartName="/ppt/charts/chart53.xml" ContentType="application/vnd.openxmlformats-officedocument.drawingml.chart+xml"/>
  <Override PartName="/ppt/charts/style54.xml" ContentType="application/vnd.ms-office.chartstyle+xml"/>
  <Override PartName="/ppt/charts/colors54.xml" ContentType="application/vnd.ms-office.chartcolorstyle+xml"/>
  <Override PartName="/ppt/notesSlides/notesSlide53.xml" ContentType="application/vnd.openxmlformats-officedocument.presentationml.notesSlide+xml"/>
  <Override PartName="/ppt/charts/chart54.xml" ContentType="application/vnd.openxmlformats-officedocument.drawingml.chart+xml"/>
  <Override PartName="/ppt/charts/style55.xml" ContentType="application/vnd.ms-office.chartstyle+xml"/>
  <Override PartName="/ppt/charts/colors55.xml" ContentType="application/vnd.ms-office.chartcolorstyle+xml"/>
  <Override PartName="/ppt/notesSlides/notesSlide54.xml" ContentType="application/vnd.openxmlformats-officedocument.presentationml.notesSlide+xml"/>
  <Override PartName="/ppt/charts/chart55.xml" ContentType="application/vnd.openxmlformats-officedocument.drawingml.chart+xml"/>
  <Override PartName="/ppt/charts/style56.xml" ContentType="application/vnd.ms-office.chartstyle+xml"/>
  <Override PartName="/ppt/charts/colors56.xml" ContentType="application/vnd.ms-office.chartcolorstyle+xml"/>
  <Override PartName="/ppt/notesSlides/notesSlide55.xml" ContentType="application/vnd.openxmlformats-officedocument.presentationml.notesSlide+xml"/>
  <Override PartName="/ppt/charts/chart56.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7.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8.xml" ContentType="application/vnd.openxmlformats-officedocument.drawingml.chart+xml"/>
  <Override PartName="/ppt/charts/style59.xml" ContentType="application/vnd.ms-office.chartstyle+xml"/>
  <Override PartName="/ppt/charts/colors59.xml" ContentType="application/vnd.ms-office.chartcolorstyle+xml"/>
  <Override PartName="/ppt/notesSlides/notesSlide56.xml" ContentType="application/vnd.openxmlformats-officedocument.presentationml.notesSlide+xml"/>
  <Override PartName="/ppt/charts/chart59.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0.xml" ContentType="application/vnd.openxmlformats-officedocument.drawingml.chart+xml"/>
  <Override PartName="/ppt/charts/style61.xml" ContentType="application/vnd.ms-office.chartstyle+xml"/>
  <Override PartName="/ppt/charts/colors61.xml" ContentType="application/vnd.ms-office.chartcolorstyle+xml"/>
  <Override PartName="/ppt/notesSlides/notesSlide57.xml" ContentType="application/vnd.openxmlformats-officedocument.presentationml.notesSlide+xml"/>
  <Override PartName="/ppt/charts/chart61.xml" ContentType="application/vnd.openxmlformats-officedocument.drawingml.chart+xml"/>
  <Override PartName="/ppt/charts/style62.xml" ContentType="application/vnd.ms-office.chartstyle+xml"/>
  <Override PartName="/ppt/charts/colors62.xml" ContentType="application/vnd.ms-office.chartcolorstyle+xml"/>
  <Override PartName="/ppt/charts/chart62.xml" ContentType="application/vnd.openxmlformats-officedocument.drawingml.chart+xml"/>
  <Override PartName="/ppt/charts/style63.xml" ContentType="application/vnd.ms-office.chartstyle+xml"/>
  <Override PartName="/ppt/charts/colors63.xml" ContentType="application/vnd.ms-office.chartcolorstyle+xml"/>
  <Override PartName="/ppt/notesSlides/notesSlide58.xml" ContentType="application/vnd.openxmlformats-officedocument.presentationml.notesSlide+xml"/>
  <Override PartName="/ppt/charts/chart63.xml" ContentType="application/vnd.openxmlformats-officedocument.drawingml.chart+xml"/>
  <Override PartName="/ppt/charts/style64.xml" ContentType="application/vnd.ms-office.chartstyle+xml"/>
  <Override PartName="/ppt/charts/colors64.xml" ContentType="application/vnd.ms-office.chartcolorstyle+xml"/>
  <Override PartName="/ppt/charts/chart64.xml" ContentType="application/vnd.openxmlformats-officedocument.drawingml.chart+xml"/>
  <Override PartName="/ppt/charts/style65.xml" ContentType="application/vnd.ms-office.chartstyle+xml"/>
  <Override PartName="/ppt/charts/colors65.xml" ContentType="application/vnd.ms-office.chartcolorstyle+xml"/>
  <Override PartName="/ppt/charts/chart65.xml" ContentType="application/vnd.openxmlformats-officedocument.drawingml.chart+xml"/>
  <Override PartName="/ppt/charts/style66.xml" ContentType="application/vnd.ms-office.chartstyle+xml"/>
  <Override PartName="/ppt/charts/colors66.xml" ContentType="application/vnd.ms-office.chartcolorstyle+xml"/>
  <Override PartName="/ppt/notesSlides/notesSlide59.xml" ContentType="application/vnd.openxmlformats-officedocument.presentationml.notesSlide+xml"/>
  <Override PartName="/ppt/charts/chart66.xml" ContentType="application/vnd.openxmlformats-officedocument.drawingml.chart+xml"/>
  <Override PartName="/ppt/charts/style67.xml" ContentType="application/vnd.ms-office.chartstyle+xml"/>
  <Override PartName="/ppt/charts/colors67.xml" ContentType="application/vnd.ms-office.chartcolorstyle+xml"/>
  <Override PartName="/ppt/notesSlides/notesSlide60.xml" ContentType="application/vnd.openxmlformats-officedocument.presentationml.notesSlide+xml"/>
  <Override PartName="/ppt/charts/chart67.xml" ContentType="application/vnd.openxmlformats-officedocument.drawingml.chart+xml"/>
  <Override PartName="/ppt/charts/style68.xml" ContentType="application/vnd.ms-office.chartstyle+xml"/>
  <Override PartName="/ppt/charts/colors68.xml" ContentType="application/vnd.ms-office.chartcolorstyle+xml"/>
  <Override PartName="/ppt/notesSlides/notesSlide61.xml" ContentType="application/vnd.openxmlformats-officedocument.presentationml.notesSlide+xml"/>
  <Override PartName="/ppt/charts/chart68.xml" ContentType="application/vnd.openxmlformats-officedocument.drawingml.chart+xml"/>
  <Override PartName="/ppt/charts/style69.xml" ContentType="application/vnd.ms-office.chartstyle+xml"/>
  <Override PartName="/ppt/charts/colors69.xml" ContentType="application/vnd.ms-office.chartcolorstyle+xml"/>
  <Override PartName="/ppt/notesSlides/notesSlide62.xml" ContentType="application/vnd.openxmlformats-officedocument.presentationml.notesSlide+xml"/>
  <Override PartName="/ppt/charts/chart69.xml" ContentType="application/vnd.openxmlformats-officedocument.drawingml.chart+xml"/>
  <Override PartName="/ppt/charts/style70.xml" ContentType="application/vnd.ms-office.chartstyle+xml"/>
  <Override PartName="/ppt/charts/colors70.xml" ContentType="application/vnd.ms-office.chartcolorstyle+xml"/>
  <Override PartName="/ppt/notesSlides/notesSlide63.xml" ContentType="application/vnd.openxmlformats-officedocument.presentationml.notesSlide+xml"/>
  <Override PartName="/ppt/charts/chart70.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1.xml" ContentType="application/vnd.openxmlformats-officedocument.drawingml.chart+xml"/>
  <Override PartName="/ppt/charts/style72.xml" ContentType="application/vnd.ms-office.chartstyle+xml"/>
  <Override PartName="/ppt/charts/colors72.xml" ContentType="application/vnd.ms-office.chartcolorstyle+xml"/>
  <Override PartName="/ppt/notesSlides/notesSlide64.xml" ContentType="application/vnd.openxmlformats-officedocument.presentationml.notesSlide+xml"/>
  <Override PartName="/ppt/charts/chart72.xml" ContentType="application/vnd.openxmlformats-officedocument.drawingml.chart+xml"/>
  <Override PartName="/ppt/charts/style73.xml" ContentType="application/vnd.ms-office.chartstyle+xml"/>
  <Override PartName="/ppt/charts/colors73.xml" ContentType="application/vnd.ms-office.chartcolorstyle+xml"/>
  <Override PartName="/ppt/notesSlides/notesSlide65.xml" ContentType="application/vnd.openxmlformats-officedocument.presentationml.notesSlide+xml"/>
  <Override PartName="/ppt/charts/chart73.xml" ContentType="application/vnd.openxmlformats-officedocument.drawingml.chart+xml"/>
  <Override PartName="/ppt/charts/style74.xml" ContentType="application/vnd.ms-office.chartstyle+xml"/>
  <Override PartName="/ppt/charts/colors74.xml" ContentType="application/vnd.ms-office.chartcolorstyle+xml"/>
  <Override PartName="/ppt/notesSlides/notesSlide66.xml" ContentType="application/vnd.openxmlformats-officedocument.presentationml.notesSlide+xml"/>
  <Override PartName="/ppt/charts/chart74.xml" ContentType="application/vnd.openxmlformats-officedocument.drawingml.chart+xml"/>
  <Override PartName="/ppt/charts/style75.xml" ContentType="application/vnd.ms-office.chartstyle+xml"/>
  <Override PartName="/ppt/charts/colors75.xml" ContentType="application/vnd.ms-office.chartcolorstyle+xml"/>
  <Override PartName="/ppt/notesSlides/notesSlide67.xml" ContentType="application/vnd.openxmlformats-officedocument.presentationml.notesSlide+xml"/>
  <Override PartName="/ppt/charts/chart75.xml" ContentType="application/vnd.openxmlformats-officedocument.drawingml.chart+xml"/>
  <Override PartName="/ppt/charts/style76.xml" ContentType="application/vnd.ms-office.chartstyle+xml"/>
  <Override PartName="/ppt/charts/colors76.xml" ContentType="application/vnd.ms-office.chartcolorstyle+xml"/>
  <Override PartName="/ppt/notesSlides/notesSlide68.xml" ContentType="application/vnd.openxmlformats-officedocument.presentationml.notesSlide+xml"/>
  <Override PartName="/ppt/charts/chart76.xml" ContentType="application/vnd.openxmlformats-officedocument.drawingml.chart+xml"/>
  <Override PartName="/ppt/charts/style77.xml" ContentType="application/vnd.ms-office.chartstyle+xml"/>
  <Override PartName="/ppt/charts/colors77.xml" ContentType="application/vnd.ms-office.chartcolorstyle+xml"/>
  <Override PartName="/ppt/notesSlides/notesSlide69.xml" ContentType="application/vnd.openxmlformats-officedocument.presentationml.notesSlide+xml"/>
  <Override PartName="/ppt/charts/chart77.xml" ContentType="application/vnd.openxmlformats-officedocument.drawingml.chart+xml"/>
  <Override PartName="/ppt/charts/style78.xml" ContentType="application/vnd.ms-office.chartstyle+xml"/>
  <Override PartName="/ppt/charts/colors78.xml" ContentType="application/vnd.ms-office.chartcolorstyle+xml"/>
  <Override PartName="/ppt/notesSlides/notesSlide70.xml" ContentType="application/vnd.openxmlformats-officedocument.presentationml.notesSlide+xml"/>
  <Override PartName="/ppt/charts/chart78.xml" ContentType="application/vnd.openxmlformats-officedocument.drawingml.chart+xml"/>
  <Override PartName="/ppt/charts/style79.xml" ContentType="application/vnd.ms-office.chartstyle+xml"/>
  <Override PartName="/ppt/charts/colors79.xml" ContentType="application/vnd.ms-office.chartcolorstyle+xml"/>
  <Override PartName="/ppt/notesSlides/notesSlide71.xml" ContentType="application/vnd.openxmlformats-officedocument.presentationml.notesSlide+xml"/>
  <Override PartName="/ppt/charts/chart79.xml" ContentType="application/vnd.openxmlformats-officedocument.drawingml.chart+xml"/>
  <Override PartName="/ppt/charts/style80.xml" ContentType="application/vnd.ms-office.chartstyle+xml"/>
  <Override PartName="/ppt/charts/colors80.xml" ContentType="application/vnd.ms-office.chartcolorstyle+xml"/>
  <Override PartName="/ppt/notesSlides/notesSlide72.xml" ContentType="application/vnd.openxmlformats-officedocument.presentationml.notesSlide+xml"/>
  <Override PartName="/ppt/charts/chart80.xml" ContentType="application/vnd.openxmlformats-officedocument.drawingml.chart+xml"/>
  <Override PartName="/ppt/charts/style81.xml" ContentType="application/vnd.ms-office.chartstyle+xml"/>
  <Override PartName="/ppt/charts/colors81.xml" ContentType="application/vnd.ms-office.chartcolorstyle+xml"/>
  <Override PartName="/ppt/notesSlides/notesSlide73.xml" ContentType="application/vnd.openxmlformats-officedocument.presentationml.notesSlide+xml"/>
  <Override PartName="/ppt/charts/chart81.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74.xml" ContentType="application/vnd.openxmlformats-officedocument.presentationml.notesSlide+xml"/>
  <Override PartName="/ppt/charts/chart82.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3.xml" ContentType="application/vnd.openxmlformats-officedocument.drawingml.chart+xml"/>
  <Override PartName="/ppt/charts/style84.xml" ContentType="application/vnd.ms-office.chartstyle+xml"/>
  <Override PartName="/ppt/charts/colors84.xml" ContentType="application/vnd.ms-office.chartcolorstyle+xml"/>
  <Override PartName="/ppt/notesSlides/notesSlide75.xml" ContentType="application/vnd.openxmlformats-officedocument.presentationml.notesSlide+xml"/>
  <Override PartName="/ppt/charts/chart84.xml" ContentType="application/vnd.openxmlformats-officedocument.drawingml.chart+xml"/>
  <Override PartName="/ppt/charts/style85.xml" ContentType="application/vnd.ms-office.chartstyle+xml"/>
  <Override PartName="/ppt/charts/colors85.xml" ContentType="application/vnd.ms-office.chartcolorstyle+xml"/>
  <Override PartName="/ppt/charts/chart85.xml" ContentType="application/vnd.openxmlformats-officedocument.drawingml.chart+xml"/>
  <Override PartName="/ppt/charts/style86.xml" ContentType="application/vnd.ms-office.chartstyle+xml"/>
  <Override PartName="/ppt/charts/colors86.xml" ContentType="application/vnd.ms-office.chartcolorstyle+xml"/>
  <Override PartName="/ppt/charts/chart86.xml" ContentType="application/vnd.openxmlformats-officedocument.drawingml.chart+xml"/>
  <Override PartName="/ppt/charts/style87.xml" ContentType="application/vnd.ms-office.chartstyle+xml"/>
  <Override PartName="/ppt/charts/colors87.xml" ContentType="application/vnd.ms-office.chartcolorstyle+xml"/>
  <Override PartName="/ppt/notesSlides/notesSlide76.xml" ContentType="application/vnd.openxmlformats-officedocument.presentationml.notesSlide+xml"/>
  <Override PartName="/ppt/charts/chart87.xml" ContentType="application/vnd.openxmlformats-officedocument.drawingml.chart+xml"/>
  <Override PartName="/ppt/charts/style88.xml" ContentType="application/vnd.ms-office.chartstyle+xml"/>
  <Override PartName="/ppt/charts/colors88.xml" ContentType="application/vnd.ms-office.chartcolorstyle+xml"/>
  <Override PartName="/ppt/notesSlides/notesSlide77.xml" ContentType="application/vnd.openxmlformats-officedocument.presentationml.notesSlide+xml"/>
  <Override PartName="/ppt/charts/chart88.xml" ContentType="application/vnd.openxmlformats-officedocument.drawingml.chart+xml"/>
  <Override PartName="/ppt/charts/style89.xml" ContentType="application/vnd.ms-office.chartstyle+xml"/>
  <Override PartName="/ppt/charts/colors89.xml" ContentType="application/vnd.ms-office.chartcolorstyle+xml"/>
  <Override PartName="/ppt/notesSlides/notesSlide78.xml" ContentType="application/vnd.openxmlformats-officedocument.presentationml.notesSlide+xml"/>
  <Override PartName="/ppt/charts/chart89.xml" ContentType="application/vnd.openxmlformats-officedocument.drawingml.chart+xml"/>
  <Override PartName="/ppt/charts/style90.xml" ContentType="application/vnd.ms-office.chartstyle+xml"/>
  <Override PartName="/ppt/charts/colors90.xml" ContentType="application/vnd.ms-office.chartcolorstyle+xml"/>
  <Override PartName="/ppt/notesSlides/notesSlide79.xml" ContentType="application/vnd.openxmlformats-officedocument.presentationml.notesSlide+xml"/>
  <Override PartName="/ppt/charts/chart90.xml" ContentType="application/vnd.openxmlformats-officedocument.drawingml.chart+xml"/>
  <Override PartName="/ppt/charts/style91.xml" ContentType="application/vnd.ms-office.chartstyle+xml"/>
  <Override PartName="/ppt/charts/colors91.xml" ContentType="application/vnd.ms-office.chartcolorstyle+xml"/>
  <Override PartName="/ppt/notesSlides/notesSlide80.xml" ContentType="application/vnd.openxmlformats-officedocument.presentationml.notesSlide+xml"/>
  <Override PartName="/ppt/charts/chart91.xml" ContentType="application/vnd.openxmlformats-officedocument.drawingml.chart+xml"/>
  <Override PartName="/ppt/charts/style92.xml" ContentType="application/vnd.ms-office.chartstyle+xml"/>
  <Override PartName="/ppt/charts/colors9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87"/>
  </p:notesMasterIdLst>
  <p:sldIdLst>
    <p:sldId id="6510" r:id="rId2"/>
    <p:sldId id="7158" r:id="rId3"/>
    <p:sldId id="7646" r:id="rId4"/>
    <p:sldId id="7542" r:id="rId5"/>
    <p:sldId id="7397" r:id="rId6"/>
    <p:sldId id="7647" r:id="rId7"/>
    <p:sldId id="7648" r:id="rId8"/>
    <p:sldId id="7649" r:id="rId9"/>
    <p:sldId id="7659" r:id="rId10"/>
    <p:sldId id="7651" r:id="rId11"/>
    <p:sldId id="7652" r:id="rId12"/>
    <p:sldId id="7654" r:id="rId13"/>
    <p:sldId id="7661" r:id="rId14"/>
    <p:sldId id="7663" r:id="rId15"/>
    <p:sldId id="7675" r:id="rId16"/>
    <p:sldId id="7662" r:id="rId17"/>
    <p:sldId id="7653" r:id="rId18"/>
    <p:sldId id="7664" r:id="rId19"/>
    <p:sldId id="7665" r:id="rId20"/>
    <p:sldId id="7666" r:id="rId21"/>
    <p:sldId id="7655" r:id="rId22"/>
    <p:sldId id="7667" r:id="rId23"/>
    <p:sldId id="7668" r:id="rId24"/>
    <p:sldId id="7669" r:id="rId25"/>
    <p:sldId id="7656" r:id="rId26"/>
    <p:sldId id="7660" r:id="rId27"/>
    <p:sldId id="7658" r:id="rId28"/>
    <p:sldId id="7673" r:id="rId29"/>
    <p:sldId id="7674" r:id="rId30"/>
    <p:sldId id="7670" r:id="rId31"/>
    <p:sldId id="7671" r:id="rId32"/>
    <p:sldId id="7676" r:id="rId33"/>
    <p:sldId id="7677" r:id="rId34"/>
    <p:sldId id="7678" r:id="rId35"/>
    <p:sldId id="7679" r:id="rId36"/>
    <p:sldId id="7680" r:id="rId37"/>
    <p:sldId id="7683" r:id="rId38"/>
    <p:sldId id="7681" r:id="rId39"/>
    <p:sldId id="7682" r:id="rId40"/>
    <p:sldId id="7684" r:id="rId41"/>
    <p:sldId id="7685" r:id="rId42"/>
    <p:sldId id="7686" r:id="rId43"/>
    <p:sldId id="7687" r:id="rId44"/>
    <p:sldId id="7688" r:id="rId45"/>
    <p:sldId id="7689" r:id="rId46"/>
    <p:sldId id="7690" r:id="rId47"/>
    <p:sldId id="7691" r:id="rId48"/>
    <p:sldId id="7692" r:id="rId49"/>
    <p:sldId id="7693" r:id="rId50"/>
    <p:sldId id="7694" r:id="rId51"/>
    <p:sldId id="7695" r:id="rId52"/>
    <p:sldId id="7696" r:id="rId53"/>
    <p:sldId id="7697" r:id="rId54"/>
    <p:sldId id="7698" r:id="rId55"/>
    <p:sldId id="7699" r:id="rId56"/>
    <p:sldId id="7700" r:id="rId57"/>
    <p:sldId id="7701" r:id="rId58"/>
    <p:sldId id="7702" r:id="rId59"/>
    <p:sldId id="7703" r:id="rId60"/>
    <p:sldId id="7704" r:id="rId61"/>
    <p:sldId id="7705" r:id="rId62"/>
    <p:sldId id="7706" r:id="rId63"/>
    <p:sldId id="7707" r:id="rId64"/>
    <p:sldId id="7708" r:id="rId65"/>
    <p:sldId id="7709" r:id="rId66"/>
    <p:sldId id="7710" r:id="rId67"/>
    <p:sldId id="7711" r:id="rId68"/>
    <p:sldId id="7712" r:id="rId69"/>
    <p:sldId id="7713" r:id="rId70"/>
    <p:sldId id="7714" r:id="rId71"/>
    <p:sldId id="7715" r:id="rId72"/>
    <p:sldId id="7716" r:id="rId73"/>
    <p:sldId id="7717" r:id="rId74"/>
    <p:sldId id="7718" r:id="rId75"/>
    <p:sldId id="7719" r:id="rId76"/>
    <p:sldId id="7720" r:id="rId77"/>
    <p:sldId id="7721" r:id="rId78"/>
    <p:sldId id="7722" r:id="rId79"/>
    <p:sldId id="7723" r:id="rId80"/>
    <p:sldId id="7724" r:id="rId81"/>
    <p:sldId id="7725" r:id="rId82"/>
    <p:sldId id="7726" r:id="rId83"/>
    <p:sldId id="7727" r:id="rId84"/>
    <p:sldId id="7728" r:id="rId85"/>
    <p:sldId id="6892"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BA6E845-1351-48E4-8CE9-D17176499837}">
          <p14:sldIdLst>
            <p14:sldId id="6510"/>
            <p14:sldId id="7158"/>
            <p14:sldId id="7646"/>
            <p14:sldId id="7542"/>
            <p14:sldId id="7397"/>
            <p14:sldId id="7647"/>
            <p14:sldId id="7648"/>
            <p14:sldId id="7649"/>
            <p14:sldId id="7659"/>
            <p14:sldId id="7651"/>
            <p14:sldId id="7652"/>
            <p14:sldId id="7654"/>
            <p14:sldId id="7661"/>
            <p14:sldId id="7663"/>
            <p14:sldId id="7675"/>
            <p14:sldId id="7662"/>
            <p14:sldId id="7653"/>
            <p14:sldId id="7664"/>
            <p14:sldId id="7665"/>
            <p14:sldId id="7666"/>
            <p14:sldId id="7655"/>
            <p14:sldId id="7667"/>
            <p14:sldId id="7668"/>
            <p14:sldId id="7669"/>
            <p14:sldId id="7656"/>
            <p14:sldId id="7660"/>
            <p14:sldId id="7658"/>
            <p14:sldId id="7673"/>
            <p14:sldId id="7674"/>
            <p14:sldId id="7670"/>
            <p14:sldId id="7671"/>
            <p14:sldId id="7676"/>
            <p14:sldId id="7677"/>
            <p14:sldId id="7678"/>
            <p14:sldId id="7679"/>
            <p14:sldId id="7680"/>
            <p14:sldId id="7683"/>
            <p14:sldId id="7681"/>
            <p14:sldId id="7682"/>
            <p14:sldId id="7684"/>
            <p14:sldId id="7685"/>
            <p14:sldId id="7686"/>
            <p14:sldId id="7687"/>
            <p14:sldId id="7688"/>
            <p14:sldId id="7689"/>
            <p14:sldId id="7690"/>
            <p14:sldId id="7691"/>
            <p14:sldId id="7692"/>
            <p14:sldId id="7693"/>
            <p14:sldId id="7694"/>
            <p14:sldId id="7695"/>
            <p14:sldId id="7696"/>
            <p14:sldId id="7697"/>
            <p14:sldId id="7698"/>
            <p14:sldId id="7699"/>
            <p14:sldId id="7700"/>
            <p14:sldId id="7701"/>
            <p14:sldId id="7702"/>
            <p14:sldId id="7703"/>
            <p14:sldId id="7704"/>
            <p14:sldId id="7705"/>
            <p14:sldId id="7706"/>
            <p14:sldId id="7707"/>
            <p14:sldId id="7708"/>
            <p14:sldId id="7709"/>
            <p14:sldId id="7710"/>
            <p14:sldId id="7711"/>
            <p14:sldId id="7712"/>
            <p14:sldId id="7713"/>
            <p14:sldId id="7714"/>
            <p14:sldId id="7715"/>
            <p14:sldId id="7716"/>
            <p14:sldId id="7717"/>
            <p14:sldId id="7718"/>
            <p14:sldId id="7719"/>
            <p14:sldId id="7720"/>
            <p14:sldId id="7721"/>
            <p14:sldId id="7722"/>
            <p14:sldId id="7723"/>
            <p14:sldId id="7724"/>
            <p14:sldId id="7725"/>
            <p14:sldId id="7726"/>
            <p14:sldId id="7727"/>
            <p14:sldId id="7728"/>
            <p14:sldId id="6892"/>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ll" initials="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6E09"/>
    <a:srgbClr val="6AAC90"/>
    <a:srgbClr val="012F49"/>
    <a:srgbClr val="9999FF"/>
    <a:srgbClr val="FFFFFF"/>
    <a:srgbClr val="F25822"/>
    <a:srgbClr val="FF4409"/>
    <a:srgbClr val="000B22"/>
    <a:srgbClr val="000000"/>
    <a:srgbClr val="000D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3" autoAdjust="0"/>
    <p:restoredTop sz="93784" autoAdjust="0"/>
  </p:normalViewPr>
  <p:slideViewPr>
    <p:cSldViewPr snapToGrid="0">
      <p:cViewPr varScale="1">
        <p:scale>
          <a:sx n="64" d="100"/>
          <a:sy n="64" d="100"/>
        </p:scale>
        <p:origin x="882"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5.xml"/><Relationship Id="rId1" Type="http://schemas.microsoft.com/office/2011/relationships/chartStyle" Target="style5.xml"/></Relationships>
</file>

<file path=ppt/charts/_rels/chart5.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6.xml"/><Relationship Id="rId1" Type="http://schemas.microsoft.com/office/2011/relationships/chartStyle" Target="style6.xml"/></Relationships>
</file>

<file path=ppt/charts/_rels/chart6.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10.xml"/><Relationship Id="rId1" Type="http://schemas.microsoft.com/office/2011/relationships/chartStyle" Target="style10.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11.xml"/><Relationship Id="rId1" Type="http://schemas.microsoft.com/office/2011/relationships/chartStyle" Target="style11.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13.xml"/><Relationship Id="rId1" Type="http://schemas.microsoft.com/office/2011/relationships/chartStyle" Target="style13.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15.xml"/><Relationship Id="rId1" Type="http://schemas.microsoft.com/office/2011/relationships/chartStyle" Target="style15.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16.xml"/><Relationship Id="rId1" Type="http://schemas.microsoft.com/office/2011/relationships/chartStyle" Target="style16.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17.xml"/><Relationship Id="rId1" Type="http://schemas.microsoft.com/office/2011/relationships/chartStyle" Target="style17.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18.xml"/><Relationship Id="rId1" Type="http://schemas.microsoft.com/office/2011/relationships/chartStyle" Target="style18.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19.xml"/><Relationship Id="rId1" Type="http://schemas.microsoft.com/office/2011/relationships/chartStyle" Target="style19.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20.xml"/><Relationship Id="rId1" Type="http://schemas.microsoft.com/office/2011/relationships/chartStyle" Target="style20.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21.xml"/><Relationship Id="rId1" Type="http://schemas.microsoft.com/office/2011/relationships/chartStyle" Target="style21.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22.xml"/><Relationship Id="rId1" Type="http://schemas.microsoft.com/office/2011/relationships/chartStyle" Target="style22.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23.xml"/><Relationship Id="rId1" Type="http://schemas.microsoft.com/office/2011/relationships/chartStyle" Target="style23.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24.xml"/><Relationship Id="rId1" Type="http://schemas.microsoft.com/office/2011/relationships/chartStyle" Target="style24.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25.xml"/><Relationship Id="rId1" Type="http://schemas.microsoft.com/office/2011/relationships/chartStyle" Target="style25.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chartUserShapes" Target="../drawings/drawing1.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27.xml"/><Relationship Id="rId1" Type="http://schemas.microsoft.com/office/2011/relationships/chartStyle" Target="style27.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28.xml"/><Relationship Id="rId1" Type="http://schemas.microsoft.com/office/2011/relationships/chartStyle" Target="style28.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29.xml"/><Relationship Id="rId1" Type="http://schemas.microsoft.com/office/2011/relationships/chartStyle" Target="style29.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30.xml"/><Relationship Id="rId1" Type="http://schemas.microsoft.com/office/2011/relationships/chartStyle" Target="style30.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31.xml"/><Relationship Id="rId1" Type="http://schemas.microsoft.com/office/2011/relationships/chartStyle" Target="style31.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32.xml"/><Relationship Id="rId1" Type="http://schemas.microsoft.com/office/2011/relationships/chartStyle" Target="style32.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33.xml"/><Relationship Id="rId1" Type="http://schemas.microsoft.com/office/2011/relationships/chartStyle" Target="style33.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34.xml"/><Relationship Id="rId1" Type="http://schemas.microsoft.com/office/2011/relationships/chartStyle" Target="style34.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35.xml"/><Relationship Id="rId1" Type="http://schemas.microsoft.com/office/2011/relationships/chartStyle" Target="style35.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36.xml"/><Relationship Id="rId1" Type="http://schemas.microsoft.com/office/2011/relationships/chartStyle" Target="style36.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37.xml"/><Relationship Id="rId1" Type="http://schemas.microsoft.com/office/2011/relationships/chartStyle" Target="style37.xml"/></Relationships>
</file>

<file path=ppt/charts/_rels/chart37.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38.xml"/><Relationship Id="rId1" Type="http://schemas.microsoft.com/office/2011/relationships/chartStyle" Target="style38.xml"/></Relationships>
</file>

<file path=ppt/charts/_rels/chart38.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39.xml"/><Relationship Id="rId1" Type="http://schemas.microsoft.com/office/2011/relationships/chartStyle" Target="style39.xml"/></Relationships>
</file>

<file path=ppt/charts/_rels/chart39.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40.xml"/><Relationship Id="rId1" Type="http://schemas.microsoft.com/office/2011/relationships/chartStyle" Target="style40.xml"/></Relationships>
</file>

<file path=ppt/charts/_rels/chart40.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41.xml"/><Relationship Id="rId1" Type="http://schemas.microsoft.com/office/2011/relationships/chartStyle" Target="style41.xml"/></Relationships>
</file>

<file path=ppt/charts/_rels/chart41.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42.xml"/><Relationship Id="rId1" Type="http://schemas.microsoft.com/office/2011/relationships/chartStyle" Target="style42.xml"/></Relationships>
</file>

<file path=ppt/charts/_rels/chart42.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43.xml"/><Relationship Id="rId1" Type="http://schemas.microsoft.com/office/2011/relationships/chartStyle" Target="style43.xml"/></Relationships>
</file>

<file path=ppt/charts/_rels/chart43.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44.xml"/><Relationship Id="rId1" Type="http://schemas.microsoft.com/office/2011/relationships/chartStyle" Target="style44.xml"/></Relationships>
</file>

<file path=ppt/charts/_rels/chart44.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45.xml"/><Relationship Id="rId1" Type="http://schemas.microsoft.com/office/2011/relationships/chartStyle" Target="style45.xml"/></Relationships>
</file>

<file path=ppt/charts/_rels/chart45.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46.xml"/><Relationship Id="rId1" Type="http://schemas.microsoft.com/office/2011/relationships/chartStyle" Target="style46.xml"/></Relationships>
</file>

<file path=ppt/charts/_rels/chart46.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47.xml"/><Relationship Id="rId1" Type="http://schemas.microsoft.com/office/2011/relationships/chartStyle" Target="style47.xml"/></Relationships>
</file>

<file path=ppt/charts/_rels/chart47.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48.xml"/><Relationship Id="rId1" Type="http://schemas.microsoft.com/office/2011/relationships/chartStyle" Target="style48.xml"/></Relationships>
</file>

<file path=ppt/charts/_rels/chart48.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49.xml"/><Relationship Id="rId1" Type="http://schemas.microsoft.com/office/2011/relationships/chartStyle" Target="style49.xml"/></Relationships>
</file>

<file path=ppt/charts/_rels/chart49.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50.xml"/><Relationship Id="rId1" Type="http://schemas.microsoft.com/office/2011/relationships/chartStyle" Target="style50.xml"/></Relationships>
</file>

<file path=ppt/charts/_rels/chart50.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51.xml"/><Relationship Id="rId1" Type="http://schemas.microsoft.com/office/2011/relationships/chartStyle" Target="style51.xml"/></Relationships>
</file>

<file path=ppt/charts/_rels/chart51.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52.xml"/><Relationship Id="rId1" Type="http://schemas.microsoft.com/office/2011/relationships/chartStyle" Target="style52.xml"/></Relationships>
</file>

<file path=ppt/charts/_rels/chart52.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53.xml"/><Relationship Id="rId1" Type="http://schemas.microsoft.com/office/2011/relationships/chartStyle" Target="style53.xml"/></Relationships>
</file>

<file path=ppt/charts/_rels/chart53.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54.xml"/><Relationship Id="rId1" Type="http://schemas.microsoft.com/office/2011/relationships/chartStyle" Target="style54.xml"/></Relationships>
</file>

<file path=ppt/charts/_rels/chart54.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55.xml"/><Relationship Id="rId1" Type="http://schemas.microsoft.com/office/2011/relationships/chartStyle" Target="style55.xml"/></Relationships>
</file>

<file path=ppt/charts/_rels/chart55.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56.xml"/><Relationship Id="rId1" Type="http://schemas.microsoft.com/office/2011/relationships/chartStyle" Target="style56.xml"/></Relationships>
</file>

<file path=ppt/charts/_rels/chart56.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57.xml"/><Relationship Id="rId1" Type="http://schemas.microsoft.com/office/2011/relationships/chartStyle" Target="style57.xml"/></Relationships>
</file>

<file path=ppt/charts/_rels/chart57.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58.xml"/><Relationship Id="rId1" Type="http://schemas.microsoft.com/office/2011/relationships/chartStyle" Target="style58.xml"/></Relationships>
</file>

<file path=ppt/charts/_rels/chart58.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59.xml"/><Relationship Id="rId1" Type="http://schemas.microsoft.com/office/2011/relationships/chartStyle" Target="style59.xml"/></Relationships>
</file>

<file path=ppt/charts/_rels/chart59.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60.xml"/><Relationship Id="rId1" Type="http://schemas.microsoft.com/office/2011/relationships/chartStyle" Target="style60.xml"/></Relationships>
</file>

<file path=ppt/charts/_rels/chart60.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61.xml"/><Relationship Id="rId1" Type="http://schemas.microsoft.com/office/2011/relationships/chartStyle" Target="style61.xml"/></Relationships>
</file>

<file path=ppt/charts/_rels/chart61.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62.xml"/><Relationship Id="rId1" Type="http://schemas.microsoft.com/office/2011/relationships/chartStyle" Target="style62.xml"/></Relationships>
</file>

<file path=ppt/charts/_rels/chart62.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63.xml"/><Relationship Id="rId1" Type="http://schemas.microsoft.com/office/2011/relationships/chartStyle" Target="style63.xml"/></Relationships>
</file>

<file path=ppt/charts/_rels/chart63.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64.xml"/><Relationship Id="rId1" Type="http://schemas.microsoft.com/office/2011/relationships/chartStyle" Target="style64.xml"/></Relationships>
</file>

<file path=ppt/charts/_rels/chart64.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65.xml"/><Relationship Id="rId1" Type="http://schemas.microsoft.com/office/2011/relationships/chartStyle" Target="style65.xml"/></Relationships>
</file>

<file path=ppt/charts/_rels/chart65.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66.xml"/><Relationship Id="rId1" Type="http://schemas.microsoft.com/office/2011/relationships/chartStyle" Target="style66.xml"/></Relationships>
</file>

<file path=ppt/charts/_rels/chart66.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67.xml"/><Relationship Id="rId1" Type="http://schemas.microsoft.com/office/2011/relationships/chartStyle" Target="style67.xml"/></Relationships>
</file>

<file path=ppt/charts/_rels/chart67.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68.xml"/><Relationship Id="rId1" Type="http://schemas.microsoft.com/office/2011/relationships/chartStyle" Target="style68.xml"/></Relationships>
</file>

<file path=ppt/charts/_rels/chart68.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69.xml"/><Relationship Id="rId1" Type="http://schemas.microsoft.com/office/2011/relationships/chartStyle" Target="style69.xml"/></Relationships>
</file>

<file path=ppt/charts/_rels/chart69.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70.xml"/><Relationship Id="rId1" Type="http://schemas.microsoft.com/office/2011/relationships/chartStyle" Target="style70.xml"/></Relationships>
</file>

<file path=ppt/charts/_rels/chart70.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71.xml"/><Relationship Id="rId1" Type="http://schemas.microsoft.com/office/2011/relationships/chartStyle" Target="style71.xml"/></Relationships>
</file>

<file path=ppt/charts/_rels/chart71.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72.xml"/><Relationship Id="rId1" Type="http://schemas.microsoft.com/office/2011/relationships/chartStyle" Target="style72.xml"/></Relationships>
</file>

<file path=ppt/charts/_rels/chart72.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73.xml"/><Relationship Id="rId1" Type="http://schemas.microsoft.com/office/2011/relationships/chartStyle" Target="style73.xml"/></Relationships>
</file>

<file path=ppt/charts/_rels/chart73.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74.xml"/><Relationship Id="rId1" Type="http://schemas.microsoft.com/office/2011/relationships/chartStyle" Target="style74.xml"/></Relationships>
</file>

<file path=ppt/charts/_rels/chart74.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75.xml"/><Relationship Id="rId1" Type="http://schemas.microsoft.com/office/2011/relationships/chartStyle" Target="style75.xml"/></Relationships>
</file>

<file path=ppt/charts/_rels/chart75.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76.xml"/><Relationship Id="rId1" Type="http://schemas.microsoft.com/office/2011/relationships/chartStyle" Target="style76.xml"/></Relationships>
</file>

<file path=ppt/charts/_rels/chart76.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77.xml"/><Relationship Id="rId1" Type="http://schemas.microsoft.com/office/2011/relationships/chartStyle" Target="style77.xml"/></Relationships>
</file>

<file path=ppt/charts/_rels/chart77.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78.xml"/><Relationship Id="rId1" Type="http://schemas.microsoft.com/office/2011/relationships/chartStyle" Target="style78.xml"/></Relationships>
</file>

<file path=ppt/charts/_rels/chart78.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79.xml"/><Relationship Id="rId1" Type="http://schemas.microsoft.com/office/2011/relationships/chartStyle" Target="style79.xml"/></Relationships>
</file>

<file path=ppt/charts/_rels/chart79.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80.xml"/><Relationship Id="rId1" Type="http://schemas.microsoft.com/office/2011/relationships/chartStyle" Target="style80.xml"/></Relationships>
</file>

<file path=ppt/charts/_rels/chart80.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81.xml"/><Relationship Id="rId1" Type="http://schemas.microsoft.com/office/2011/relationships/chartStyle" Target="style81.xml"/></Relationships>
</file>

<file path=ppt/charts/_rels/chart81.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82.xml"/><Relationship Id="rId1" Type="http://schemas.microsoft.com/office/2011/relationships/chartStyle" Target="style82.xml"/></Relationships>
</file>

<file path=ppt/charts/_rels/chart82.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83.xml"/><Relationship Id="rId1" Type="http://schemas.microsoft.com/office/2011/relationships/chartStyle" Target="style83.xml"/></Relationships>
</file>

<file path=ppt/charts/_rels/chart83.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84.xml"/><Relationship Id="rId1" Type="http://schemas.microsoft.com/office/2011/relationships/chartStyle" Target="style84.xml"/></Relationships>
</file>

<file path=ppt/charts/_rels/chart84.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85.xml"/><Relationship Id="rId1" Type="http://schemas.microsoft.com/office/2011/relationships/chartStyle" Target="style85.xml"/></Relationships>
</file>

<file path=ppt/charts/_rels/chart85.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86.xml"/><Relationship Id="rId1" Type="http://schemas.microsoft.com/office/2011/relationships/chartStyle" Target="style86.xml"/></Relationships>
</file>

<file path=ppt/charts/_rels/chart86.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87.xml"/><Relationship Id="rId1" Type="http://schemas.microsoft.com/office/2011/relationships/chartStyle" Target="style87.xml"/></Relationships>
</file>

<file path=ppt/charts/_rels/chart87.xml.rels><?xml version="1.0" encoding="UTF-8" standalone="yes"?>
<Relationships xmlns="http://schemas.openxmlformats.org/package/2006/relationships"><Relationship Id="rId3" Type="http://schemas.openxmlformats.org/officeDocument/2006/relationships/oleObject" Target="file:///C:\Users\Dell\Desktop\Alchohol%20Consumpiton%20data%20384%20sample.xlsx" TargetMode="External"/><Relationship Id="rId2" Type="http://schemas.microsoft.com/office/2011/relationships/chartColorStyle" Target="colors88.xml"/><Relationship Id="rId1" Type="http://schemas.microsoft.com/office/2011/relationships/chartStyle" Target="style88.xml"/></Relationships>
</file>

<file path=ppt/charts/_rels/chart88.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89.xml"/><Relationship Id="rId1" Type="http://schemas.microsoft.com/office/2011/relationships/chartStyle" Target="style89.xml"/></Relationships>
</file>

<file path=ppt/charts/_rels/chart89.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90.xml"/><Relationship Id="rId1" Type="http://schemas.microsoft.com/office/2011/relationships/chartStyle" Target="style90.xml"/></Relationships>
</file>

<file path=ppt/charts/_rels/chart90.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91.xml"/><Relationship Id="rId1" Type="http://schemas.microsoft.com/office/2011/relationships/chartStyle" Target="style91.xml"/></Relationships>
</file>

<file path=ppt/charts/_rels/chart91.xml.rels><?xml version="1.0" encoding="UTF-8" standalone="yes"?>
<Relationships xmlns="http://schemas.openxmlformats.org/package/2006/relationships"><Relationship Id="rId3" Type="http://schemas.openxmlformats.org/officeDocument/2006/relationships/oleObject" Target="file:///C:\Users\Dell\Downloads\Alcohol%20Consumption%20Free%20Text%20Analysis.xlsx" TargetMode="External"/><Relationship Id="rId2" Type="http://schemas.microsoft.com/office/2011/relationships/chartColorStyle" Target="colors92.xml"/><Relationship Id="rId1" Type="http://schemas.microsoft.com/office/2011/relationships/chartStyle" Target="style92.xml"/></Relationships>
</file>

<file path=ppt/charts/_rels/chartEx1.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Users\Dell\Desktop\Alchohol%20Consumpiton%20data%20384%20sampl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a:t>Age</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11543486569365796"/>
          <c:y val="0.14259014913603477"/>
          <c:w val="0.8588835284945413"/>
          <c:h val="0.76482065285060108"/>
        </c:manualLayout>
      </c:layout>
      <c:barChart>
        <c:barDir val="col"/>
        <c:grouping val="clustered"/>
        <c:varyColors val="0"/>
        <c:ser>
          <c:idx val="0"/>
          <c:order val="0"/>
          <c:tx>
            <c:strRef>
              <c:f>'Overall Analysis'!$B$606</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Analysis'!$A$607:$A$608</c:f>
              <c:strCache>
                <c:ptCount val="2"/>
                <c:pt idx="0">
                  <c:v>18-30</c:v>
                </c:pt>
                <c:pt idx="1">
                  <c:v>31-45 </c:v>
                </c:pt>
              </c:strCache>
            </c:strRef>
          </c:cat>
          <c:val>
            <c:numRef>
              <c:f>'Overall Analysis'!$B$607:$B$608</c:f>
              <c:numCache>
                <c:formatCode>0%</c:formatCode>
                <c:ptCount val="2"/>
                <c:pt idx="0">
                  <c:v>0.5</c:v>
                </c:pt>
                <c:pt idx="1">
                  <c:v>0.5</c:v>
                </c:pt>
              </c:numCache>
            </c:numRef>
          </c:val>
          <c:extLst>
            <c:ext xmlns:c16="http://schemas.microsoft.com/office/drawing/2014/chart" uri="{C3380CC4-5D6E-409C-BE32-E72D297353CC}">
              <c16:uniqueId val="{00000000-B902-4931-8342-98E2139465E7}"/>
            </c:ext>
          </c:extLst>
        </c:ser>
        <c:dLbls>
          <c:dLblPos val="outEnd"/>
          <c:showLegendKey val="0"/>
          <c:showVal val="1"/>
          <c:showCatName val="0"/>
          <c:showSerName val="0"/>
          <c:showPercent val="0"/>
          <c:showBubbleSize val="0"/>
        </c:dLbls>
        <c:gapWidth val="219"/>
        <c:overlap val="-27"/>
        <c:axId val="302354032"/>
        <c:axId val="302351152"/>
      </c:barChart>
      <c:catAx>
        <c:axId val="30235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02351152"/>
        <c:crosses val="autoZero"/>
        <c:auto val="1"/>
        <c:lblAlgn val="ctr"/>
        <c:lblOffset val="100"/>
        <c:noMultiLvlLbl val="0"/>
      </c:catAx>
      <c:valAx>
        <c:axId val="30235115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023540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dirty="0"/>
              <a:t>Marital</a:t>
            </a:r>
            <a:r>
              <a:rPr lang="en-US" baseline="0" dirty="0"/>
              <a:t> Status</a:t>
            </a:r>
            <a:endParaRPr lang="en-US" dirty="0"/>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11543486569365796"/>
          <c:y val="0.14259017995893311"/>
          <c:w val="0.8588835284945413"/>
          <c:h val="0.76482060201322455"/>
        </c:manualLayout>
      </c:layout>
      <c:barChart>
        <c:barDir val="col"/>
        <c:grouping val="clustered"/>
        <c:varyColors val="0"/>
        <c:ser>
          <c:idx val="0"/>
          <c:order val="0"/>
          <c:tx>
            <c:strRef>
              <c:f>'Overall Analysis'!$B$689</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Analysis'!$A$690:$A$691</c:f>
              <c:strCache>
                <c:ptCount val="2"/>
                <c:pt idx="0">
                  <c:v>Married</c:v>
                </c:pt>
                <c:pt idx="1">
                  <c:v>Unmarried</c:v>
                </c:pt>
              </c:strCache>
            </c:strRef>
          </c:cat>
          <c:val>
            <c:numRef>
              <c:f>'Overall Analysis'!$B$690:$B$691</c:f>
              <c:numCache>
                <c:formatCode>0%</c:formatCode>
                <c:ptCount val="2"/>
                <c:pt idx="0">
                  <c:v>0.53125</c:v>
                </c:pt>
                <c:pt idx="1">
                  <c:v>0.46614583333333331</c:v>
                </c:pt>
              </c:numCache>
            </c:numRef>
          </c:val>
          <c:extLst>
            <c:ext xmlns:c16="http://schemas.microsoft.com/office/drawing/2014/chart" uri="{C3380CC4-5D6E-409C-BE32-E72D297353CC}">
              <c16:uniqueId val="{00000000-F583-4EBB-8DF8-F744C1F84AD2}"/>
            </c:ext>
          </c:extLst>
        </c:ser>
        <c:dLbls>
          <c:dLblPos val="outEnd"/>
          <c:showLegendKey val="0"/>
          <c:showVal val="1"/>
          <c:showCatName val="0"/>
          <c:showSerName val="0"/>
          <c:showPercent val="0"/>
          <c:showBubbleSize val="0"/>
        </c:dLbls>
        <c:gapWidth val="219"/>
        <c:overlap val="-27"/>
        <c:axId val="44079248"/>
        <c:axId val="44085488"/>
      </c:barChart>
      <c:catAx>
        <c:axId val="4407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44085488"/>
        <c:crosses val="autoZero"/>
        <c:auto val="1"/>
        <c:lblAlgn val="ctr"/>
        <c:lblOffset val="100"/>
        <c:noMultiLvlLbl val="0"/>
      </c:catAx>
      <c:valAx>
        <c:axId val="4408548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440792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6DED-4A10-9BCB-F91C93DCF0DC}"/>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2-6DED-4A10-9BCB-F91C93DCF0DC}"/>
              </c:ext>
            </c:extLst>
          </c:dPt>
          <c:dPt>
            <c:idx val="3"/>
            <c:invertIfNegative val="0"/>
            <c:bubble3D val="0"/>
            <c:spPr>
              <a:solidFill>
                <a:schemeClr val="accent1">
                  <a:lumMod val="75000"/>
                  <a:lumOff val="25000"/>
                </a:schemeClr>
              </a:solidFill>
              <a:ln>
                <a:noFill/>
              </a:ln>
              <a:effectLst/>
            </c:spPr>
            <c:extLst>
              <c:ext xmlns:c16="http://schemas.microsoft.com/office/drawing/2014/chart" uri="{C3380CC4-5D6E-409C-BE32-E72D297353CC}">
                <c16:uniqueId val="{00000003-6DED-4A10-9BCB-F91C93DCF0DC}"/>
              </c:ext>
            </c:extLst>
          </c:dPt>
          <c:dPt>
            <c:idx val="4"/>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4-6DED-4A10-9BCB-F91C93DCF0DC}"/>
              </c:ext>
            </c:extLst>
          </c:dPt>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Analysis'!$A$659:$A$663</c:f>
              <c:strCache>
                <c:ptCount val="5"/>
                <c:pt idx="0">
                  <c:v>Higher/Upper</c:v>
                </c:pt>
                <c:pt idx="1">
                  <c:v>Upper Middle</c:v>
                </c:pt>
                <c:pt idx="2">
                  <c:v>Middle</c:v>
                </c:pt>
                <c:pt idx="3">
                  <c:v>Lower Middle</c:v>
                </c:pt>
                <c:pt idx="4">
                  <c:v>Lower </c:v>
                </c:pt>
              </c:strCache>
            </c:strRef>
          </c:cat>
          <c:val>
            <c:numRef>
              <c:f>'Overall Analysis'!$B$659:$B$663</c:f>
              <c:numCache>
                <c:formatCode>0.00%</c:formatCode>
                <c:ptCount val="5"/>
                <c:pt idx="0">
                  <c:v>0.1172</c:v>
                </c:pt>
                <c:pt idx="1">
                  <c:v>0.34110000000000001</c:v>
                </c:pt>
                <c:pt idx="2">
                  <c:v>0.36199999999999999</c:v>
                </c:pt>
                <c:pt idx="3">
                  <c:v>0.13541666666666666</c:v>
                </c:pt>
                <c:pt idx="4">
                  <c:v>4.4270833333333336E-2</c:v>
                </c:pt>
              </c:numCache>
            </c:numRef>
          </c:val>
          <c:extLst>
            <c:ext xmlns:c16="http://schemas.microsoft.com/office/drawing/2014/chart" uri="{C3380CC4-5D6E-409C-BE32-E72D297353CC}">
              <c16:uniqueId val="{00000000-6DED-4A10-9BCB-F91C93DCF0DC}"/>
            </c:ext>
          </c:extLst>
        </c:ser>
        <c:dLbls>
          <c:dLblPos val="outEnd"/>
          <c:showLegendKey val="0"/>
          <c:showVal val="1"/>
          <c:showCatName val="0"/>
          <c:showSerName val="0"/>
          <c:showPercent val="0"/>
          <c:showBubbleSize val="0"/>
        </c:dLbls>
        <c:gapWidth val="219"/>
        <c:overlap val="-27"/>
        <c:axId val="29389328"/>
        <c:axId val="29373008"/>
      </c:barChart>
      <c:catAx>
        <c:axId val="2938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crossAx val="29373008"/>
        <c:crosses val="autoZero"/>
        <c:auto val="1"/>
        <c:lblAlgn val="ctr"/>
        <c:lblOffset val="100"/>
        <c:noMultiLvlLbl val="0"/>
      </c:catAx>
      <c:valAx>
        <c:axId val="29373008"/>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93893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'Overall Analysis'!$B$24</c:f>
              <c:strCache>
                <c:ptCount val="1"/>
                <c:pt idx="0">
                  <c:v>Total</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5-1D2C-417F-8295-D6D2D4691B07}"/>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4-1D2C-417F-8295-D6D2D4691B07}"/>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3-1D2C-417F-8295-D6D2D4691B07}"/>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2-1D2C-417F-8295-D6D2D4691B07}"/>
              </c:ext>
            </c:extLst>
          </c:dPt>
          <c:dPt>
            <c:idx val="4"/>
            <c:invertIfNegative val="0"/>
            <c:bubble3D val="0"/>
            <c:spPr>
              <a:solidFill>
                <a:schemeClr val="accent1"/>
              </a:solidFill>
              <a:ln>
                <a:noFill/>
              </a:ln>
              <a:effectLst/>
            </c:spPr>
            <c:extLst>
              <c:ext xmlns:c16="http://schemas.microsoft.com/office/drawing/2014/chart" uri="{C3380CC4-5D6E-409C-BE32-E72D297353CC}">
                <c16:uniqueId val="{00000001-1D2C-417F-8295-D6D2D4691B07}"/>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0-1D2C-417F-8295-D6D2D4691B07}"/>
              </c:ext>
            </c:extLst>
          </c:dPt>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Analysis'!$A$25:$A$31</c:f>
              <c:strCache>
                <c:ptCount val="7"/>
                <c:pt idx="0">
                  <c:v>Others (Please Specify)</c:v>
                </c:pt>
                <c:pt idx="1">
                  <c:v>Gin</c:v>
                </c:pt>
                <c:pt idx="2">
                  <c:v>Wine</c:v>
                </c:pt>
                <c:pt idx="3">
                  <c:v>Vodka</c:v>
                </c:pt>
                <c:pt idx="4">
                  <c:v>Whisky</c:v>
                </c:pt>
                <c:pt idx="5">
                  <c:v>Beer</c:v>
                </c:pt>
                <c:pt idx="6">
                  <c:v>Rum</c:v>
                </c:pt>
              </c:strCache>
            </c:strRef>
          </c:cat>
          <c:val>
            <c:numRef>
              <c:f>'Overall Analysis'!$B$25:$B$31</c:f>
              <c:numCache>
                <c:formatCode>0%</c:formatCode>
                <c:ptCount val="7"/>
                <c:pt idx="0">
                  <c:v>2.6041666666666668E-2</c:v>
                </c:pt>
                <c:pt idx="1">
                  <c:v>2.0833333333333332E-2</c:v>
                </c:pt>
                <c:pt idx="2">
                  <c:v>4.1666666666666664E-2</c:v>
                </c:pt>
                <c:pt idx="3">
                  <c:v>0.29166666666666669</c:v>
                </c:pt>
                <c:pt idx="4">
                  <c:v>0.29427083333333331</c:v>
                </c:pt>
                <c:pt idx="5">
                  <c:v>0.5625</c:v>
                </c:pt>
                <c:pt idx="6">
                  <c:v>0.65104166666666663</c:v>
                </c:pt>
              </c:numCache>
            </c:numRef>
          </c:val>
          <c:extLst>
            <c:ext xmlns:c16="http://schemas.microsoft.com/office/drawing/2014/chart" uri="{C3380CC4-5D6E-409C-BE32-E72D297353CC}">
              <c16:uniqueId val="{00000000-98A3-49AF-BFDC-14804E955563}"/>
            </c:ext>
          </c:extLst>
        </c:ser>
        <c:dLbls>
          <c:dLblPos val="outEnd"/>
          <c:showLegendKey val="0"/>
          <c:showVal val="1"/>
          <c:showCatName val="0"/>
          <c:showSerName val="0"/>
          <c:showPercent val="0"/>
          <c:showBubbleSize val="0"/>
        </c:dLbls>
        <c:gapWidth val="182"/>
        <c:axId val="259093776"/>
        <c:axId val="259091376"/>
      </c:barChart>
      <c:catAx>
        <c:axId val="259093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59091376"/>
        <c:crosses val="autoZero"/>
        <c:auto val="1"/>
        <c:lblAlgn val="ctr"/>
        <c:lblOffset val="100"/>
        <c:noMultiLvlLbl val="0"/>
      </c:catAx>
      <c:valAx>
        <c:axId val="259091376"/>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590937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Comparison!$B$6</c:f>
              <c:strCache>
                <c:ptCount val="1"/>
                <c:pt idx="0">
                  <c:v>Last winter</c:v>
                </c:pt>
              </c:strCache>
            </c:strRef>
          </c:tx>
          <c:spPr>
            <a:solidFill>
              <a:schemeClr val="accent2"/>
            </a:solidFill>
            <a:ln>
              <a:noFill/>
            </a:ln>
            <a:effectLst/>
          </c:spPr>
          <c:invertIfNegative val="0"/>
          <c:dLbls>
            <c:dLbl>
              <c:idx val="0"/>
              <c:layout>
                <c:manualLayout>
                  <c:x val="-1.1274466591225808E-3"/>
                  <c:y val="2.159526060548359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630-4AAE-9B7A-008D43FBD1BA}"/>
                </c:ext>
              </c:extLst>
            </c:dLbl>
            <c:dLbl>
              <c:idx val="1"/>
              <c:layout>
                <c:manualLayout>
                  <c:x val="1.1274466591224979E-3"/>
                  <c:y val="2.699407575685436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630-4AAE-9B7A-008D43FBD1BA}"/>
                </c:ext>
              </c:extLst>
            </c:dLbl>
            <c:dLbl>
              <c:idx val="3"/>
              <c:layout>
                <c:manualLayout>
                  <c:x val="-5.6372332956126968E-3"/>
                  <c:y val="2.159526060548349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630-4AAE-9B7A-008D43FBD1BA}"/>
                </c:ext>
              </c:extLst>
            </c:dLbl>
            <c:dLbl>
              <c:idx val="4"/>
              <c:layout>
                <c:manualLayout>
                  <c:x val="-8.2678466560285285E-17"/>
                  <c:y val="1.88958530297980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630-4AAE-9B7A-008D43FBD1BA}"/>
                </c:ext>
              </c:extLst>
            </c:dLbl>
            <c:dLbl>
              <c:idx val="5"/>
              <c:layout>
                <c:manualLayout>
                  <c:x val="1.1274466591223739E-3"/>
                  <c:y val="2.429466818116895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630-4AAE-9B7A-008D43FBD1BA}"/>
                </c:ext>
              </c:extLst>
            </c:dLbl>
            <c:dLbl>
              <c:idx val="6"/>
              <c:layout>
                <c:manualLayout>
                  <c:x val="0"/>
                  <c:y val="1.0797630302741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30-4AAE-9B7A-008D43FBD1BA}"/>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Comparison!$A$7:$A$13</c:f>
              <c:strCache>
                <c:ptCount val="7"/>
                <c:pt idx="0">
                  <c:v>Others (Please Specify)</c:v>
                </c:pt>
                <c:pt idx="1">
                  <c:v>Gin</c:v>
                </c:pt>
                <c:pt idx="2">
                  <c:v>Wine</c:v>
                </c:pt>
                <c:pt idx="3">
                  <c:v>Vodka</c:v>
                </c:pt>
                <c:pt idx="4">
                  <c:v>Whisky</c:v>
                </c:pt>
                <c:pt idx="5">
                  <c:v>Beer</c:v>
                </c:pt>
                <c:pt idx="6">
                  <c:v>Rum</c:v>
                </c:pt>
              </c:strCache>
            </c:strRef>
          </c:cat>
          <c:val>
            <c:numRef>
              <c:f>Comparison!$B$7:$B$13</c:f>
              <c:numCache>
                <c:formatCode>0%</c:formatCode>
                <c:ptCount val="7"/>
                <c:pt idx="0">
                  <c:v>2.6041666666666668E-2</c:v>
                </c:pt>
                <c:pt idx="1">
                  <c:v>1.8229166666666668E-2</c:v>
                </c:pt>
                <c:pt idx="2">
                  <c:v>3.90625E-2</c:v>
                </c:pt>
                <c:pt idx="3">
                  <c:v>0.26041666666666669</c:v>
                </c:pt>
                <c:pt idx="4">
                  <c:v>0.2734375</c:v>
                </c:pt>
                <c:pt idx="5">
                  <c:v>0.5859375</c:v>
                </c:pt>
                <c:pt idx="6">
                  <c:v>0.63541666666666663</c:v>
                </c:pt>
              </c:numCache>
            </c:numRef>
          </c:val>
          <c:extLst>
            <c:ext xmlns:c16="http://schemas.microsoft.com/office/drawing/2014/chart" uri="{C3380CC4-5D6E-409C-BE32-E72D297353CC}">
              <c16:uniqueId val="{00000000-D630-4AAE-9B7A-008D43FBD1BA}"/>
            </c:ext>
          </c:extLst>
        </c:ser>
        <c:ser>
          <c:idx val="1"/>
          <c:order val="1"/>
          <c:tx>
            <c:strRef>
              <c:f>Comparison!$C$6</c:f>
              <c:strCache>
                <c:ptCount val="1"/>
                <c:pt idx="0">
                  <c:v>This winter</c:v>
                </c:pt>
              </c:strCache>
            </c:strRef>
          </c:tx>
          <c:spPr>
            <a:solidFill>
              <a:schemeClr val="accent1"/>
            </a:solidFill>
            <a:ln>
              <a:noFill/>
            </a:ln>
            <a:effectLst/>
          </c:spPr>
          <c:invertIfNegative val="0"/>
          <c:dLbls>
            <c:dLbl>
              <c:idx val="1"/>
              <c:layout>
                <c:manualLayout>
                  <c:x val="0"/>
                  <c:y val="-2.429466818116903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630-4AAE-9B7A-008D43FBD1BA}"/>
                </c:ext>
              </c:extLst>
            </c:dLbl>
            <c:dLbl>
              <c:idx val="2"/>
              <c:layout>
                <c:manualLayout>
                  <c:x val="0"/>
                  <c:y val="-2.96934833325398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630-4AAE-9B7A-008D43FBD1BA}"/>
                </c:ext>
              </c:extLst>
            </c:dLbl>
            <c:dLbl>
              <c:idx val="4"/>
              <c:layout>
                <c:manualLayout>
                  <c:x val="-8.2678466560285285E-17"/>
                  <c:y val="-5.398815151370923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630-4AAE-9B7A-008D43FBD1BA}"/>
                </c:ext>
              </c:extLst>
            </c:dLbl>
            <c:dLbl>
              <c:idx val="6"/>
              <c:layout>
                <c:manualLayout>
                  <c:x val="0"/>
                  <c:y val="-1.619644545411261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630-4AAE-9B7A-008D43FBD1BA}"/>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Comparison!$A$7:$A$13</c:f>
              <c:strCache>
                <c:ptCount val="7"/>
                <c:pt idx="0">
                  <c:v>Others (Please Specify)</c:v>
                </c:pt>
                <c:pt idx="1">
                  <c:v>Gin</c:v>
                </c:pt>
                <c:pt idx="2">
                  <c:v>Wine</c:v>
                </c:pt>
                <c:pt idx="3">
                  <c:v>Vodka</c:v>
                </c:pt>
                <c:pt idx="4">
                  <c:v>Whisky</c:v>
                </c:pt>
                <c:pt idx="5">
                  <c:v>Beer</c:v>
                </c:pt>
                <c:pt idx="6">
                  <c:v>Rum</c:v>
                </c:pt>
              </c:strCache>
            </c:strRef>
          </c:cat>
          <c:val>
            <c:numRef>
              <c:f>Comparison!$C$7:$C$13</c:f>
              <c:numCache>
                <c:formatCode>0%</c:formatCode>
                <c:ptCount val="7"/>
                <c:pt idx="0">
                  <c:v>2.6041666666666668E-2</c:v>
                </c:pt>
                <c:pt idx="1">
                  <c:v>2.0833333333333332E-2</c:v>
                </c:pt>
                <c:pt idx="2">
                  <c:v>4.1666666666666664E-2</c:v>
                </c:pt>
                <c:pt idx="3">
                  <c:v>0.29166666666666669</c:v>
                </c:pt>
                <c:pt idx="4">
                  <c:v>0.29427083333333331</c:v>
                </c:pt>
                <c:pt idx="5">
                  <c:v>0.5625</c:v>
                </c:pt>
                <c:pt idx="6">
                  <c:v>0.65104166666666663</c:v>
                </c:pt>
              </c:numCache>
            </c:numRef>
          </c:val>
          <c:extLst>
            <c:ext xmlns:c16="http://schemas.microsoft.com/office/drawing/2014/chart" uri="{C3380CC4-5D6E-409C-BE32-E72D297353CC}">
              <c16:uniqueId val="{00000001-D630-4AAE-9B7A-008D43FBD1BA}"/>
            </c:ext>
          </c:extLst>
        </c:ser>
        <c:dLbls>
          <c:dLblPos val="outEnd"/>
          <c:showLegendKey val="0"/>
          <c:showVal val="1"/>
          <c:showCatName val="0"/>
          <c:showSerName val="0"/>
          <c:showPercent val="0"/>
          <c:showBubbleSize val="0"/>
        </c:dLbls>
        <c:gapWidth val="182"/>
        <c:axId val="22656000"/>
        <c:axId val="22658880"/>
      </c:barChart>
      <c:catAx>
        <c:axId val="226560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2658880"/>
        <c:crosses val="autoZero"/>
        <c:auto val="1"/>
        <c:lblAlgn val="ctr"/>
        <c:lblOffset val="100"/>
        <c:noMultiLvlLbl val="0"/>
      </c:catAx>
      <c:valAx>
        <c:axId val="2265888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265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'Overall Analysis'!$A$102</c:f>
              <c:strCache>
                <c:ptCount val="1"/>
                <c:pt idx="0">
                  <c:v>Rum</c:v>
                </c:pt>
              </c:strCache>
            </c:strRef>
          </c:tx>
          <c:spPr>
            <a:solidFill>
              <a:schemeClr val="accent1"/>
            </a:solidFill>
            <a:ln>
              <a:noFill/>
            </a:ln>
            <a:effectLst/>
          </c:spPr>
          <c:invertIfNegative val="0"/>
          <c:dLbls>
            <c:dLbl>
              <c:idx val="1"/>
              <c:layout>
                <c:manualLayout>
                  <c:x val="-2.0487678444901004E-2"/>
                  <c:y val="8.022775417036822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118-4BBA-9745-76F90F1899CD}"/>
                </c:ext>
              </c:extLst>
            </c:dLbl>
            <c:dLbl>
              <c:idx val="3"/>
              <c:delete val="1"/>
              <c:extLst>
                <c:ext xmlns:c15="http://schemas.microsoft.com/office/drawing/2012/chart" uri="{CE6537A1-D6FC-4f65-9D91-7224C49458BB}"/>
                <c:ext xmlns:c16="http://schemas.microsoft.com/office/drawing/2014/chart" uri="{C3380CC4-5D6E-409C-BE32-E72D297353CC}">
                  <c16:uniqueId val="{00000001-F118-4BBA-9745-76F90F1899CD}"/>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Analysis'!$B$101:$E$101</c:f>
              <c:strCache>
                <c:ptCount val="4"/>
                <c:pt idx="0">
                  <c:v>First Most Consumed</c:v>
                </c:pt>
                <c:pt idx="1">
                  <c:v>Second Most Consumed</c:v>
                </c:pt>
                <c:pt idx="2">
                  <c:v>Third Most Consumed</c:v>
                </c:pt>
                <c:pt idx="3">
                  <c:v>Fourth Most Consumed</c:v>
                </c:pt>
              </c:strCache>
            </c:strRef>
          </c:cat>
          <c:val>
            <c:numRef>
              <c:f>'Overall Analysis'!$B$102:$E$102</c:f>
              <c:numCache>
                <c:formatCode>0%</c:formatCode>
                <c:ptCount val="4"/>
                <c:pt idx="0">
                  <c:v>0.49479166666666669</c:v>
                </c:pt>
                <c:pt idx="1">
                  <c:v>0.12760416666666666</c:v>
                </c:pt>
                <c:pt idx="2">
                  <c:v>1.5625E-2</c:v>
                </c:pt>
                <c:pt idx="3">
                  <c:v>0</c:v>
                </c:pt>
              </c:numCache>
            </c:numRef>
          </c:val>
          <c:extLst>
            <c:ext xmlns:c16="http://schemas.microsoft.com/office/drawing/2014/chart" uri="{C3380CC4-5D6E-409C-BE32-E72D297353CC}">
              <c16:uniqueId val="{00000002-F118-4BBA-9745-76F90F1899CD}"/>
            </c:ext>
          </c:extLst>
        </c:ser>
        <c:ser>
          <c:idx val="1"/>
          <c:order val="1"/>
          <c:tx>
            <c:strRef>
              <c:f>'Overall Analysis'!$A$103</c:f>
              <c:strCache>
                <c:ptCount val="1"/>
                <c:pt idx="0">
                  <c:v>Beer</c:v>
                </c:pt>
              </c:strCache>
            </c:strRef>
          </c:tx>
          <c:spPr>
            <a:solidFill>
              <a:schemeClr val="accent2"/>
            </a:solidFill>
            <a:ln>
              <a:noFill/>
            </a:ln>
            <a:effectLst/>
          </c:spPr>
          <c:invertIfNegative val="0"/>
          <c:dLbls>
            <c:dLbl>
              <c:idx val="0"/>
              <c:layout>
                <c:manualLayout>
                  <c:x val="3.4146130741501603E-3"/>
                  <c:y val="-2.674258472345640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118-4BBA-9745-76F90F1899CD}"/>
                </c:ext>
              </c:extLst>
            </c:dLbl>
            <c:dLbl>
              <c:idx val="1"/>
              <c:layout>
                <c:manualLayout>
                  <c:x val="1.1382043580500534E-3"/>
                  <c:y val="1.87198093064194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118-4BBA-9745-76F90F1899CD}"/>
                </c:ext>
              </c:extLst>
            </c:dLbl>
            <c:dLbl>
              <c:idx val="3"/>
              <c:delete val="1"/>
              <c:extLst>
                <c:ext xmlns:c15="http://schemas.microsoft.com/office/drawing/2012/chart" uri="{CE6537A1-D6FC-4f65-9D91-7224C49458BB}"/>
                <c:ext xmlns:c16="http://schemas.microsoft.com/office/drawing/2014/chart" uri="{C3380CC4-5D6E-409C-BE32-E72D297353CC}">
                  <c16:uniqueId val="{00000005-F118-4BBA-9745-76F90F1899CD}"/>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Analysis'!$B$101:$E$101</c:f>
              <c:strCache>
                <c:ptCount val="4"/>
                <c:pt idx="0">
                  <c:v>First Most Consumed</c:v>
                </c:pt>
                <c:pt idx="1">
                  <c:v>Second Most Consumed</c:v>
                </c:pt>
                <c:pt idx="2">
                  <c:v>Third Most Consumed</c:v>
                </c:pt>
                <c:pt idx="3">
                  <c:v>Fourth Most Consumed</c:v>
                </c:pt>
              </c:strCache>
            </c:strRef>
          </c:cat>
          <c:val>
            <c:numRef>
              <c:f>'Overall Analysis'!$B$103:$E$103</c:f>
              <c:numCache>
                <c:formatCode>0%</c:formatCode>
                <c:ptCount val="4"/>
                <c:pt idx="0">
                  <c:v>0.390625</c:v>
                </c:pt>
                <c:pt idx="1">
                  <c:v>0.1171875</c:v>
                </c:pt>
                <c:pt idx="2">
                  <c:v>1.8229166666666668E-2</c:v>
                </c:pt>
                <c:pt idx="3">
                  <c:v>0</c:v>
                </c:pt>
              </c:numCache>
            </c:numRef>
          </c:val>
          <c:extLst>
            <c:ext xmlns:c16="http://schemas.microsoft.com/office/drawing/2014/chart" uri="{C3380CC4-5D6E-409C-BE32-E72D297353CC}">
              <c16:uniqueId val="{00000006-F118-4BBA-9745-76F90F1899CD}"/>
            </c:ext>
          </c:extLst>
        </c:ser>
        <c:ser>
          <c:idx val="2"/>
          <c:order val="2"/>
          <c:tx>
            <c:strRef>
              <c:f>'Overall Analysis'!$A$104</c:f>
              <c:strCache>
                <c:ptCount val="1"/>
                <c:pt idx="0">
                  <c:v>Vodka</c:v>
                </c:pt>
              </c:strCache>
            </c:strRef>
          </c:tx>
          <c:spPr>
            <a:solidFill>
              <a:schemeClr val="accent3"/>
            </a:solidFill>
            <a:ln>
              <a:noFill/>
            </a:ln>
            <a:effectLst/>
          </c:spPr>
          <c:invertIfNegative val="0"/>
          <c:dLbls>
            <c:dLbl>
              <c:idx val="1"/>
              <c:layout>
                <c:manualLayout>
                  <c:x val="-7.9674305063504158E-3"/>
                  <c:y val="-8.022775417036921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118-4BBA-9745-76F90F1899CD}"/>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Analysis'!$B$101:$E$101</c:f>
              <c:strCache>
                <c:ptCount val="4"/>
                <c:pt idx="0">
                  <c:v>First Most Consumed</c:v>
                </c:pt>
                <c:pt idx="1">
                  <c:v>Second Most Consumed</c:v>
                </c:pt>
                <c:pt idx="2">
                  <c:v>Third Most Consumed</c:v>
                </c:pt>
                <c:pt idx="3">
                  <c:v>Fourth Most Consumed</c:v>
                </c:pt>
              </c:strCache>
            </c:strRef>
          </c:cat>
          <c:val>
            <c:numRef>
              <c:f>'Overall Analysis'!$B$104:$E$104</c:f>
              <c:numCache>
                <c:formatCode>0%</c:formatCode>
                <c:ptCount val="4"/>
                <c:pt idx="0">
                  <c:v>9.6354166666666671E-2</c:v>
                </c:pt>
                <c:pt idx="1">
                  <c:v>0.14322916666666666</c:v>
                </c:pt>
                <c:pt idx="2">
                  <c:v>1.3020833333333334E-2</c:v>
                </c:pt>
                <c:pt idx="3">
                  <c:v>5.208333333333333E-3</c:v>
                </c:pt>
              </c:numCache>
            </c:numRef>
          </c:val>
          <c:extLst>
            <c:ext xmlns:c16="http://schemas.microsoft.com/office/drawing/2014/chart" uri="{C3380CC4-5D6E-409C-BE32-E72D297353CC}">
              <c16:uniqueId val="{00000008-F118-4BBA-9745-76F90F1899CD}"/>
            </c:ext>
          </c:extLst>
        </c:ser>
        <c:ser>
          <c:idx val="3"/>
          <c:order val="3"/>
          <c:tx>
            <c:strRef>
              <c:f>'Overall Analysis'!$A$105</c:f>
              <c:strCache>
                <c:ptCount val="1"/>
                <c:pt idx="0">
                  <c:v>Whisky</c:v>
                </c:pt>
              </c:strCache>
            </c:strRef>
          </c:tx>
          <c:spPr>
            <a:solidFill>
              <a:srgbClr val="7030A0"/>
            </a:solidFill>
            <a:ln>
              <a:noFill/>
            </a:ln>
            <a:effectLst/>
          </c:spPr>
          <c:invertIfNegative val="0"/>
          <c:dLbls>
            <c:dLbl>
              <c:idx val="1"/>
              <c:layout>
                <c:manualLayout>
                  <c:x val="6.8292261483003207E-3"/>
                  <c:y val="1.337129236172820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118-4BBA-9745-76F90F1899CD}"/>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Analysis'!$B$101:$E$101</c:f>
              <c:strCache>
                <c:ptCount val="4"/>
                <c:pt idx="0">
                  <c:v>First Most Consumed</c:v>
                </c:pt>
                <c:pt idx="1">
                  <c:v>Second Most Consumed</c:v>
                </c:pt>
                <c:pt idx="2">
                  <c:v>Third Most Consumed</c:v>
                </c:pt>
                <c:pt idx="3">
                  <c:v>Fourth Most Consumed</c:v>
                </c:pt>
              </c:strCache>
            </c:strRef>
          </c:cat>
          <c:val>
            <c:numRef>
              <c:f>'Overall Analysis'!$B$105:$E$105</c:f>
              <c:numCache>
                <c:formatCode>0%</c:formatCode>
                <c:ptCount val="4"/>
                <c:pt idx="0">
                  <c:v>1.5625E-2</c:v>
                </c:pt>
                <c:pt idx="1">
                  <c:v>0.1875</c:v>
                </c:pt>
                <c:pt idx="2">
                  <c:v>3.6458333333333336E-2</c:v>
                </c:pt>
                <c:pt idx="3">
                  <c:v>1.3020833333333334E-2</c:v>
                </c:pt>
              </c:numCache>
            </c:numRef>
          </c:val>
          <c:extLst>
            <c:ext xmlns:c16="http://schemas.microsoft.com/office/drawing/2014/chart" uri="{C3380CC4-5D6E-409C-BE32-E72D297353CC}">
              <c16:uniqueId val="{0000000A-F118-4BBA-9745-76F90F1899CD}"/>
            </c:ext>
          </c:extLst>
        </c:ser>
        <c:ser>
          <c:idx val="4"/>
          <c:order val="4"/>
          <c:tx>
            <c:strRef>
              <c:f>'Overall Analysis'!$A$106</c:f>
              <c:strCache>
                <c:ptCount val="1"/>
                <c:pt idx="0">
                  <c:v>Gin</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B-F118-4BBA-9745-76F90F1899CD}"/>
                </c:ext>
              </c:extLst>
            </c:dLbl>
            <c:dLbl>
              <c:idx val="2"/>
              <c:delete val="1"/>
              <c:extLst>
                <c:ext xmlns:c15="http://schemas.microsoft.com/office/drawing/2012/chart" uri="{CE6537A1-D6FC-4f65-9D91-7224C49458BB}"/>
                <c:ext xmlns:c16="http://schemas.microsoft.com/office/drawing/2014/chart" uri="{C3380CC4-5D6E-409C-BE32-E72D297353CC}">
                  <c16:uniqueId val="{0000000C-F118-4BBA-9745-76F90F1899CD}"/>
                </c:ext>
              </c:extLst>
            </c:dLbl>
            <c:dLbl>
              <c:idx val="3"/>
              <c:delete val="1"/>
              <c:extLst>
                <c:ext xmlns:c15="http://schemas.microsoft.com/office/drawing/2012/chart" uri="{CE6537A1-D6FC-4f65-9D91-7224C49458BB}"/>
                <c:ext xmlns:c16="http://schemas.microsoft.com/office/drawing/2014/chart" uri="{C3380CC4-5D6E-409C-BE32-E72D297353CC}">
                  <c16:uniqueId val="{0000000D-F118-4BBA-9745-76F90F1899CD}"/>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Analysis'!$B$101:$E$101</c:f>
              <c:strCache>
                <c:ptCount val="4"/>
                <c:pt idx="0">
                  <c:v>First Most Consumed</c:v>
                </c:pt>
                <c:pt idx="1">
                  <c:v>Second Most Consumed</c:v>
                </c:pt>
                <c:pt idx="2">
                  <c:v>Third Most Consumed</c:v>
                </c:pt>
                <c:pt idx="3">
                  <c:v>Fourth Most Consumed</c:v>
                </c:pt>
              </c:strCache>
            </c:strRef>
          </c:cat>
          <c:val>
            <c:numRef>
              <c:f>'Overall Analysis'!$B$106:$E$106</c:f>
              <c:numCache>
                <c:formatCode>0%</c:formatCode>
                <c:ptCount val="4"/>
                <c:pt idx="0">
                  <c:v>0</c:v>
                </c:pt>
                <c:pt idx="1">
                  <c:v>7.8125E-3</c:v>
                </c:pt>
                <c:pt idx="2">
                  <c:v>0</c:v>
                </c:pt>
                <c:pt idx="3">
                  <c:v>0</c:v>
                </c:pt>
              </c:numCache>
            </c:numRef>
          </c:val>
          <c:extLst>
            <c:ext xmlns:c16="http://schemas.microsoft.com/office/drawing/2014/chart" uri="{C3380CC4-5D6E-409C-BE32-E72D297353CC}">
              <c16:uniqueId val="{0000000E-F118-4BBA-9745-76F90F1899CD}"/>
            </c:ext>
          </c:extLst>
        </c:ser>
        <c:ser>
          <c:idx val="5"/>
          <c:order val="5"/>
          <c:tx>
            <c:strRef>
              <c:f>'Overall Analysis'!$A$107</c:f>
              <c:strCache>
                <c:ptCount val="1"/>
                <c:pt idx="0">
                  <c:v>Wine</c:v>
                </c:pt>
              </c:strCache>
            </c:strRef>
          </c:tx>
          <c:spPr>
            <a:solidFill>
              <a:schemeClr val="tx2">
                <a:lumMod val="75000"/>
                <a:lumOff val="25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F-F118-4BBA-9745-76F90F1899CD}"/>
                </c:ext>
              </c:extLst>
            </c:dLbl>
            <c:dLbl>
              <c:idx val="3"/>
              <c:delete val="1"/>
              <c:extLst>
                <c:ext xmlns:c15="http://schemas.microsoft.com/office/drawing/2012/chart" uri="{CE6537A1-D6FC-4f65-9D91-7224C49458BB}"/>
                <c:ext xmlns:c16="http://schemas.microsoft.com/office/drawing/2014/chart" uri="{C3380CC4-5D6E-409C-BE32-E72D297353CC}">
                  <c16:uniqueId val="{00000010-F118-4BBA-9745-76F90F1899CD}"/>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Analysis'!$B$101:$E$101</c:f>
              <c:strCache>
                <c:ptCount val="4"/>
                <c:pt idx="0">
                  <c:v>First Most Consumed</c:v>
                </c:pt>
                <c:pt idx="1">
                  <c:v>Second Most Consumed</c:v>
                </c:pt>
                <c:pt idx="2">
                  <c:v>Third Most Consumed</c:v>
                </c:pt>
                <c:pt idx="3">
                  <c:v>Fourth Most Consumed</c:v>
                </c:pt>
              </c:strCache>
            </c:strRef>
          </c:cat>
          <c:val>
            <c:numRef>
              <c:f>'Overall Analysis'!$B$107:$E$107</c:f>
              <c:numCache>
                <c:formatCode>0%</c:formatCode>
                <c:ptCount val="4"/>
                <c:pt idx="0">
                  <c:v>0</c:v>
                </c:pt>
                <c:pt idx="1">
                  <c:v>2.0833333333333332E-2</c:v>
                </c:pt>
                <c:pt idx="2">
                  <c:v>5.208333333333333E-3</c:v>
                </c:pt>
                <c:pt idx="3">
                  <c:v>0</c:v>
                </c:pt>
              </c:numCache>
            </c:numRef>
          </c:val>
          <c:extLst>
            <c:ext xmlns:c16="http://schemas.microsoft.com/office/drawing/2014/chart" uri="{C3380CC4-5D6E-409C-BE32-E72D297353CC}">
              <c16:uniqueId val="{00000011-F118-4BBA-9745-76F90F1899CD}"/>
            </c:ext>
          </c:extLst>
        </c:ser>
        <c:dLbls>
          <c:dLblPos val="outEnd"/>
          <c:showLegendKey val="0"/>
          <c:showVal val="1"/>
          <c:showCatName val="0"/>
          <c:showSerName val="0"/>
          <c:showPercent val="0"/>
          <c:showBubbleSize val="0"/>
        </c:dLbls>
        <c:gapWidth val="219"/>
        <c:overlap val="-27"/>
        <c:axId val="740687919"/>
        <c:axId val="740688399"/>
      </c:barChart>
      <c:catAx>
        <c:axId val="7406879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40688399"/>
        <c:crosses val="autoZero"/>
        <c:auto val="1"/>
        <c:lblAlgn val="ctr"/>
        <c:lblOffset val="100"/>
        <c:noMultiLvlLbl val="0"/>
      </c:catAx>
      <c:valAx>
        <c:axId val="74068839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406879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dirty="0"/>
              <a:t>First</a:t>
            </a:r>
            <a:r>
              <a:rPr lang="en-US" baseline="0" dirty="0"/>
              <a:t> Most Consumed</a:t>
            </a:r>
            <a:endParaRPr lang="en-US" dirty="0"/>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bar"/>
        <c:grouping val="clustered"/>
        <c:varyColors val="0"/>
        <c:ser>
          <c:idx val="0"/>
          <c:order val="0"/>
          <c:tx>
            <c:strRef>
              <c:f>Comparison!$B$161</c:f>
              <c:strCache>
                <c:ptCount val="1"/>
                <c:pt idx="0">
                  <c:v>Last winter</c:v>
                </c:pt>
              </c:strCache>
            </c:strRef>
          </c:tx>
          <c:spPr>
            <a:solidFill>
              <a:schemeClr val="accent2"/>
            </a:solidFill>
            <a:ln>
              <a:noFill/>
            </a:ln>
            <a:effectLst/>
          </c:spPr>
          <c:invertIfNegative val="0"/>
          <c:dLbls>
            <c:dLbl>
              <c:idx val="1"/>
              <c:layout>
                <c:manualLayout>
                  <c:x val="-2.2548931180662035E-3"/>
                  <c:y val="2.437107488167342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699-4A4E-9412-DC3D679C1F02}"/>
                </c:ext>
              </c:extLst>
            </c:dLbl>
            <c:dLbl>
              <c:idx val="2"/>
              <c:layout>
                <c:manualLayout>
                  <c:x val="-9.0195724722648557E-3"/>
                  <c:y val="3.520266371797271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699-4A4E-9412-DC3D679C1F02}"/>
                </c:ext>
              </c:extLst>
            </c:dLbl>
            <c:dLbl>
              <c:idx val="3"/>
              <c:layout>
                <c:manualLayout>
                  <c:x val="0"/>
                  <c:y val="1.624738325444894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699-4A4E-9412-DC3D679C1F02}"/>
                </c:ext>
              </c:extLst>
            </c:dLbl>
            <c:dLbl>
              <c:idx val="4"/>
              <c:layout>
                <c:manualLayout>
                  <c:x val="2.2548931180662035E-3"/>
                  <c:y val="2.166317767259859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699-4A4E-9412-DC3D679C1F02}"/>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Comparison!$A$162:$A$166</c:f>
              <c:strCache>
                <c:ptCount val="5"/>
                <c:pt idx="0">
                  <c:v>Gin</c:v>
                </c:pt>
                <c:pt idx="1">
                  <c:v>Whisky</c:v>
                </c:pt>
                <c:pt idx="2">
                  <c:v>Vodka</c:v>
                </c:pt>
                <c:pt idx="3">
                  <c:v>Beer</c:v>
                </c:pt>
                <c:pt idx="4">
                  <c:v>Rum</c:v>
                </c:pt>
              </c:strCache>
            </c:strRef>
          </c:cat>
          <c:val>
            <c:numRef>
              <c:f>Comparison!$B$162:$B$166</c:f>
              <c:numCache>
                <c:formatCode>0%</c:formatCode>
                <c:ptCount val="5"/>
                <c:pt idx="0">
                  <c:v>0.01</c:v>
                </c:pt>
                <c:pt idx="1">
                  <c:v>2.34375E-2</c:v>
                </c:pt>
                <c:pt idx="2">
                  <c:v>8.0729166666666671E-2</c:v>
                </c:pt>
                <c:pt idx="3">
                  <c:v>0.41145833333333331</c:v>
                </c:pt>
                <c:pt idx="4">
                  <c:v>0.47395833333333331</c:v>
                </c:pt>
              </c:numCache>
            </c:numRef>
          </c:val>
          <c:extLst>
            <c:ext xmlns:c16="http://schemas.microsoft.com/office/drawing/2014/chart" uri="{C3380CC4-5D6E-409C-BE32-E72D297353CC}">
              <c16:uniqueId val="{00000000-7699-4A4E-9412-DC3D679C1F02}"/>
            </c:ext>
          </c:extLst>
        </c:ser>
        <c:ser>
          <c:idx val="1"/>
          <c:order val="1"/>
          <c:tx>
            <c:strRef>
              <c:f>Comparison!$C$161</c:f>
              <c:strCache>
                <c:ptCount val="1"/>
                <c:pt idx="0">
                  <c:v>This winter</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7699-4A4E-9412-DC3D679C1F02}"/>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Comparison!$A$162:$A$166</c:f>
              <c:strCache>
                <c:ptCount val="5"/>
                <c:pt idx="0">
                  <c:v>Gin</c:v>
                </c:pt>
                <c:pt idx="1">
                  <c:v>Whisky</c:v>
                </c:pt>
                <c:pt idx="2">
                  <c:v>Vodka</c:v>
                </c:pt>
                <c:pt idx="3">
                  <c:v>Beer</c:v>
                </c:pt>
                <c:pt idx="4">
                  <c:v>Rum</c:v>
                </c:pt>
              </c:strCache>
            </c:strRef>
          </c:cat>
          <c:val>
            <c:numRef>
              <c:f>Comparison!$C$162:$C$166</c:f>
              <c:numCache>
                <c:formatCode>0%</c:formatCode>
                <c:ptCount val="5"/>
                <c:pt idx="0">
                  <c:v>0</c:v>
                </c:pt>
                <c:pt idx="1">
                  <c:v>1.5625E-2</c:v>
                </c:pt>
                <c:pt idx="2">
                  <c:v>9.6354166666666671E-2</c:v>
                </c:pt>
                <c:pt idx="3">
                  <c:v>0.390625</c:v>
                </c:pt>
                <c:pt idx="4">
                  <c:v>0.49479166666666669</c:v>
                </c:pt>
              </c:numCache>
            </c:numRef>
          </c:val>
          <c:extLst>
            <c:ext xmlns:c16="http://schemas.microsoft.com/office/drawing/2014/chart" uri="{C3380CC4-5D6E-409C-BE32-E72D297353CC}">
              <c16:uniqueId val="{00000001-7699-4A4E-9412-DC3D679C1F02}"/>
            </c:ext>
          </c:extLst>
        </c:ser>
        <c:dLbls>
          <c:dLblPos val="outEnd"/>
          <c:showLegendKey val="0"/>
          <c:showVal val="1"/>
          <c:showCatName val="0"/>
          <c:showSerName val="0"/>
          <c:showPercent val="0"/>
          <c:showBubbleSize val="0"/>
        </c:dLbls>
        <c:gapWidth val="182"/>
        <c:axId val="100127536"/>
        <c:axId val="100118896"/>
      </c:barChart>
      <c:catAx>
        <c:axId val="100127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0118896"/>
        <c:crosses val="autoZero"/>
        <c:auto val="1"/>
        <c:lblAlgn val="ctr"/>
        <c:lblOffset val="100"/>
        <c:noMultiLvlLbl val="0"/>
      </c:catAx>
      <c:valAx>
        <c:axId val="100118896"/>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012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dirty="0"/>
              <a:t>Second</a:t>
            </a:r>
            <a:r>
              <a:rPr lang="en-US" baseline="0" dirty="0"/>
              <a:t> Most Consumed</a:t>
            </a:r>
            <a:endParaRPr lang="en-US" dirty="0"/>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bar"/>
        <c:grouping val="clustered"/>
        <c:varyColors val="0"/>
        <c:ser>
          <c:idx val="0"/>
          <c:order val="0"/>
          <c:tx>
            <c:strRef>
              <c:f>Comparison!$B$189</c:f>
              <c:strCache>
                <c:ptCount val="1"/>
                <c:pt idx="0">
                  <c:v>Last winter</c:v>
                </c:pt>
              </c:strCache>
            </c:strRef>
          </c:tx>
          <c:spPr>
            <a:solidFill>
              <a:schemeClr val="accent2"/>
            </a:solidFill>
            <a:ln>
              <a:noFill/>
            </a:ln>
            <a:effectLst/>
          </c:spPr>
          <c:invertIfNegative val="0"/>
          <c:dLbls>
            <c:dLbl>
              <c:idx val="1"/>
              <c:layout>
                <c:manualLayout>
                  <c:x val="9.3458769228957801E-3"/>
                  <c:y val="2.166317767259859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9FB-406A-AAFC-6FCEDF330AB1}"/>
                </c:ext>
              </c:extLst>
            </c:dLbl>
            <c:dLbl>
              <c:idx val="2"/>
              <c:layout>
                <c:manualLayout>
                  <c:x val="0"/>
                  <c:y val="3.249476650889789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9FB-406A-AAFC-6FCEDF330AB1}"/>
                </c:ext>
              </c:extLst>
            </c:dLbl>
            <c:dLbl>
              <c:idx val="3"/>
              <c:layout>
                <c:manualLayout>
                  <c:x val="2.336469230723945E-3"/>
                  <c:y val="2.166317767259859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9FB-406A-AAFC-6FCEDF330AB1}"/>
                </c:ext>
              </c:extLst>
            </c:dLbl>
            <c:dLbl>
              <c:idx val="4"/>
              <c:layout>
                <c:manualLayout>
                  <c:x val="2.336469230723945E-3"/>
                  <c:y val="2.707897209074824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9FB-406A-AAFC-6FCEDF330AB1}"/>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Comparison!$A$190:$A$195</c:f>
              <c:strCache>
                <c:ptCount val="6"/>
                <c:pt idx="0">
                  <c:v>Gin</c:v>
                </c:pt>
                <c:pt idx="1">
                  <c:v>Wine</c:v>
                </c:pt>
                <c:pt idx="2">
                  <c:v>Beer</c:v>
                </c:pt>
                <c:pt idx="3">
                  <c:v>Rum</c:v>
                </c:pt>
                <c:pt idx="4">
                  <c:v>Vodka</c:v>
                </c:pt>
                <c:pt idx="5">
                  <c:v>Whisky</c:v>
                </c:pt>
              </c:strCache>
            </c:strRef>
          </c:cat>
          <c:val>
            <c:numRef>
              <c:f>Comparison!$B$190:$B$195</c:f>
              <c:numCache>
                <c:formatCode>0%</c:formatCode>
                <c:ptCount val="6"/>
                <c:pt idx="0">
                  <c:v>7.8125E-3</c:v>
                </c:pt>
                <c:pt idx="1">
                  <c:v>2.0833333333333332E-2</c:v>
                </c:pt>
                <c:pt idx="2">
                  <c:v>0.1171875</c:v>
                </c:pt>
                <c:pt idx="3">
                  <c:v>0.12760416666666666</c:v>
                </c:pt>
                <c:pt idx="4">
                  <c:v>0.14322916666666666</c:v>
                </c:pt>
                <c:pt idx="5">
                  <c:v>0.1875</c:v>
                </c:pt>
              </c:numCache>
            </c:numRef>
          </c:val>
          <c:extLst>
            <c:ext xmlns:c16="http://schemas.microsoft.com/office/drawing/2014/chart" uri="{C3380CC4-5D6E-409C-BE32-E72D297353CC}">
              <c16:uniqueId val="{00000000-09FB-406A-AAFC-6FCEDF330AB1}"/>
            </c:ext>
          </c:extLst>
        </c:ser>
        <c:ser>
          <c:idx val="1"/>
          <c:order val="1"/>
          <c:tx>
            <c:strRef>
              <c:f>Comparison!$C$189</c:f>
              <c:strCache>
                <c:ptCount val="1"/>
                <c:pt idx="0">
                  <c:v>This winter</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09FB-406A-AAFC-6FCEDF330AB1}"/>
                </c:ext>
              </c:extLst>
            </c:dLbl>
            <c:dLbl>
              <c:idx val="4"/>
              <c:layout>
                <c:manualLayout>
                  <c:x val="-7.0094076921718342E-3"/>
                  <c:y val="-1.624738325444894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9FB-406A-AAFC-6FCEDF330AB1}"/>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Comparison!$A$190:$A$195</c:f>
              <c:strCache>
                <c:ptCount val="6"/>
                <c:pt idx="0">
                  <c:v>Gin</c:v>
                </c:pt>
                <c:pt idx="1">
                  <c:v>Wine</c:v>
                </c:pt>
                <c:pt idx="2">
                  <c:v>Beer</c:v>
                </c:pt>
                <c:pt idx="3">
                  <c:v>Rum</c:v>
                </c:pt>
                <c:pt idx="4">
                  <c:v>Vodka</c:v>
                </c:pt>
                <c:pt idx="5">
                  <c:v>Whisky</c:v>
                </c:pt>
              </c:strCache>
            </c:strRef>
          </c:cat>
          <c:val>
            <c:numRef>
              <c:f>Comparison!$C$190:$C$195</c:f>
              <c:numCache>
                <c:formatCode>0%</c:formatCode>
                <c:ptCount val="6"/>
                <c:pt idx="0">
                  <c:v>0</c:v>
                </c:pt>
                <c:pt idx="1">
                  <c:v>1.3020833333333334E-2</c:v>
                </c:pt>
                <c:pt idx="2">
                  <c:v>0.109375</c:v>
                </c:pt>
                <c:pt idx="3">
                  <c:v>0.140625</c:v>
                </c:pt>
                <c:pt idx="4">
                  <c:v>0.13802083333333334</c:v>
                </c:pt>
                <c:pt idx="5">
                  <c:v>0.16145833333333334</c:v>
                </c:pt>
              </c:numCache>
            </c:numRef>
          </c:val>
          <c:extLst>
            <c:ext xmlns:c16="http://schemas.microsoft.com/office/drawing/2014/chart" uri="{C3380CC4-5D6E-409C-BE32-E72D297353CC}">
              <c16:uniqueId val="{00000001-09FB-406A-AAFC-6FCEDF330AB1}"/>
            </c:ext>
          </c:extLst>
        </c:ser>
        <c:dLbls>
          <c:dLblPos val="outEnd"/>
          <c:showLegendKey val="0"/>
          <c:showVal val="1"/>
          <c:showCatName val="0"/>
          <c:showSerName val="0"/>
          <c:showPercent val="0"/>
          <c:showBubbleSize val="0"/>
        </c:dLbls>
        <c:gapWidth val="182"/>
        <c:axId val="916154432"/>
        <c:axId val="916157312"/>
      </c:barChart>
      <c:catAx>
        <c:axId val="916154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916157312"/>
        <c:crosses val="autoZero"/>
        <c:auto val="1"/>
        <c:lblAlgn val="ctr"/>
        <c:lblOffset val="100"/>
        <c:noMultiLvlLbl val="0"/>
      </c:catAx>
      <c:valAx>
        <c:axId val="91615731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91615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401030294344118E-2"/>
          <c:y val="0.19730789588886977"/>
          <c:w val="0.96186058474252212"/>
          <c:h val="0.7173829591367431"/>
        </c:manualLayout>
      </c:layout>
      <c:barChart>
        <c:barDir val="col"/>
        <c:grouping val="clustered"/>
        <c:varyColors val="0"/>
        <c:ser>
          <c:idx val="0"/>
          <c:order val="0"/>
          <c:tx>
            <c:strRef>
              <c:f>'Overall Analysis'!$B$278</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Analysis'!$A$279:$A$281</c:f>
              <c:strCache>
                <c:ptCount val="3"/>
                <c:pt idx="0">
                  <c:v>Increased</c:v>
                </c:pt>
                <c:pt idx="1">
                  <c:v>Decreased</c:v>
                </c:pt>
                <c:pt idx="2">
                  <c:v>Remained the same</c:v>
                </c:pt>
              </c:strCache>
            </c:strRef>
          </c:cat>
          <c:val>
            <c:numRef>
              <c:f>'Overall Analysis'!$B$279:$B$281</c:f>
              <c:numCache>
                <c:formatCode>0%</c:formatCode>
                <c:ptCount val="3"/>
                <c:pt idx="0">
                  <c:v>0.234375</c:v>
                </c:pt>
                <c:pt idx="1">
                  <c:v>0.40364583333333331</c:v>
                </c:pt>
                <c:pt idx="2">
                  <c:v>0.36197916666666669</c:v>
                </c:pt>
              </c:numCache>
            </c:numRef>
          </c:val>
          <c:extLst>
            <c:ext xmlns:c16="http://schemas.microsoft.com/office/drawing/2014/chart" uri="{C3380CC4-5D6E-409C-BE32-E72D297353CC}">
              <c16:uniqueId val="{00000000-A878-4795-8992-86EC18382D62}"/>
            </c:ext>
          </c:extLst>
        </c:ser>
        <c:dLbls>
          <c:dLblPos val="outEnd"/>
          <c:showLegendKey val="0"/>
          <c:showVal val="1"/>
          <c:showCatName val="0"/>
          <c:showSerName val="0"/>
          <c:showPercent val="0"/>
          <c:showBubbleSize val="0"/>
        </c:dLbls>
        <c:gapWidth val="219"/>
        <c:overlap val="-27"/>
        <c:axId val="1934351423"/>
        <c:axId val="1702514671"/>
      </c:barChart>
      <c:catAx>
        <c:axId val="19343514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702514671"/>
        <c:crosses val="autoZero"/>
        <c:auto val="1"/>
        <c:lblAlgn val="ctr"/>
        <c:lblOffset val="100"/>
        <c:noMultiLvlLbl val="0"/>
      </c:catAx>
      <c:valAx>
        <c:axId val="1702514671"/>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9343514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'5.1 Increased'!$N$13</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Increased'!$M$14:$M$19</c:f>
              <c:strCache>
                <c:ptCount val="6"/>
                <c:pt idx="0">
                  <c:v>Easy Availability</c:v>
                </c:pt>
                <c:pt idx="1">
                  <c:v>Financial Independence</c:v>
                </c:pt>
                <c:pt idx="2">
                  <c:v>Stress </c:v>
                </c:pt>
                <c:pt idx="3">
                  <c:v>Lifestyle Change</c:v>
                </c:pt>
                <c:pt idx="4">
                  <c:v>Weather Influence</c:v>
                </c:pt>
                <c:pt idx="5">
                  <c:v>Increase in Gatherings</c:v>
                </c:pt>
              </c:strCache>
            </c:strRef>
          </c:cat>
          <c:val>
            <c:numRef>
              <c:f>'5.1 Increased'!$N$14:$N$19</c:f>
              <c:numCache>
                <c:formatCode>0%</c:formatCode>
                <c:ptCount val="6"/>
                <c:pt idx="0">
                  <c:v>7.7777777777777779E-2</c:v>
                </c:pt>
                <c:pt idx="1">
                  <c:v>8.8888888888888892E-2</c:v>
                </c:pt>
                <c:pt idx="2">
                  <c:v>0.16666666666666666</c:v>
                </c:pt>
                <c:pt idx="3">
                  <c:v>0.22222222222222221</c:v>
                </c:pt>
                <c:pt idx="4">
                  <c:v>0.35555555555555557</c:v>
                </c:pt>
                <c:pt idx="5">
                  <c:v>0.43333333333333335</c:v>
                </c:pt>
              </c:numCache>
            </c:numRef>
          </c:val>
          <c:extLst>
            <c:ext xmlns:c16="http://schemas.microsoft.com/office/drawing/2014/chart" uri="{C3380CC4-5D6E-409C-BE32-E72D297353CC}">
              <c16:uniqueId val="{00000000-7D20-41D7-BA2E-3C7D6C427D3B}"/>
            </c:ext>
          </c:extLst>
        </c:ser>
        <c:dLbls>
          <c:dLblPos val="outEnd"/>
          <c:showLegendKey val="0"/>
          <c:showVal val="1"/>
          <c:showCatName val="0"/>
          <c:showSerName val="0"/>
          <c:showPercent val="0"/>
          <c:showBubbleSize val="0"/>
        </c:dLbls>
        <c:gapWidth val="182"/>
        <c:axId val="1790459599"/>
        <c:axId val="1790460079"/>
      </c:barChart>
      <c:catAx>
        <c:axId val="17904595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790460079"/>
        <c:crosses val="autoZero"/>
        <c:auto val="1"/>
        <c:lblAlgn val="ctr"/>
        <c:lblOffset val="100"/>
        <c:noMultiLvlLbl val="0"/>
      </c:catAx>
      <c:valAx>
        <c:axId val="1790460079"/>
        <c:scaling>
          <c:orientation val="minMax"/>
        </c:scaling>
        <c:delete val="1"/>
        <c:axPos val="b"/>
        <c:numFmt formatCode="0%" sourceLinked="1"/>
        <c:majorTickMark val="none"/>
        <c:minorTickMark val="none"/>
        <c:tickLblPos val="nextTo"/>
        <c:crossAx val="17904595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861173155195593"/>
          <c:y val="2.9416843195802046E-2"/>
          <c:w val="0.69088389324519239"/>
          <c:h val="0.88038947310790949"/>
        </c:manualLayout>
      </c:layout>
      <c:barChart>
        <c:barDir val="bar"/>
        <c:grouping val="clustered"/>
        <c:varyColors val="0"/>
        <c:ser>
          <c:idx val="0"/>
          <c:order val="0"/>
          <c:tx>
            <c:strRef>
              <c:f>'5.1 decreased'!$M$17</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decreased'!$L$18:$L$28</c:f>
              <c:strCache>
                <c:ptCount val="11"/>
                <c:pt idx="0">
                  <c:v>Taste Concerns</c:v>
                </c:pt>
                <c:pt idx="1">
                  <c:v>Seasonal Factors</c:v>
                </c:pt>
                <c:pt idx="2">
                  <c:v>Focus on Savings</c:v>
                </c:pt>
                <c:pt idx="3">
                  <c:v>Intention to Quit</c:v>
                </c:pt>
                <c:pt idx="4">
                  <c:v>Time Constraints</c:v>
                </c:pt>
                <c:pt idx="5">
                  <c:v>Lifestyle Change </c:v>
                </c:pt>
                <c:pt idx="6">
                  <c:v>Reduction in Social Gatherings</c:v>
                </c:pt>
                <c:pt idx="7">
                  <c:v>Price Increase</c:v>
                </c:pt>
                <c:pt idx="8">
                  <c:v>Family Pressure </c:v>
                </c:pt>
                <c:pt idx="9">
                  <c:v>Financial Constraints </c:v>
                </c:pt>
                <c:pt idx="10">
                  <c:v>Health-Related Reasons </c:v>
                </c:pt>
              </c:strCache>
            </c:strRef>
          </c:cat>
          <c:val>
            <c:numRef>
              <c:f>'5.1 decreased'!$M$18:$M$28</c:f>
              <c:numCache>
                <c:formatCode>0%</c:formatCode>
                <c:ptCount val="11"/>
                <c:pt idx="0">
                  <c:v>1.2903225806451613E-2</c:v>
                </c:pt>
                <c:pt idx="1">
                  <c:v>1.935483870967742E-2</c:v>
                </c:pt>
                <c:pt idx="2">
                  <c:v>1.935483870967742E-2</c:v>
                </c:pt>
                <c:pt idx="3">
                  <c:v>5.8064516129032261E-2</c:v>
                </c:pt>
                <c:pt idx="4">
                  <c:v>6.4516129032258063E-2</c:v>
                </c:pt>
                <c:pt idx="5">
                  <c:v>7.7419354838709681E-2</c:v>
                </c:pt>
                <c:pt idx="6">
                  <c:v>0.12903225806451613</c:v>
                </c:pt>
                <c:pt idx="7">
                  <c:v>0.13548387096774195</c:v>
                </c:pt>
                <c:pt idx="8">
                  <c:v>0.16</c:v>
                </c:pt>
                <c:pt idx="9">
                  <c:v>0.2</c:v>
                </c:pt>
                <c:pt idx="10">
                  <c:v>0.32903225806451614</c:v>
                </c:pt>
              </c:numCache>
            </c:numRef>
          </c:val>
          <c:extLst>
            <c:ext xmlns:c16="http://schemas.microsoft.com/office/drawing/2014/chart" uri="{C3380CC4-5D6E-409C-BE32-E72D297353CC}">
              <c16:uniqueId val="{00000000-1C9D-45D3-9285-62A1DAE64D11}"/>
            </c:ext>
          </c:extLst>
        </c:ser>
        <c:dLbls>
          <c:dLblPos val="outEnd"/>
          <c:showLegendKey val="0"/>
          <c:showVal val="1"/>
          <c:showCatName val="0"/>
          <c:showSerName val="0"/>
          <c:showPercent val="0"/>
          <c:showBubbleSize val="0"/>
        </c:dLbls>
        <c:gapWidth val="182"/>
        <c:axId val="1552083328"/>
        <c:axId val="1552100128"/>
      </c:barChart>
      <c:catAx>
        <c:axId val="15520833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552100128"/>
        <c:crosses val="autoZero"/>
        <c:auto val="1"/>
        <c:lblAlgn val="ctr"/>
        <c:lblOffset val="100"/>
        <c:noMultiLvlLbl val="0"/>
      </c:catAx>
      <c:valAx>
        <c:axId val="155210012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5520833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'5.1 Remained the same'!$M$14</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Remained the same'!$L$15:$L$17</c:f>
              <c:strCache>
                <c:ptCount val="3"/>
                <c:pt idx="0">
                  <c:v>Consistent Consumption </c:v>
                </c:pt>
                <c:pt idx="1">
                  <c:v>Drinking Only During Gatherings</c:v>
                </c:pt>
                <c:pt idx="2">
                  <c:v>Consistent Financial Situation</c:v>
                </c:pt>
              </c:strCache>
            </c:strRef>
          </c:cat>
          <c:val>
            <c:numRef>
              <c:f>'5.1 Remained the same'!$M$15:$M$17</c:f>
              <c:numCache>
                <c:formatCode>0%</c:formatCode>
                <c:ptCount val="3"/>
                <c:pt idx="0">
                  <c:v>0.73</c:v>
                </c:pt>
                <c:pt idx="1">
                  <c:v>0.32</c:v>
                </c:pt>
                <c:pt idx="2">
                  <c:v>0.05</c:v>
                </c:pt>
              </c:numCache>
            </c:numRef>
          </c:val>
          <c:extLst>
            <c:ext xmlns:c16="http://schemas.microsoft.com/office/drawing/2014/chart" uri="{C3380CC4-5D6E-409C-BE32-E72D297353CC}">
              <c16:uniqueId val="{00000000-EE4D-4C84-AEAB-E6B15B2B5796}"/>
            </c:ext>
          </c:extLst>
        </c:ser>
        <c:dLbls>
          <c:dLblPos val="outEnd"/>
          <c:showLegendKey val="0"/>
          <c:showVal val="1"/>
          <c:showCatName val="0"/>
          <c:showSerName val="0"/>
          <c:showPercent val="0"/>
          <c:showBubbleSize val="0"/>
        </c:dLbls>
        <c:gapWidth val="219"/>
        <c:overlap val="-27"/>
        <c:axId val="740711439"/>
        <c:axId val="740711919"/>
      </c:barChart>
      <c:catAx>
        <c:axId val="740711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40711919"/>
        <c:crosses val="autoZero"/>
        <c:auto val="1"/>
        <c:lblAlgn val="ctr"/>
        <c:lblOffset val="100"/>
        <c:noMultiLvlLbl val="0"/>
      </c:catAx>
      <c:valAx>
        <c:axId val="740711919"/>
        <c:scaling>
          <c:orientation val="minMax"/>
        </c:scaling>
        <c:delete val="1"/>
        <c:axPos val="l"/>
        <c:numFmt formatCode="0%" sourceLinked="1"/>
        <c:majorTickMark val="none"/>
        <c:minorTickMark val="none"/>
        <c:tickLblPos val="nextTo"/>
        <c:crossAx val="74071143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14659859138425E-2"/>
          <c:y val="5.3373663329800668E-2"/>
          <c:w val="0.93185340140861572"/>
          <c:h val="0.86533022672921467"/>
        </c:manualLayout>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Analysis'!$A$325:$A$327</c:f>
              <c:strCache>
                <c:ptCount val="3"/>
                <c:pt idx="0">
                  <c:v>Increased</c:v>
                </c:pt>
                <c:pt idx="1">
                  <c:v>Decreased</c:v>
                </c:pt>
                <c:pt idx="2">
                  <c:v>Remained the same</c:v>
                </c:pt>
              </c:strCache>
            </c:strRef>
          </c:cat>
          <c:val>
            <c:numRef>
              <c:f>'Overall Analysis'!$B$325:$B$327</c:f>
              <c:numCache>
                <c:formatCode>0%</c:formatCode>
                <c:ptCount val="3"/>
                <c:pt idx="0">
                  <c:v>0.15364583333333334</c:v>
                </c:pt>
                <c:pt idx="1">
                  <c:v>0.2265625</c:v>
                </c:pt>
                <c:pt idx="2">
                  <c:v>0.61979166666666663</c:v>
                </c:pt>
              </c:numCache>
            </c:numRef>
          </c:val>
          <c:extLst>
            <c:ext xmlns:c16="http://schemas.microsoft.com/office/drawing/2014/chart" uri="{C3380CC4-5D6E-409C-BE32-E72D297353CC}">
              <c16:uniqueId val="{00000000-DA44-4216-978C-54B872A1E03F}"/>
            </c:ext>
          </c:extLst>
        </c:ser>
        <c:dLbls>
          <c:dLblPos val="outEnd"/>
          <c:showLegendKey val="0"/>
          <c:showVal val="1"/>
          <c:showCatName val="0"/>
          <c:showSerName val="0"/>
          <c:showPercent val="0"/>
          <c:showBubbleSize val="0"/>
        </c:dLbls>
        <c:gapWidth val="219"/>
        <c:overlap val="-27"/>
        <c:axId val="195084384"/>
        <c:axId val="195089664"/>
      </c:barChart>
      <c:catAx>
        <c:axId val="19508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95089664"/>
        <c:crosses val="autoZero"/>
        <c:auto val="1"/>
        <c:lblAlgn val="ctr"/>
        <c:lblOffset val="100"/>
        <c:noMultiLvlLbl val="0"/>
      </c:catAx>
      <c:valAx>
        <c:axId val="19508966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95084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998682502315432"/>
          <c:y val="2.9880831735197223E-2"/>
          <c:w val="0.42409093580422402"/>
          <c:h val="0.87850286980042513"/>
        </c:manualLayout>
      </c:layout>
      <c:barChart>
        <c:barDir val="bar"/>
        <c:grouping val="clustered"/>
        <c:varyColors val="0"/>
        <c:ser>
          <c:idx val="0"/>
          <c:order val="0"/>
          <c:tx>
            <c:strRef>
              <c:f>'6.1 Increased'!$L$12</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'6.1 Increased'!$K$13:$K$17</c:f>
              <c:strCache>
                <c:ptCount val="5"/>
                <c:pt idx="0">
                  <c:v>Stress</c:v>
                </c:pt>
                <c:pt idx="1">
                  <c:v>Increase in Social Gatherings</c:v>
                </c:pt>
                <c:pt idx="2">
                  <c:v>Weather Influence</c:v>
                </c:pt>
                <c:pt idx="3">
                  <c:v>Brand Switch</c:v>
                </c:pt>
                <c:pt idx="4">
                  <c:v>Preference for High-Content Alcohol</c:v>
                </c:pt>
              </c:strCache>
            </c:strRef>
          </c:cat>
          <c:val>
            <c:numRef>
              <c:f>'6.1 Increased'!$L$13:$L$17</c:f>
              <c:numCache>
                <c:formatCode>0%</c:formatCode>
                <c:ptCount val="5"/>
                <c:pt idx="0">
                  <c:v>5.0847457627118647E-2</c:v>
                </c:pt>
                <c:pt idx="1">
                  <c:v>0.09</c:v>
                </c:pt>
                <c:pt idx="2">
                  <c:v>0.13559322033898305</c:v>
                </c:pt>
                <c:pt idx="3">
                  <c:v>0.26</c:v>
                </c:pt>
                <c:pt idx="4">
                  <c:v>0.54</c:v>
                </c:pt>
              </c:numCache>
            </c:numRef>
          </c:val>
          <c:extLst>
            <c:ext xmlns:c16="http://schemas.microsoft.com/office/drawing/2014/chart" uri="{C3380CC4-5D6E-409C-BE32-E72D297353CC}">
              <c16:uniqueId val="{00000000-EEB0-4BA0-BD3C-50C46858E39D}"/>
            </c:ext>
          </c:extLst>
        </c:ser>
        <c:dLbls>
          <c:dLblPos val="outEnd"/>
          <c:showLegendKey val="0"/>
          <c:showVal val="1"/>
          <c:showCatName val="0"/>
          <c:showSerName val="0"/>
          <c:showPercent val="0"/>
          <c:showBubbleSize val="0"/>
        </c:dLbls>
        <c:gapWidth val="182"/>
        <c:axId val="1471684543"/>
        <c:axId val="1471683583"/>
      </c:barChart>
      <c:catAx>
        <c:axId val="147168454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471683583"/>
        <c:crosses val="autoZero"/>
        <c:auto val="1"/>
        <c:lblAlgn val="ctr"/>
        <c:lblOffset val="100"/>
        <c:noMultiLvlLbl val="0"/>
      </c:catAx>
      <c:valAx>
        <c:axId val="1471683583"/>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4716845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'6.1 decreased'!$M$15</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'6.1 decreased'!$L$16:$L$19</c:f>
              <c:strCache>
                <c:ptCount val="4"/>
                <c:pt idx="0">
                  <c:v>Preference for Low Content Alcohol</c:v>
                </c:pt>
                <c:pt idx="1">
                  <c:v>Health-Related Reasons</c:v>
                </c:pt>
                <c:pt idx="2">
                  <c:v>Family Pressure</c:v>
                </c:pt>
                <c:pt idx="3">
                  <c:v>Brand Switch</c:v>
                </c:pt>
              </c:strCache>
            </c:strRef>
          </c:cat>
          <c:val>
            <c:numRef>
              <c:f>'6.1 decreased'!$M$16:$M$19</c:f>
              <c:numCache>
                <c:formatCode>0%</c:formatCode>
                <c:ptCount val="4"/>
                <c:pt idx="0">
                  <c:v>0.71</c:v>
                </c:pt>
                <c:pt idx="1">
                  <c:v>0.22988505747126436</c:v>
                </c:pt>
                <c:pt idx="2">
                  <c:v>9.1954022988505746E-2</c:v>
                </c:pt>
                <c:pt idx="3">
                  <c:v>5.7471264367816091E-2</c:v>
                </c:pt>
              </c:numCache>
            </c:numRef>
          </c:val>
          <c:extLst>
            <c:ext xmlns:c16="http://schemas.microsoft.com/office/drawing/2014/chart" uri="{C3380CC4-5D6E-409C-BE32-E72D297353CC}">
              <c16:uniqueId val="{00000000-5769-49BE-AE0E-34AED46EA67F}"/>
            </c:ext>
          </c:extLst>
        </c:ser>
        <c:dLbls>
          <c:dLblPos val="outEnd"/>
          <c:showLegendKey val="0"/>
          <c:showVal val="1"/>
          <c:showCatName val="0"/>
          <c:showSerName val="0"/>
          <c:showPercent val="0"/>
          <c:showBubbleSize val="0"/>
        </c:dLbls>
        <c:gapWidth val="219"/>
        <c:overlap val="-27"/>
        <c:axId val="740717199"/>
        <c:axId val="740722479"/>
      </c:barChart>
      <c:catAx>
        <c:axId val="740717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740722479"/>
        <c:crosses val="autoZero"/>
        <c:auto val="1"/>
        <c:lblAlgn val="ctr"/>
        <c:lblOffset val="100"/>
        <c:noMultiLvlLbl val="0"/>
      </c:catAx>
      <c:valAx>
        <c:axId val="740722479"/>
        <c:scaling>
          <c:orientation val="minMax"/>
        </c:scaling>
        <c:delete val="1"/>
        <c:axPos val="l"/>
        <c:numFmt formatCode="0%" sourceLinked="1"/>
        <c:majorTickMark val="none"/>
        <c:minorTickMark val="none"/>
        <c:tickLblPos val="nextTo"/>
        <c:crossAx val="7407171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176487224032115"/>
          <c:y val="2.3846157858226975E-2"/>
          <c:w val="0.47692557727835339"/>
          <c:h val="0.94700853809282892"/>
        </c:manualLayout>
      </c:layout>
      <c:barChart>
        <c:barDir val="bar"/>
        <c:grouping val="clustered"/>
        <c:varyColors val="0"/>
        <c:ser>
          <c:idx val="0"/>
          <c:order val="0"/>
          <c:tx>
            <c:strRef>
              <c:f>'6.1 Remained the same'!$L$17</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'6.1 Remained the same'!$K$18:$K$22</c:f>
              <c:strCache>
                <c:ptCount val="5"/>
                <c:pt idx="0">
                  <c:v>Stable Financial Situation</c:v>
                </c:pt>
                <c:pt idx="1">
                  <c:v>Occasional Drinking Pattern</c:v>
                </c:pt>
                <c:pt idx="2">
                  <c:v>Lack of Alternatives</c:v>
                </c:pt>
                <c:pt idx="3">
                  <c:v>Habit Consistency</c:v>
                </c:pt>
                <c:pt idx="4">
                  <c:v>Brand Loyalty </c:v>
                </c:pt>
              </c:strCache>
            </c:strRef>
          </c:cat>
          <c:val>
            <c:numRef>
              <c:f>'6.1 Remained the same'!$L$18:$L$22</c:f>
              <c:numCache>
                <c:formatCode>0%</c:formatCode>
                <c:ptCount val="5"/>
                <c:pt idx="0">
                  <c:v>8.368200836820083E-3</c:v>
                </c:pt>
                <c:pt idx="1">
                  <c:v>4.6025104602510462E-2</c:v>
                </c:pt>
                <c:pt idx="2">
                  <c:v>9.2050209205020925E-2</c:v>
                </c:pt>
                <c:pt idx="3">
                  <c:v>0.33</c:v>
                </c:pt>
                <c:pt idx="4">
                  <c:v>0.53</c:v>
                </c:pt>
              </c:numCache>
            </c:numRef>
          </c:val>
          <c:extLst>
            <c:ext xmlns:c16="http://schemas.microsoft.com/office/drawing/2014/chart" uri="{C3380CC4-5D6E-409C-BE32-E72D297353CC}">
              <c16:uniqueId val="{00000000-3195-4CCF-A08B-F805FF7E1813}"/>
            </c:ext>
          </c:extLst>
        </c:ser>
        <c:dLbls>
          <c:dLblPos val="outEnd"/>
          <c:showLegendKey val="0"/>
          <c:showVal val="1"/>
          <c:showCatName val="0"/>
          <c:showSerName val="0"/>
          <c:showPercent val="0"/>
          <c:showBubbleSize val="0"/>
        </c:dLbls>
        <c:gapWidth val="182"/>
        <c:axId val="1764276015"/>
        <c:axId val="1764276495"/>
      </c:barChart>
      <c:catAx>
        <c:axId val="17642760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764276495"/>
        <c:crosses val="autoZero"/>
        <c:auto val="1"/>
        <c:lblAlgn val="ctr"/>
        <c:lblOffset val="100"/>
        <c:noMultiLvlLbl val="0"/>
      </c:catAx>
      <c:valAx>
        <c:axId val="1764276495"/>
        <c:scaling>
          <c:orientation val="minMax"/>
        </c:scaling>
        <c:delete val="1"/>
        <c:axPos val="b"/>
        <c:numFmt formatCode="0%" sourceLinked="1"/>
        <c:majorTickMark val="none"/>
        <c:minorTickMark val="none"/>
        <c:tickLblPos val="nextTo"/>
        <c:crossAx val="17642760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'Overall Analysis'!$B$370</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Analysis'!$A$371:$A$373</c:f>
              <c:strCache>
                <c:ptCount val="3"/>
                <c:pt idx="0">
                  <c:v>Increased</c:v>
                </c:pt>
                <c:pt idx="1">
                  <c:v>Decreased</c:v>
                </c:pt>
                <c:pt idx="2">
                  <c:v>Remained the same</c:v>
                </c:pt>
              </c:strCache>
            </c:strRef>
          </c:cat>
          <c:val>
            <c:numRef>
              <c:f>'Overall Analysis'!$B$371:$B$373</c:f>
              <c:numCache>
                <c:formatCode>0%</c:formatCode>
                <c:ptCount val="3"/>
                <c:pt idx="0">
                  <c:v>0.40885416666666669</c:v>
                </c:pt>
                <c:pt idx="1">
                  <c:v>0.40364583333333331</c:v>
                </c:pt>
                <c:pt idx="2">
                  <c:v>0.1875</c:v>
                </c:pt>
              </c:numCache>
            </c:numRef>
          </c:val>
          <c:extLst>
            <c:ext xmlns:c16="http://schemas.microsoft.com/office/drawing/2014/chart" uri="{C3380CC4-5D6E-409C-BE32-E72D297353CC}">
              <c16:uniqueId val="{00000000-0024-4EF5-9BD0-1F507A8ED24E}"/>
            </c:ext>
          </c:extLst>
        </c:ser>
        <c:dLbls>
          <c:dLblPos val="outEnd"/>
          <c:showLegendKey val="0"/>
          <c:showVal val="1"/>
          <c:showCatName val="0"/>
          <c:showSerName val="0"/>
          <c:showPercent val="0"/>
          <c:showBubbleSize val="0"/>
        </c:dLbls>
        <c:gapWidth val="219"/>
        <c:overlap val="-27"/>
        <c:axId val="294577168"/>
        <c:axId val="294579568"/>
      </c:barChart>
      <c:catAx>
        <c:axId val="294577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94579568"/>
        <c:crosses val="autoZero"/>
        <c:auto val="1"/>
        <c:lblAlgn val="ctr"/>
        <c:lblOffset val="100"/>
        <c:noMultiLvlLbl val="0"/>
      </c:catAx>
      <c:valAx>
        <c:axId val="29457956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94577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22425142875003"/>
          <c:y val="0"/>
          <c:w val="0.68584988874676944"/>
          <c:h val="0.9779372266543721"/>
        </c:manualLayout>
      </c:layout>
      <c:barChart>
        <c:barDir val="bar"/>
        <c:grouping val="clustered"/>
        <c:varyColors val="0"/>
        <c:ser>
          <c:idx val="0"/>
          <c:order val="0"/>
          <c:tx>
            <c:strRef>
              <c:f>'7.1 increased'!$N$13</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'7.1 increased'!$M$14:$M$19</c:f>
              <c:strCache>
                <c:ptCount val="6"/>
                <c:pt idx="0">
                  <c:v>Seasonal Factors</c:v>
                </c:pt>
                <c:pt idx="1">
                  <c:v>Switch to Expensive Brands</c:v>
                </c:pt>
                <c:pt idx="2">
                  <c:v>Social Gatherings</c:v>
                </c:pt>
                <c:pt idx="3">
                  <c:v> Increase in Spending</c:v>
                </c:pt>
                <c:pt idx="4">
                  <c:v>Increase in Consumption </c:v>
                </c:pt>
                <c:pt idx="5">
                  <c:v>Increase in Price</c:v>
                </c:pt>
              </c:strCache>
            </c:strRef>
          </c:cat>
          <c:val>
            <c:numRef>
              <c:f>'7.1 increased'!$N$14:$N$19</c:f>
              <c:numCache>
                <c:formatCode>0%</c:formatCode>
                <c:ptCount val="6"/>
                <c:pt idx="0">
                  <c:v>1.2903225806451613E-2</c:v>
                </c:pt>
                <c:pt idx="1">
                  <c:v>3.2258064516129031E-2</c:v>
                </c:pt>
                <c:pt idx="2">
                  <c:v>9.6774193548387094E-2</c:v>
                </c:pt>
                <c:pt idx="3">
                  <c:v>0.12903225806451613</c:v>
                </c:pt>
                <c:pt idx="4">
                  <c:v>0.45806451612903226</c:v>
                </c:pt>
                <c:pt idx="5">
                  <c:v>0.56774193548387097</c:v>
                </c:pt>
              </c:numCache>
            </c:numRef>
          </c:val>
          <c:extLst>
            <c:ext xmlns:c16="http://schemas.microsoft.com/office/drawing/2014/chart" uri="{C3380CC4-5D6E-409C-BE32-E72D297353CC}">
              <c16:uniqueId val="{00000000-92CD-41E4-B808-C7730BB3DD1C}"/>
            </c:ext>
          </c:extLst>
        </c:ser>
        <c:dLbls>
          <c:dLblPos val="outEnd"/>
          <c:showLegendKey val="0"/>
          <c:showVal val="1"/>
          <c:showCatName val="0"/>
          <c:showSerName val="0"/>
          <c:showPercent val="0"/>
          <c:showBubbleSize val="0"/>
        </c:dLbls>
        <c:gapWidth val="182"/>
        <c:axId val="1790473519"/>
        <c:axId val="1790468239"/>
      </c:barChart>
      <c:catAx>
        <c:axId val="17904735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790468239"/>
        <c:crosses val="autoZero"/>
        <c:auto val="1"/>
        <c:lblAlgn val="ctr"/>
        <c:lblOffset val="100"/>
        <c:noMultiLvlLbl val="0"/>
      </c:catAx>
      <c:valAx>
        <c:axId val="1790468239"/>
        <c:scaling>
          <c:orientation val="minMax"/>
        </c:scaling>
        <c:delete val="1"/>
        <c:axPos val="b"/>
        <c:numFmt formatCode="0%" sourceLinked="1"/>
        <c:majorTickMark val="none"/>
        <c:minorTickMark val="none"/>
        <c:tickLblPos val="nextTo"/>
        <c:crossAx val="1790473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013369563133103"/>
          <c:y val="0"/>
          <c:w val="0.72093043281874425"/>
          <c:h val="0.97638994021996306"/>
        </c:manualLayout>
      </c:layout>
      <c:barChart>
        <c:barDir val="bar"/>
        <c:grouping val="clustered"/>
        <c:varyColors val="0"/>
        <c:ser>
          <c:idx val="0"/>
          <c:order val="0"/>
          <c:tx>
            <c:strRef>
              <c:f>'7.1 decreased'!$M$16</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'7.1 decreased'!$L$17:$L$21</c:f>
              <c:strCache>
                <c:ptCount val="5"/>
                <c:pt idx="0">
                  <c:v>Change in Preference</c:v>
                </c:pt>
                <c:pt idx="1">
                  <c:v>Health-Related Reasons</c:v>
                </c:pt>
                <c:pt idx="2">
                  <c:v>Reduction in Gatherings</c:v>
                </c:pt>
                <c:pt idx="3">
                  <c:v>Cost Conscious</c:v>
                </c:pt>
                <c:pt idx="4">
                  <c:v>Reduction in  Alcohol Consumption</c:v>
                </c:pt>
              </c:strCache>
            </c:strRef>
          </c:cat>
          <c:val>
            <c:numRef>
              <c:f>'7.1 decreased'!$M$17:$M$21</c:f>
              <c:numCache>
                <c:formatCode>0%</c:formatCode>
                <c:ptCount val="5"/>
                <c:pt idx="0">
                  <c:v>1.282051282051282E-2</c:v>
                </c:pt>
                <c:pt idx="1">
                  <c:v>3.8461538461538464E-2</c:v>
                </c:pt>
                <c:pt idx="2">
                  <c:v>0.14102564102564102</c:v>
                </c:pt>
                <c:pt idx="3">
                  <c:v>0.45</c:v>
                </c:pt>
                <c:pt idx="4">
                  <c:v>0.72435897435897434</c:v>
                </c:pt>
              </c:numCache>
            </c:numRef>
          </c:val>
          <c:extLst>
            <c:ext xmlns:c16="http://schemas.microsoft.com/office/drawing/2014/chart" uri="{C3380CC4-5D6E-409C-BE32-E72D297353CC}">
              <c16:uniqueId val="{00000000-493C-48CA-BA17-639031810545}"/>
            </c:ext>
          </c:extLst>
        </c:ser>
        <c:dLbls>
          <c:dLblPos val="outEnd"/>
          <c:showLegendKey val="0"/>
          <c:showVal val="1"/>
          <c:showCatName val="0"/>
          <c:showSerName val="0"/>
          <c:showPercent val="0"/>
          <c:showBubbleSize val="0"/>
        </c:dLbls>
        <c:gapWidth val="182"/>
        <c:axId val="1841873023"/>
        <c:axId val="1841888383"/>
      </c:barChart>
      <c:catAx>
        <c:axId val="18418730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41888383"/>
        <c:crosses val="autoZero"/>
        <c:auto val="1"/>
        <c:lblAlgn val="ctr"/>
        <c:lblOffset val="100"/>
        <c:noMultiLvlLbl val="0"/>
      </c:catAx>
      <c:valAx>
        <c:axId val="1841888383"/>
        <c:scaling>
          <c:orientation val="minMax"/>
        </c:scaling>
        <c:delete val="1"/>
        <c:axPos val="b"/>
        <c:numFmt formatCode="0%" sourceLinked="1"/>
        <c:majorTickMark val="none"/>
        <c:minorTickMark val="none"/>
        <c:tickLblPos val="nextTo"/>
        <c:crossAx val="18418730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764258914284945E-2"/>
          <c:y val="8.0962786392977659E-2"/>
          <c:w val="0.92283382893635091"/>
          <c:h val="0.82759044002813886"/>
        </c:manualLayout>
      </c:layout>
      <c:barChart>
        <c:barDir val="col"/>
        <c:grouping val="clustered"/>
        <c:varyColors val="0"/>
        <c:ser>
          <c:idx val="0"/>
          <c:order val="0"/>
          <c:tx>
            <c:strRef>
              <c:f>'7.1 Remained the same '!$L$9</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'7.1 Remained the same '!$K$10:$K$11</c:f>
              <c:strCache>
                <c:ptCount val="2"/>
                <c:pt idx="0">
                  <c:v>Consistent Consumption</c:v>
                </c:pt>
                <c:pt idx="1">
                  <c:v>Stable Expenses </c:v>
                </c:pt>
              </c:strCache>
            </c:strRef>
          </c:cat>
          <c:val>
            <c:numRef>
              <c:f>'7.1 Remained the same '!$L$10:$L$11</c:f>
              <c:numCache>
                <c:formatCode>0%</c:formatCode>
                <c:ptCount val="2"/>
                <c:pt idx="0">
                  <c:v>0.89473684210526316</c:v>
                </c:pt>
                <c:pt idx="1">
                  <c:v>0.14035087719298245</c:v>
                </c:pt>
              </c:numCache>
            </c:numRef>
          </c:val>
          <c:extLst>
            <c:ext xmlns:c16="http://schemas.microsoft.com/office/drawing/2014/chart" uri="{C3380CC4-5D6E-409C-BE32-E72D297353CC}">
              <c16:uniqueId val="{00000000-C843-4962-BC35-CBE57BC8BF1A}"/>
            </c:ext>
          </c:extLst>
        </c:ser>
        <c:dLbls>
          <c:showLegendKey val="0"/>
          <c:showVal val="0"/>
          <c:showCatName val="0"/>
          <c:showSerName val="0"/>
          <c:showPercent val="0"/>
          <c:showBubbleSize val="0"/>
        </c:dLbls>
        <c:gapWidth val="219"/>
        <c:overlap val="-27"/>
        <c:axId val="236198704"/>
        <c:axId val="236195824"/>
      </c:barChart>
      <c:catAx>
        <c:axId val="23619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36195824"/>
        <c:crosses val="autoZero"/>
        <c:auto val="1"/>
        <c:lblAlgn val="ctr"/>
        <c:lblOffset val="100"/>
        <c:noMultiLvlLbl val="0"/>
      </c:catAx>
      <c:valAx>
        <c:axId val="236195824"/>
        <c:scaling>
          <c:orientation val="minMax"/>
        </c:scaling>
        <c:delete val="1"/>
        <c:axPos val="l"/>
        <c:numFmt formatCode="0%" sourceLinked="1"/>
        <c:majorTickMark val="none"/>
        <c:minorTickMark val="none"/>
        <c:tickLblPos val="nextTo"/>
        <c:crossAx val="2361987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298902239907845"/>
          <c:y val="3.1194287939578205E-2"/>
          <c:w val="0.77920255261002991"/>
          <c:h val="0.87316228353799052"/>
        </c:manualLayout>
      </c:layout>
      <c:barChart>
        <c:barDir val="bar"/>
        <c:grouping val="clustered"/>
        <c:varyColors val="0"/>
        <c:ser>
          <c:idx val="0"/>
          <c:order val="0"/>
          <c:tx>
            <c:strRef>
              <c:f>'Overall Analysis'!$B$442</c:f>
              <c:strCache>
                <c:ptCount val="1"/>
                <c:pt idx="0">
                  <c:v>Total</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5-E67E-4601-BC06-056D00841E95}"/>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4-E67E-4601-BC06-056D00841E95}"/>
              </c:ext>
            </c:extLst>
          </c:dPt>
          <c:dPt>
            <c:idx val="2"/>
            <c:invertIfNegative val="0"/>
            <c:bubble3D val="0"/>
            <c:spPr>
              <a:solidFill>
                <a:schemeClr val="accent1"/>
              </a:solidFill>
              <a:ln>
                <a:noFill/>
              </a:ln>
              <a:effectLst/>
            </c:spPr>
            <c:extLst>
              <c:ext xmlns:c16="http://schemas.microsoft.com/office/drawing/2014/chart" uri="{C3380CC4-5D6E-409C-BE32-E72D297353CC}">
                <c16:uniqueId val="{00000003-E67E-4601-BC06-056D00841E95}"/>
              </c:ext>
            </c:extLst>
          </c:dPt>
          <c:dPt>
            <c:idx val="4"/>
            <c:invertIfNegative val="0"/>
            <c:bubble3D val="0"/>
            <c:spPr>
              <a:solidFill>
                <a:schemeClr val="accent1"/>
              </a:solidFill>
              <a:ln>
                <a:noFill/>
              </a:ln>
              <a:effectLst/>
            </c:spPr>
            <c:extLst>
              <c:ext xmlns:c16="http://schemas.microsoft.com/office/drawing/2014/chart" uri="{C3380CC4-5D6E-409C-BE32-E72D297353CC}">
                <c16:uniqueId val="{00000002-E67E-4601-BC06-056D00841E95}"/>
              </c:ext>
            </c:extLst>
          </c:dPt>
          <c:dPt>
            <c:idx val="5"/>
            <c:invertIfNegative val="0"/>
            <c:bubble3D val="0"/>
            <c:spPr>
              <a:solidFill>
                <a:schemeClr val="accent1"/>
              </a:solidFill>
              <a:ln>
                <a:noFill/>
              </a:ln>
              <a:effectLst/>
            </c:spPr>
            <c:extLst>
              <c:ext xmlns:c16="http://schemas.microsoft.com/office/drawing/2014/chart" uri="{C3380CC4-5D6E-409C-BE32-E72D297353CC}">
                <c16:uniqueId val="{00000001-E67E-4601-BC06-056D00841E95}"/>
              </c:ext>
            </c:extLst>
          </c:dPt>
          <c:dPt>
            <c:idx val="6"/>
            <c:invertIfNegative val="0"/>
            <c:bubble3D val="0"/>
            <c:spPr>
              <a:solidFill>
                <a:schemeClr val="accent1"/>
              </a:solidFill>
              <a:ln>
                <a:noFill/>
              </a:ln>
              <a:effectLst/>
            </c:spPr>
            <c:extLst>
              <c:ext xmlns:c16="http://schemas.microsoft.com/office/drawing/2014/chart" uri="{C3380CC4-5D6E-409C-BE32-E72D297353CC}">
                <c16:uniqueId val="{00000000-E67E-4601-BC06-056D00841E95}"/>
              </c:ext>
            </c:extLst>
          </c:dPt>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Analysis'!$A$443:$A$449</c:f>
              <c:strCache>
                <c:ptCount val="7"/>
                <c:pt idx="0">
                  <c:v>Others (Please Specify)</c:v>
                </c:pt>
                <c:pt idx="1">
                  <c:v>Gin</c:v>
                </c:pt>
                <c:pt idx="2">
                  <c:v>Wine</c:v>
                </c:pt>
                <c:pt idx="3">
                  <c:v>Rum</c:v>
                </c:pt>
                <c:pt idx="4">
                  <c:v>Whisky</c:v>
                </c:pt>
                <c:pt idx="5">
                  <c:v>Vodka</c:v>
                </c:pt>
                <c:pt idx="6">
                  <c:v>Beer</c:v>
                </c:pt>
              </c:strCache>
            </c:strRef>
          </c:cat>
          <c:val>
            <c:numRef>
              <c:f>'Overall Analysis'!$B$443:$B$449</c:f>
              <c:numCache>
                <c:formatCode>0%</c:formatCode>
                <c:ptCount val="7"/>
                <c:pt idx="0">
                  <c:v>3.90625E-2</c:v>
                </c:pt>
                <c:pt idx="1">
                  <c:v>2.8645833333333332E-2</c:v>
                </c:pt>
                <c:pt idx="2">
                  <c:v>7.8125E-2</c:v>
                </c:pt>
                <c:pt idx="3">
                  <c:v>0.13541666666666666</c:v>
                </c:pt>
                <c:pt idx="4">
                  <c:v>0.19791666666666666</c:v>
                </c:pt>
                <c:pt idx="5">
                  <c:v>0.2265625</c:v>
                </c:pt>
                <c:pt idx="6">
                  <c:v>0.8828125</c:v>
                </c:pt>
              </c:numCache>
            </c:numRef>
          </c:val>
          <c:extLst>
            <c:ext xmlns:c16="http://schemas.microsoft.com/office/drawing/2014/chart" uri="{C3380CC4-5D6E-409C-BE32-E72D297353CC}">
              <c16:uniqueId val="{00000000-5B11-4502-8322-986A9B1BDE02}"/>
            </c:ext>
          </c:extLst>
        </c:ser>
        <c:dLbls>
          <c:dLblPos val="outEnd"/>
          <c:showLegendKey val="0"/>
          <c:showVal val="1"/>
          <c:showCatName val="0"/>
          <c:showSerName val="0"/>
          <c:showPercent val="0"/>
          <c:showBubbleSize val="0"/>
        </c:dLbls>
        <c:gapWidth val="182"/>
        <c:axId val="228767775"/>
        <c:axId val="228771615"/>
      </c:barChart>
      <c:catAx>
        <c:axId val="22876777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28771615"/>
        <c:crosses val="autoZero"/>
        <c:auto val="1"/>
        <c:lblAlgn val="ctr"/>
        <c:lblOffset val="100"/>
        <c:noMultiLvlLbl val="0"/>
      </c:catAx>
      <c:valAx>
        <c:axId val="228771615"/>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2876777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298902239907845"/>
          <c:y val="3.151452916797131E-2"/>
          <c:w val="0.77356531981486443"/>
          <c:h val="0.81014131683358614"/>
        </c:manualLayout>
      </c:layout>
      <c:barChart>
        <c:barDir val="bar"/>
        <c:grouping val="clustered"/>
        <c:varyColors val="0"/>
        <c:ser>
          <c:idx val="0"/>
          <c:order val="0"/>
          <c:tx>
            <c:strRef>
              <c:f>Comparison!$B$135</c:f>
              <c:strCache>
                <c:ptCount val="1"/>
                <c:pt idx="0">
                  <c:v>Next Summer</c:v>
                </c:pt>
              </c:strCache>
            </c:strRef>
          </c:tx>
          <c:spPr>
            <a:solidFill>
              <a:schemeClr val="accent2"/>
            </a:solidFill>
            <a:ln>
              <a:noFill/>
            </a:ln>
            <a:effectLst/>
          </c:spPr>
          <c:invertIfNegative val="0"/>
          <c:dLbls>
            <c:dLbl>
              <c:idx val="0"/>
              <c:layout>
                <c:manualLayout>
                  <c:x val="-3.3823396770993057E-3"/>
                  <c:y val="2.45253128908520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F61-473A-803A-4FCCB43702B0}"/>
                </c:ext>
              </c:extLst>
            </c:dLbl>
            <c:dLbl>
              <c:idx val="1"/>
              <c:layout>
                <c:manualLayout>
                  <c:x val="0"/>
                  <c:y val="8.175104296950685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F61-473A-803A-4FCCB43702B0}"/>
                </c:ext>
              </c:extLst>
            </c:dLbl>
            <c:dLbl>
              <c:idx val="2"/>
              <c:layout>
                <c:manualLayout>
                  <c:x val="-1.1274465590331018E-3"/>
                  <c:y val="2.180027812520183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F61-473A-803A-4FCCB43702B0}"/>
                </c:ext>
              </c:extLst>
            </c:dLbl>
            <c:dLbl>
              <c:idx val="3"/>
              <c:layout>
                <c:manualLayout>
                  <c:x val="-3.3823396770993057E-3"/>
                  <c:y val="2.452531289085200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F61-473A-803A-4FCCB43702B0}"/>
                </c:ext>
              </c:extLst>
            </c:dLbl>
            <c:dLbl>
              <c:idx val="4"/>
              <c:layout>
                <c:manualLayout>
                  <c:x val="-1.1274465590331018E-3"/>
                  <c:y val="1.907524335955160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F61-473A-803A-4FCCB43702B0}"/>
                </c:ext>
              </c:extLst>
            </c:dLbl>
            <c:dLbl>
              <c:idx val="5"/>
              <c:layout>
                <c:manualLayout>
                  <c:x val="0"/>
                  <c:y val="1.63502085939013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F61-473A-803A-4FCCB43702B0}"/>
                </c:ext>
              </c:extLst>
            </c:dLbl>
            <c:dLbl>
              <c:idx val="6"/>
              <c:layout>
                <c:manualLayout>
                  <c:x val="-2.2548931180662035E-3"/>
                  <c:y val="2.725034765650228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F61-473A-803A-4FCCB43702B0}"/>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Comparison!$A$136:$A$142</c:f>
              <c:strCache>
                <c:ptCount val="7"/>
                <c:pt idx="0">
                  <c:v>Others (Please Specify)</c:v>
                </c:pt>
                <c:pt idx="1">
                  <c:v>Gin</c:v>
                </c:pt>
                <c:pt idx="2">
                  <c:v>Wine</c:v>
                </c:pt>
                <c:pt idx="3">
                  <c:v>Rum</c:v>
                </c:pt>
                <c:pt idx="4">
                  <c:v>Whisky</c:v>
                </c:pt>
                <c:pt idx="5">
                  <c:v>Vodka</c:v>
                </c:pt>
                <c:pt idx="6">
                  <c:v>Beer</c:v>
                </c:pt>
              </c:strCache>
            </c:strRef>
          </c:cat>
          <c:val>
            <c:numRef>
              <c:f>Comparison!$B$136:$B$142</c:f>
              <c:numCache>
                <c:formatCode>0%</c:formatCode>
                <c:ptCount val="7"/>
                <c:pt idx="0">
                  <c:v>3.90625E-2</c:v>
                </c:pt>
                <c:pt idx="1">
                  <c:v>2.8645833333333332E-2</c:v>
                </c:pt>
                <c:pt idx="2">
                  <c:v>7.03125E-2</c:v>
                </c:pt>
                <c:pt idx="3">
                  <c:v>0.10416666666666667</c:v>
                </c:pt>
                <c:pt idx="4">
                  <c:v>0.1953125</c:v>
                </c:pt>
                <c:pt idx="5">
                  <c:v>0.19270833333333334</c:v>
                </c:pt>
                <c:pt idx="6">
                  <c:v>0.88802083333333337</c:v>
                </c:pt>
              </c:numCache>
            </c:numRef>
          </c:val>
          <c:extLst>
            <c:ext xmlns:c16="http://schemas.microsoft.com/office/drawing/2014/chart" uri="{C3380CC4-5D6E-409C-BE32-E72D297353CC}">
              <c16:uniqueId val="{00000000-BF61-473A-803A-4FCCB43702B0}"/>
            </c:ext>
          </c:extLst>
        </c:ser>
        <c:ser>
          <c:idx val="1"/>
          <c:order val="1"/>
          <c:tx>
            <c:strRef>
              <c:f>Comparison!$C$135</c:f>
              <c:strCache>
                <c:ptCount val="1"/>
                <c:pt idx="0">
                  <c:v>Last Summer</c:v>
                </c:pt>
              </c:strCache>
            </c:strRef>
          </c:tx>
          <c:spPr>
            <a:solidFill>
              <a:schemeClr val="accent1"/>
            </a:solidFill>
            <a:ln>
              <a:noFill/>
            </a:ln>
            <a:effectLst/>
          </c:spPr>
          <c:invertIfNegative val="0"/>
          <c:dLbls>
            <c:dLbl>
              <c:idx val="1"/>
              <c:layout>
                <c:manualLayout>
                  <c:x val="-1.1274465590331018E-3"/>
                  <c:y val="-1.63502085939013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F61-473A-803A-4FCCB43702B0}"/>
                </c:ext>
              </c:extLst>
            </c:dLbl>
            <c:dLbl>
              <c:idx val="5"/>
              <c:layout>
                <c:manualLayout>
                  <c:x val="-8.2678459220477988E-17"/>
                  <c:y val="-1.63502085939013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F61-473A-803A-4FCCB43702B0}"/>
                </c:ext>
              </c:extLst>
            </c:dLbl>
            <c:dLbl>
              <c:idx val="6"/>
              <c:layout>
                <c:manualLayout>
                  <c:x val="-5.6372327951655088E-3"/>
                  <c:y val="-1.907524335955159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F61-473A-803A-4FCCB43702B0}"/>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Comparison!$A$136:$A$142</c:f>
              <c:strCache>
                <c:ptCount val="7"/>
                <c:pt idx="0">
                  <c:v>Others (Please Specify)</c:v>
                </c:pt>
                <c:pt idx="1">
                  <c:v>Gin</c:v>
                </c:pt>
                <c:pt idx="2">
                  <c:v>Wine</c:v>
                </c:pt>
                <c:pt idx="3">
                  <c:v>Rum</c:v>
                </c:pt>
                <c:pt idx="4">
                  <c:v>Whisky</c:v>
                </c:pt>
                <c:pt idx="5">
                  <c:v>Vodka</c:v>
                </c:pt>
                <c:pt idx="6">
                  <c:v>Beer</c:v>
                </c:pt>
              </c:strCache>
            </c:strRef>
          </c:cat>
          <c:val>
            <c:numRef>
              <c:f>Comparison!$C$136:$C$142</c:f>
              <c:numCache>
                <c:formatCode>0%</c:formatCode>
                <c:ptCount val="7"/>
                <c:pt idx="0">
                  <c:v>3.90625E-2</c:v>
                </c:pt>
                <c:pt idx="1">
                  <c:v>2.8645833333333332E-2</c:v>
                </c:pt>
                <c:pt idx="2">
                  <c:v>7.8125E-2</c:v>
                </c:pt>
                <c:pt idx="3">
                  <c:v>0.13541666666666666</c:v>
                </c:pt>
                <c:pt idx="4">
                  <c:v>0.19791666666666666</c:v>
                </c:pt>
                <c:pt idx="5">
                  <c:v>0.2265625</c:v>
                </c:pt>
                <c:pt idx="6">
                  <c:v>0.8828125</c:v>
                </c:pt>
              </c:numCache>
            </c:numRef>
          </c:val>
          <c:extLst>
            <c:ext xmlns:c16="http://schemas.microsoft.com/office/drawing/2014/chart" uri="{C3380CC4-5D6E-409C-BE32-E72D297353CC}">
              <c16:uniqueId val="{00000001-BF61-473A-803A-4FCCB43702B0}"/>
            </c:ext>
          </c:extLst>
        </c:ser>
        <c:dLbls>
          <c:dLblPos val="outEnd"/>
          <c:showLegendKey val="0"/>
          <c:showVal val="1"/>
          <c:showCatName val="0"/>
          <c:showSerName val="0"/>
          <c:showPercent val="0"/>
          <c:showBubbleSize val="0"/>
        </c:dLbls>
        <c:gapWidth val="182"/>
        <c:axId val="158477968"/>
        <c:axId val="158476528"/>
      </c:barChart>
      <c:catAx>
        <c:axId val="158477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58476528"/>
        <c:crosses val="autoZero"/>
        <c:auto val="1"/>
        <c:lblAlgn val="ctr"/>
        <c:lblOffset val="100"/>
        <c:noMultiLvlLbl val="0"/>
      </c:catAx>
      <c:valAx>
        <c:axId val="15847652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5847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'Overall Analysis'!$B$545</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 Analysis'!$A$546:$A$550</c:f>
              <c:strCache>
                <c:ptCount val="5"/>
                <c:pt idx="0">
                  <c:v>Not important at all</c:v>
                </c:pt>
                <c:pt idx="1">
                  <c:v>Not important</c:v>
                </c:pt>
                <c:pt idx="2">
                  <c:v>Neutral</c:v>
                </c:pt>
                <c:pt idx="3">
                  <c:v>Important</c:v>
                </c:pt>
                <c:pt idx="4">
                  <c:v>Very Important</c:v>
                </c:pt>
              </c:strCache>
            </c:strRef>
          </c:cat>
          <c:val>
            <c:numRef>
              <c:f>'Overall Analysis'!$B$546:$B$550</c:f>
              <c:numCache>
                <c:formatCode>0.00%</c:formatCode>
                <c:ptCount val="5"/>
                <c:pt idx="0">
                  <c:v>5.208333333333333E-3</c:v>
                </c:pt>
                <c:pt idx="1">
                  <c:v>0.11197916666666667</c:v>
                </c:pt>
                <c:pt idx="2">
                  <c:v>2.6041666666666665E-3</c:v>
                </c:pt>
                <c:pt idx="3">
                  <c:v>0.3046875</c:v>
                </c:pt>
                <c:pt idx="4">
                  <c:v>0.57552083333333337</c:v>
                </c:pt>
              </c:numCache>
            </c:numRef>
          </c:val>
          <c:extLst>
            <c:ext xmlns:c16="http://schemas.microsoft.com/office/drawing/2014/chart" uri="{C3380CC4-5D6E-409C-BE32-E72D297353CC}">
              <c16:uniqueId val="{00000000-819C-4C3B-BDAB-85648EF022A7}"/>
            </c:ext>
          </c:extLst>
        </c:ser>
        <c:dLbls>
          <c:dLblPos val="outEnd"/>
          <c:showLegendKey val="0"/>
          <c:showVal val="1"/>
          <c:showCatName val="0"/>
          <c:showSerName val="0"/>
          <c:showPercent val="0"/>
          <c:showBubbleSize val="0"/>
        </c:dLbls>
        <c:gapWidth val="219"/>
        <c:overlap val="-27"/>
        <c:axId val="302405872"/>
        <c:axId val="302406832"/>
      </c:barChart>
      <c:catAx>
        <c:axId val="30240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02406832"/>
        <c:crosses val="autoZero"/>
        <c:auto val="1"/>
        <c:lblAlgn val="ctr"/>
        <c:lblOffset val="100"/>
        <c:noMultiLvlLbl val="0"/>
      </c:catAx>
      <c:valAx>
        <c:axId val="302406832"/>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02405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026198131794255"/>
          <c:y val="2.9508482051576686E-2"/>
          <c:w val="0.59923363810791019"/>
          <c:h val="0.94171641778434179"/>
        </c:manualLayout>
      </c:layout>
      <c:barChart>
        <c:barDir val="bar"/>
        <c:grouping val="clustered"/>
        <c:varyColors val="0"/>
        <c:ser>
          <c:idx val="0"/>
          <c:order val="0"/>
          <c:tx>
            <c:strRef>
              <c:f>'11.1 important '!$M$11</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'11.1 important '!$L$12:$L$16</c:f>
              <c:strCache>
                <c:ptCount val="5"/>
                <c:pt idx="0">
                  <c:v>Brand Name Creates Emotional Connection</c:v>
                </c:pt>
                <c:pt idx="1">
                  <c:v>Brand Name Creates Brand Recall</c:v>
                </c:pt>
                <c:pt idx="2">
                  <c:v>Brand Name Reflects Value</c:v>
                </c:pt>
                <c:pt idx="3">
                  <c:v>Brand Name Reflects Social Status</c:v>
                </c:pt>
                <c:pt idx="4">
                  <c:v>Brand Name Reflects it’s Authenticity</c:v>
                </c:pt>
              </c:strCache>
            </c:strRef>
          </c:cat>
          <c:val>
            <c:numRef>
              <c:f>'11.1 important '!$M$12:$M$16</c:f>
              <c:numCache>
                <c:formatCode>0%</c:formatCode>
                <c:ptCount val="5"/>
                <c:pt idx="0">
                  <c:v>5.5214723926380369E-2</c:v>
                </c:pt>
                <c:pt idx="1">
                  <c:v>7.3619631901840496E-2</c:v>
                </c:pt>
                <c:pt idx="2">
                  <c:v>9.815950920245399E-2</c:v>
                </c:pt>
                <c:pt idx="3">
                  <c:v>0.38650306748466257</c:v>
                </c:pt>
                <c:pt idx="4">
                  <c:v>0.93251533742331283</c:v>
                </c:pt>
              </c:numCache>
            </c:numRef>
          </c:val>
          <c:extLst>
            <c:ext xmlns:c16="http://schemas.microsoft.com/office/drawing/2014/chart" uri="{C3380CC4-5D6E-409C-BE32-E72D297353CC}">
              <c16:uniqueId val="{00000000-CB69-4415-A6AA-B7349BB43483}"/>
            </c:ext>
          </c:extLst>
        </c:ser>
        <c:dLbls>
          <c:dLblPos val="outEnd"/>
          <c:showLegendKey val="0"/>
          <c:showVal val="1"/>
          <c:showCatName val="0"/>
          <c:showSerName val="0"/>
          <c:showPercent val="0"/>
          <c:showBubbleSize val="0"/>
        </c:dLbls>
        <c:gapWidth val="182"/>
        <c:axId val="667550799"/>
        <c:axId val="667569519"/>
      </c:barChart>
      <c:catAx>
        <c:axId val="6675507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667569519"/>
        <c:crosses val="autoZero"/>
        <c:auto val="1"/>
        <c:lblAlgn val="ctr"/>
        <c:lblOffset val="100"/>
        <c:noMultiLvlLbl val="0"/>
      </c:catAx>
      <c:valAx>
        <c:axId val="667569519"/>
        <c:scaling>
          <c:orientation val="minMax"/>
        </c:scaling>
        <c:delete val="1"/>
        <c:axPos val="b"/>
        <c:numFmt formatCode="0%" sourceLinked="1"/>
        <c:majorTickMark val="none"/>
        <c:minorTickMark val="none"/>
        <c:tickLblPos val="nextTo"/>
        <c:crossAx val="6675507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'11.1 not important'!$L$10</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'11.1 not important'!$K$11:$K$14</c:f>
              <c:strCache>
                <c:ptCount val="4"/>
                <c:pt idx="0">
                  <c:v>Personal Satisfaction Matters, Brand doesn't</c:v>
                </c:pt>
                <c:pt idx="1">
                  <c:v>Consumption for Social Enjoyment </c:v>
                </c:pt>
                <c:pt idx="2">
                  <c:v>Choices are Driven by Quality </c:v>
                </c:pt>
                <c:pt idx="3">
                  <c:v>Choices are Driven By Price</c:v>
                </c:pt>
              </c:strCache>
            </c:strRef>
          </c:cat>
          <c:val>
            <c:numRef>
              <c:f>'11.1 not important'!$L$11:$L$14</c:f>
              <c:numCache>
                <c:formatCode>0%</c:formatCode>
                <c:ptCount val="4"/>
                <c:pt idx="0">
                  <c:v>0.63636363636363635</c:v>
                </c:pt>
                <c:pt idx="1">
                  <c:v>0.13636363636363635</c:v>
                </c:pt>
                <c:pt idx="2">
                  <c:v>0.13636363636363635</c:v>
                </c:pt>
                <c:pt idx="3">
                  <c:v>0.11363636363636363</c:v>
                </c:pt>
              </c:numCache>
            </c:numRef>
          </c:val>
          <c:extLst>
            <c:ext xmlns:c16="http://schemas.microsoft.com/office/drawing/2014/chart" uri="{C3380CC4-5D6E-409C-BE32-E72D297353CC}">
              <c16:uniqueId val="{00000000-F861-450A-A440-82AD08753603}"/>
            </c:ext>
          </c:extLst>
        </c:ser>
        <c:dLbls>
          <c:dLblPos val="outEnd"/>
          <c:showLegendKey val="0"/>
          <c:showVal val="1"/>
          <c:showCatName val="0"/>
          <c:showSerName val="0"/>
          <c:showPercent val="0"/>
          <c:showBubbleSize val="0"/>
        </c:dLbls>
        <c:gapWidth val="219"/>
        <c:overlap val="-27"/>
        <c:axId val="1790497519"/>
        <c:axId val="1790492719"/>
      </c:barChart>
      <c:catAx>
        <c:axId val="17904975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790492719"/>
        <c:crosses val="autoZero"/>
        <c:auto val="1"/>
        <c:lblAlgn val="ctr"/>
        <c:lblOffset val="100"/>
        <c:noMultiLvlLbl val="0"/>
      </c:catAx>
      <c:valAx>
        <c:axId val="1790492719"/>
        <c:scaling>
          <c:orientation val="minMax"/>
        </c:scaling>
        <c:delete val="1"/>
        <c:axPos val="l"/>
        <c:numFmt formatCode="0%" sourceLinked="1"/>
        <c:majorTickMark val="none"/>
        <c:minorTickMark val="none"/>
        <c:tickLblPos val="nextTo"/>
        <c:crossAx val="1790497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userShapes r:id="rId4"/>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532328159826948"/>
          <c:y val="2.991423087688432E-3"/>
          <c:w val="0.65084826593392697"/>
          <c:h val="0.9966686992682634"/>
        </c:manualLayout>
      </c:layout>
      <c:barChart>
        <c:barDir val="bar"/>
        <c:grouping val="clustered"/>
        <c:varyColors val="0"/>
        <c:ser>
          <c:idx val="0"/>
          <c:order val="0"/>
          <c:tx>
            <c:strRef>
              <c:f>'8 switch'!$M$16</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'8 switch'!$L$17:$L$21</c:f>
              <c:strCache>
                <c:ptCount val="5"/>
                <c:pt idx="0">
                  <c:v>Lifestyle Change</c:v>
                </c:pt>
                <c:pt idx="1">
                  <c:v>Lack of Availability of Preferred Brands</c:v>
                </c:pt>
                <c:pt idx="2">
                  <c:v>Increase in Price of Preferred Brands</c:v>
                </c:pt>
                <c:pt idx="3">
                  <c:v>Peer Influence</c:v>
                </c:pt>
                <c:pt idx="4">
                  <c:v>Change in Preference</c:v>
                </c:pt>
              </c:strCache>
            </c:strRef>
          </c:cat>
          <c:val>
            <c:numRef>
              <c:f>'8 switch'!$M$17:$M$21</c:f>
              <c:numCache>
                <c:formatCode>0%</c:formatCode>
                <c:ptCount val="5"/>
                <c:pt idx="0">
                  <c:v>4.2553191489361701E-2</c:v>
                </c:pt>
                <c:pt idx="1">
                  <c:v>6.3829787234042548E-2</c:v>
                </c:pt>
                <c:pt idx="2">
                  <c:v>8.5106382978723402E-2</c:v>
                </c:pt>
                <c:pt idx="3">
                  <c:v>0.23404255319148937</c:v>
                </c:pt>
                <c:pt idx="4">
                  <c:v>0.8936170212765957</c:v>
                </c:pt>
              </c:numCache>
            </c:numRef>
          </c:val>
          <c:extLst>
            <c:ext xmlns:c16="http://schemas.microsoft.com/office/drawing/2014/chart" uri="{C3380CC4-5D6E-409C-BE32-E72D297353CC}">
              <c16:uniqueId val="{00000000-717E-4B4D-8B3D-6BC11CCBCBB8}"/>
            </c:ext>
          </c:extLst>
        </c:ser>
        <c:dLbls>
          <c:dLblPos val="outEnd"/>
          <c:showLegendKey val="0"/>
          <c:showVal val="1"/>
          <c:showCatName val="0"/>
          <c:showSerName val="0"/>
          <c:showPercent val="0"/>
          <c:showBubbleSize val="0"/>
        </c:dLbls>
        <c:gapWidth val="182"/>
        <c:axId val="1839572223"/>
        <c:axId val="1839572703"/>
      </c:barChart>
      <c:catAx>
        <c:axId val="183957222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39572703"/>
        <c:crosses val="autoZero"/>
        <c:auto val="1"/>
        <c:lblAlgn val="ctr"/>
        <c:lblOffset val="100"/>
        <c:noMultiLvlLbl val="0"/>
      </c:catAx>
      <c:valAx>
        <c:axId val="1839572703"/>
        <c:scaling>
          <c:orientation val="minMax"/>
        </c:scaling>
        <c:delete val="1"/>
        <c:axPos val="b"/>
        <c:numFmt formatCode="0%" sourceLinked="1"/>
        <c:majorTickMark val="none"/>
        <c:minorTickMark val="none"/>
        <c:tickLblPos val="nextTo"/>
        <c:crossAx val="18395722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496878215331678E-2"/>
          <c:y val="4.6200883179991964E-2"/>
          <c:w val="0.96743188046578643"/>
          <c:h val="0.79511422669476439"/>
        </c:manualLayout>
      </c:layout>
      <c:barChart>
        <c:barDir val="col"/>
        <c:grouping val="clustered"/>
        <c:varyColors val="0"/>
        <c:ser>
          <c:idx val="0"/>
          <c:order val="0"/>
          <c:tx>
            <c:strRef>
              <c:f>'9.1 switch'!$M$11</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'9.1 switch'!$L$12:$L$15</c:f>
              <c:strCache>
                <c:ptCount val="4"/>
                <c:pt idx="0">
                  <c:v>Weather Influence</c:v>
                </c:pt>
                <c:pt idx="1">
                  <c:v>Change in Preference</c:v>
                </c:pt>
                <c:pt idx="2">
                  <c:v>Peer Influence</c:v>
                </c:pt>
                <c:pt idx="3">
                  <c:v>Availability of More Options in Winter</c:v>
                </c:pt>
              </c:strCache>
            </c:strRef>
          </c:cat>
          <c:val>
            <c:numRef>
              <c:f>'9.1 switch'!$M$12:$M$15</c:f>
              <c:numCache>
                <c:formatCode>0%</c:formatCode>
                <c:ptCount val="4"/>
                <c:pt idx="0">
                  <c:v>0.90259740259740262</c:v>
                </c:pt>
                <c:pt idx="1">
                  <c:v>0.11688311688311688</c:v>
                </c:pt>
                <c:pt idx="2">
                  <c:v>5.1948051948051951E-2</c:v>
                </c:pt>
                <c:pt idx="3">
                  <c:v>6.4935064935064939E-3</c:v>
                </c:pt>
              </c:numCache>
            </c:numRef>
          </c:val>
          <c:extLst>
            <c:ext xmlns:c16="http://schemas.microsoft.com/office/drawing/2014/chart" uri="{C3380CC4-5D6E-409C-BE32-E72D297353CC}">
              <c16:uniqueId val="{00000000-90AE-48CA-92DC-2651ACBC4CC9}"/>
            </c:ext>
          </c:extLst>
        </c:ser>
        <c:dLbls>
          <c:dLblPos val="outEnd"/>
          <c:showLegendKey val="0"/>
          <c:showVal val="1"/>
          <c:showCatName val="0"/>
          <c:showSerName val="0"/>
          <c:showPercent val="0"/>
          <c:showBubbleSize val="0"/>
        </c:dLbls>
        <c:gapWidth val="219"/>
        <c:overlap val="-27"/>
        <c:axId val="740645679"/>
        <c:axId val="740642319"/>
      </c:barChart>
      <c:catAx>
        <c:axId val="740645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740642319"/>
        <c:crosses val="autoZero"/>
        <c:auto val="1"/>
        <c:lblAlgn val="ctr"/>
        <c:lblOffset val="100"/>
        <c:noMultiLvlLbl val="0"/>
      </c:catAx>
      <c:valAx>
        <c:axId val="740642319"/>
        <c:scaling>
          <c:orientation val="minMax"/>
        </c:scaling>
        <c:delete val="1"/>
        <c:axPos val="l"/>
        <c:numFmt formatCode="0%" sourceLinked="1"/>
        <c:majorTickMark val="none"/>
        <c:minorTickMark val="none"/>
        <c:tickLblPos val="nextTo"/>
        <c:crossAx val="7406456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411648619086463"/>
          <c:y val="8.4610466514575093E-3"/>
          <c:w val="0.7780750863495417"/>
          <c:h val="0.80406604201782739"/>
        </c:manualLayout>
      </c:layout>
      <c:barChart>
        <c:barDir val="bar"/>
        <c:grouping val="clustered"/>
        <c:varyColors val="0"/>
        <c:ser>
          <c:idx val="0"/>
          <c:order val="0"/>
          <c:tx>
            <c:strRef>
              <c:f>Age!$B$24</c:f>
              <c:strCache>
                <c:ptCount val="1"/>
                <c:pt idx="0">
                  <c:v>31-45</c:v>
                </c:pt>
              </c:strCache>
            </c:strRef>
          </c:tx>
          <c:spPr>
            <a:solidFill>
              <a:schemeClr val="accent2"/>
            </a:solidFill>
            <a:ln>
              <a:noFill/>
            </a:ln>
            <a:effectLst/>
          </c:spPr>
          <c:invertIfNegative val="0"/>
          <c:dLbls>
            <c:dLbl>
              <c:idx val="0"/>
              <c:layout>
                <c:manualLayout>
                  <c:x val="0"/>
                  <c:y val="2.538313995437252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AA9-400B-9079-BD2D333D0535}"/>
                </c:ext>
              </c:extLst>
            </c:dLbl>
            <c:dLbl>
              <c:idx val="1"/>
              <c:layout>
                <c:manualLayout>
                  <c:x val="1.5784253227715549E-2"/>
                  <c:y val="2.820348883819170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AA9-400B-9079-BD2D333D0535}"/>
                </c:ext>
              </c:extLst>
            </c:dLbl>
            <c:dLbl>
              <c:idx val="3"/>
              <c:layout>
                <c:manualLayout>
                  <c:x val="0"/>
                  <c:y val="3.384418660583003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AA9-400B-9079-BD2D333D0535}"/>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Age!$A$25:$A$31</c:f>
              <c:strCache>
                <c:ptCount val="7"/>
                <c:pt idx="0">
                  <c:v>Others (Please Specify)</c:v>
                </c:pt>
                <c:pt idx="1">
                  <c:v>Gin</c:v>
                </c:pt>
                <c:pt idx="2">
                  <c:v>Wine</c:v>
                </c:pt>
                <c:pt idx="3">
                  <c:v>Vodka</c:v>
                </c:pt>
                <c:pt idx="4">
                  <c:v>Whisky</c:v>
                </c:pt>
                <c:pt idx="5">
                  <c:v>Beer</c:v>
                </c:pt>
                <c:pt idx="6">
                  <c:v>Rum</c:v>
                </c:pt>
              </c:strCache>
            </c:strRef>
          </c:cat>
          <c:val>
            <c:numRef>
              <c:f>Age!$B$25:$B$31</c:f>
              <c:numCache>
                <c:formatCode>0%</c:formatCode>
                <c:ptCount val="7"/>
                <c:pt idx="0">
                  <c:v>2.6041666666666668E-2</c:v>
                </c:pt>
                <c:pt idx="1">
                  <c:v>3.125E-2</c:v>
                </c:pt>
                <c:pt idx="2">
                  <c:v>2.0833333333333332E-2</c:v>
                </c:pt>
                <c:pt idx="3">
                  <c:v>0.27604166666666669</c:v>
                </c:pt>
                <c:pt idx="4">
                  <c:v>0.41666666666666669</c:v>
                </c:pt>
                <c:pt idx="5">
                  <c:v>0.25</c:v>
                </c:pt>
                <c:pt idx="6">
                  <c:v>0.97916666666666663</c:v>
                </c:pt>
              </c:numCache>
            </c:numRef>
          </c:val>
          <c:extLst>
            <c:ext xmlns:c16="http://schemas.microsoft.com/office/drawing/2014/chart" uri="{C3380CC4-5D6E-409C-BE32-E72D297353CC}">
              <c16:uniqueId val="{00000000-2AA9-400B-9079-BD2D333D0535}"/>
            </c:ext>
          </c:extLst>
        </c:ser>
        <c:ser>
          <c:idx val="1"/>
          <c:order val="1"/>
          <c:tx>
            <c:strRef>
              <c:f>Age!$C$24</c:f>
              <c:strCache>
                <c:ptCount val="1"/>
                <c:pt idx="0">
                  <c:v>18-30</c:v>
                </c:pt>
              </c:strCache>
            </c:strRef>
          </c:tx>
          <c:spPr>
            <a:solidFill>
              <a:schemeClr val="accent1"/>
            </a:solidFill>
            <a:ln>
              <a:noFill/>
            </a:ln>
            <a:effectLst/>
          </c:spPr>
          <c:invertIfNegative val="0"/>
          <c:dLbls>
            <c:dLbl>
              <c:idx val="2"/>
              <c:layout>
                <c:manualLayout>
                  <c:x val="-4.1339233280142642E-17"/>
                  <c:y val="-1.97424421867341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AA9-400B-9079-BD2D333D0535}"/>
                </c:ext>
              </c:extLst>
            </c:dLbl>
            <c:dLbl>
              <c:idx val="6"/>
              <c:layout>
                <c:manualLayout>
                  <c:x val="1.1274466591225394E-3"/>
                  <c:y val="-1.35314537043153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AA9-400B-9079-BD2D333D0535}"/>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Age!$A$25:$A$31</c:f>
              <c:strCache>
                <c:ptCount val="7"/>
                <c:pt idx="0">
                  <c:v>Others (Please Specify)</c:v>
                </c:pt>
                <c:pt idx="1">
                  <c:v>Gin</c:v>
                </c:pt>
                <c:pt idx="2">
                  <c:v>Wine</c:v>
                </c:pt>
                <c:pt idx="3">
                  <c:v>Vodka</c:v>
                </c:pt>
                <c:pt idx="4">
                  <c:v>Whisky</c:v>
                </c:pt>
                <c:pt idx="5">
                  <c:v>Beer</c:v>
                </c:pt>
                <c:pt idx="6">
                  <c:v>Rum</c:v>
                </c:pt>
              </c:strCache>
            </c:strRef>
          </c:cat>
          <c:val>
            <c:numRef>
              <c:f>Age!$C$25:$C$31</c:f>
              <c:numCache>
                <c:formatCode>0%</c:formatCode>
                <c:ptCount val="7"/>
                <c:pt idx="0">
                  <c:v>2.6041666666666668E-2</c:v>
                </c:pt>
                <c:pt idx="1">
                  <c:v>1.0416666666666666E-2</c:v>
                </c:pt>
                <c:pt idx="2">
                  <c:v>6.25E-2</c:v>
                </c:pt>
                <c:pt idx="3">
                  <c:v>0.30729166666666669</c:v>
                </c:pt>
                <c:pt idx="4">
                  <c:v>0.171875</c:v>
                </c:pt>
                <c:pt idx="5">
                  <c:v>0.875</c:v>
                </c:pt>
                <c:pt idx="6">
                  <c:v>0.32291666666666669</c:v>
                </c:pt>
              </c:numCache>
            </c:numRef>
          </c:val>
          <c:extLst>
            <c:ext xmlns:c16="http://schemas.microsoft.com/office/drawing/2014/chart" uri="{C3380CC4-5D6E-409C-BE32-E72D297353CC}">
              <c16:uniqueId val="{00000001-2AA9-400B-9079-BD2D333D0535}"/>
            </c:ext>
          </c:extLst>
        </c:ser>
        <c:dLbls>
          <c:dLblPos val="outEnd"/>
          <c:showLegendKey val="0"/>
          <c:showVal val="1"/>
          <c:showCatName val="0"/>
          <c:showSerName val="0"/>
          <c:showPercent val="0"/>
          <c:showBubbleSize val="0"/>
        </c:dLbls>
        <c:gapWidth val="182"/>
        <c:axId val="157004416"/>
        <c:axId val="157004896"/>
      </c:barChart>
      <c:catAx>
        <c:axId val="1570044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57004896"/>
        <c:crosses val="autoZero"/>
        <c:auto val="1"/>
        <c:lblAlgn val="ctr"/>
        <c:lblOffset val="100"/>
        <c:noMultiLvlLbl val="0"/>
      </c:catAx>
      <c:valAx>
        <c:axId val="157004896"/>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5700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a:t>18-30</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39725578061010147"/>
          <c:y val="0.12530031668800662"/>
          <c:w val="0.54550232324489345"/>
          <c:h val="0.68630466807078228"/>
        </c:manualLayout>
      </c:layout>
      <c:barChart>
        <c:barDir val="bar"/>
        <c:grouping val="clustered"/>
        <c:varyColors val="0"/>
        <c:ser>
          <c:idx val="0"/>
          <c:order val="0"/>
          <c:tx>
            <c:strRef>
              <c:f>Comparison!$B$212</c:f>
              <c:strCache>
                <c:ptCount val="1"/>
                <c:pt idx="0">
                  <c:v>Last Winter</c:v>
                </c:pt>
              </c:strCache>
            </c:strRef>
          </c:tx>
          <c:spPr>
            <a:solidFill>
              <a:schemeClr val="accent2"/>
            </a:solidFill>
            <a:ln>
              <a:noFill/>
            </a:ln>
            <a:effectLst/>
          </c:spPr>
          <c:invertIfNegative val="0"/>
          <c:dLbls>
            <c:dLbl>
              <c:idx val="0"/>
              <c:layout>
                <c:manualLayout>
                  <c:x val="0"/>
                  <c:y val="2.97766912281385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9CF-48A2-81B4-B38BEB6D5349}"/>
                </c:ext>
              </c:extLst>
            </c:dLbl>
            <c:dLbl>
              <c:idx val="4"/>
              <c:layout>
                <c:manualLayout>
                  <c:x val="-2.3207779247604648E-3"/>
                  <c:y val="-5.458996995692922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9CF-48A2-81B4-B38BEB6D5349}"/>
                </c:ext>
              </c:extLst>
            </c:dLbl>
            <c:dLbl>
              <c:idx val="6"/>
              <c:layout>
                <c:manualLayout>
                  <c:x val="9.2831116990415193E-3"/>
                  <c:y val="4.46650368422076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9CF-48A2-81B4-B38BEB6D5349}"/>
                </c:ext>
              </c:extLst>
            </c:dLbl>
            <c:spPr>
              <a:noFill/>
              <a:ln>
                <a:solidFill>
                  <a:schemeClr val="accent1"/>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Comparison!$A$213:$A$219</c:f>
              <c:strCache>
                <c:ptCount val="7"/>
                <c:pt idx="0">
                  <c:v>Others (Please Specify)</c:v>
                </c:pt>
                <c:pt idx="1">
                  <c:v>Gin</c:v>
                </c:pt>
                <c:pt idx="2">
                  <c:v>Wine</c:v>
                </c:pt>
                <c:pt idx="3">
                  <c:v>Whisky</c:v>
                </c:pt>
                <c:pt idx="4">
                  <c:v>Vodka</c:v>
                </c:pt>
                <c:pt idx="5">
                  <c:v>Rum</c:v>
                </c:pt>
                <c:pt idx="6">
                  <c:v>Beer</c:v>
                </c:pt>
              </c:strCache>
            </c:strRef>
          </c:cat>
          <c:val>
            <c:numRef>
              <c:f>Comparison!$B$213:$B$219</c:f>
              <c:numCache>
                <c:formatCode>0%</c:formatCode>
                <c:ptCount val="7"/>
                <c:pt idx="0">
                  <c:v>5.208333333333333E-3</c:v>
                </c:pt>
                <c:pt idx="1">
                  <c:v>5.208333333333333E-3</c:v>
                </c:pt>
                <c:pt idx="2">
                  <c:v>5.7291666666666664E-2</c:v>
                </c:pt>
                <c:pt idx="3">
                  <c:v>0.15104166666666666</c:v>
                </c:pt>
                <c:pt idx="4">
                  <c:v>0.23958333333333334</c:v>
                </c:pt>
                <c:pt idx="5">
                  <c:v>0.32291666666666669</c:v>
                </c:pt>
                <c:pt idx="6">
                  <c:v>0.875</c:v>
                </c:pt>
              </c:numCache>
            </c:numRef>
          </c:val>
          <c:extLst>
            <c:ext xmlns:c16="http://schemas.microsoft.com/office/drawing/2014/chart" uri="{C3380CC4-5D6E-409C-BE32-E72D297353CC}">
              <c16:uniqueId val="{00000000-49CF-48A2-81B4-B38BEB6D5349}"/>
            </c:ext>
          </c:extLst>
        </c:ser>
        <c:ser>
          <c:idx val="1"/>
          <c:order val="1"/>
          <c:tx>
            <c:strRef>
              <c:f>Comparison!$C$212</c:f>
              <c:strCache>
                <c:ptCount val="1"/>
                <c:pt idx="0">
                  <c:v>This Winter</c:v>
                </c:pt>
              </c:strCache>
            </c:strRef>
          </c:tx>
          <c:spPr>
            <a:solidFill>
              <a:schemeClr val="accent1"/>
            </a:solidFill>
            <a:ln>
              <a:noFill/>
            </a:ln>
            <a:effectLst/>
          </c:spPr>
          <c:invertIfNegative val="0"/>
          <c:dLbls>
            <c:dLbl>
              <c:idx val="1"/>
              <c:layout>
                <c:manualLayout>
                  <c:x val="4.6415558495207593E-2"/>
                  <c:y val="5.955338245627691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9CF-48A2-81B4-B38BEB6D5349}"/>
                </c:ext>
              </c:extLst>
            </c:dLbl>
            <c:dLbl>
              <c:idx val="2"/>
              <c:layout>
                <c:manualLayout>
                  <c:x val="5.1057114344728351E-2"/>
                  <c:y val="5.955338245627691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9CF-48A2-81B4-B38BEB6D5349}"/>
                </c:ext>
              </c:extLst>
            </c:dLbl>
            <c:dLbl>
              <c:idx val="3"/>
              <c:layout>
                <c:manualLayout>
                  <c:x val="4.8736336419967885E-2"/>
                  <c:y val="-1.191067649125538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9CF-48A2-81B4-B38BEB6D5349}"/>
                </c:ext>
              </c:extLst>
            </c:dLbl>
            <c:dLbl>
              <c:idx val="4"/>
              <c:layout>
                <c:manualLayout>
                  <c:x val="2.5528557172364175E-2"/>
                  <c:y val="2.977669122813845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9CF-48A2-81B4-B38BEB6D5349}"/>
                </c:ext>
              </c:extLst>
            </c:dLbl>
            <c:dLbl>
              <c:idx val="5"/>
              <c:layout>
                <c:manualLayout>
                  <c:x val="-8.5094207559000164E-17"/>
                  <c:y val="-2.977669122813845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9CF-48A2-81B4-B38BEB6D5349}"/>
                </c:ext>
              </c:extLst>
            </c:dLbl>
            <c:spPr>
              <a:noFill/>
              <a:ln>
                <a:solidFill>
                  <a:schemeClr val="accent1"/>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Comparison!$A$213:$A$219</c:f>
              <c:strCache>
                <c:ptCount val="7"/>
                <c:pt idx="0">
                  <c:v>Others (Please Specify)</c:v>
                </c:pt>
                <c:pt idx="1">
                  <c:v>Gin</c:v>
                </c:pt>
                <c:pt idx="2">
                  <c:v>Wine</c:v>
                </c:pt>
                <c:pt idx="3">
                  <c:v>Whisky</c:v>
                </c:pt>
                <c:pt idx="4">
                  <c:v>Vodka</c:v>
                </c:pt>
                <c:pt idx="5">
                  <c:v>Rum</c:v>
                </c:pt>
                <c:pt idx="6">
                  <c:v>Beer</c:v>
                </c:pt>
              </c:strCache>
            </c:strRef>
          </c:cat>
          <c:val>
            <c:numRef>
              <c:f>Comparison!$C$213:$C$219</c:f>
              <c:numCache>
                <c:formatCode>0%</c:formatCode>
                <c:ptCount val="7"/>
                <c:pt idx="0">
                  <c:v>2.6041666666666668E-2</c:v>
                </c:pt>
                <c:pt idx="1">
                  <c:v>1.0416666666666666E-2</c:v>
                </c:pt>
                <c:pt idx="2">
                  <c:v>6.25E-2</c:v>
                </c:pt>
                <c:pt idx="3">
                  <c:v>0.171875</c:v>
                </c:pt>
                <c:pt idx="4">
                  <c:v>0.30729166666666669</c:v>
                </c:pt>
                <c:pt idx="5">
                  <c:v>0.32291666666666669</c:v>
                </c:pt>
                <c:pt idx="6">
                  <c:v>0.875</c:v>
                </c:pt>
              </c:numCache>
            </c:numRef>
          </c:val>
          <c:extLst>
            <c:ext xmlns:c16="http://schemas.microsoft.com/office/drawing/2014/chart" uri="{C3380CC4-5D6E-409C-BE32-E72D297353CC}">
              <c16:uniqueId val="{00000001-49CF-48A2-81B4-B38BEB6D5349}"/>
            </c:ext>
          </c:extLst>
        </c:ser>
        <c:dLbls>
          <c:dLblPos val="outEnd"/>
          <c:showLegendKey val="0"/>
          <c:showVal val="1"/>
          <c:showCatName val="0"/>
          <c:showSerName val="0"/>
          <c:showPercent val="0"/>
          <c:showBubbleSize val="0"/>
        </c:dLbls>
        <c:gapWidth val="182"/>
        <c:axId val="73836735"/>
        <c:axId val="73833375"/>
      </c:barChart>
      <c:catAx>
        <c:axId val="738367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3833375"/>
        <c:crosses val="autoZero"/>
        <c:auto val="1"/>
        <c:lblAlgn val="ctr"/>
        <c:lblOffset val="100"/>
        <c:noMultiLvlLbl val="0"/>
      </c:catAx>
      <c:valAx>
        <c:axId val="73833375"/>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38367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a:t>31-45</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bar"/>
        <c:grouping val="clustered"/>
        <c:varyColors val="0"/>
        <c:ser>
          <c:idx val="0"/>
          <c:order val="0"/>
          <c:tx>
            <c:strRef>
              <c:f>Comparison!$H$212</c:f>
              <c:strCache>
                <c:ptCount val="1"/>
                <c:pt idx="0">
                  <c:v>Last Winter</c:v>
                </c:pt>
              </c:strCache>
            </c:strRef>
          </c:tx>
          <c:spPr>
            <a:solidFill>
              <a:schemeClr val="accent2"/>
            </a:solidFill>
            <a:ln>
              <a:noFill/>
            </a:ln>
            <a:effectLst/>
          </c:spPr>
          <c:invertIfNegative val="0"/>
          <c:dLbls>
            <c:dLbl>
              <c:idx val="3"/>
              <c:layout>
                <c:manualLayout>
                  <c:x val="0"/>
                  <c:y val="2.08436838596969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05B-4EC2-8398-73D4B50F061A}"/>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Comparison!$G$213:$G$219</c:f>
              <c:strCache>
                <c:ptCount val="7"/>
                <c:pt idx="0">
                  <c:v>Others (Please Specify)</c:v>
                </c:pt>
                <c:pt idx="1">
                  <c:v>Wine</c:v>
                </c:pt>
                <c:pt idx="2">
                  <c:v>Gin</c:v>
                </c:pt>
                <c:pt idx="3">
                  <c:v>Beer</c:v>
                </c:pt>
                <c:pt idx="4">
                  <c:v>Vodka</c:v>
                </c:pt>
                <c:pt idx="5">
                  <c:v>Whisky</c:v>
                </c:pt>
                <c:pt idx="6">
                  <c:v>Rum</c:v>
                </c:pt>
              </c:strCache>
            </c:strRef>
          </c:cat>
          <c:val>
            <c:numRef>
              <c:f>Comparison!$H$213:$H$219</c:f>
              <c:numCache>
                <c:formatCode>0%</c:formatCode>
                <c:ptCount val="7"/>
                <c:pt idx="0">
                  <c:v>4.6875E-2</c:v>
                </c:pt>
                <c:pt idx="1">
                  <c:v>2.0833333333333332E-2</c:v>
                </c:pt>
                <c:pt idx="2">
                  <c:v>3.125E-2</c:v>
                </c:pt>
                <c:pt idx="3">
                  <c:v>0.296875</c:v>
                </c:pt>
                <c:pt idx="4">
                  <c:v>0.28125</c:v>
                </c:pt>
                <c:pt idx="5">
                  <c:v>0.39583333333333331</c:v>
                </c:pt>
                <c:pt idx="6">
                  <c:v>0.94791666666666663</c:v>
                </c:pt>
              </c:numCache>
            </c:numRef>
          </c:val>
          <c:extLst>
            <c:ext xmlns:c16="http://schemas.microsoft.com/office/drawing/2014/chart" uri="{C3380CC4-5D6E-409C-BE32-E72D297353CC}">
              <c16:uniqueId val="{00000000-605B-4EC2-8398-73D4B50F061A}"/>
            </c:ext>
          </c:extLst>
        </c:ser>
        <c:ser>
          <c:idx val="1"/>
          <c:order val="1"/>
          <c:tx>
            <c:strRef>
              <c:f>Comparison!$I$212</c:f>
              <c:strCache>
                <c:ptCount val="1"/>
                <c:pt idx="0">
                  <c:v>This Winter</c:v>
                </c:pt>
              </c:strCache>
            </c:strRef>
          </c:tx>
          <c:spPr>
            <a:solidFill>
              <a:schemeClr val="accent1"/>
            </a:solidFill>
            <a:ln>
              <a:noFill/>
            </a:ln>
            <a:effectLst/>
          </c:spPr>
          <c:invertIfNegative val="0"/>
          <c:dLbls>
            <c:dLbl>
              <c:idx val="0"/>
              <c:layout>
                <c:manualLayout>
                  <c:x val="8.343104536844953E-2"/>
                  <c:y val="-3.870969859657999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05B-4EC2-8398-73D4B50F061A}"/>
                </c:ext>
              </c:extLst>
            </c:dLbl>
            <c:dLbl>
              <c:idx val="1"/>
              <c:layout>
                <c:manualLayout>
                  <c:x val="5.6372327951655012E-2"/>
                  <c:y val="-1.191067649125538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05B-4EC2-8398-73D4B50F061A}"/>
                </c:ext>
              </c:extLst>
            </c:dLbl>
            <c:dLbl>
              <c:idx val="2"/>
              <c:layout>
                <c:manualLayout>
                  <c:x val="5.1862541715522681E-2"/>
                  <c:y val="-2.38213529825107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05B-4EC2-8398-73D4B50F061A}"/>
                </c:ext>
              </c:extLst>
            </c:dLbl>
            <c:dLbl>
              <c:idx val="3"/>
              <c:layout>
                <c:manualLayout>
                  <c:x val="-3.3823396770993053E-2"/>
                  <c:y val="-1.488834561406922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05B-4EC2-8398-73D4B50F061A}"/>
                </c:ext>
              </c:extLst>
            </c:dLbl>
            <c:dLbl>
              <c:idx val="4"/>
              <c:layout>
                <c:manualLayout>
                  <c:x val="-4.5097862361324154E-2"/>
                  <c:y val="-2.38213529825107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05B-4EC2-8398-73D4B50F061A}"/>
                </c:ext>
              </c:extLst>
            </c:dLbl>
            <c:dLbl>
              <c:idx val="5"/>
              <c:layout>
                <c:manualLayout>
                  <c:x val="6.0882114187787502E-2"/>
                  <c:y val="-2.67990221053246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05B-4EC2-8398-73D4B50F061A}"/>
                </c:ext>
              </c:extLst>
            </c:dLbl>
            <c:dLbl>
              <c:idx val="6"/>
              <c:layout>
                <c:manualLayout>
                  <c:x val="-1.6535691844095598E-16"/>
                  <c:y val="-3.87096985965800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05B-4EC2-8398-73D4B50F061A}"/>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Comparison!$G$213:$G$219</c:f>
              <c:strCache>
                <c:ptCount val="7"/>
                <c:pt idx="0">
                  <c:v>Others (Please Specify)</c:v>
                </c:pt>
                <c:pt idx="1">
                  <c:v>Wine</c:v>
                </c:pt>
                <c:pt idx="2">
                  <c:v>Gin</c:v>
                </c:pt>
                <c:pt idx="3">
                  <c:v>Beer</c:v>
                </c:pt>
                <c:pt idx="4">
                  <c:v>Vodka</c:v>
                </c:pt>
                <c:pt idx="5">
                  <c:v>Whisky</c:v>
                </c:pt>
                <c:pt idx="6">
                  <c:v>Rum</c:v>
                </c:pt>
              </c:strCache>
            </c:strRef>
          </c:cat>
          <c:val>
            <c:numRef>
              <c:f>Comparison!$I$213:$I$219</c:f>
              <c:numCache>
                <c:formatCode>0%</c:formatCode>
                <c:ptCount val="7"/>
                <c:pt idx="0">
                  <c:v>2.6041666666666668E-2</c:v>
                </c:pt>
                <c:pt idx="1">
                  <c:v>2.0833333333333332E-2</c:v>
                </c:pt>
                <c:pt idx="2">
                  <c:v>3.125E-2</c:v>
                </c:pt>
                <c:pt idx="3">
                  <c:v>0.25</c:v>
                </c:pt>
                <c:pt idx="4">
                  <c:v>0.27604166666666669</c:v>
                </c:pt>
                <c:pt idx="5">
                  <c:v>0.41666666666666669</c:v>
                </c:pt>
                <c:pt idx="6">
                  <c:v>0.97916666666666663</c:v>
                </c:pt>
              </c:numCache>
            </c:numRef>
          </c:val>
          <c:extLst>
            <c:ext xmlns:c16="http://schemas.microsoft.com/office/drawing/2014/chart" uri="{C3380CC4-5D6E-409C-BE32-E72D297353CC}">
              <c16:uniqueId val="{00000001-605B-4EC2-8398-73D4B50F061A}"/>
            </c:ext>
          </c:extLst>
        </c:ser>
        <c:dLbls>
          <c:dLblPos val="outEnd"/>
          <c:showLegendKey val="0"/>
          <c:showVal val="1"/>
          <c:showCatName val="0"/>
          <c:showSerName val="0"/>
          <c:showPercent val="0"/>
          <c:showBubbleSize val="0"/>
        </c:dLbls>
        <c:gapWidth val="182"/>
        <c:axId val="73802655"/>
        <c:axId val="73796415"/>
      </c:barChart>
      <c:catAx>
        <c:axId val="738026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3796415"/>
        <c:crosses val="autoZero"/>
        <c:auto val="1"/>
        <c:lblAlgn val="ctr"/>
        <c:lblOffset val="100"/>
        <c:noMultiLvlLbl val="0"/>
      </c:catAx>
      <c:valAx>
        <c:axId val="73796415"/>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38026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r>
              <a:rPr lang="en-US" dirty="0"/>
              <a:t>18-30</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9.9375092770208992E-2"/>
          <c:y val="8.0493090240004866E-2"/>
          <c:w val="0.87582108293106276"/>
          <c:h val="0.71525510192958797"/>
        </c:manualLayout>
      </c:layout>
      <c:barChart>
        <c:barDir val="col"/>
        <c:grouping val="clustered"/>
        <c:varyColors val="0"/>
        <c:ser>
          <c:idx val="0"/>
          <c:order val="0"/>
          <c:tx>
            <c:strRef>
              <c:f>Age!$F$107</c:f>
              <c:strCache>
                <c:ptCount val="1"/>
                <c:pt idx="0">
                  <c:v>Whisky</c:v>
                </c:pt>
              </c:strCache>
            </c:strRef>
          </c:tx>
          <c:spPr>
            <a:solidFill>
              <a:srgbClr val="7030A0"/>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Age!$G$106:$J$106</c:f>
              <c:strCache>
                <c:ptCount val="4"/>
                <c:pt idx="0">
                  <c:v>First Most Consumed </c:v>
                </c:pt>
                <c:pt idx="1">
                  <c:v>Second Most Consumed </c:v>
                </c:pt>
                <c:pt idx="2">
                  <c:v>Third Most Consumed </c:v>
                </c:pt>
                <c:pt idx="3">
                  <c:v>Fourth Most Consumed </c:v>
                </c:pt>
              </c:strCache>
            </c:strRef>
          </c:cat>
          <c:val>
            <c:numRef>
              <c:f>Age!$G$107:$J$107</c:f>
              <c:numCache>
                <c:formatCode>0%</c:formatCode>
                <c:ptCount val="4"/>
                <c:pt idx="0">
                  <c:v>5.208333333333333E-3</c:v>
                </c:pt>
                <c:pt idx="1">
                  <c:v>0.14000000000000001</c:v>
                </c:pt>
                <c:pt idx="2">
                  <c:v>0.44</c:v>
                </c:pt>
                <c:pt idx="3">
                  <c:v>0.44</c:v>
                </c:pt>
              </c:numCache>
            </c:numRef>
          </c:val>
          <c:extLst>
            <c:ext xmlns:c16="http://schemas.microsoft.com/office/drawing/2014/chart" uri="{C3380CC4-5D6E-409C-BE32-E72D297353CC}">
              <c16:uniqueId val="{00000000-5987-4807-82F2-1879448DF9D1}"/>
            </c:ext>
          </c:extLst>
        </c:ser>
        <c:ser>
          <c:idx val="1"/>
          <c:order val="1"/>
          <c:tx>
            <c:strRef>
              <c:f>Age!$F$108</c:f>
              <c:strCache>
                <c:ptCount val="1"/>
                <c:pt idx="0">
                  <c:v>Rum</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Age!$G$106:$J$106</c:f>
              <c:strCache>
                <c:ptCount val="4"/>
                <c:pt idx="0">
                  <c:v>First Most Consumed </c:v>
                </c:pt>
                <c:pt idx="1">
                  <c:v>Second Most Consumed </c:v>
                </c:pt>
                <c:pt idx="2">
                  <c:v>Third Most Consumed </c:v>
                </c:pt>
                <c:pt idx="3">
                  <c:v>Fourth Most Consumed </c:v>
                </c:pt>
              </c:strCache>
            </c:strRef>
          </c:cat>
          <c:val>
            <c:numRef>
              <c:f>Age!$G$108:$J$108</c:f>
              <c:numCache>
                <c:formatCode>0%</c:formatCode>
                <c:ptCount val="4"/>
                <c:pt idx="0">
                  <c:v>0.11458333333333333</c:v>
                </c:pt>
                <c:pt idx="1">
                  <c:v>0.28999999999999998</c:v>
                </c:pt>
                <c:pt idx="2">
                  <c:v>0.31</c:v>
                </c:pt>
                <c:pt idx="3">
                  <c:v>0.31</c:v>
                </c:pt>
              </c:numCache>
            </c:numRef>
          </c:val>
          <c:extLst>
            <c:ext xmlns:c16="http://schemas.microsoft.com/office/drawing/2014/chart" uri="{C3380CC4-5D6E-409C-BE32-E72D297353CC}">
              <c16:uniqueId val="{00000001-5987-4807-82F2-1879448DF9D1}"/>
            </c:ext>
          </c:extLst>
        </c:ser>
        <c:ser>
          <c:idx val="2"/>
          <c:order val="2"/>
          <c:tx>
            <c:strRef>
              <c:f>Age!$F$109</c:f>
              <c:strCache>
                <c:ptCount val="1"/>
                <c:pt idx="0">
                  <c:v>Beer</c:v>
                </c:pt>
              </c:strCache>
            </c:strRef>
          </c:tx>
          <c:spPr>
            <a:solidFill>
              <a:schemeClr val="accent2"/>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8-5987-4807-82F2-1879448DF9D1}"/>
                </c:ext>
              </c:extLst>
            </c:dLbl>
            <c:dLbl>
              <c:idx val="3"/>
              <c:delete val="1"/>
              <c:extLst>
                <c:ext xmlns:c15="http://schemas.microsoft.com/office/drawing/2012/chart" uri="{CE6537A1-D6FC-4f65-9D91-7224C49458BB}"/>
                <c:ext xmlns:c16="http://schemas.microsoft.com/office/drawing/2014/chart" uri="{C3380CC4-5D6E-409C-BE32-E72D297353CC}">
                  <c16:uniqueId val="{0000000A-5987-4807-82F2-1879448DF9D1}"/>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Age!$G$106:$J$106</c:f>
              <c:strCache>
                <c:ptCount val="4"/>
                <c:pt idx="0">
                  <c:v>First Most Consumed </c:v>
                </c:pt>
                <c:pt idx="1">
                  <c:v>Second Most Consumed </c:v>
                </c:pt>
                <c:pt idx="2">
                  <c:v>Third Most Consumed </c:v>
                </c:pt>
                <c:pt idx="3">
                  <c:v>Fourth Most Consumed </c:v>
                </c:pt>
              </c:strCache>
            </c:strRef>
          </c:cat>
          <c:val>
            <c:numRef>
              <c:f>Age!$G$109:$J$109</c:f>
              <c:numCache>
                <c:formatCode>0%</c:formatCode>
                <c:ptCount val="4"/>
                <c:pt idx="0">
                  <c:v>0.734375</c:v>
                </c:pt>
                <c:pt idx="1">
                  <c:v>0.24</c:v>
                </c:pt>
                <c:pt idx="2">
                  <c:v>0</c:v>
                </c:pt>
                <c:pt idx="3">
                  <c:v>0</c:v>
                </c:pt>
              </c:numCache>
            </c:numRef>
          </c:val>
          <c:extLst>
            <c:ext xmlns:c16="http://schemas.microsoft.com/office/drawing/2014/chart" uri="{C3380CC4-5D6E-409C-BE32-E72D297353CC}">
              <c16:uniqueId val="{00000002-5987-4807-82F2-1879448DF9D1}"/>
            </c:ext>
          </c:extLst>
        </c:ser>
        <c:ser>
          <c:idx val="3"/>
          <c:order val="3"/>
          <c:tx>
            <c:strRef>
              <c:f>Age!$F$110</c:f>
              <c:strCache>
                <c:ptCount val="1"/>
                <c:pt idx="0">
                  <c:v>Vodka</c:v>
                </c:pt>
              </c:strCache>
            </c:strRef>
          </c:tx>
          <c:spPr>
            <a:solidFill>
              <a:schemeClr val="accent4"/>
            </a:solidFill>
            <a:ln>
              <a:noFill/>
            </a:ln>
            <a:effectLst/>
          </c:spPr>
          <c:invertIfNegative val="0"/>
          <c:dLbls>
            <c:dLbl>
              <c:idx val="1"/>
              <c:layout>
                <c:manualLayout>
                  <c:x val="1.8039144944529548E-2"/>
                  <c:y val="4.153050257358311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987-4807-82F2-1879448DF9D1}"/>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Age!$G$106:$J$106</c:f>
              <c:strCache>
                <c:ptCount val="4"/>
                <c:pt idx="0">
                  <c:v>First Most Consumed </c:v>
                </c:pt>
                <c:pt idx="1">
                  <c:v>Second Most Consumed </c:v>
                </c:pt>
                <c:pt idx="2">
                  <c:v>Third Most Consumed </c:v>
                </c:pt>
                <c:pt idx="3">
                  <c:v>Fourth Most Consumed </c:v>
                </c:pt>
              </c:strCache>
            </c:strRef>
          </c:cat>
          <c:val>
            <c:numRef>
              <c:f>Age!$G$110:$J$110</c:f>
              <c:numCache>
                <c:formatCode>0%</c:formatCode>
                <c:ptCount val="4"/>
                <c:pt idx="0">
                  <c:v>0.14583333333333334</c:v>
                </c:pt>
                <c:pt idx="1">
                  <c:v>0.21</c:v>
                </c:pt>
                <c:pt idx="2">
                  <c:v>0.13</c:v>
                </c:pt>
                <c:pt idx="3">
                  <c:v>0.13</c:v>
                </c:pt>
              </c:numCache>
            </c:numRef>
          </c:val>
          <c:extLst>
            <c:ext xmlns:c16="http://schemas.microsoft.com/office/drawing/2014/chart" uri="{C3380CC4-5D6E-409C-BE32-E72D297353CC}">
              <c16:uniqueId val="{00000003-5987-4807-82F2-1879448DF9D1}"/>
            </c:ext>
          </c:extLst>
        </c:ser>
        <c:ser>
          <c:idx val="4"/>
          <c:order val="4"/>
          <c:tx>
            <c:strRef>
              <c:f>Age!$F$111</c:f>
              <c:strCache>
                <c:ptCount val="1"/>
                <c:pt idx="0">
                  <c:v>Wine</c:v>
                </c:pt>
              </c:strCache>
            </c:strRef>
          </c:tx>
          <c:spPr>
            <a:solidFill>
              <a:schemeClr val="tx2">
                <a:lumMod val="75000"/>
                <a:lumOff val="25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5987-4807-82F2-1879448DF9D1}"/>
                </c:ext>
              </c:extLst>
            </c:dLbl>
            <c:dLbl>
              <c:idx val="2"/>
              <c:layout>
                <c:manualLayout>
                  <c:x val="3.6078289889059256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987-4807-82F2-1879448DF9D1}"/>
                </c:ext>
              </c:extLst>
            </c:dLbl>
            <c:dLbl>
              <c:idx val="3"/>
              <c:layout>
                <c:manualLayout>
                  <c:x val="3.6078289889059256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987-4807-82F2-1879448DF9D1}"/>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Age!$G$106:$J$106</c:f>
              <c:strCache>
                <c:ptCount val="4"/>
                <c:pt idx="0">
                  <c:v>First Most Consumed </c:v>
                </c:pt>
                <c:pt idx="1">
                  <c:v>Second Most Consumed </c:v>
                </c:pt>
                <c:pt idx="2">
                  <c:v>Third Most Consumed </c:v>
                </c:pt>
                <c:pt idx="3">
                  <c:v>Fourth Most Consumed </c:v>
                </c:pt>
              </c:strCache>
            </c:strRef>
          </c:cat>
          <c:val>
            <c:numRef>
              <c:f>Age!$G$111:$J$111</c:f>
              <c:numCache>
                <c:formatCode>0%</c:formatCode>
                <c:ptCount val="4"/>
                <c:pt idx="0">
                  <c:v>0</c:v>
                </c:pt>
                <c:pt idx="1">
                  <c:v>7.0000000000000007E-2</c:v>
                </c:pt>
                <c:pt idx="2">
                  <c:v>0.13</c:v>
                </c:pt>
                <c:pt idx="3">
                  <c:v>0.13</c:v>
                </c:pt>
              </c:numCache>
            </c:numRef>
          </c:val>
          <c:extLst>
            <c:ext xmlns:c16="http://schemas.microsoft.com/office/drawing/2014/chart" uri="{C3380CC4-5D6E-409C-BE32-E72D297353CC}">
              <c16:uniqueId val="{00000004-5987-4807-82F2-1879448DF9D1}"/>
            </c:ext>
          </c:extLst>
        </c:ser>
        <c:ser>
          <c:idx val="5"/>
          <c:order val="5"/>
          <c:tx>
            <c:strRef>
              <c:f>Age!$F$112</c:f>
              <c:strCache>
                <c:ptCount val="1"/>
                <c:pt idx="0">
                  <c:v>Gin</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5987-4807-82F2-1879448DF9D1}"/>
                </c:ext>
              </c:extLst>
            </c:dLbl>
            <c:dLbl>
              <c:idx val="2"/>
              <c:delete val="1"/>
              <c:extLst>
                <c:ext xmlns:c15="http://schemas.microsoft.com/office/drawing/2012/chart" uri="{CE6537A1-D6FC-4f65-9D91-7224C49458BB}"/>
                <c:ext xmlns:c16="http://schemas.microsoft.com/office/drawing/2014/chart" uri="{C3380CC4-5D6E-409C-BE32-E72D297353CC}">
                  <c16:uniqueId val="{00000009-5987-4807-82F2-1879448DF9D1}"/>
                </c:ext>
              </c:extLst>
            </c:dLbl>
            <c:dLbl>
              <c:idx val="3"/>
              <c:delete val="1"/>
              <c:extLst>
                <c:ext xmlns:c15="http://schemas.microsoft.com/office/drawing/2012/chart" uri="{CE6537A1-D6FC-4f65-9D91-7224C49458BB}"/>
                <c:ext xmlns:c16="http://schemas.microsoft.com/office/drawing/2014/chart" uri="{C3380CC4-5D6E-409C-BE32-E72D297353CC}">
                  <c16:uniqueId val="{0000000B-5987-4807-82F2-1879448DF9D1}"/>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Age!$G$106:$J$106</c:f>
              <c:strCache>
                <c:ptCount val="4"/>
                <c:pt idx="0">
                  <c:v>First Most Consumed </c:v>
                </c:pt>
                <c:pt idx="1">
                  <c:v>Second Most Consumed </c:v>
                </c:pt>
                <c:pt idx="2">
                  <c:v>Third Most Consumed </c:v>
                </c:pt>
                <c:pt idx="3">
                  <c:v>Fourth Most Consumed </c:v>
                </c:pt>
              </c:strCache>
            </c:strRef>
          </c:cat>
          <c:val>
            <c:numRef>
              <c:f>Age!$G$112:$J$112</c:f>
              <c:numCache>
                <c:formatCode>0%</c:formatCode>
                <c:ptCount val="4"/>
                <c:pt idx="0">
                  <c:v>0</c:v>
                </c:pt>
                <c:pt idx="1">
                  <c:v>0.01</c:v>
                </c:pt>
                <c:pt idx="2">
                  <c:v>0</c:v>
                </c:pt>
                <c:pt idx="3">
                  <c:v>0</c:v>
                </c:pt>
              </c:numCache>
            </c:numRef>
          </c:val>
          <c:extLst>
            <c:ext xmlns:c16="http://schemas.microsoft.com/office/drawing/2014/chart" uri="{C3380CC4-5D6E-409C-BE32-E72D297353CC}">
              <c16:uniqueId val="{00000005-5987-4807-82F2-1879448DF9D1}"/>
            </c:ext>
          </c:extLst>
        </c:ser>
        <c:dLbls>
          <c:dLblPos val="outEnd"/>
          <c:showLegendKey val="0"/>
          <c:showVal val="1"/>
          <c:showCatName val="0"/>
          <c:showSerName val="0"/>
          <c:showPercent val="0"/>
          <c:showBubbleSize val="0"/>
        </c:dLbls>
        <c:gapWidth val="219"/>
        <c:overlap val="-27"/>
        <c:axId val="73881855"/>
        <c:axId val="73882335"/>
      </c:barChart>
      <c:catAx>
        <c:axId val="73881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73882335"/>
        <c:crosses val="autoZero"/>
        <c:auto val="1"/>
        <c:lblAlgn val="ctr"/>
        <c:lblOffset val="100"/>
        <c:noMultiLvlLbl val="0"/>
      </c:catAx>
      <c:valAx>
        <c:axId val="7388233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738818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r>
              <a:rPr lang="en-US" dirty="0"/>
              <a:t>31-45</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11777142900721554"/>
          <c:y val="7.2186989725288253E-2"/>
          <c:w val="0.85686213770214614"/>
          <c:h val="0.72356120244430455"/>
        </c:manualLayout>
      </c:layout>
      <c:barChart>
        <c:barDir val="col"/>
        <c:grouping val="clustered"/>
        <c:varyColors val="0"/>
        <c:ser>
          <c:idx val="0"/>
          <c:order val="0"/>
          <c:tx>
            <c:strRef>
              <c:f>Age!$F$136</c:f>
              <c:strCache>
                <c:ptCount val="1"/>
                <c:pt idx="0">
                  <c:v>Whisky</c:v>
                </c:pt>
              </c:strCache>
            </c:strRef>
          </c:tx>
          <c:spPr>
            <a:solidFill>
              <a:srgbClr val="7030A0"/>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Age!$G$135:$J$135</c:f>
              <c:strCache>
                <c:ptCount val="4"/>
                <c:pt idx="0">
                  <c:v>First Most Consumed </c:v>
                </c:pt>
                <c:pt idx="1">
                  <c:v>Second Most Consumed </c:v>
                </c:pt>
                <c:pt idx="2">
                  <c:v>Third Most Consumed </c:v>
                </c:pt>
                <c:pt idx="3">
                  <c:v>Fourth Most Consumed </c:v>
                </c:pt>
              </c:strCache>
            </c:strRef>
          </c:cat>
          <c:val>
            <c:numRef>
              <c:f>Age!$G$136:$J$136</c:f>
              <c:numCache>
                <c:formatCode>0%</c:formatCode>
                <c:ptCount val="4"/>
                <c:pt idx="0">
                  <c:v>2.6041666666666668E-2</c:v>
                </c:pt>
                <c:pt idx="1">
                  <c:v>0.42</c:v>
                </c:pt>
                <c:pt idx="2">
                  <c:v>0.37</c:v>
                </c:pt>
                <c:pt idx="3">
                  <c:v>0.5</c:v>
                </c:pt>
              </c:numCache>
            </c:numRef>
          </c:val>
          <c:extLst>
            <c:ext xmlns:c16="http://schemas.microsoft.com/office/drawing/2014/chart" uri="{C3380CC4-5D6E-409C-BE32-E72D297353CC}">
              <c16:uniqueId val="{00000000-4312-4EAA-93F9-6A273D11C233}"/>
            </c:ext>
          </c:extLst>
        </c:ser>
        <c:ser>
          <c:idx val="1"/>
          <c:order val="1"/>
          <c:tx>
            <c:strRef>
              <c:f>Age!$F$137</c:f>
              <c:strCache>
                <c:ptCount val="1"/>
                <c:pt idx="0">
                  <c:v>Rum</c:v>
                </c:pt>
              </c:strCache>
            </c:strRef>
          </c:tx>
          <c:spPr>
            <a:solidFill>
              <a:schemeClr val="accent1"/>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9-4312-4EAA-93F9-6A273D11C233}"/>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Age!$G$135:$J$135</c:f>
              <c:strCache>
                <c:ptCount val="4"/>
                <c:pt idx="0">
                  <c:v>First Most Consumed </c:v>
                </c:pt>
                <c:pt idx="1">
                  <c:v>Second Most Consumed </c:v>
                </c:pt>
                <c:pt idx="2">
                  <c:v>Third Most Consumed </c:v>
                </c:pt>
                <c:pt idx="3">
                  <c:v>Fourth Most Consumed </c:v>
                </c:pt>
              </c:strCache>
            </c:strRef>
          </c:cat>
          <c:val>
            <c:numRef>
              <c:f>Age!$G$137:$J$137</c:f>
              <c:numCache>
                <c:formatCode>0%</c:formatCode>
                <c:ptCount val="4"/>
                <c:pt idx="0">
                  <c:v>0.875</c:v>
                </c:pt>
                <c:pt idx="1">
                  <c:v>0.13</c:v>
                </c:pt>
                <c:pt idx="2">
                  <c:v>0.05</c:v>
                </c:pt>
                <c:pt idx="3">
                  <c:v>0</c:v>
                </c:pt>
              </c:numCache>
            </c:numRef>
          </c:val>
          <c:extLst>
            <c:ext xmlns:c16="http://schemas.microsoft.com/office/drawing/2014/chart" uri="{C3380CC4-5D6E-409C-BE32-E72D297353CC}">
              <c16:uniqueId val="{00000001-4312-4EAA-93F9-6A273D11C233}"/>
            </c:ext>
          </c:extLst>
        </c:ser>
        <c:ser>
          <c:idx val="2"/>
          <c:order val="2"/>
          <c:tx>
            <c:strRef>
              <c:f>Age!$F$138</c:f>
              <c:strCache>
                <c:ptCount val="1"/>
                <c:pt idx="0">
                  <c:v>Vodka</c:v>
                </c:pt>
              </c:strCache>
            </c:strRef>
          </c:tx>
          <c:spPr>
            <a:solidFill>
              <a:schemeClr val="accent3"/>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Age!$G$135:$J$135</c:f>
              <c:strCache>
                <c:ptCount val="4"/>
                <c:pt idx="0">
                  <c:v>First Most Consumed </c:v>
                </c:pt>
                <c:pt idx="1">
                  <c:v>Second Most Consumed </c:v>
                </c:pt>
                <c:pt idx="2">
                  <c:v>Third Most Consumed </c:v>
                </c:pt>
                <c:pt idx="3">
                  <c:v>Fourth Most Consumed </c:v>
                </c:pt>
              </c:strCache>
            </c:strRef>
          </c:cat>
          <c:val>
            <c:numRef>
              <c:f>Age!$G$138:$J$138</c:f>
              <c:numCache>
                <c:formatCode>0%</c:formatCode>
                <c:ptCount val="4"/>
                <c:pt idx="0">
                  <c:v>4.6875E-2</c:v>
                </c:pt>
                <c:pt idx="1">
                  <c:v>0.24</c:v>
                </c:pt>
                <c:pt idx="2">
                  <c:v>0.16</c:v>
                </c:pt>
                <c:pt idx="3">
                  <c:v>0.33</c:v>
                </c:pt>
              </c:numCache>
            </c:numRef>
          </c:val>
          <c:extLst>
            <c:ext xmlns:c16="http://schemas.microsoft.com/office/drawing/2014/chart" uri="{C3380CC4-5D6E-409C-BE32-E72D297353CC}">
              <c16:uniqueId val="{00000002-4312-4EAA-93F9-6A273D11C233}"/>
            </c:ext>
          </c:extLst>
        </c:ser>
        <c:ser>
          <c:idx val="3"/>
          <c:order val="3"/>
          <c:tx>
            <c:strRef>
              <c:f>Age!$F$139</c:f>
              <c:strCache>
                <c:ptCount val="1"/>
                <c:pt idx="0">
                  <c:v>Beer</c:v>
                </c:pt>
              </c:strCache>
            </c:strRef>
          </c:tx>
          <c:spPr>
            <a:solidFill>
              <a:schemeClr val="accent2"/>
            </a:solidFill>
            <a:ln>
              <a:noFill/>
            </a:ln>
            <a:effectLst/>
          </c:spPr>
          <c:invertIfNegative val="0"/>
          <c:dLbls>
            <c:dLbl>
              <c:idx val="0"/>
              <c:layout>
                <c:manualLayout>
                  <c:x val="1.6142275730406202E-2"/>
                  <c:y val="-1.661220102943324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4312-4EAA-93F9-6A273D11C233}"/>
                </c:ext>
              </c:extLst>
            </c:dLbl>
            <c:dLbl>
              <c:idx val="1"/>
              <c:layout>
                <c:manualLayout>
                  <c:x val="2.0754354510522172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4312-4EAA-93F9-6A273D11C233}"/>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Age!$G$135:$J$135</c:f>
              <c:strCache>
                <c:ptCount val="4"/>
                <c:pt idx="0">
                  <c:v>First Most Consumed </c:v>
                </c:pt>
                <c:pt idx="1">
                  <c:v>Second Most Consumed </c:v>
                </c:pt>
                <c:pt idx="2">
                  <c:v>Third Most Consumed </c:v>
                </c:pt>
                <c:pt idx="3">
                  <c:v>Fourth Most Consumed </c:v>
                </c:pt>
              </c:strCache>
            </c:strRef>
          </c:cat>
          <c:val>
            <c:numRef>
              <c:f>Age!$G$139:$J$139</c:f>
              <c:numCache>
                <c:formatCode>0%</c:formatCode>
                <c:ptCount val="4"/>
                <c:pt idx="0">
                  <c:v>4.6875E-2</c:v>
                </c:pt>
                <c:pt idx="1">
                  <c:v>0.15</c:v>
                </c:pt>
                <c:pt idx="2">
                  <c:v>0.37</c:v>
                </c:pt>
                <c:pt idx="3">
                  <c:v>0.17</c:v>
                </c:pt>
              </c:numCache>
            </c:numRef>
          </c:val>
          <c:extLst>
            <c:ext xmlns:c16="http://schemas.microsoft.com/office/drawing/2014/chart" uri="{C3380CC4-5D6E-409C-BE32-E72D297353CC}">
              <c16:uniqueId val="{00000003-4312-4EAA-93F9-6A273D11C233}"/>
            </c:ext>
          </c:extLst>
        </c:ser>
        <c:ser>
          <c:idx val="4"/>
          <c:order val="4"/>
          <c:tx>
            <c:strRef>
              <c:f>Age!$F$140</c:f>
              <c:strCache>
                <c:ptCount val="1"/>
                <c:pt idx="0">
                  <c:v>Gin</c:v>
                </c:pt>
              </c:strCache>
            </c:strRef>
          </c:tx>
          <c:spPr>
            <a:solidFill>
              <a:schemeClr val="accent2">
                <a:lumMod val="60000"/>
                <a:lumOff val="40000"/>
              </a:schemeClr>
            </a:solidFill>
            <a:ln>
              <a:noFill/>
            </a:ln>
            <a:effectLst/>
          </c:spPr>
          <c:invertIfNegative val="0"/>
          <c:dLbls>
            <c:dLbl>
              <c:idx val="0"/>
              <c:layout>
                <c:manualLayout>
                  <c:x val="9.2241575602321144E-3"/>
                  <c:y val="5.537400343144415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312-4EAA-93F9-6A273D11C233}"/>
                </c:ext>
              </c:extLst>
            </c:dLbl>
            <c:dLbl>
              <c:idx val="2"/>
              <c:delete val="1"/>
              <c:extLst>
                <c:ext xmlns:c15="http://schemas.microsoft.com/office/drawing/2012/chart" uri="{CE6537A1-D6FC-4f65-9D91-7224C49458BB}"/>
                <c:ext xmlns:c16="http://schemas.microsoft.com/office/drawing/2014/chart" uri="{C3380CC4-5D6E-409C-BE32-E72D297353CC}">
                  <c16:uniqueId val="{00000007-4312-4EAA-93F9-6A273D11C233}"/>
                </c:ext>
              </c:extLst>
            </c:dLbl>
            <c:dLbl>
              <c:idx val="3"/>
              <c:delete val="1"/>
              <c:extLst>
                <c:ext xmlns:c15="http://schemas.microsoft.com/office/drawing/2012/chart" uri="{CE6537A1-D6FC-4f65-9D91-7224C49458BB}"/>
                <c:ext xmlns:c16="http://schemas.microsoft.com/office/drawing/2014/chart" uri="{C3380CC4-5D6E-409C-BE32-E72D297353CC}">
                  <c16:uniqueId val="{0000000B-4312-4EAA-93F9-6A273D11C233}"/>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Age!$G$135:$J$135</c:f>
              <c:strCache>
                <c:ptCount val="4"/>
                <c:pt idx="0">
                  <c:v>First Most Consumed </c:v>
                </c:pt>
                <c:pt idx="1">
                  <c:v>Second Most Consumed </c:v>
                </c:pt>
                <c:pt idx="2">
                  <c:v>Third Most Consumed </c:v>
                </c:pt>
                <c:pt idx="3">
                  <c:v>Fourth Most Consumed </c:v>
                </c:pt>
              </c:strCache>
            </c:strRef>
          </c:cat>
          <c:val>
            <c:numRef>
              <c:f>Age!$G$140:$J$140</c:f>
              <c:numCache>
                <c:formatCode>0%</c:formatCode>
                <c:ptCount val="4"/>
                <c:pt idx="0">
                  <c:v>5.208333333333333E-3</c:v>
                </c:pt>
                <c:pt idx="1">
                  <c:v>0.01</c:v>
                </c:pt>
                <c:pt idx="2">
                  <c:v>0</c:v>
                </c:pt>
                <c:pt idx="3">
                  <c:v>0</c:v>
                </c:pt>
              </c:numCache>
            </c:numRef>
          </c:val>
          <c:extLst>
            <c:ext xmlns:c16="http://schemas.microsoft.com/office/drawing/2014/chart" uri="{C3380CC4-5D6E-409C-BE32-E72D297353CC}">
              <c16:uniqueId val="{00000004-4312-4EAA-93F9-6A273D11C233}"/>
            </c:ext>
          </c:extLst>
        </c:ser>
        <c:ser>
          <c:idx val="5"/>
          <c:order val="5"/>
          <c:tx>
            <c:strRef>
              <c:f>Age!$F$141</c:f>
              <c:strCache>
                <c:ptCount val="1"/>
                <c:pt idx="0">
                  <c:v>Wine</c:v>
                </c:pt>
              </c:strCache>
            </c:strRef>
          </c:tx>
          <c:spPr>
            <a:solidFill>
              <a:schemeClr val="accent1">
                <a:lumMod val="75000"/>
                <a:lumOff val="25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4312-4EAA-93F9-6A273D11C233}"/>
                </c:ext>
              </c:extLst>
            </c:dLbl>
            <c:dLbl>
              <c:idx val="1"/>
              <c:layout>
                <c:manualLayout>
                  <c:x val="1.8448315120464229E-2"/>
                  <c:y val="1.384350085786103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312-4EAA-93F9-6A273D11C233}"/>
                </c:ext>
              </c:extLst>
            </c:dLbl>
            <c:dLbl>
              <c:idx val="2"/>
              <c:delete val="1"/>
              <c:extLst>
                <c:ext xmlns:c15="http://schemas.microsoft.com/office/drawing/2012/chart" uri="{CE6537A1-D6FC-4f65-9D91-7224C49458BB}"/>
                <c:ext xmlns:c16="http://schemas.microsoft.com/office/drawing/2014/chart" uri="{C3380CC4-5D6E-409C-BE32-E72D297353CC}">
                  <c16:uniqueId val="{00000008-4312-4EAA-93F9-6A273D11C233}"/>
                </c:ext>
              </c:extLst>
            </c:dLbl>
            <c:dLbl>
              <c:idx val="3"/>
              <c:delete val="1"/>
              <c:extLst>
                <c:ext xmlns:c15="http://schemas.microsoft.com/office/drawing/2012/chart" uri="{CE6537A1-D6FC-4f65-9D91-7224C49458BB}"/>
                <c:ext xmlns:c16="http://schemas.microsoft.com/office/drawing/2014/chart" uri="{C3380CC4-5D6E-409C-BE32-E72D297353CC}">
                  <c16:uniqueId val="{0000000A-4312-4EAA-93F9-6A273D11C233}"/>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Age!$G$135:$J$135</c:f>
              <c:strCache>
                <c:ptCount val="4"/>
                <c:pt idx="0">
                  <c:v>First Most Consumed </c:v>
                </c:pt>
                <c:pt idx="1">
                  <c:v>Second Most Consumed </c:v>
                </c:pt>
                <c:pt idx="2">
                  <c:v>Third Most Consumed </c:v>
                </c:pt>
                <c:pt idx="3">
                  <c:v>Fourth Most Consumed </c:v>
                </c:pt>
              </c:strCache>
            </c:strRef>
          </c:cat>
          <c:val>
            <c:numRef>
              <c:f>Age!$G$141:$J$141</c:f>
              <c:numCache>
                <c:formatCode>0%</c:formatCode>
                <c:ptCount val="4"/>
                <c:pt idx="0">
                  <c:v>0</c:v>
                </c:pt>
                <c:pt idx="1">
                  <c:v>0.01</c:v>
                </c:pt>
                <c:pt idx="2">
                  <c:v>0</c:v>
                </c:pt>
                <c:pt idx="3">
                  <c:v>0</c:v>
                </c:pt>
              </c:numCache>
            </c:numRef>
          </c:val>
          <c:extLst>
            <c:ext xmlns:c16="http://schemas.microsoft.com/office/drawing/2014/chart" uri="{C3380CC4-5D6E-409C-BE32-E72D297353CC}">
              <c16:uniqueId val="{00000005-4312-4EAA-93F9-6A273D11C233}"/>
            </c:ext>
          </c:extLst>
        </c:ser>
        <c:dLbls>
          <c:dLblPos val="outEnd"/>
          <c:showLegendKey val="0"/>
          <c:showVal val="1"/>
          <c:showCatName val="0"/>
          <c:showSerName val="0"/>
          <c:showPercent val="0"/>
          <c:showBubbleSize val="0"/>
        </c:dLbls>
        <c:gapWidth val="219"/>
        <c:overlap val="-27"/>
        <c:axId val="73908255"/>
        <c:axId val="73908735"/>
      </c:barChart>
      <c:catAx>
        <c:axId val="739082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73908735"/>
        <c:crosses val="autoZero"/>
        <c:auto val="1"/>
        <c:lblAlgn val="ctr"/>
        <c:lblOffset val="100"/>
        <c:noMultiLvlLbl val="0"/>
      </c:catAx>
      <c:valAx>
        <c:axId val="7390873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739082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Sheet1!$C$31</c:f>
              <c:strCache>
                <c:ptCount val="1"/>
                <c:pt idx="0">
                  <c:v>18-30</c:v>
                </c:pt>
              </c:strCache>
            </c:strRef>
          </c:tx>
          <c:spPr>
            <a:solidFill>
              <a:schemeClr val="accent1"/>
            </a:solidFill>
            <a:ln>
              <a:noFill/>
            </a:ln>
            <a:effectLst/>
          </c:spPr>
          <c:invertIfNegative val="0"/>
          <c:dLbls>
            <c:dLbl>
              <c:idx val="8"/>
              <c:delete val="1"/>
              <c:extLst>
                <c:ext xmlns:c15="http://schemas.microsoft.com/office/drawing/2012/chart" uri="{CE6537A1-D6FC-4f65-9D91-7224C49458BB}"/>
                <c:ext xmlns:c16="http://schemas.microsoft.com/office/drawing/2014/chart" uri="{C3380CC4-5D6E-409C-BE32-E72D297353CC}">
                  <c16:uniqueId val="{00000003-09F8-4DEA-9FBD-E97C5B3FF8F7}"/>
                </c:ext>
              </c:extLst>
            </c:dLbl>
            <c:dLbl>
              <c:idx val="9"/>
              <c:delete val="1"/>
              <c:extLst>
                <c:ext xmlns:c15="http://schemas.microsoft.com/office/drawing/2012/chart" uri="{CE6537A1-D6FC-4f65-9D91-7224C49458BB}"/>
                <c:ext xmlns:c16="http://schemas.microsoft.com/office/drawing/2014/chart" uri="{C3380CC4-5D6E-409C-BE32-E72D297353CC}">
                  <c16:uniqueId val="{00000004-09F8-4DEA-9FBD-E97C5B3FF8F7}"/>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Sheet1!$A$32:$B$41</c:f>
              <c:multiLvlStrCache>
                <c:ptCount val="10"/>
                <c:lvl>
                  <c:pt idx="0">
                    <c:v>This winter</c:v>
                  </c:pt>
                  <c:pt idx="1">
                    <c:v>Last winter</c:v>
                  </c:pt>
                  <c:pt idx="2">
                    <c:v>This winter</c:v>
                  </c:pt>
                  <c:pt idx="3">
                    <c:v>Last winter</c:v>
                  </c:pt>
                  <c:pt idx="4">
                    <c:v>This winter</c:v>
                  </c:pt>
                  <c:pt idx="5">
                    <c:v>Last winter</c:v>
                  </c:pt>
                  <c:pt idx="6">
                    <c:v>This winter</c:v>
                  </c:pt>
                  <c:pt idx="7">
                    <c:v>Last winter</c:v>
                  </c:pt>
                  <c:pt idx="8">
                    <c:v>This winter</c:v>
                  </c:pt>
                  <c:pt idx="9">
                    <c:v>Last winter</c:v>
                  </c:pt>
                </c:lvl>
                <c:lvl>
                  <c:pt idx="0">
                    <c:v>Rum</c:v>
                  </c:pt>
                  <c:pt idx="2">
                    <c:v>Beer</c:v>
                  </c:pt>
                  <c:pt idx="4">
                    <c:v>Vodka</c:v>
                  </c:pt>
                  <c:pt idx="6">
                    <c:v>Whisky</c:v>
                  </c:pt>
                  <c:pt idx="8">
                    <c:v>Gin</c:v>
                  </c:pt>
                </c:lvl>
              </c:multiLvlStrCache>
            </c:multiLvlStrRef>
          </c:cat>
          <c:val>
            <c:numRef>
              <c:f>Sheet1!$C$32:$C$41</c:f>
              <c:numCache>
                <c:formatCode>0%</c:formatCode>
                <c:ptCount val="10"/>
                <c:pt idx="0">
                  <c:v>0.11458333333333333</c:v>
                </c:pt>
                <c:pt idx="1">
                  <c:v>0.84375</c:v>
                </c:pt>
                <c:pt idx="2">
                  <c:v>0.734375</c:v>
                </c:pt>
                <c:pt idx="3">
                  <c:v>5.7291666666666664E-2</c:v>
                </c:pt>
                <c:pt idx="4">
                  <c:v>0.14583333333333334</c:v>
                </c:pt>
                <c:pt idx="5">
                  <c:v>5.2083333333333336E-2</c:v>
                </c:pt>
                <c:pt idx="6">
                  <c:v>5.208333333333333E-3</c:v>
                </c:pt>
                <c:pt idx="7">
                  <c:v>3.125E-2</c:v>
                </c:pt>
                <c:pt idx="8">
                  <c:v>0</c:v>
                </c:pt>
                <c:pt idx="9">
                  <c:v>0</c:v>
                </c:pt>
              </c:numCache>
            </c:numRef>
          </c:val>
          <c:extLst>
            <c:ext xmlns:c16="http://schemas.microsoft.com/office/drawing/2014/chart" uri="{C3380CC4-5D6E-409C-BE32-E72D297353CC}">
              <c16:uniqueId val="{00000000-09F8-4DEA-9FBD-E97C5B3FF8F7}"/>
            </c:ext>
          </c:extLst>
        </c:ser>
        <c:ser>
          <c:idx val="1"/>
          <c:order val="1"/>
          <c:tx>
            <c:strRef>
              <c:f>Sheet1!$D$31</c:f>
              <c:strCache>
                <c:ptCount val="1"/>
                <c:pt idx="0">
                  <c:v>31-45</c:v>
                </c:pt>
              </c:strCache>
            </c:strRef>
          </c:tx>
          <c:spPr>
            <a:solidFill>
              <a:schemeClr val="accent2"/>
            </a:solidFill>
            <a:ln>
              <a:noFill/>
            </a:ln>
            <a:effectLst/>
          </c:spPr>
          <c:invertIfNegative val="0"/>
          <c:dLbls>
            <c:dLbl>
              <c:idx val="1"/>
              <c:layout>
                <c:manualLayout>
                  <c:x val="2.1554555258242201E-2"/>
                  <c:y val="-5.519363404447650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9F8-4DEA-9FBD-E97C5B3FF8F7}"/>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Sheet1!$A$32:$B$41</c:f>
              <c:multiLvlStrCache>
                <c:ptCount val="10"/>
                <c:lvl>
                  <c:pt idx="0">
                    <c:v>This winter</c:v>
                  </c:pt>
                  <c:pt idx="1">
                    <c:v>Last winter</c:v>
                  </c:pt>
                  <c:pt idx="2">
                    <c:v>This winter</c:v>
                  </c:pt>
                  <c:pt idx="3">
                    <c:v>Last winter</c:v>
                  </c:pt>
                  <c:pt idx="4">
                    <c:v>This winter</c:v>
                  </c:pt>
                  <c:pt idx="5">
                    <c:v>Last winter</c:v>
                  </c:pt>
                  <c:pt idx="6">
                    <c:v>This winter</c:v>
                  </c:pt>
                  <c:pt idx="7">
                    <c:v>Last winter</c:v>
                  </c:pt>
                  <c:pt idx="8">
                    <c:v>This winter</c:v>
                  </c:pt>
                  <c:pt idx="9">
                    <c:v>Last winter</c:v>
                  </c:pt>
                </c:lvl>
                <c:lvl>
                  <c:pt idx="0">
                    <c:v>Rum</c:v>
                  </c:pt>
                  <c:pt idx="2">
                    <c:v>Beer</c:v>
                  </c:pt>
                  <c:pt idx="4">
                    <c:v>Vodka</c:v>
                  </c:pt>
                  <c:pt idx="6">
                    <c:v>Whisky</c:v>
                  </c:pt>
                  <c:pt idx="8">
                    <c:v>Gin</c:v>
                  </c:pt>
                </c:lvl>
              </c:multiLvlStrCache>
            </c:multiLvlStrRef>
          </c:cat>
          <c:val>
            <c:numRef>
              <c:f>Sheet1!$D$32:$D$41</c:f>
              <c:numCache>
                <c:formatCode>0%</c:formatCode>
                <c:ptCount val="10"/>
                <c:pt idx="0">
                  <c:v>0.875</c:v>
                </c:pt>
                <c:pt idx="1">
                  <c:v>0.10416666666666667</c:v>
                </c:pt>
                <c:pt idx="2">
                  <c:v>4.6875E-2</c:v>
                </c:pt>
                <c:pt idx="3">
                  <c:v>0.765625</c:v>
                </c:pt>
                <c:pt idx="4">
                  <c:v>4.6875E-2</c:v>
                </c:pt>
                <c:pt idx="5">
                  <c:v>0.109375</c:v>
                </c:pt>
                <c:pt idx="6">
                  <c:v>2.6041666666666668E-2</c:v>
                </c:pt>
                <c:pt idx="7">
                  <c:v>1.5625E-2</c:v>
                </c:pt>
                <c:pt idx="8">
                  <c:v>5.208333333333333E-3</c:v>
                </c:pt>
                <c:pt idx="9">
                  <c:v>5.208333333333333E-3</c:v>
                </c:pt>
              </c:numCache>
            </c:numRef>
          </c:val>
          <c:extLst>
            <c:ext xmlns:c16="http://schemas.microsoft.com/office/drawing/2014/chart" uri="{C3380CC4-5D6E-409C-BE32-E72D297353CC}">
              <c16:uniqueId val="{00000001-09F8-4DEA-9FBD-E97C5B3FF8F7}"/>
            </c:ext>
          </c:extLst>
        </c:ser>
        <c:dLbls>
          <c:dLblPos val="outEnd"/>
          <c:showLegendKey val="0"/>
          <c:showVal val="1"/>
          <c:showCatName val="0"/>
          <c:showSerName val="0"/>
          <c:showPercent val="0"/>
          <c:showBubbleSize val="0"/>
        </c:dLbls>
        <c:gapWidth val="219"/>
        <c:overlap val="-27"/>
        <c:axId val="73862175"/>
        <c:axId val="73878975"/>
      </c:barChart>
      <c:catAx>
        <c:axId val="738621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3878975"/>
        <c:crosses val="autoZero"/>
        <c:auto val="1"/>
        <c:lblAlgn val="ctr"/>
        <c:lblOffset val="100"/>
        <c:noMultiLvlLbl val="0"/>
      </c:catAx>
      <c:valAx>
        <c:axId val="7387897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38621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Sheet1!$C$55</c:f>
              <c:strCache>
                <c:ptCount val="1"/>
                <c:pt idx="0">
                  <c:v>18-30</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Sheet1!$A$56:$B$67</c:f>
              <c:multiLvlStrCache>
                <c:ptCount val="12"/>
                <c:lvl>
                  <c:pt idx="0">
                    <c:v>This Winter </c:v>
                  </c:pt>
                  <c:pt idx="1">
                    <c:v>Last winter</c:v>
                  </c:pt>
                  <c:pt idx="2">
                    <c:v>This Winter </c:v>
                  </c:pt>
                  <c:pt idx="3">
                    <c:v>Last winter</c:v>
                  </c:pt>
                  <c:pt idx="4">
                    <c:v>This Winter </c:v>
                  </c:pt>
                  <c:pt idx="5">
                    <c:v>Last winter</c:v>
                  </c:pt>
                  <c:pt idx="6">
                    <c:v>This Winter </c:v>
                  </c:pt>
                  <c:pt idx="7">
                    <c:v>Last winter</c:v>
                  </c:pt>
                  <c:pt idx="8">
                    <c:v>This Winter </c:v>
                  </c:pt>
                  <c:pt idx="9">
                    <c:v>Last winter</c:v>
                  </c:pt>
                  <c:pt idx="10">
                    <c:v>This Winter </c:v>
                  </c:pt>
                  <c:pt idx="11">
                    <c:v>Last winter</c:v>
                  </c:pt>
                </c:lvl>
                <c:lvl>
                  <c:pt idx="0">
                    <c:v>Whisky</c:v>
                  </c:pt>
                  <c:pt idx="2">
                    <c:v>Vodka</c:v>
                  </c:pt>
                  <c:pt idx="4">
                    <c:v>Rum</c:v>
                  </c:pt>
                  <c:pt idx="6">
                    <c:v>Beer</c:v>
                  </c:pt>
                  <c:pt idx="8">
                    <c:v>Wine</c:v>
                  </c:pt>
                  <c:pt idx="10">
                    <c:v>Gin</c:v>
                  </c:pt>
                </c:lvl>
              </c:multiLvlStrCache>
            </c:multiLvlStrRef>
          </c:cat>
          <c:val>
            <c:numRef>
              <c:f>Sheet1!$C$56:$C$67</c:f>
              <c:numCache>
                <c:formatCode>0%</c:formatCode>
                <c:ptCount val="12"/>
                <c:pt idx="0">
                  <c:v>0.14150943396226415</c:v>
                </c:pt>
                <c:pt idx="1">
                  <c:v>0.14772727272727273</c:v>
                </c:pt>
                <c:pt idx="2">
                  <c:v>0.20754716981132076</c:v>
                </c:pt>
                <c:pt idx="3">
                  <c:v>0.22727272727272727</c:v>
                </c:pt>
                <c:pt idx="4">
                  <c:v>0.29245283018867924</c:v>
                </c:pt>
                <c:pt idx="5">
                  <c:v>0.39772727272727271</c:v>
                </c:pt>
                <c:pt idx="6">
                  <c:v>0.23584905660377359</c:v>
                </c:pt>
                <c:pt idx="7">
                  <c:v>0.17045454545454544</c:v>
                </c:pt>
                <c:pt idx="8">
                  <c:v>6.6037735849056603E-2</c:v>
                </c:pt>
                <c:pt idx="9">
                  <c:v>4.5454545454545456E-2</c:v>
                </c:pt>
                <c:pt idx="10">
                  <c:v>9.433962264150943E-3</c:v>
                </c:pt>
                <c:pt idx="11">
                  <c:v>0</c:v>
                </c:pt>
              </c:numCache>
            </c:numRef>
          </c:val>
          <c:extLst>
            <c:ext xmlns:c16="http://schemas.microsoft.com/office/drawing/2014/chart" uri="{C3380CC4-5D6E-409C-BE32-E72D297353CC}">
              <c16:uniqueId val="{00000000-26A9-48F3-9016-DCBCA22E3B1D}"/>
            </c:ext>
          </c:extLst>
        </c:ser>
        <c:ser>
          <c:idx val="1"/>
          <c:order val="1"/>
          <c:tx>
            <c:strRef>
              <c:f>Sheet1!$D$55</c:f>
              <c:strCache>
                <c:ptCount val="1"/>
                <c:pt idx="0">
                  <c:v>31-45</c:v>
                </c:pt>
              </c:strCache>
            </c:strRef>
          </c:tx>
          <c:spPr>
            <a:solidFill>
              <a:schemeClr val="accent2"/>
            </a:solidFill>
            <a:ln>
              <a:noFill/>
            </a:ln>
            <a:effectLst/>
          </c:spPr>
          <c:invertIfNegative val="0"/>
          <c:dLbls>
            <c:dLbl>
              <c:idx val="3"/>
              <c:layout>
                <c:manualLayout>
                  <c:x val="4.509786236132407E-3"/>
                  <c:y val="-4.008937932381317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6A9-48F3-9016-DCBCA22E3B1D}"/>
                </c:ext>
              </c:extLst>
            </c:dLbl>
            <c:dLbl>
              <c:idx val="4"/>
              <c:layout>
                <c:manualLayout>
                  <c:x val="9.0195724722648141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6A9-48F3-9016-DCBCA22E3B1D}"/>
                </c:ext>
              </c:extLst>
            </c:dLbl>
            <c:dLbl>
              <c:idx val="7"/>
              <c:layout>
                <c:manualLayout>
                  <c:x val="0"/>
                  <c:y val="-2.138100230603374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6A9-48F3-9016-DCBCA22E3B1D}"/>
                </c:ext>
              </c:extLst>
            </c:dLbl>
            <c:dLbl>
              <c:idx val="10"/>
              <c:layout>
                <c:manualLayout>
                  <c:x val="1.0147019031297916E-2"/>
                  <c:y val="-2.672625288254309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6A9-48F3-9016-DCBCA22E3B1D}"/>
                </c:ext>
              </c:extLst>
            </c:dLbl>
            <c:dLbl>
              <c:idx val="11"/>
              <c:layout>
                <c:manualLayout>
                  <c:x val="9.0195724722648141E-3"/>
                  <c:y val="-2.672625288254211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6A9-48F3-9016-DCBCA22E3B1D}"/>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Sheet1!$A$56:$B$67</c:f>
              <c:multiLvlStrCache>
                <c:ptCount val="12"/>
                <c:lvl>
                  <c:pt idx="0">
                    <c:v>This Winter </c:v>
                  </c:pt>
                  <c:pt idx="1">
                    <c:v>Last winter</c:v>
                  </c:pt>
                  <c:pt idx="2">
                    <c:v>This Winter </c:v>
                  </c:pt>
                  <c:pt idx="3">
                    <c:v>Last winter</c:v>
                  </c:pt>
                  <c:pt idx="4">
                    <c:v>This Winter </c:v>
                  </c:pt>
                  <c:pt idx="5">
                    <c:v>Last winter</c:v>
                  </c:pt>
                  <c:pt idx="6">
                    <c:v>This Winter </c:v>
                  </c:pt>
                  <c:pt idx="7">
                    <c:v>Last winter</c:v>
                  </c:pt>
                  <c:pt idx="8">
                    <c:v>This Winter </c:v>
                  </c:pt>
                  <c:pt idx="9">
                    <c:v>Last winter</c:v>
                  </c:pt>
                  <c:pt idx="10">
                    <c:v>This Winter </c:v>
                  </c:pt>
                  <c:pt idx="11">
                    <c:v>Last winter</c:v>
                  </c:pt>
                </c:lvl>
                <c:lvl>
                  <c:pt idx="0">
                    <c:v>Whisky</c:v>
                  </c:pt>
                  <c:pt idx="2">
                    <c:v>Vodka</c:v>
                  </c:pt>
                  <c:pt idx="4">
                    <c:v>Rum</c:v>
                  </c:pt>
                  <c:pt idx="6">
                    <c:v>Beer</c:v>
                  </c:pt>
                  <c:pt idx="8">
                    <c:v>Wine</c:v>
                  </c:pt>
                  <c:pt idx="10">
                    <c:v>Gin</c:v>
                  </c:pt>
                </c:lvl>
              </c:multiLvlStrCache>
            </c:multiLvlStrRef>
          </c:cat>
          <c:val>
            <c:numRef>
              <c:f>Sheet1!$D$56:$D$67</c:f>
              <c:numCache>
                <c:formatCode>0%</c:formatCode>
                <c:ptCount val="12"/>
                <c:pt idx="0">
                  <c:v>0.42222222222222222</c:v>
                </c:pt>
                <c:pt idx="1">
                  <c:v>0.36842105263157893</c:v>
                </c:pt>
                <c:pt idx="2">
                  <c:v>0.24444444444444444</c:v>
                </c:pt>
                <c:pt idx="3">
                  <c:v>0.24812030075187969</c:v>
                </c:pt>
                <c:pt idx="4">
                  <c:v>0.13333333333333333</c:v>
                </c:pt>
                <c:pt idx="5">
                  <c:v>0.14285714285714285</c:v>
                </c:pt>
                <c:pt idx="6">
                  <c:v>0.14814814814814814</c:v>
                </c:pt>
                <c:pt idx="7">
                  <c:v>0.20300751879699247</c:v>
                </c:pt>
                <c:pt idx="8">
                  <c:v>7.4074074074074077E-3</c:v>
                </c:pt>
                <c:pt idx="9">
                  <c:v>7.5187969924812026E-3</c:v>
                </c:pt>
                <c:pt idx="10">
                  <c:v>1.4814814814814815E-2</c:v>
                </c:pt>
                <c:pt idx="11">
                  <c:v>0</c:v>
                </c:pt>
              </c:numCache>
            </c:numRef>
          </c:val>
          <c:extLst>
            <c:ext xmlns:c16="http://schemas.microsoft.com/office/drawing/2014/chart" uri="{C3380CC4-5D6E-409C-BE32-E72D297353CC}">
              <c16:uniqueId val="{00000001-26A9-48F3-9016-DCBCA22E3B1D}"/>
            </c:ext>
          </c:extLst>
        </c:ser>
        <c:dLbls>
          <c:dLblPos val="outEnd"/>
          <c:showLegendKey val="0"/>
          <c:showVal val="1"/>
          <c:showCatName val="0"/>
          <c:showSerName val="0"/>
          <c:showPercent val="0"/>
          <c:showBubbleSize val="0"/>
        </c:dLbls>
        <c:gapWidth val="219"/>
        <c:overlap val="-27"/>
        <c:axId val="73814655"/>
        <c:axId val="73815135"/>
      </c:barChart>
      <c:catAx>
        <c:axId val="738146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3815135"/>
        <c:crosses val="autoZero"/>
        <c:auto val="1"/>
        <c:lblAlgn val="ctr"/>
        <c:lblOffset val="100"/>
        <c:noMultiLvlLbl val="0"/>
      </c:catAx>
      <c:valAx>
        <c:axId val="7381513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38146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Age!$B$433</c:f>
              <c:strCache>
                <c:ptCount val="1"/>
                <c:pt idx="0">
                  <c:v>18-30</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Age!$A$434:$A$436</c:f>
              <c:strCache>
                <c:ptCount val="3"/>
                <c:pt idx="0">
                  <c:v>Increased</c:v>
                </c:pt>
                <c:pt idx="1">
                  <c:v>Decreased</c:v>
                </c:pt>
                <c:pt idx="2">
                  <c:v>Remained the same</c:v>
                </c:pt>
              </c:strCache>
            </c:strRef>
          </c:cat>
          <c:val>
            <c:numRef>
              <c:f>Age!$B$434:$B$436</c:f>
              <c:numCache>
                <c:formatCode>0%</c:formatCode>
                <c:ptCount val="3"/>
                <c:pt idx="0">
                  <c:v>0.13802083333333334</c:v>
                </c:pt>
                <c:pt idx="1">
                  <c:v>0.18489583333333334</c:v>
                </c:pt>
                <c:pt idx="2">
                  <c:v>0.17708333333333334</c:v>
                </c:pt>
              </c:numCache>
            </c:numRef>
          </c:val>
          <c:extLst>
            <c:ext xmlns:c16="http://schemas.microsoft.com/office/drawing/2014/chart" uri="{C3380CC4-5D6E-409C-BE32-E72D297353CC}">
              <c16:uniqueId val="{00000000-5655-4B84-8D40-D0F1CA968261}"/>
            </c:ext>
          </c:extLst>
        </c:ser>
        <c:ser>
          <c:idx val="1"/>
          <c:order val="1"/>
          <c:tx>
            <c:strRef>
              <c:f>Age!$C$433</c:f>
              <c:strCache>
                <c:ptCount val="1"/>
                <c:pt idx="0">
                  <c:v>31-45</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Age!$A$434:$A$436</c:f>
              <c:strCache>
                <c:ptCount val="3"/>
                <c:pt idx="0">
                  <c:v>Increased</c:v>
                </c:pt>
                <c:pt idx="1">
                  <c:v>Decreased</c:v>
                </c:pt>
                <c:pt idx="2">
                  <c:v>Remained the same</c:v>
                </c:pt>
              </c:strCache>
            </c:strRef>
          </c:cat>
          <c:val>
            <c:numRef>
              <c:f>Age!$C$434:$C$436</c:f>
              <c:numCache>
                <c:formatCode>0%</c:formatCode>
                <c:ptCount val="3"/>
                <c:pt idx="0">
                  <c:v>9.6354166666666671E-2</c:v>
                </c:pt>
                <c:pt idx="1">
                  <c:v>0.21875</c:v>
                </c:pt>
                <c:pt idx="2">
                  <c:v>0.18489583333333334</c:v>
                </c:pt>
              </c:numCache>
            </c:numRef>
          </c:val>
          <c:extLst>
            <c:ext xmlns:c16="http://schemas.microsoft.com/office/drawing/2014/chart" uri="{C3380CC4-5D6E-409C-BE32-E72D297353CC}">
              <c16:uniqueId val="{00000001-5655-4B84-8D40-D0F1CA968261}"/>
            </c:ext>
          </c:extLst>
        </c:ser>
        <c:dLbls>
          <c:dLblPos val="outEnd"/>
          <c:showLegendKey val="0"/>
          <c:showVal val="1"/>
          <c:showCatName val="0"/>
          <c:showSerName val="0"/>
          <c:showPercent val="0"/>
          <c:showBubbleSize val="0"/>
        </c:dLbls>
        <c:gapWidth val="219"/>
        <c:overlap val="-27"/>
        <c:axId val="118815216"/>
        <c:axId val="118818096"/>
      </c:barChart>
      <c:catAx>
        <c:axId val="11881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8818096"/>
        <c:crosses val="autoZero"/>
        <c:auto val="1"/>
        <c:lblAlgn val="ctr"/>
        <c:lblOffset val="100"/>
        <c:noMultiLvlLbl val="0"/>
      </c:catAx>
      <c:valAx>
        <c:axId val="1188180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881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Age!$B$191</c:f>
              <c:strCache>
                <c:ptCount val="1"/>
                <c:pt idx="0">
                  <c:v>31-45</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Age!$A$192:$A$197</c:f>
              <c:strCache>
                <c:ptCount val="6"/>
                <c:pt idx="0">
                  <c:v>Easy Availability</c:v>
                </c:pt>
                <c:pt idx="1">
                  <c:v>Financial Independence</c:v>
                </c:pt>
                <c:pt idx="2">
                  <c:v>Stress</c:v>
                </c:pt>
                <c:pt idx="3">
                  <c:v>Lifestyle Change</c:v>
                </c:pt>
                <c:pt idx="4">
                  <c:v>Weather Influence</c:v>
                </c:pt>
                <c:pt idx="5">
                  <c:v>Increase in Gatherings</c:v>
                </c:pt>
              </c:strCache>
            </c:strRef>
          </c:cat>
          <c:val>
            <c:numRef>
              <c:f>Age!$B$192:$B$197</c:f>
              <c:numCache>
                <c:formatCode>0%</c:formatCode>
                <c:ptCount val="6"/>
                <c:pt idx="0">
                  <c:v>2.7027027027027029E-2</c:v>
                </c:pt>
                <c:pt idx="1">
                  <c:v>5.4054054054054057E-2</c:v>
                </c:pt>
                <c:pt idx="2">
                  <c:v>0.10810810810810811</c:v>
                </c:pt>
                <c:pt idx="3">
                  <c:v>0.1891891891891892</c:v>
                </c:pt>
                <c:pt idx="4">
                  <c:v>0.40540540540540543</c:v>
                </c:pt>
                <c:pt idx="5">
                  <c:v>0.29729729729729731</c:v>
                </c:pt>
              </c:numCache>
            </c:numRef>
          </c:val>
          <c:extLst>
            <c:ext xmlns:c16="http://schemas.microsoft.com/office/drawing/2014/chart" uri="{C3380CC4-5D6E-409C-BE32-E72D297353CC}">
              <c16:uniqueId val="{00000000-2293-478B-9FA1-419165702A4D}"/>
            </c:ext>
          </c:extLst>
        </c:ser>
        <c:ser>
          <c:idx val="1"/>
          <c:order val="1"/>
          <c:tx>
            <c:strRef>
              <c:f>Age!$C$191</c:f>
              <c:strCache>
                <c:ptCount val="1"/>
                <c:pt idx="0">
                  <c:v>18-30</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Age!$A$192:$A$197</c:f>
              <c:strCache>
                <c:ptCount val="6"/>
                <c:pt idx="0">
                  <c:v>Easy Availability</c:v>
                </c:pt>
                <c:pt idx="1">
                  <c:v>Financial Independence</c:v>
                </c:pt>
                <c:pt idx="2">
                  <c:v>Stress</c:v>
                </c:pt>
                <c:pt idx="3">
                  <c:v>Lifestyle Change</c:v>
                </c:pt>
                <c:pt idx="4">
                  <c:v>Weather Influence</c:v>
                </c:pt>
                <c:pt idx="5">
                  <c:v>Increase in Gatherings</c:v>
                </c:pt>
              </c:strCache>
            </c:strRef>
          </c:cat>
          <c:val>
            <c:numRef>
              <c:f>Age!$C$192:$C$197</c:f>
              <c:numCache>
                <c:formatCode>0%</c:formatCode>
                <c:ptCount val="6"/>
                <c:pt idx="0">
                  <c:v>7.5471698113207544E-2</c:v>
                </c:pt>
                <c:pt idx="1">
                  <c:v>0.11320754716981132</c:v>
                </c:pt>
                <c:pt idx="2">
                  <c:v>0.18867924528301888</c:v>
                </c:pt>
                <c:pt idx="3">
                  <c:v>0.28301886792452829</c:v>
                </c:pt>
                <c:pt idx="4">
                  <c:v>0.16981132075471697</c:v>
                </c:pt>
                <c:pt idx="5">
                  <c:v>0.45283018867924529</c:v>
                </c:pt>
              </c:numCache>
            </c:numRef>
          </c:val>
          <c:extLst>
            <c:ext xmlns:c16="http://schemas.microsoft.com/office/drawing/2014/chart" uri="{C3380CC4-5D6E-409C-BE32-E72D297353CC}">
              <c16:uniqueId val="{00000001-2293-478B-9FA1-419165702A4D}"/>
            </c:ext>
          </c:extLst>
        </c:ser>
        <c:dLbls>
          <c:dLblPos val="outEnd"/>
          <c:showLegendKey val="0"/>
          <c:showVal val="1"/>
          <c:showCatName val="0"/>
          <c:showSerName val="0"/>
          <c:showPercent val="0"/>
          <c:showBubbleSize val="0"/>
        </c:dLbls>
        <c:gapWidth val="182"/>
        <c:axId val="96699248"/>
        <c:axId val="96693008"/>
      </c:barChart>
      <c:catAx>
        <c:axId val="966992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96693008"/>
        <c:crosses val="autoZero"/>
        <c:auto val="1"/>
        <c:lblAlgn val="ctr"/>
        <c:lblOffset val="100"/>
        <c:noMultiLvlLbl val="0"/>
      </c:catAx>
      <c:valAx>
        <c:axId val="9669300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9669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Age!$B$99</c:f>
              <c:strCache>
                <c:ptCount val="1"/>
                <c:pt idx="0">
                  <c:v>31-45</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4-193E-46D5-9CEA-796FD141FAF8}"/>
                </c:ext>
              </c:extLst>
            </c:dLbl>
            <c:dLbl>
              <c:idx val="1"/>
              <c:delete val="1"/>
              <c:extLst>
                <c:ext xmlns:c15="http://schemas.microsoft.com/office/drawing/2012/chart" uri="{CE6537A1-D6FC-4f65-9D91-7224C49458BB}"/>
                <c:ext xmlns:c16="http://schemas.microsoft.com/office/drawing/2014/chart" uri="{C3380CC4-5D6E-409C-BE32-E72D297353CC}">
                  <c16:uniqueId val="{00000003-193E-46D5-9CEA-796FD141FAF8}"/>
                </c:ext>
              </c:extLst>
            </c:dLbl>
            <c:dLbl>
              <c:idx val="2"/>
              <c:delete val="1"/>
              <c:extLst>
                <c:ext xmlns:c15="http://schemas.microsoft.com/office/drawing/2012/chart" uri="{CE6537A1-D6FC-4f65-9D91-7224C49458BB}"/>
                <c:ext xmlns:c16="http://schemas.microsoft.com/office/drawing/2014/chart" uri="{C3380CC4-5D6E-409C-BE32-E72D297353CC}">
                  <c16:uniqueId val="{00000002-193E-46D5-9CEA-796FD141FAF8}"/>
                </c:ext>
              </c:extLst>
            </c:dLbl>
            <c:dLbl>
              <c:idx val="4"/>
              <c:layout>
                <c:manualLayout>
                  <c:x val="-4.5097866364901575E-3"/>
                  <c:y val="2.118055758234775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93E-46D5-9CEA-796FD141FAF8}"/>
                </c:ext>
              </c:extLst>
            </c:dLbl>
            <c:dLbl>
              <c:idx val="9"/>
              <c:layout>
                <c:manualLayout>
                  <c:x val="9.019573272980314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93E-46D5-9CEA-796FD141FAF8}"/>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Age!$A$100:$A$110</c:f>
              <c:strCache>
                <c:ptCount val="11"/>
                <c:pt idx="0">
                  <c:v>Focus on Savings</c:v>
                </c:pt>
                <c:pt idx="1">
                  <c:v>Seasonal Factors</c:v>
                </c:pt>
                <c:pt idx="2">
                  <c:v>Taste Concerns</c:v>
                </c:pt>
                <c:pt idx="3">
                  <c:v>Intention to Quit</c:v>
                </c:pt>
                <c:pt idx="4">
                  <c:v>Time Constraints</c:v>
                </c:pt>
                <c:pt idx="5">
                  <c:v>Family Pressure</c:v>
                </c:pt>
                <c:pt idx="6">
                  <c:v>Lifestyle Change</c:v>
                </c:pt>
                <c:pt idx="7">
                  <c:v>Reduction in Social Gatherings</c:v>
                </c:pt>
                <c:pt idx="8">
                  <c:v>Price Increase</c:v>
                </c:pt>
                <c:pt idx="9">
                  <c:v>Financial Constraints</c:v>
                </c:pt>
                <c:pt idx="10">
                  <c:v>Health-Related Reasons</c:v>
                </c:pt>
              </c:strCache>
            </c:strRef>
          </c:cat>
          <c:val>
            <c:numRef>
              <c:f>Age!$B$100:$B$110</c:f>
              <c:numCache>
                <c:formatCode>0%</c:formatCode>
                <c:ptCount val="11"/>
                <c:pt idx="0">
                  <c:v>0</c:v>
                </c:pt>
                <c:pt idx="1">
                  <c:v>0</c:v>
                </c:pt>
                <c:pt idx="2">
                  <c:v>0</c:v>
                </c:pt>
                <c:pt idx="3">
                  <c:v>2.3809523809523808E-2</c:v>
                </c:pt>
                <c:pt idx="4">
                  <c:v>5.9523809523809521E-2</c:v>
                </c:pt>
                <c:pt idx="5">
                  <c:v>4.7619047619047616E-2</c:v>
                </c:pt>
                <c:pt idx="6">
                  <c:v>0.11904761904761904</c:v>
                </c:pt>
                <c:pt idx="7">
                  <c:v>9.5238095238095233E-2</c:v>
                </c:pt>
                <c:pt idx="8">
                  <c:v>0.19047619047619047</c:v>
                </c:pt>
                <c:pt idx="9">
                  <c:v>0.20238095238095238</c:v>
                </c:pt>
                <c:pt idx="10">
                  <c:v>0.41666666666666669</c:v>
                </c:pt>
              </c:numCache>
            </c:numRef>
          </c:val>
          <c:extLst>
            <c:ext xmlns:c16="http://schemas.microsoft.com/office/drawing/2014/chart" uri="{C3380CC4-5D6E-409C-BE32-E72D297353CC}">
              <c16:uniqueId val="{00000000-193E-46D5-9CEA-796FD141FAF8}"/>
            </c:ext>
          </c:extLst>
        </c:ser>
        <c:ser>
          <c:idx val="1"/>
          <c:order val="1"/>
          <c:tx>
            <c:strRef>
              <c:f>Age!$C$99</c:f>
              <c:strCache>
                <c:ptCount val="1"/>
                <c:pt idx="0">
                  <c:v>18-30</c:v>
                </c:pt>
              </c:strCache>
            </c:strRef>
          </c:tx>
          <c:spPr>
            <a:solidFill>
              <a:schemeClr val="accent1"/>
            </a:solidFill>
            <a:ln>
              <a:noFill/>
            </a:ln>
            <a:effectLst/>
          </c:spPr>
          <c:invertIfNegative val="0"/>
          <c:dLbls>
            <c:dLbl>
              <c:idx val="3"/>
              <c:layout>
                <c:manualLayout>
                  <c:x val="-6.7646799547351946E-3"/>
                  <c:y val="3.17708363735216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93E-46D5-9CEA-796FD141FAF8}"/>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Age!$A$100:$A$110</c:f>
              <c:strCache>
                <c:ptCount val="11"/>
                <c:pt idx="0">
                  <c:v>Focus on Savings</c:v>
                </c:pt>
                <c:pt idx="1">
                  <c:v>Seasonal Factors</c:v>
                </c:pt>
                <c:pt idx="2">
                  <c:v>Taste Concerns</c:v>
                </c:pt>
                <c:pt idx="3">
                  <c:v>Intention to Quit</c:v>
                </c:pt>
                <c:pt idx="4">
                  <c:v>Time Constraints</c:v>
                </c:pt>
                <c:pt idx="5">
                  <c:v>Family Pressure</c:v>
                </c:pt>
                <c:pt idx="6">
                  <c:v>Lifestyle Change</c:v>
                </c:pt>
                <c:pt idx="7">
                  <c:v>Reduction in Social Gatherings</c:v>
                </c:pt>
                <c:pt idx="8">
                  <c:v>Price Increase</c:v>
                </c:pt>
                <c:pt idx="9">
                  <c:v>Financial Constraints</c:v>
                </c:pt>
                <c:pt idx="10">
                  <c:v>Health-Related Reasons</c:v>
                </c:pt>
              </c:strCache>
            </c:strRef>
          </c:cat>
          <c:val>
            <c:numRef>
              <c:f>Age!$C$100:$C$110</c:f>
              <c:numCache>
                <c:formatCode>0%</c:formatCode>
                <c:ptCount val="11"/>
                <c:pt idx="0">
                  <c:v>1.4084507042253521E-2</c:v>
                </c:pt>
                <c:pt idx="1">
                  <c:v>2.8169014084507043E-2</c:v>
                </c:pt>
                <c:pt idx="2">
                  <c:v>2.8169014084507043E-2</c:v>
                </c:pt>
                <c:pt idx="3">
                  <c:v>5.6338028169014086E-2</c:v>
                </c:pt>
                <c:pt idx="4">
                  <c:v>5.6338028169014086E-2</c:v>
                </c:pt>
                <c:pt idx="5">
                  <c:v>0.14084507042253522</c:v>
                </c:pt>
                <c:pt idx="6">
                  <c:v>0.15492957746478872</c:v>
                </c:pt>
                <c:pt idx="7">
                  <c:v>0.18309859154929578</c:v>
                </c:pt>
                <c:pt idx="8">
                  <c:v>0.11267605633802817</c:v>
                </c:pt>
                <c:pt idx="9">
                  <c:v>0.18309859154929578</c:v>
                </c:pt>
                <c:pt idx="10">
                  <c:v>0.21126760563380281</c:v>
                </c:pt>
              </c:numCache>
            </c:numRef>
          </c:val>
          <c:extLst>
            <c:ext xmlns:c16="http://schemas.microsoft.com/office/drawing/2014/chart" uri="{C3380CC4-5D6E-409C-BE32-E72D297353CC}">
              <c16:uniqueId val="{00000001-193E-46D5-9CEA-796FD141FAF8}"/>
            </c:ext>
          </c:extLst>
        </c:ser>
        <c:dLbls>
          <c:dLblPos val="outEnd"/>
          <c:showLegendKey val="0"/>
          <c:showVal val="1"/>
          <c:showCatName val="0"/>
          <c:showSerName val="0"/>
          <c:showPercent val="0"/>
          <c:showBubbleSize val="0"/>
        </c:dLbls>
        <c:gapWidth val="182"/>
        <c:axId val="523052976"/>
        <c:axId val="523049616"/>
      </c:barChart>
      <c:catAx>
        <c:axId val="523052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23049616"/>
        <c:crosses val="autoZero"/>
        <c:auto val="1"/>
        <c:lblAlgn val="ctr"/>
        <c:lblOffset val="100"/>
        <c:noMultiLvlLbl val="0"/>
      </c:catAx>
      <c:valAx>
        <c:axId val="523049616"/>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2305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Age!$B$302</c:f>
              <c:strCache>
                <c:ptCount val="1"/>
                <c:pt idx="0">
                  <c:v>18-30</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Age!$A$303:$A$305</c:f>
              <c:strCache>
                <c:ptCount val="3"/>
                <c:pt idx="0">
                  <c:v>Consistent Consumption</c:v>
                </c:pt>
                <c:pt idx="1">
                  <c:v>Drinking Only During Gatherings</c:v>
                </c:pt>
                <c:pt idx="2">
                  <c:v>Consistent Financial Situation</c:v>
                </c:pt>
              </c:strCache>
            </c:strRef>
          </c:cat>
          <c:val>
            <c:numRef>
              <c:f>Age!$B$303:$B$305</c:f>
              <c:numCache>
                <c:formatCode>0%</c:formatCode>
                <c:ptCount val="3"/>
                <c:pt idx="0">
                  <c:v>0.72058823529411764</c:v>
                </c:pt>
                <c:pt idx="1">
                  <c:v>0.17647058823529413</c:v>
                </c:pt>
                <c:pt idx="2">
                  <c:v>0.10294117647058823</c:v>
                </c:pt>
              </c:numCache>
            </c:numRef>
          </c:val>
          <c:extLst>
            <c:ext xmlns:c16="http://schemas.microsoft.com/office/drawing/2014/chart" uri="{C3380CC4-5D6E-409C-BE32-E72D297353CC}">
              <c16:uniqueId val="{00000000-4EB2-410F-8DE6-1330A4B9D679}"/>
            </c:ext>
          </c:extLst>
        </c:ser>
        <c:ser>
          <c:idx val="1"/>
          <c:order val="1"/>
          <c:tx>
            <c:strRef>
              <c:f>Age!$C$302</c:f>
              <c:strCache>
                <c:ptCount val="1"/>
                <c:pt idx="0">
                  <c:v>31-45</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Age!$A$303:$A$305</c:f>
              <c:strCache>
                <c:ptCount val="3"/>
                <c:pt idx="0">
                  <c:v>Consistent Consumption</c:v>
                </c:pt>
                <c:pt idx="1">
                  <c:v>Drinking Only During Gatherings</c:v>
                </c:pt>
                <c:pt idx="2">
                  <c:v>Consistent Financial Situation</c:v>
                </c:pt>
              </c:strCache>
            </c:strRef>
          </c:cat>
          <c:val>
            <c:numRef>
              <c:f>Age!$C$303:$C$305</c:f>
              <c:numCache>
                <c:formatCode>0%</c:formatCode>
                <c:ptCount val="3"/>
                <c:pt idx="0">
                  <c:v>0.45070422535211269</c:v>
                </c:pt>
                <c:pt idx="1">
                  <c:v>0.43661971830985913</c:v>
                </c:pt>
                <c:pt idx="2">
                  <c:v>0.11267605633802817</c:v>
                </c:pt>
              </c:numCache>
            </c:numRef>
          </c:val>
          <c:extLst>
            <c:ext xmlns:c16="http://schemas.microsoft.com/office/drawing/2014/chart" uri="{C3380CC4-5D6E-409C-BE32-E72D297353CC}">
              <c16:uniqueId val="{00000001-4EB2-410F-8DE6-1330A4B9D679}"/>
            </c:ext>
          </c:extLst>
        </c:ser>
        <c:dLbls>
          <c:dLblPos val="outEnd"/>
          <c:showLegendKey val="0"/>
          <c:showVal val="1"/>
          <c:showCatName val="0"/>
          <c:showSerName val="0"/>
          <c:showPercent val="0"/>
          <c:showBubbleSize val="0"/>
        </c:dLbls>
        <c:gapWidth val="219"/>
        <c:overlap val="-27"/>
        <c:axId val="233831456"/>
        <c:axId val="233833376"/>
      </c:barChart>
      <c:catAx>
        <c:axId val="23383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33833376"/>
        <c:crosses val="autoZero"/>
        <c:auto val="1"/>
        <c:lblAlgn val="ctr"/>
        <c:lblOffset val="100"/>
        <c:noMultiLvlLbl val="0"/>
      </c:catAx>
      <c:valAx>
        <c:axId val="23383337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3383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Age!$B$481</c:f>
              <c:strCache>
                <c:ptCount val="1"/>
                <c:pt idx="0">
                  <c:v>18-30</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Age!$A$482:$A$484</c:f>
              <c:strCache>
                <c:ptCount val="3"/>
                <c:pt idx="0">
                  <c:v>Increased</c:v>
                </c:pt>
                <c:pt idx="1">
                  <c:v>Decreased</c:v>
                </c:pt>
                <c:pt idx="2">
                  <c:v>Remained the same</c:v>
                </c:pt>
              </c:strCache>
            </c:strRef>
          </c:cat>
          <c:val>
            <c:numRef>
              <c:f>Age!$B$482:$B$484</c:f>
              <c:numCache>
                <c:formatCode>0%</c:formatCode>
                <c:ptCount val="3"/>
                <c:pt idx="0">
                  <c:v>9.8958333333333329E-2</c:v>
                </c:pt>
                <c:pt idx="1">
                  <c:v>0.10677083333333333</c:v>
                </c:pt>
                <c:pt idx="2">
                  <c:v>0.29427083333333331</c:v>
                </c:pt>
              </c:numCache>
            </c:numRef>
          </c:val>
          <c:extLst>
            <c:ext xmlns:c16="http://schemas.microsoft.com/office/drawing/2014/chart" uri="{C3380CC4-5D6E-409C-BE32-E72D297353CC}">
              <c16:uniqueId val="{00000000-043C-4CEF-8FFE-28B72E7F1ACD}"/>
            </c:ext>
          </c:extLst>
        </c:ser>
        <c:ser>
          <c:idx val="1"/>
          <c:order val="1"/>
          <c:tx>
            <c:strRef>
              <c:f>Age!$C$481</c:f>
              <c:strCache>
                <c:ptCount val="1"/>
                <c:pt idx="0">
                  <c:v>31-45</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Age!$A$482:$A$484</c:f>
              <c:strCache>
                <c:ptCount val="3"/>
                <c:pt idx="0">
                  <c:v>Increased</c:v>
                </c:pt>
                <c:pt idx="1">
                  <c:v>Decreased</c:v>
                </c:pt>
                <c:pt idx="2">
                  <c:v>Remained the same</c:v>
                </c:pt>
              </c:strCache>
            </c:strRef>
          </c:cat>
          <c:val>
            <c:numRef>
              <c:f>Age!$C$482:$C$484</c:f>
              <c:numCache>
                <c:formatCode>0%</c:formatCode>
                <c:ptCount val="3"/>
                <c:pt idx="0">
                  <c:v>5.46875E-2</c:v>
                </c:pt>
                <c:pt idx="1">
                  <c:v>0.11979166666666667</c:v>
                </c:pt>
                <c:pt idx="2">
                  <c:v>0.32552083333333331</c:v>
                </c:pt>
              </c:numCache>
            </c:numRef>
          </c:val>
          <c:extLst>
            <c:ext xmlns:c16="http://schemas.microsoft.com/office/drawing/2014/chart" uri="{C3380CC4-5D6E-409C-BE32-E72D297353CC}">
              <c16:uniqueId val="{00000001-043C-4CEF-8FFE-28B72E7F1ACD}"/>
            </c:ext>
          </c:extLst>
        </c:ser>
        <c:dLbls>
          <c:dLblPos val="outEnd"/>
          <c:showLegendKey val="0"/>
          <c:showVal val="1"/>
          <c:showCatName val="0"/>
          <c:showSerName val="0"/>
          <c:showPercent val="0"/>
          <c:showBubbleSize val="0"/>
        </c:dLbls>
        <c:gapWidth val="219"/>
        <c:overlap val="-27"/>
        <c:axId val="118799856"/>
        <c:axId val="118800336"/>
      </c:barChart>
      <c:catAx>
        <c:axId val="11879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8800336"/>
        <c:crosses val="autoZero"/>
        <c:auto val="1"/>
        <c:lblAlgn val="ctr"/>
        <c:lblOffset val="100"/>
        <c:noMultiLvlLbl val="0"/>
      </c:catAx>
      <c:valAx>
        <c:axId val="11880033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879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Age!$B$472</c:f>
              <c:strCache>
                <c:ptCount val="1"/>
                <c:pt idx="0">
                  <c:v>31-45</c:v>
                </c:pt>
              </c:strCache>
            </c:strRef>
          </c:tx>
          <c:spPr>
            <a:solidFill>
              <a:schemeClr val="accent2"/>
            </a:solidFill>
            <a:ln>
              <a:noFill/>
            </a:ln>
            <a:effectLst/>
          </c:spPr>
          <c:invertIfNegative val="0"/>
          <c:dLbls>
            <c:dLbl>
              <c:idx val="2"/>
              <c:layout>
                <c:manualLayout>
                  <c:x val="0"/>
                  <c:y val="1.34907982133508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494-42BE-9572-7FCB9E7A9AD5}"/>
                </c:ext>
              </c:extLst>
            </c:dLbl>
            <c:dLbl>
              <c:idx val="4"/>
              <c:layout>
                <c:manualLayout>
                  <c:x val="0"/>
                  <c:y val="2.698159642670183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494-42BE-9572-7FCB9E7A9AD5}"/>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Age!$A$473:$A$477</c:f>
              <c:strCache>
                <c:ptCount val="5"/>
                <c:pt idx="0">
                  <c:v>Stress</c:v>
                </c:pt>
                <c:pt idx="1">
                  <c:v>Increase in Social Gatherings</c:v>
                </c:pt>
                <c:pt idx="2">
                  <c:v>Weather Influence</c:v>
                </c:pt>
                <c:pt idx="3">
                  <c:v>Brand Switch</c:v>
                </c:pt>
                <c:pt idx="4">
                  <c:v>Preference for High-Content Alcohol</c:v>
                </c:pt>
              </c:strCache>
            </c:strRef>
          </c:cat>
          <c:val>
            <c:numRef>
              <c:f>Age!$B$473:$B$477</c:f>
              <c:numCache>
                <c:formatCode>0%</c:formatCode>
                <c:ptCount val="5"/>
                <c:pt idx="0">
                  <c:v>5.2631578947368418E-2</c:v>
                </c:pt>
                <c:pt idx="1">
                  <c:v>0.10526315789473684</c:v>
                </c:pt>
                <c:pt idx="2">
                  <c:v>0.10526315789473684</c:v>
                </c:pt>
                <c:pt idx="3">
                  <c:v>0.15789473684210525</c:v>
                </c:pt>
                <c:pt idx="4">
                  <c:v>0.57894736842105265</c:v>
                </c:pt>
              </c:numCache>
            </c:numRef>
          </c:val>
          <c:extLst>
            <c:ext xmlns:c16="http://schemas.microsoft.com/office/drawing/2014/chart" uri="{C3380CC4-5D6E-409C-BE32-E72D297353CC}">
              <c16:uniqueId val="{00000000-9494-42BE-9572-7FCB9E7A9AD5}"/>
            </c:ext>
          </c:extLst>
        </c:ser>
        <c:ser>
          <c:idx val="1"/>
          <c:order val="1"/>
          <c:tx>
            <c:strRef>
              <c:f>Age!$C$472</c:f>
              <c:strCache>
                <c:ptCount val="1"/>
                <c:pt idx="0">
                  <c:v>18-30</c:v>
                </c:pt>
              </c:strCache>
            </c:strRef>
          </c:tx>
          <c:spPr>
            <a:solidFill>
              <a:schemeClr val="accent1"/>
            </a:solidFill>
            <a:ln>
              <a:noFill/>
            </a:ln>
            <a:effectLst/>
          </c:spPr>
          <c:invertIfNegative val="0"/>
          <c:dLbls>
            <c:dLbl>
              <c:idx val="3"/>
              <c:layout>
                <c:manualLayout>
                  <c:x val="-3.3823396770993057E-3"/>
                  <c:y val="-2.967975606937204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494-42BE-9572-7FCB9E7A9AD5}"/>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Age!$A$473:$A$477</c:f>
              <c:strCache>
                <c:ptCount val="5"/>
                <c:pt idx="0">
                  <c:v>Stress</c:v>
                </c:pt>
                <c:pt idx="1">
                  <c:v>Increase in Social Gatherings</c:v>
                </c:pt>
                <c:pt idx="2">
                  <c:v>Weather Influence</c:v>
                </c:pt>
                <c:pt idx="3">
                  <c:v>Brand Switch</c:v>
                </c:pt>
                <c:pt idx="4">
                  <c:v>Preference for High-Content Alcohol</c:v>
                </c:pt>
              </c:strCache>
            </c:strRef>
          </c:cat>
          <c:val>
            <c:numRef>
              <c:f>Age!$C$473:$C$477</c:f>
              <c:numCache>
                <c:formatCode>0%</c:formatCode>
                <c:ptCount val="5"/>
                <c:pt idx="0">
                  <c:v>5.2631578947368418E-2</c:v>
                </c:pt>
                <c:pt idx="1">
                  <c:v>2.6315789473684209E-2</c:v>
                </c:pt>
                <c:pt idx="2">
                  <c:v>0.13157894736842105</c:v>
                </c:pt>
                <c:pt idx="3">
                  <c:v>0.18421052631578946</c:v>
                </c:pt>
                <c:pt idx="4">
                  <c:v>0.60526315789473684</c:v>
                </c:pt>
              </c:numCache>
            </c:numRef>
          </c:val>
          <c:extLst>
            <c:ext xmlns:c16="http://schemas.microsoft.com/office/drawing/2014/chart" uri="{C3380CC4-5D6E-409C-BE32-E72D297353CC}">
              <c16:uniqueId val="{00000001-9494-42BE-9572-7FCB9E7A9AD5}"/>
            </c:ext>
          </c:extLst>
        </c:ser>
        <c:dLbls>
          <c:dLblPos val="outEnd"/>
          <c:showLegendKey val="0"/>
          <c:showVal val="1"/>
          <c:showCatName val="0"/>
          <c:showSerName val="0"/>
          <c:showPercent val="0"/>
          <c:showBubbleSize val="0"/>
        </c:dLbls>
        <c:gapWidth val="182"/>
        <c:axId val="1096930415"/>
        <c:axId val="1096914575"/>
      </c:barChart>
      <c:catAx>
        <c:axId val="109693041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96914575"/>
        <c:crosses val="autoZero"/>
        <c:auto val="1"/>
        <c:lblAlgn val="ctr"/>
        <c:lblOffset val="100"/>
        <c:noMultiLvlLbl val="0"/>
      </c:catAx>
      <c:valAx>
        <c:axId val="1096914575"/>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969304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Age!$B$390</c:f>
              <c:strCache>
                <c:ptCount val="1"/>
                <c:pt idx="0">
                  <c:v>18-30</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Age!$A$391:$A$394</c:f>
              <c:strCache>
                <c:ptCount val="4"/>
                <c:pt idx="0">
                  <c:v>Preference for Low Content Alcohol</c:v>
                </c:pt>
                <c:pt idx="1">
                  <c:v>Health-Related Reasons</c:v>
                </c:pt>
                <c:pt idx="2">
                  <c:v>Family Pressure</c:v>
                </c:pt>
                <c:pt idx="3">
                  <c:v>Brand Switch</c:v>
                </c:pt>
              </c:strCache>
            </c:strRef>
          </c:cat>
          <c:val>
            <c:numRef>
              <c:f>Age!$B$391:$B$394</c:f>
              <c:numCache>
                <c:formatCode>0%</c:formatCode>
                <c:ptCount val="4"/>
                <c:pt idx="0">
                  <c:v>0.6097560975609756</c:v>
                </c:pt>
                <c:pt idx="1">
                  <c:v>0.29268292682926828</c:v>
                </c:pt>
                <c:pt idx="2">
                  <c:v>4.878048780487805E-2</c:v>
                </c:pt>
                <c:pt idx="3">
                  <c:v>4.878048780487805E-2</c:v>
                </c:pt>
              </c:numCache>
            </c:numRef>
          </c:val>
          <c:extLst>
            <c:ext xmlns:c16="http://schemas.microsoft.com/office/drawing/2014/chart" uri="{C3380CC4-5D6E-409C-BE32-E72D297353CC}">
              <c16:uniqueId val="{00000000-AC69-454F-B22D-4E6219E31E25}"/>
            </c:ext>
          </c:extLst>
        </c:ser>
        <c:ser>
          <c:idx val="1"/>
          <c:order val="1"/>
          <c:tx>
            <c:strRef>
              <c:f>Age!$C$390</c:f>
              <c:strCache>
                <c:ptCount val="1"/>
                <c:pt idx="0">
                  <c:v>31-45</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Age!$A$391:$A$394</c:f>
              <c:strCache>
                <c:ptCount val="4"/>
                <c:pt idx="0">
                  <c:v>Preference for Low Content Alcohol</c:v>
                </c:pt>
                <c:pt idx="1">
                  <c:v>Health-Related Reasons</c:v>
                </c:pt>
                <c:pt idx="2">
                  <c:v>Family Pressure</c:v>
                </c:pt>
                <c:pt idx="3">
                  <c:v>Brand Switch</c:v>
                </c:pt>
              </c:strCache>
            </c:strRef>
          </c:cat>
          <c:val>
            <c:numRef>
              <c:f>Age!$C$391:$C$394</c:f>
              <c:numCache>
                <c:formatCode>0%</c:formatCode>
                <c:ptCount val="4"/>
                <c:pt idx="0">
                  <c:v>0.63043478260869568</c:v>
                </c:pt>
                <c:pt idx="1">
                  <c:v>0.2391304347826087</c:v>
                </c:pt>
                <c:pt idx="2">
                  <c:v>6.5217391304347824E-2</c:v>
                </c:pt>
                <c:pt idx="3">
                  <c:v>6.5217391304347824E-2</c:v>
                </c:pt>
              </c:numCache>
            </c:numRef>
          </c:val>
          <c:extLst>
            <c:ext xmlns:c16="http://schemas.microsoft.com/office/drawing/2014/chart" uri="{C3380CC4-5D6E-409C-BE32-E72D297353CC}">
              <c16:uniqueId val="{00000001-AC69-454F-B22D-4E6219E31E25}"/>
            </c:ext>
          </c:extLst>
        </c:ser>
        <c:dLbls>
          <c:dLblPos val="outEnd"/>
          <c:showLegendKey val="0"/>
          <c:showVal val="1"/>
          <c:showCatName val="0"/>
          <c:showSerName val="0"/>
          <c:showPercent val="0"/>
          <c:showBubbleSize val="0"/>
        </c:dLbls>
        <c:gapWidth val="219"/>
        <c:overlap val="-27"/>
        <c:axId val="1012298271"/>
        <c:axId val="1012294911"/>
      </c:barChart>
      <c:catAx>
        <c:axId val="10122982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12294911"/>
        <c:crosses val="autoZero"/>
        <c:auto val="1"/>
        <c:lblAlgn val="ctr"/>
        <c:lblOffset val="100"/>
        <c:noMultiLvlLbl val="0"/>
      </c:catAx>
      <c:valAx>
        <c:axId val="1012294911"/>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122982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80583807807825"/>
          <c:y val="2.7154565067255658E-2"/>
          <c:w val="0.74300574766929273"/>
          <c:h val="0.79832496958474897"/>
        </c:manualLayout>
      </c:layout>
      <c:barChart>
        <c:barDir val="bar"/>
        <c:grouping val="clustered"/>
        <c:varyColors val="0"/>
        <c:ser>
          <c:idx val="0"/>
          <c:order val="0"/>
          <c:tx>
            <c:strRef>
              <c:f>Age!$B$607</c:f>
              <c:strCache>
                <c:ptCount val="1"/>
                <c:pt idx="0">
                  <c:v>31-45</c:v>
                </c:pt>
              </c:strCache>
            </c:strRef>
          </c:tx>
          <c:spPr>
            <a:solidFill>
              <a:schemeClr val="accent2"/>
            </a:solidFill>
            <a:ln>
              <a:noFill/>
            </a:ln>
            <a:effectLst/>
          </c:spPr>
          <c:invertIfNegative val="0"/>
          <c:dLbls>
            <c:dLbl>
              <c:idx val="0"/>
              <c:layout>
                <c:manualLayout>
                  <c:x val="0"/>
                  <c:y val="2.172365205380452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490-4D23-8C3D-E349CC1DC84D}"/>
                </c:ext>
              </c:extLst>
            </c:dLbl>
            <c:dLbl>
              <c:idx val="1"/>
              <c:layout>
                <c:manualLayout>
                  <c:x val="-2.2548931180662035E-3"/>
                  <c:y val="1.629273904035339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490-4D23-8C3D-E349CC1DC84D}"/>
                </c:ext>
              </c:extLst>
            </c:dLbl>
            <c:dLbl>
              <c:idx val="2"/>
              <c:layout>
                <c:manualLayout>
                  <c:x val="-1.1274465590331432E-3"/>
                  <c:y val="1.357728253362777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490-4D23-8C3D-E349CC1DC84D}"/>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Age!$A$608:$A$612</c:f>
              <c:strCache>
                <c:ptCount val="5"/>
                <c:pt idx="0">
                  <c:v>Stable Financial Situation</c:v>
                </c:pt>
                <c:pt idx="1">
                  <c:v>Occasional Drinking Pattern</c:v>
                </c:pt>
                <c:pt idx="2">
                  <c:v>Lack of Alternatives</c:v>
                </c:pt>
                <c:pt idx="3">
                  <c:v>Habit Consistency</c:v>
                </c:pt>
                <c:pt idx="4">
                  <c:v>Brand Loyalty</c:v>
                </c:pt>
              </c:strCache>
            </c:strRef>
          </c:cat>
          <c:val>
            <c:numRef>
              <c:f>Age!$B$608:$B$612</c:f>
              <c:numCache>
                <c:formatCode>0%</c:formatCode>
                <c:ptCount val="5"/>
                <c:pt idx="0">
                  <c:v>8.0000000000000002E-3</c:v>
                </c:pt>
                <c:pt idx="1">
                  <c:v>0.04</c:v>
                </c:pt>
                <c:pt idx="2">
                  <c:v>0.112</c:v>
                </c:pt>
                <c:pt idx="3">
                  <c:v>0.13600000000000001</c:v>
                </c:pt>
                <c:pt idx="4">
                  <c:v>0.70399999999999996</c:v>
                </c:pt>
              </c:numCache>
            </c:numRef>
          </c:val>
          <c:extLst>
            <c:ext xmlns:c16="http://schemas.microsoft.com/office/drawing/2014/chart" uri="{C3380CC4-5D6E-409C-BE32-E72D297353CC}">
              <c16:uniqueId val="{00000000-2490-4D23-8C3D-E349CC1DC84D}"/>
            </c:ext>
          </c:extLst>
        </c:ser>
        <c:ser>
          <c:idx val="1"/>
          <c:order val="1"/>
          <c:tx>
            <c:strRef>
              <c:f>Age!$C$607</c:f>
              <c:strCache>
                <c:ptCount val="1"/>
                <c:pt idx="0">
                  <c:v>18-30</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Age!$A$608:$A$612</c:f>
              <c:strCache>
                <c:ptCount val="5"/>
                <c:pt idx="0">
                  <c:v>Stable Financial Situation</c:v>
                </c:pt>
                <c:pt idx="1">
                  <c:v>Occasional Drinking Pattern</c:v>
                </c:pt>
                <c:pt idx="2">
                  <c:v>Lack of Alternatives</c:v>
                </c:pt>
                <c:pt idx="3">
                  <c:v>Habit Consistency</c:v>
                </c:pt>
                <c:pt idx="4">
                  <c:v>Brand Loyalty</c:v>
                </c:pt>
              </c:strCache>
            </c:strRef>
          </c:cat>
          <c:val>
            <c:numRef>
              <c:f>Age!$C$608:$C$612</c:f>
              <c:numCache>
                <c:formatCode>0%</c:formatCode>
                <c:ptCount val="5"/>
                <c:pt idx="0">
                  <c:v>9.0090090090090089E-3</c:v>
                </c:pt>
                <c:pt idx="1">
                  <c:v>3.6036036036036036E-2</c:v>
                </c:pt>
                <c:pt idx="2">
                  <c:v>0.10810810810810811</c:v>
                </c:pt>
                <c:pt idx="3">
                  <c:v>0.1891891891891892</c:v>
                </c:pt>
                <c:pt idx="4">
                  <c:v>0.65765765765765771</c:v>
                </c:pt>
              </c:numCache>
            </c:numRef>
          </c:val>
          <c:extLst>
            <c:ext xmlns:c16="http://schemas.microsoft.com/office/drawing/2014/chart" uri="{C3380CC4-5D6E-409C-BE32-E72D297353CC}">
              <c16:uniqueId val="{00000001-2490-4D23-8C3D-E349CC1DC84D}"/>
            </c:ext>
          </c:extLst>
        </c:ser>
        <c:dLbls>
          <c:dLblPos val="outEnd"/>
          <c:showLegendKey val="0"/>
          <c:showVal val="1"/>
          <c:showCatName val="0"/>
          <c:showSerName val="0"/>
          <c:showPercent val="0"/>
          <c:showBubbleSize val="0"/>
        </c:dLbls>
        <c:gapWidth val="182"/>
        <c:axId val="1096904975"/>
        <c:axId val="1096899215"/>
      </c:barChart>
      <c:catAx>
        <c:axId val="109690497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96899215"/>
        <c:crosses val="autoZero"/>
        <c:auto val="1"/>
        <c:lblAlgn val="ctr"/>
        <c:lblOffset val="100"/>
        <c:noMultiLvlLbl val="0"/>
      </c:catAx>
      <c:valAx>
        <c:axId val="1096899215"/>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969049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Age!$B$521</c:f>
              <c:strCache>
                <c:ptCount val="1"/>
                <c:pt idx="0">
                  <c:v>18-30</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Age!$A$522:$A$524</c:f>
              <c:strCache>
                <c:ptCount val="3"/>
                <c:pt idx="0">
                  <c:v>Increased</c:v>
                </c:pt>
                <c:pt idx="1">
                  <c:v>Decreased</c:v>
                </c:pt>
                <c:pt idx="2">
                  <c:v>Remained the same</c:v>
                </c:pt>
              </c:strCache>
            </c:strRef>
          </c:cat>
          <c:val>
            <c:numRef>
              <c:f>Age!$B$522:$B$524</c:f>
              <c:numCache>
                <c:formatCode>0%</c:formatCode>
                <c:ptCount val="3"/>
                <c:pt idx="0">
                  <c:v>0.41145833333333331</c:v>
                </c:pt>
                <c:pt idx="1">
                  <c:v>0.39583333333333331</c:v>
                </c:pt>
                <c:pt idx="2">
                  <c:v>0.19270833333333334</c:v>
                </c:pt>
              </c:numCache>
            </c:numRef>
          </c:val>
          <c:extLst>
            <c:ext xmlns:c16="http://schemas.microsoft.com/office/drawing/2014/chart" uri="{C3380CC4-5D6E-409C-BE32-E72D297353CC}">
              <c16:uniqueId val="{00000000-DCF6-472D-8036-E91020BF7958}"/>
            </c:ext>
          </c:extLst>
        </c:ser>
        <c:ser>
          <c:idx val="1"/>
          <c:order val="1"/>
          <c:tx>
            <c:strRef>
              <c:f>Age!$C$521</c:f>
              <c:strCache>
                <c:ptCount val="1"/>
                <c:pt idx="0">
                  <c:v>31-45</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Age!$A$522:$A$524</c:f>
              <c:strCache>
                <c:ptCount val="3"/>
                <c:pt idx="0">
                  <c:v>Increased</c:v>
                </c:pt>
                <c:pt idx="1">
                  <c:v>Decreased</c:v>
                </c:pt>
                <c:pt idx="2">
                  <c:v>Remained the same</c:v>
                </c:pt>
              </c:strCache>
            </c:strRef>
          </c:cat>
          <c:val>
            <c:numRef>
              <c:f>Age!$C$522:$C$524</c:f>
              <c:numCache>
                <c:formatCode>0%</c:formatCode>
                <c:ptCount val="3"/>
                <c:pt idx="0">
                  <c:v>0.40625</c:v>
                </c:pt>
                <c:pt idx="1">
                  <c:v>0.41145833333333331</c:v>
                </c:pt>
                <c:pt idx="2">
                  <c:v>0.18229166666666666</c:v>
                </c:pt>
              </c:numCache>
            </c:numRef>
          </c:val>
          <c:extLst>
            <c:ext xmlns:c16="http://schemas.microsoft.com/office/drawing/2014/chart" uri="{C3380CC4-5D6E-409C-BE32-E72D297353CC}">
              <c16:uniqueId val="{00000001-DCF6-472D-8036-E91020BF7958}"/>
            </c:ext>
          </c:extLst>
        </c:ser>
        <c:dLbls>
          <c:dLblPos val="outEnd"/>
          <c:showLegendKey val="0"/>
          <c:showVal val="1"/>
          <c:showCatName val="0"/>
          <c:showSerName val="0"/>
          <c:showPercent val="0"/>
          <c:showBubbleSize val="0"/>
        </c:dLbls>
        <c:gapWidth val="219"/>
        <c:overlap val="-27"/>
        <c:axId val="118776816"/>
        <c:axId val="118760496"/>
      </c:barChart>
      <c:catAx>
        <c:axId val="11877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8760496"/>
        <c:crosses val="autoZero"/>
        <c:auto val="1"/>
        <c:lblAlgn val="ctr"/>
        <c:lblOffset val="100"/>
        <c:noMultiLvlLbl val="0"/>
      </c:catAx>
      <c:valAx>
        <c:axId val="118760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877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Age!$B$846</c:f>
              <c:strCache>
                <c:ptCount val="1"/>
                <c:pt idx="0">
                  <c:v>31-45</c:v>
                </c:pt>
              </c:strCache>
            </c:strRef>
          </c:tx>
          <c:spPr>
            <a:solidFill>
              <a:schemeClr val="accent2"/>
            </a:solidFill>
            <a:ln>
              <a:noFill/>
            </a:ln>
            <a:effectLst/>
          </c:spPr>
          <c:invertIfNegative val="0"/>
          <c:dLbls>
            <c:dLbl>
              <c:idx val="0"/>
              <c:layout>
                <c:manualLayout>
                  <c:x val="-2.2548933182451199E-3"/>
                  <c:y val="1.84797927935043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13B-42FB-84C9-B781855F49AE}"/>
                </c:ext>
              </c:extLst>
            </c:dLbl>
            <c:dLbl>
              <c:idx val="5"/>
              <c:layout>
                <c:manualLayout>
                  <c:x val="-6.764679954735401E-3"/>
                  <c:y val="2.111976319257648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13B-42FB-84C9-B781855F49AE}"/>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Age!$A$847:$A$852</c:f>
              <c:strCache>
                <c:ptCount val="6"/>
                <c:pt idx="0">
                  <c:v>Seasonal Factors</c:v>
                </c:pt>
                <c:pt idx="1">
                  <c:v>Switch to Expensive Brands</c:v>
                </c:pt>
                <c:pt idx="2">
                  <c:v>Social Gatherings</c:v>
                </c:pt>
                <c:pt idx="3">
                  <c:v>Increase in Spending</c:v>
                </c:pt>
                <c:pt idx="4">
                  <c:v>Increase in Consumption</c:v>
                </c:pt>
                <c:pt idx="5">
                  <c:v>Increase in Price</c:v>
                </c:pt>
              </c:strCache>
            </c:strRef>
          </c:cat>
          <c:val>
            <c:numRef>
              <c:f>Age!$B$847:$B$852</c:f>
              <c:numCache>
                <c:formatCode>0%</c:formatCode>
                <c:ptCount val="6"/>
                <c:pt idx="0">
                  <c:v>2.6315789473684209E-2</c:v>
                </c:pt>
                <c:pt idx="1">
                  <c:v>3.9473684210526314E-2</c:v>
                </c:pt>
                <c:pt idx="2">
                  <c:v>2.6315789473684209E-2</c:v>
                </c:pt>
                <c:pt idx="3">
                  <c:v>0.11842105263157894</c:v>
                </c:pt>
                <c:pt idx="4">
                  <c:v>0.26315789473684209</c:v>
                </c:pt>
                <c:pt idx="5">
                  <c:v>0.52631578947368418</c:v>
                </c:pt>
              </c:numCache>
            </c:numRef>
          </c:val>
          <c:extLst>
            <c:ext xmlns:c16="http://schemas.microsoft.com/office/drawing/2014/chart" uri="{C3380CC4-5D6E-409C-BE32-E72D297353CC}">
              <c16:uniqueId val="{00000000-C13B-42FB-84C9-B781855F49AE}"/>
            </c:ext>
          </c:extLst>
        </c:ser>
        <c:ser>
          <c:idx val="1"/>
          <c:order val="1"/>
          <c:tx>
            <c:strRef>
              <c:f>Age!$C$846</c:f>
              <c:strCache>
                <c:ptCount val="1"/>
                <c:pt idx="0">
                  <c:v>18-30</c:v>
                </c:pt>
              </c:strCache>
            </c:strRef>
          </c:tx>
          <c:spPr>
            <a:solidFill>
              <a:schemeClr val="accent1"/>
            </a:solidFill>
            <a:ln>
              <a:noFill/>
            </a:ln>
            <a:effectLst/>
          </c:spPr>
          <c:invertIfNegative val="0"/>
          <c:dLbls>
            <c:dLbl>
              <c:idx val="3"/>
              <c:layout>
                <c:manualLayout>
                  <c:x val="-1.1274466591225394E-3"/>
                  <c:y val="-2.903967438979271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13B-42FB-84C9-B781855F49AE}"/>
                </c:ext>
              </c:extLst>
            </c:dLbl>
            <c:dLbl>
              <c:idx val="4"/>
              <c:layout>
                <c:manualLayout>
                  <c:x val="-6.7646799547352362E-3"/>
                  <c:y val="-2.90396743897926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13B-42FB-84C9-B781855F49AE}"/>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Age!$A$847:$A$852</c:f>
              <c:strCache>
                <c:ptCount val="6"/>
                <c:pt idx="0">
                  <c:v>Seasonal Factors</c:v>
                </c:pt>
                <c:pt idx="1">
                  <c:v>Switch to Expensive Brands</c:v>
                </c:pt>
                <c:pt idx="2">
                  <c:v>Social Gatherings</c:v>
                </c:pt>
                <c:pt idx="3">
                  <c:v>Increase in Spending</c:v>
                </c:pt>
                <c:pt idx="4">
                  <c:v>Increase in Consumption</c:v>
                </c:pt>
                <c:pt idx="5">
                  <c:v>Increase in Price</c:v>
                </c:pt>
              </c:strCache>
            </c:strRef>
          </c:cat>
          <c:val>
            <c:numRef>
              <c:f>Age!$C$847:$C$852</c:f>
              <c:numCache>
                <c:formatCode>0%</c:formatCode>
                <c:ptCount val="6"/>
                <c:pt idx="0">
                  <c:v>1.2987012987012988E-2</c:v>
                </c:pt>
                <c:pt idx="1">
                  <c:v>6.4935064935064929E-2</c:v>
                </c:pt>
                <c:pt idx="2">
                  <c:v>9.0909090909090912E-2</c:v>
                </c:pt>
                <c:pt idx="3">
                  <c:v>9.0909090909090912E-2</c:v>
                </c:pt>
                <c:pt idx="4">
                  <c:v>0.20779220779220781</c:v>
                </c:pt>
                <c:pt idx="5">
                  <c:v>0.53246753246753242</c:v>
                </c:pt>
              </c:numCache>
            </c:numRef>
          </c:val>
          <c:extLst>
            <c:ext xmlns:c16="http://schemas.microsoft.com/office/drawing/2014/chart" uri="{C3380CC4-5D6E-409C-BE32-E72D297353CC}">
              <c16:uniqueId val="{00000001-C13B-42FB-84C9-B781855F49AE}"/>
            </c:ext>
          </c:extLst>
        </c:ser>
        <c:dLbls>
          <c:dLblPos val="outEnd"/>
          <c:showLegendKey val="0"/>
          <c:showVal val="1"/>
          <c:showCatName val="0"/>
          <c:showSerName val="0"/>
          <c:showPercent val="0"/>
          <c:showBubbleSize val="0"/>
        </c:dLbls>
        <c:gapWidth val="182"/>
        <c:axId val="1288908879"/>
        <c:axId val="1288909359"/>
      </c:barChart>
      <c:catAx>
        <c:axId val="128890887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288909359"/>
        <c:crosses val="autoZero"/>
        <c:auto val="1"/>
        <c:lblAlgn val="ctr"/>
        <c:lblOffset val="100"/>
        <c:noMultiLvlLbl val="0"/>
      </c:catAx>
      <c:valAx>
        <c:axId val="1288909359"/>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2889088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Age!$B$727</c:f>
              <c:strCache>
                <c:ptCount val="1"/>
                <c:pt idx="0">
                  <c:v>31-45</c:v>
                </c:pt>
              </c:strCache>
            </c:strRef>
          </c:tx>
          <c:spPr>
            <a:solidFill>
              <a:schemeClr val="accent2"/>
            </a:solidFill>
            <a:ln>
              <a:noFill/>
            </a:ln>
            <a:effectLst/>
          </c:spPr>
          <c:invertIfNegative val="0"/>
          <c:dLbls>
            <c:dLbl>
              <c:idx val="0"/>
              <c:layout>
                <c:manualLayout>
                  <c:x val="1.1274466591225394E-3"/>
                  <c:y val="1.118296631703753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8CE-4D46-8CE5-E015D7026822}"/>
                </c:ext>
              </c:extLst>
            </c:dLbl>
            <c:dLbl>
              <c:idx val="1"/>
              <c:layout>
                <c:manualLayout>
                  <c:x val="-7.8921266138577747E-3"/>
                  <c:y val="5.591483158518767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8CE-4D46-8CE5-E015D7026822}"/>
                </c:ext>
              </c:extLst>
            </c:dLbl>
            <c:dLbl>
              <c:idx val="2"/>
              <c:layout>
                <c:manualLayout>
                  <c:x val="1.1274466591225394E-3"/>
                  <c:y val="1.397870789629681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8CE-4D46-8CE5-E015D7026822}"/>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Age!$A$728:$A$732</c:f>
              <c:strCache>
                <c:ptCount val="5"/>
                <c:pt idx="0">
                  <c:v>Change in Preference</c:v>
                </c:pt>
                <c:pt idx="1">
                  <c:v>Health-Related Reasons</c:v>
                </c:pt>
                <c:pt idx="2">
                  <c:v>Reduction in Gatherings</c:v>
                </c:pt>
                <c:pt idx="3">
                  <c:v>Cost Conscious</c:v>
                </c:pt>
                <c:pt idx="4">
                  <c:v>Reduction in  Alcohol Consumption</c:v>
                </c:pt>
              </c:strCache>
            </c:strRef>
          </c:cat>
          <c:val>
            <c:numRef>
              <c:f>Age!$B$728:$B$732</c:f>
              <c:numCache>
                <c:formatCode>0%</c:formatCode>
                <c:ptCount val="5"/>
                <c:pt idx="0">
                  <c:v>1.2500000000000001E-2</c:v>
                </c:pt>
                <c:pt idx="1">
                  <c:v>3.7499999999999999E-2</c:v>
                </c:pt>
                <c:pt idx="2">
                  <c:v>6.25E-2</c:v>
                </c:pt>
                <c:pt idx="3">
                  <c:v>0.32500000000000001</c:v>
                </c:pt>
                <c:pt idx="4">
                  <c:v>0.5625</c:v>
                </c:pt>
              </c:numCache>
            </c:numRef>
          </c:val>
          <c:extLst>
            <c:ext xmlns:c16="http://schemas.microsoft.com/office/drawing/2014/chart" uri="{C3380CC4-5D6E-409C-BE32-E72D297353CC}">
              <c16:uniqueId val="{00000000-58CE-4D46-8CE5-E015D7026822}"/>
            </c:ext>
          </c:extLst>
        </c:ser>
        <c:ser>
          <c:idx val="1"/>
          <c:order val="1"/>
          <c:tx>
            <c:strRef>
              <c:f>Age!$C$727</c:f>
              <c:strCache>
                <c:ptCount val="1"/>
                <c:pt idx="0">
                  <c:v>18-30</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Age!$A$728:$A$732</c:f>
              <c:strCache>
                <c:ptCount val="5"/>
                <c:pt idx="0">
                  <c:v>Change in Preference</c:v>
                </c:pt>
                <c:pt idx="1">
                  <c:v>Health-Related Reasons</c:v>
                </c:pt>
                <c:pt idx="2">
                  <c:v>Reduction in Gatherings</c:v>
                </c:pt>
                <c:pt idx="3">
                  <c:v>Cost Conscious</c:v>
                </c:pt>
                <c:pt idx="4">
                  <c:v>Reduction in  Alcohol Consumption</c:v>
                </c:pt>
              </c:strCache>
            </c:strRef>
          </c:cat>
          <c:val>
            <c:numRef>
              <c:f>Age!$C$728:$C$732</c:f>
              <c:numCache>
                <c:formatCode>0%</c:formatCode>
                <c:ptCount val="5"/>
                <c:pt idx="0">
                  <c:v>1.3157894736842105E-2</c:v>
                </c:pt>
                <c:pt idx="1">
                  <c:v>5.2631578947368418E-2</c:v>
                </c:pt>
                <c:pt idx="2">
                  <c:v>6.5789473684210523E-2</c:v>
                </c:pt>
                <c:pt idx="3">
                  <c:v>0.25</c:v>
                </c:pt>
                <c:pt idx="4">
                  <c:v>0.61842105263157898</c:v>
                </c:pt>
              </c:numCache>
            </c:numRef>
          </c:val>
          <c:extLst>
            <c:ext xmlns:c16="http://schemas.microsoft.com/office/drawing/2014/chart" uri="{C3380CC4-5D6E-409C-BE32-E72D297353CC}">
              <c16:uniqueId val="{00000001-58CE-4D46-8CE5-E015D7026822}"/>
            </c:ext>
          </c:extLst>
        </c:ser>
        <c:dLbls>
          <c:dLblPos val="outEnd"/>
          <c:showLegendKey val="0"/>
          <c:showVal val="1"/>
          <c:showCatName val="0"/>
          <c:showSerName val="0"/>
          <c:showPercent val="0"/>
          <c:showBubbleSize val="0"/>
        </c:dLbls>
        <c:gapWidth val="182"/>
        <c:axId val="1096922255"/>
        <c:axId val="1096939055"/>
      </c:barChart>
      <c:catAx>
        <c:axId val="10969222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96939055"/>
        <c:crosses val="autoZero"/>
        <c:auto val="1"/>
        <c:lblAlgn val="ctr"/>
        <c:lblOffset val="100"/>
        <c:noMultiLvlLbl val="0"/>
      </c:catAx>
      <c:valAx>
        <c:axId val="1096939055"/>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969222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Age!$B$922</c:f>
              <c:strCache>
                <c:ptCount val="1"/>
                <c:pt idx="0">
                  <c:v>18-30</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Age!$A$923:$A$924</c:f>
              <c:strCache>
                <c:ptCount val="2"/>
                <c:pt idx="0">
                  <c:v>Consistent Consumption</c:v>
                </c:pt>
                <c:pt idx="1">
                  <c:v>Stable Expenses</c:v>
                </c:pt>
              </c:strCache>
            </c:strRef>
          </c:cat>
          <c:val>
            <c:numRef>
              <c:f>Age!$B$923:$B$924</c:f>
              <c:numCache>
                <c:formatCode>0%</c:formatCode>
                <c:ptCount val="2"/>
                <c:pt idx="0">
                  <c:v>0.65517241379310343</c:v>
                </c:pt>
                <c:pt idx="1">
                  <c:v>0.34482758620689657</c:v>
                </c:pt>
              </c:numCache>
            </c:numRef>
          </c:val>
          <c:extLst>
            <c:ext xmlns:c16="http://schemas.microsoft.com/office/drawing/2014/chart" uri="{C3380CC4-5D6E-409C-BE32-E72D297353CC}">
              <c16:uniqueId val="{00000000-3104-4BAB-8B8E-9BC04770C236}"/>
            </c:ext>
          </c:extLst>
        </c:ser>
        <c:ser>
          <c:idx val="1"/>
          <c:order val="1"/>
          <c:tx>
            <c:strRef>
              <c:f>Age!$C$922</c:f>
              <c:strCache>
                <c:ptCount val="1"/>
                <c:pt idx="0">
                  <c:v>31-45</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Age!$A$923:$A$924</c:f>
              <c:strCache>
                <c:ptCount val="2"/>
                <c:pt idx="0">
                  <c:v>Consistent Consumption</c:v>
                </c:pt>
                <c:pt idx="1">
                  <c:v>Stable Expenses</c:v>
                </c:pt>
              </c:strCache>
            </c:strRef>
          </c:cat>
          <c:val>
            <c:numRef>
              <c:f>Age!$C$923:$C$924</c:f>
              <c:numCache>
                <c:formatCode>0%</c:formatCode>
                <c:ptCount val="2"/>
                <c:pt idx="0">
                  <c:v>0.7857142857142857</c:v>
                </c:pt>
                <c:pt idx="1">
                  <c:v>0.21428571428571427</c:v>
                </c:pt>
              </c:numCache>
            </c:numRef>
          </c:val>
          <c:extLst>
            <c:ext xmlns:c16="http://schemas.microsoft.com/office/drawing/2014/chart" uri="{C3380CC4-5D6E-409C-BE32-E72D297353CC}">
              <c16:uniqueId val="{00000001-3104-4BAB-8B8E-9BC04770C236}"/>
            </c:ext>
          </c:extLst>
        </c:ser>
        <c:dLbls>
          <c:dLblPos val="outEnd"/>
          <c:showLegendKey val="0"/>
          <c:showVal val="1"/>
          <c:showCatName val="0"/>
          <c:showSerName val="0"/>
          <c:showPercent val="0"/>
          <c:showBubbleSize val="0"/>
        </c:dLbls>
        <c:gapWidth val="219"/>
        <c:overlap val="-27"/>
        <c:axId val="1096892975"/>
        <c:axId val="1096896335"/>
      </c:barChart>
      <c:catAx>
        <c:axId val="10968929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96896335"/>
        <c:crosses val="autoZero"/>
        <c:auto val="1"/>
        <c:lblAlgn val="ctr"/>
        <c:lblOffset val="100"/>
        <c:noMultiLvlLbl val="0"/>
      </c:catAx>
      <c:valAx>
        <c:axId val="109689633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968929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298902239907845"/>
          <c:y val="2.9519774339603344E-2"/>
          <c:w val="0.77920255261002991"/>
          <c:h val="0.80068975266570752"/>
        </c:manualLayout>
      </c:layout>
      <c:barChart>
        <c:barDir val="bar"/>
        <c:grouping val="clustered"/>
        <c:varyColors val="0"/>
        <c:ser>
          <c:idx val="0"/>
          <c:order val="0"/>
          <c:tx>
            <c:strRef>
              <c:f>Age!$B$600</c:f>
              <c:strCache>
                <c:ptCount val="1"/>
                <c:pt idx="0">
                  <c:v>31-45</c:v>
                </c:pt>
              </c:strCache>
            </c:strRef>
          </c:tx>
          <c:spPr>
            <a:solidFill>
              <a:schemeClr val="accent2"/>
            </a:solidFill>
            <a:ln>
              <a:noFill/>
            </a:ln>
            <a:effectLst/>
          </c:spPr>
          <c:invertIfNegative val="0"/>
          <c:dLbls>
            <c:dLbl>
              <c:idx val="0"/>
              <c:layout>
                <c:manualLayout>
                  <c:x val="0"/>
                  <c:y val="3.220339018865819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CA-4666-B9CD-117C3775E27E}"/>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Age!$A$601:$A$607</c:f>
              <c:strCache>
                <c:ptCount val="7"/>
                <c:pt idx="0">
                  <c:v>Others (Please Specify)</c:v>
                </c:pt>
                <c:pt idx="1">
                  <c:v>Gin</c:v>
                </c:pt>
                <c:pt idx="2">
                  <c:v>Wine</c:v>
                </c:pt>
                <c:pt idx="3">
                  <c:v>Rum</c:v>
                </c:pt>
                <c:pt idx="4">
                  <c:v>Whisky</c:v>
                </c:pt>
                <c:pt idx="5">
                  <c:v>Vodka</c:v>
                </c:pt>
                <c:pt idx="6">
                  <c:v>Beer</c:v>
                </c:pt>
              </c:strCache>
            </c:strRef>
          </c:cat>
          <c:val>
            <c:numRef>
              <c:f>Age!$B$601:$B$607</c:f>
              <c:numCache>
                <c:formatCode>0%</c:formatCode>
                <c:ptCount val="7"/>
                <c:pt idx="0">
                  <c:v>6.25E-2</c:v>
                </c:pt>
                <c:pt idx="1">
                  <c:v>2.0833333333333332E-2</c:v>
                </c:pt>
                <c:pt idx="2">
                  <c:v>5.2083333333333336E-2</c:v>
                </c:pt>
                <c:pt idx="3">
                  <c:v>0.21354166666666666</c:v>
                </c:pt>
                <c:pt idx="4">
                  <c:v>0.27604166666666669</c:v>
                </c:pt>
                <c:pt idx="5">
                  <c:v>0.29166666666666669</c:v>
                </c:pt>
                <c:pt idx="6">
                  <c:v>0.78645833333333337</c:v>
                </c:pt>
              </c:numCache>
            </c:numRef>
          </c:val>
          <c:extLst>
            <c:ext xmlns:c16="http://schemas.microsoft.com/office/drawing/2014/chart" uri="{C3380CC4-5D6E-409C-BE32-E72D297353CC}">
              <c16:uniqueId val="{00000000-25CA-4666-B9CD-117C3775E27E}"/>
            </c:ext>
          </c:extLst>
        </c:ser>
        <c:ser>
          <c:idx val="1"/>
          <c:order val="1"/>
          <c:tx>
            <c:strRef>
              <c:f>Age!$C$600</c:f>
              <c:strCache>
                <c:ptCount val="1"/>
                <c:pt idx="0">
                  <c:v>18-30</c:v>
                </c:pt>
              </c:strCache>
            </c:strRef>
          </c:tx>
          <c:spPr>
            <a:solidFill>
              <a:schemeClr val="accent1"/>
            </a:solidFill>
            <a:ln>
              <a:noFill/>
            </a:ln>
            <a:effectLst/>
          </c:spPr>
          <c:invertIfNegative val="0"/>
          <c:dLbls>
            <c:dLbl>
              <c:idx val="1"/>
              <c:layout>
                <c:manualLayout>
                  <c:x val="0"/>
                  <c:y val="-2.146892679243879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CA-4666-B9CD-117C3775E27E}"/>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Age!$A$601:$A$607</c:f>
              <c:strCache>
                <c:ptCount val="7"/>
                <c:pt idx="0">
                  <c:v>Others (Please Specify)</c:v>
                </c:pt>
                <c:pt idx="1">
                  <c:v>Gin</c:v>
                </c:pt>
                <c:pt idx="2">
                  <c:v>Wine</c:v>
                </c:pt>
                <c:pt idx="3">
                  <c:v>Rum</c:v>
                </c:pt>
                <c:pt idx="4">
                  <c:v>Whisky</c:v>
                </c:pt>
                <c:pt idx="5">
                  <c:v>Vodka</c:v>
                </c:pt>
                <c:pt idx="6">
                  <c:v>Beer</c:v>
                </c:pt>
              </c:strCache>
            </c:strRef>
          </c:cat>
          <c:val>
            <c:numRef>
              <c:f>Age!$C$601:$C$607</c:f>
              <c:numCache>
                <c:formatCode>0%</c:formatCode>
                <c:ptCount val="7"/>
                <c:pt idx="0">
                  <c:v>1.5625E-2</c:v>
                </c:pt>
                <c:pt idx="1">
                  <c:v>3.6458333333333336E-2</c:v>
                </c:pt>
                <c:pt idx="2">
                  <c:v>0.10416666666666667</c:v>
                </c:pt>
                <c:pt idx="3">
                  <c:v>5.7291666666666664E-2</c:v>
                </c:pt>
                <c:pt idx="4">
                  <c:v>0.11979166666666667</c:v>
                </c:pt>
                <c:pt idx="5">
                  <c:v>0.16145833333333334</c:v>
                </c:pt>
                <c:pt idx="6">
                  <c:v>0.97916666666666663</c:v>
                </c:pt>
              </c:numCache>
            </c:numRef>
          </c:val>
          <c:extLst>
            <c:ext xmlns:c16="http://schemas.microsoft.com/office/drawing/2014/chart" uri="{C3380CC4-5D6E-409C-BE32-E72D297353CC}">
              <c16:uniqueId val="{00000001-25CA-4666-B9CD-117C3775E27E}"/>
            </c:ext>
          </c:extLst>
        </c:ser>
        <c:dLbls>
          <c:dLblPos val="outEnd"/>
          <c:showLegendKey val="0"/>
          <c:showVal val="1"/>
          <c:showCatName val="0"/>
          <c:showSerName val="0"/>
          <c:showPercent val="0"/>
          <c:showBubbleSize val="0"/>
        </c:dLbls>
        <c:gapWidth val="182"/>
        <c:axId val="118779216"/>
        <c:axId val="118773936"/>
      </c:barChart>
      <c:catAx>
        <c:axId val="1187792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8773936"/>
        <c:crosses val="autoZero"/>
        <c:auto val="1"/>
        <c:lblAlgn val="ctr"/>
        <c:lblOffset val="100"/>
        <c:noMultiLvlLbl val="0"/>
      </c:catAx>
      <c:valAx>
        <c:axId val="118773936"/>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877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a:t>18-30</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bar"/>
        <c:grouping val="clustered"/>
        <c:varyColors val="0"/>
        <c:ser>
          <c:idx val="0"/>
          <c:order val="0"/>
          <c:tx>
            <c:strRef>
              <c:f>Comparison!$B$250</c:f>
              <c:strCache>
                <c:ptCount val="1"/>
                <c:pt idx="0">
                  <c:v>Next Summer</c:v>
                </c:pt>
              </c:strCache>
            </c:strRef>
          </c:tx>
          <c:spPr>
            <a:solidFill>
              <a:schemeClr val="accent2"/>
            </a:solidFill>
            <a:ln>
              <a:noFill/>
            </a:ln>
            <a:effectLst/>
          </c:spPr>
          <c:invertIfNegative val="0"/>
          <c:dLbls>
            <c:dLbl>
              <c:idx val="0"/>
              <c:layout>
                <c:manualLayout>
                  <c:x val="0"/>
                  <c:y val="1.501074864158634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291-4472-BF5A-7BDB5CABA521}"/>
                </c:ext>
              </c:extLst>
            </c:dLbl>
            <c:dLbl>
              <c:idx val="1"/>
              <c:layout>
                <c:manualLayout>
                  <c:x val="6.7646781531256811E-3"/>
                  <c:y val="9.00644918495180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291-4472-BF5A-7BDB5CABA521}"/>
                </c:ext>
              </c:extLst>
            </c:dLbl>
            <c:dLbl>
              <c:idx val="2"/>
              <c:layout>
                <c:manualLayout>
                  <c:x val="2.4803819894794164E-2"/>
                  <c:y val="1.801289836990361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291-4472-BF5A-7BDB5CABA521}"/>
                </c:ext>
              </c:extLst>
            </c:dLbl>
            <c:dLbl>
              <c:idx val="5"/>
              <c:layout>
                <c:manualLayout>
                  <c:x val="1.5784249023959921E-2"/>
                  <c:y val="-3.002149728317323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291-4472-BF5A-7BDB5CABA521}"/>
                </c:ext>
              </c:extLst>
            </c:dLbl>
            <c:dLbl>
              <c:idx val="6"/>
              <c:layout>
                <c:manualLayout>
                  <c:x val="0"/>
                  <c:y val="1.801289836990358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291-4472-BF5A-7BDB5CABA521}"/>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Comparison!$A$251:$A$257</c:f>
              <c:strCache>
                <c:ptCount val="7"/>
                <c:pt idx="0">
                  <c:v>Others (Please Specify)</c:v>
                </c:pt>
                <c:pt idx="1">
                  <c:v>Gin</c:v>
                </c:pt>
                <c:pt idx="2">
                  <c:v>Wine</c:v>
                </c:pt>
                <c:pt idx="3">
                  <c:v>Rum</c:v>
                </c:pt>
                <c:pt idx="4">
                  <c:v>Whisky</c:v>
                </c:pt>
                <c:pt idx="5">
                  <c:v>Vodka</c:v>
                </c:pt>
                <c:pt idx="6">
                  <c:v>Beer</c:v>
                </c:pt>
              </c:strCache>
            </c:strRef>
          </c:cat>
          <c:val>
            <c:numRef>
              <c:f>Comparison!$B$251:$B$257</c:f>
              <c:numCache>
                <c:formatCode>0%</c:formatCode>
                <c:ptCount val="7"/>
                <c:pt idx="0">
                  <c:v>1.5625E-2</c:v>
                </c:pt>
                <c:pt idx="1">
                  <c:v>4.1666666666666664E-2</c:v>
                </c:pt>
                <c:pt idx="2">
                  <c:v>8.8541666666666671E-2</c:v>
                </c:pt>
                <c:pt idx="3">
                  <c:v>0.17</c:v>
                </c:pt>
                <c:pt idx="4">
                  <c:v>0.27</c:v>
                </c:pt>
                <c:pt idx="5">
                  <c:v>0.26</c:v>
                </c:pt>
                <c:pt idx="6">
                  <c:v>0.79</c:v>
                </c:pt>
              </c:numCache>
            </c:numRef>
          </c:val>
          <c:extLst>
            <c:ext xmlns:c16="http://schemas.microsoft.com/office/drawing/2014/chart" uri="{C3380CC4-5D6E-409C-BE32-E72D297353CC}">
              <c16:uniqueId val="{00000000-C291-4472-BF5A-7BDB5CABA521}"/>
            </c:ext>
          </c:extLst>
        </c:ser>
        <c:ser>
          <c:idx val="1"/>
          <c:order val="1"/>
          <c:tx>
            <c:strRef>
              <c:f>Comparison!$C$250</c:f>
              <c:strCache>
                <c:ptCount val="1"/>
                <c:pt idx="0">
                  <c:v>Last Summer</c:v>
                </c:pt>
              </c:strCache>
            </c:strRef>
          </c:tx>
          <c:spPr>
            <a:solidFill>
              <a:schemeClr val="accent1"/>
            </a:solidFill>
            <a:ln>
              <a:noFill/>
            </a:ln>
            <a:effectLst/>
          </c:spPr>
          <c:invertIfNegative val="0"/>
          <c:dLbls>
            <c:dLbl>
              <c:idx val="1"/>
              <c:layout>
                <c:manualLayout>
                  <c:x val="-1.5784249023959921E-2"/>
                  <c:y val="-1.501074864158634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291-4472-BF5A-7BDB5CABA521}"/>
                </c:ext>
              </c:extLst>
            </c:dLbl>
            <c:dLbl>
              <c:idx val="2"/>
              <c:layout>
                <c:manualLayout>
                  <c:x val="2.0294034459376959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291-4472-BF5A-7BDB5CABA521}"/>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Comparison!$A$251:$A$257</c:f>
              <c:strCache>
                <c:ptCount val="7"/>
                <c:pt idx="0">
                  <c:v>Others (Please Specify)</c:v>
                </c:pt>
                <c:pt idx="1">
                  <c:v>Gin</c:v>
                </c:pt>
                <c:pt idx="2">
                  <c:v>Wine</c:v>
                </c:pt>
                <c:pt idx="3">
                  <c:v>Rum</c:v>
                </c:pt>
                <c:pt idx="4">
                  <c:v>Whisky</c:v>
                </c:pt>
                <c:pt idx="5">
                  <c:v>Vodka</c:v>
                </c:pt>
                <c:pt idx="6">
                  <c:v>Beer</c:v>
                </c:pt>
              </c:strCache>
            </c:strRef>
          </c:cat>
          <c:val>
            <c:numRef>
              <c:f>Comparison!$C$251:$C$257</c:f>
              <c:numCache>
                <c:formatCode>0%</c:formatCode>
                <c:ptCount val="7"/>
                <c:pt idx="0">
                  <c:v>1.5625E-2</c:v>
                </c:pt>
                <c:pt idx="1">
                  <c:v>3.6458333333333336E-2</c:v>
                </c:pt>
                <c:pt idx="2">
                  <c:v>0.10416666666666667</c:v>
                </c:pt>
                <c:pt idx="3">
                  <c:v>5.7291666666666664E-2</c:v>
                </c:pt>
                <c:pt idx="4">
                  <c:v>0.11979166666666667</c:v>
                </c:pt>
                <c:pt idx="5">
                  <c:v>0.16145833333333334</c:v>
                </c:pt>
                <c:pt idx="6">
                  <c:v>0.97916666666666663</c:v>
                </c:pt>
              </c:numCache>
            </c:numRef>
          </c:val>
          <c:extLst>
            <c:ext xmlns:c16="http://schemas.microsoft.com/office/drawing/2014/chart" uri="{C3380CC4-5D6E-409C-BE32-E72D297353CC}">
              <c16:uniqueId val="{00000001-C291-4472-BF5A-7BDB5CABA521}"/>
            </c:ext>
          </c:extLst>
        </c:ser>
        <c:dLbls>
          <c:dLblPos val="outEnd"/>
          <c:showLegendKey val="0"/>
          <c:showVal val="1"/>
          <c:showCatName val="0"/>
          <c:showSerName val="0"/>
          <c:showPercent val="0"/>
          <c:showBubbleSize val="0"/>
        </c:dLbls>
        <c:gapWidth val="182"/>
        <c:axId val="1395959759"/>
        <c:axId val="1395960719"/>
      </c:barChart>
      <c:catAx>
        <c:axId val="139595975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395960719"/>
        <c:crosses val="autoZero"/>
        <c:auto val="1"/>
        <c:lblAlgn val="ctr"/>
        <c:lblOffset val="100"/>
        <c:noMultiLvlLbl val="0"/>
      </c:catAx>
      <c:valAx>
        <c:axId val="1395960719"/>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3959597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a:t>31-45</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bar"/>
        <c:grouping val="clustered"/>
        <c:varyColors val="0"/>
        <c:ser>
          <c:idx val="0"/>
          <c:order val="0"/>
          <c:tx>
            <c:strRef>
              <c:f>Comparison!$B$265</c:f>
              <c:strCache>
                <c:ptCount val="1"/>
                <c:pt idx="0">
                  <c:v>Next Summer</c:v>
                </c:pt>
              </c:strCache>
            </c:strRef>
          </c:tx>
          <c:spPr>
            <a:solidFill>
              <a:schemeClr val="accent2"/>
            </a:solidFill>
            <a:ln>
              <a:noFill/>
            </a:ln>
            <a:effectLst/>
          </c:spPr>
          <c:invertIfNegative val="0"/>
          <c:dLbls>
            <c:dLbl>
              <c:idx val="0"/>
              <c:layout>
                <c:manualLayout>
                  <c:x val="-4.6015334700870436E-3"/>
                  <c:y val="2.401720350395881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67C-4AB2-8CAF-F07C82819D0E}"/>
                </c:ext>
              </c:extLst>
            </c:dLbl>
            <c:dLbl>
              <c:idx val="1"/>
              <c:layout>
                <c:manualLayout>
                  <c:x val="0"/>
                  <c:y val="2.101505306596386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67C-4AB2-8CAF-F07C82819D0E}"/>
                </c:ext>
              </c:extLst>
            </c:dLbl>
            <c:dLbl>
              <c:idx val="2"/>
              <c:layout>
                <c:manualLayout>
                  <c:x val="0"/>
                  <c:y val="1.501075218997407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67C-4AB2-8CAF-F07C82819D0E}"/>
                </c:ext>
              </c:extLst>
            </c:dLbl>
            <c:dLbl>
              <c:idx val="3"/>
              <c:layout>
                <c:manualLayout>
                  <c:x val="-1.1503833675217692E-2"/>
                  <c:y val="2.10150530659638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67C-4AB2-8CAF-F07C82819D0E}"/>
                </c:ext>
              </c:extLst>
            </c:dLbl>
            <c:dLbl>
              <c:idx val="4"/>
              <c:layout>
                <c:manualLayout>
                  <c:x val="-9.2030669401741705E-3"/>
                  <c:y val="2.10150530659638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67C-4AB2-8CAF-F07C82819D0E}"/>
                </c:ext>
              </c:extLst>
            </c:dLbl>
            <c:dLbl>
              <c:idx val="6"/>
              <c:layout>
                <c:manualLayout>
                  <c:x val="-6.9023002051307337E-3"/>
                  <c:y val="1.501075218997418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67C-4AB2-8CAF-F07C82819D0E}"/>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Comparison!$A$266:$A$272</c:f>
              <c:strCache>
                <c:ptCount val="7"/>
                <c:pt idx="0">
                  <c:v>Others (Please Specify)</c:v>
                </c:pt>
                <c:pt idx="1">
                  <c:v>Gin</c:v>
                </c:pt>
                <c:pt idx="2">
                  <c:v>Wine</c:v>
                </c:pt>
                <c:pt idx="3">
                  <c:v>Rum</c:v>
                </c:pt>
                <c:pt idx="4">
                  <c:v>Whisky</c:v>
                </c:pt>
                <c:pt idx="5">
                  <c:v>Vodka</c:v>
                </c:pt>
                <c:pt idx="6">
                  <c:v>Beer</c:v>
                </c:pt>
              </c:strCache>
            </c:strRef>
          </c:cat>
          <c:val>
            <c:numRef>
              <c:f>Comparison!$B$266:$B$272</c:f>
              <c:numCache>
                <c:formatCode>0%</c:formatCode>
                <c:ptCount val="7"/>
                <c:pt idx="0">
                  <c:v>6.25E-2</c:v>
                </c:pt>
                <c:pt idx="1">
                  <c:v>1.5625E-2</c:v>
                </c:pt>
                <c:pt idx="2">
                  <c:v>5.2083333333333336E-2</c:v>
                </c:pt>
                <c:pt idx="3">
                  <c:v>0.16666666666666666</c:v>
                </c:pt>
                <c:pt idx="4">
                  <c:v>0.27</c:v>
                </c:pt>
                <c:pt idx="5">
                  <c:v>0.26</c:v>
                </c:pt>
                <c:pt idx="6">
                  <c:v>0.79166666666666663</c:v>
                </c:pt>
              </c:numCache>
            </c:numRef>
          </c:val>
          <c:extLst>
            <c:ext xmlns:c16="http://schemas.microsoft.com/office/drawing/2014/chart" uri="{C3380CC4-5D6E-409C-BE32-E72D297353CC}">
              <c16:uniqueId val="{00000000-B67C-4AB2-8CAF-F07C82819D0E}"/>
            </c:ext>
          </c:extLst>
        </c:ser>
        <c:ser>
          <c:idx val="1"/>
          <c:order val="1"/>
          <c:tx>
            <c:strRef>
              <c:f>Comparison!$C$265</c:f>
              <c:strCache>
                <c:ptCount val="1"/>
                <c:pt idx="0">
                  <c:v>Last Summer</c:v>
                </c:pt>
              </c:strCache>
            </c:strRef>
          </c:tx>
          <c:spPr>
            <a:solidFill>
              <a:schemeClr val="accent1"/>
            </a:solidFill>
            <a:ln>
              <a:noFill/>
            </a:ln>
            <a:effectLst/>
          </c:spPr>
          <c:invertIfNegative val="0"/>
          <c:dLbls>
            <c:dLbl>
              <c:idx val="5"/>
              <c:layout>
                <c:manualLayout>
                  <c:x val="-2.3007667350435218E-3"/>
                  <c:y val="-1.200860175197935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67C-4AB2-8CAF-F07C82819D0E}"/>
                </c:ext>
              </c:extLst>
            </c:dLbl>
            <c:dLbl>
              <c:idx val="6"/>
              <c:layout>
                <c:manualLayout>
                  <c:x val="-2.3007667350435218E-3"/>
                  <c:y val="-9.006451313984512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67C-4AB2-8CAF-F07C82819D0E}"/>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Comparison!$A$266:$A$272</c:f>
              <c:strCache>
                <c:ptCount val="7"/>
                <c:pt idx="0">
                  <c:v>Others (Please Specify)</c:v>
                </c:pt>
                <c:pt idx="1">
                  <c:v>Gin</c:v>
                </c:pt>
                <c:pt idx="2">
                  <c:v>Wine</c:v>
                </c:pt>
                <c:pt idx="3">
                  <c:v>Rum</c:v>
                </c:pt>
                <c:pt idx="4">
                  <c:v>Whisky</c:v>
                </c:pt>
                <c:pt idx="5">
                  <c:v>Vodka</c:v>
                </c:pt>
                <c:pt idx="6">
                  <c:v>Beer</c:v>
                </c:pt>
              </c:strCache>
            </c:strRef>
          </c:cat>
          <c:val>
            <c:numRef>
              <c:f>Comparison!$C$266:$C$272</c:f>
              <c:numCache>
                <c:formatCode>0%</c:formatCode>
                <c:ptCount val="7"/>
                <c:pt idx="0">
                  <c:v>6.25E-2</c:v>
                </c:pt>
                <c:pt idx="1">
                  <c:v>2.0833333333333332E-2</c:v>
                </c:pt>
                <c:pt idx="2">
                  <c:v>5.2083333333333336E-2</c:v>
                </c:pt>
                <c:pt idx="3">
                  <c:v>0.21354166666666666</c:v>
                </c:pt>
                <c:pt idx="4">
                  <c:v>0.27604166666666669</c:v>
                </c:pt>
                <c:pt idx="5">
                  <c:v>0.29166666666666669</c:v>
                </c:pt>
                <c:pt idx="6">
                  <c:v>0.78645833333333337</c:v>
                </c:pt>
              </c:numCache>
            </c:numRef>
          </c:val>
          <c:extLst>
            <c:ext xmlns:c16="http://schemas.microsoft.com/office/drawing/2014/chart" uri="{C3380CC4-5D6E-409C-BE32-E72D297353CC}">
              <c16:uniqueId val="{00000001-B67C-4AB2-8CAF-F07C82819D0E}"/>
            </c:ext>
          </c:extLst>
        </c:ser>
        <c:dLbls>
          <c:dLblPos val="outEnd"/>
          <c:showLegendKey val="0"/>
          <c:showVal val="1"/>
          <c:showCatName val="0"/>
          <c:showSerName val="0"/>
          <c:showPercent val="0"/>
          <c:showBubbleSize val="0"/>
        </c:dLbls>
        <c:gapWidth val="182"/>
        <c:axId val="1309148399"/>
        <c:axId val="1309147919"/>
      </c:barChart>
      <c:catAx>
        <c:axId val="13091483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309147919"/>
        <c:crosses val="autoZero"/>
        <c:auto val="1"/>
        <c:lblAlgn val="ctr"/>
        <c:lblOffset val="100"/>
        <c:noMultiLvlLbl val="0"/>
      </c:catAx>
      <c:valAx>
        <c:axId val="1309147919"/>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3091483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Age!$B$701</c:f>
              <c:strCache>
                <c:ptCount val="1"/>
                <c:pt idx="0">
                  <c:v>18-30</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Age!$A$702:$A$706</c:f>
              <c:strCache>
                <c:ptCount val="5"/>
                <c:pt idx="0">
                  <c:v>Not important at all</c:v>
                </c:pt>
                <c:pt idx="1">
                  <c:v>Not important</c:v>
                </c:pt>
                <c:pt idx="2">
                  <c:v>Neutral</c:v>
                </c:pt>
                <c:pt idx="3">
                  <c:v>Important</c:v>
                </c:pt>
                <c:pt idx="4">
                  <c:v>Very Important</c:v>
                </c:pt>
              </c:strCache>
            </c:strRef>
          </c:cat>
          <c:val>
            <c:numRef>
              <c:f>Age!$B$702:$B$706</c:f>
              <c:numCache>
                <c:formatCode>0%</c:formatCode>
                <c:ptCount val="5"/>
                <c:pt idx="0">
                  <c:v>5.208333333333333E-3</c:v>
                </c:pt>
                <c:pt idx="1">
                  <c:v>0.109375</c:v>
                </c:pt>
                <c:pt idx="2">
                  <c:v>5.208333333333333E-3</c:v>
                </c:pt>
                <c:pt idx="3">
                  <c:v>0.38020833333333331</c:v>
                </c:pt>
                <c:pt idx="4">
                  <c:v>0.5</c:v>
                </c:pt>
              </c:numCache>
            </c:numRef>
          </c:val>
          <c:extLst>
            <c:ext xmlns:c16="http://schemas.microsoft.com/office/drawing/2014/chart" uri="{C3380CC4-5D6E-409C-BE32-E72D297353CC}">
              <c16:uniqueId val="{00000000-1355-4FA3-9C80-91022A7A14CA}"/>
            </c:ext>
          </c:extLst>
        </c:ser>
        <c:ser>
          <c:idx val="1"/>
          <c:order val="1"/>
          <c:tx>
            <c:strRef>
              <c:f>Age!$C$701</c:f>
              <c:strCache>
                <c:ptCount val="1"/>
                <c:pt idx="0">
                  <c:v>31-45</c:v>
                </c:pt>
              </c:strCache>
            </c:strRef>
          </c:tx>
          <c:spPr>
            <a:solidFill>
              <a:schemeClr val="accent2"/>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0-6A79-4EA9-B058-8C36492559B8}"/>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Age!$A$702:$A$706</c:f>
              <c:strCache>
                <c:ptCount val="5"/>
                <c:pt idx="0">
                  <c:v>Not important at all</c:v>
                </c:pt>
                <c:pt idx="1">
                  <c:v>Not important</c:v>
                </c:pt>
                <c:pt idx="2">
                  <c:v>Neutral</c:v>
                </c:pt>
                <c:pt idx="3">
                  <c:v>Important</c:v>
                </c:pt>
                <c:pt idx="4">
                  <c:v>Very Important</c:v>
                </c:pt>
              </c:strCache>
            </c:strRef>
          </c:cat>
          <c:val>
            <c:numRef>
              <c:f>Age!$C$702:$C$706</c:f>
              <c:numCache>
                <c:formatCode>0%</c:formatCode>
                <c:ptCount val="5"/>
                <c:pt idx="0">
                  <c:v>5.208333333333333E-3</c:v>
                </c:pt>
                <c:pt idx="1">
                  <c:v>0.11458333333333333</c:v>
                </c:pt>
                <c:pt idx="2">
                  <c:v>0</c:v>
                </c:pt>
                <c:pt idx="3">
                  <c:v>0.22916666666666666</c:v>
                </c:pt>
                <c:pt idx="4">
                  <c:v>0.65104166666666663</c:v>
                </c:pt>
              </c:numCache>
            </c:numRef>
          </c:val>
          <c:extLst>
            <c:ext xmlns:c16="http://schemas.microsoft.com/office/drawing/2014/chart" uri="{C3380CC4-5D6E-409C-BE32-E72D297353CC}">
              <c16:uniqueId val="{00000001-1355-4FA3-9C80-91022A7A14CA}"/>
            </c:ext>
          </c:extLst>
        </c:ser>
        <c:dLbls>
          <c:dLblPos val="outEnd"/>
          <c:showLegendKey val="0"/>
          <c:showVal val="1"/>
          <c:showCatName val="0"/>
          <c:showSerName val="0"/>
          <c:showPercent val="0"/>
          <c:showBubbleSize val="0"/>
        </c:dLbls>
        <c:gapWidth val="219"/>
        <c:overlap val="-27"/>
        <c:axId val="118792176"/>
        <c:axId val="118796016"/>
      </c:barChart>
      <c:catAx>
        <c:axId val="11879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8796016"/>
        <c:crosses val="autoZero"/>
        <c:auto val="1"/>
        <c:lblAlgn val="ctr"/>
        <c:lblOffset val="100"/>
        <c:noMultiLvlLbl val="0"/>
      </c:catAx>
      <c:valAx>
        <c:axId val="11879601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879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Age!$B$1601</c:f>
              <c:strCache>
                <c:ptCount val="1"/>
                <c:pt idx="0">
                  <c:v>31-45</c:v>
                </c:pt>
              </c:strCache>
            </c:strRef>
          </c:tx>
          <c:spPr>
            <a:solidFill>
              <a:schemeClr val="accent2"/>
            </a:solidFill>
            <a:ln>
              <a:noFill/>
            </a:ln>
            <a:effectLst/>
          </c:spPr>
          <c:invertIfNegative val="0"/>
          <c:dLbls>
            <c:dLbl>
              <c:idx val="0"/>
              <c:layout>
                <c:manualLayout>
                  <c:x val="0"/>
                  <c:y val="2.902778126974621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4C0-47FE-87FB-0906E5051A43}"/>
                </c:ext>
              </c:extLst>
            </c:dLbl>
            <c:dLbl>
              <c:idx val="2"/>
              <c:layout>
                <c:manualLayout>
                  <c:x val="5.6372327951655088E-3"/>
                  <c:y val="1.847222444438395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4C0-47FE-87FB-0906E5051A43}"/>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Age!$A$1602:$A$1606</c:f>
              <c:strCache>
                <c:ptCount val="5"/>
                <c:pt idx="0">
                  <c:v>Brand Name Creates Brand Recall</c:v>
                </c:pt>
                <c:pt idx="1">
                  <c:v>Brand Name Creates Emotional Connection</c:v>
                </c:pt>
                <c:pt idx="2">
                  <c:v>Brand Name Reflects Value </c:v>
                </c:pt>
                <c:pt idx="3">
                  <c:v>Brand Name Reflects Social Status</c:v>
                </c:pt>
                <c:pt idx="4">
                  <c:v>Brand Name Reflects Its Authenticity </c:v>
                </c:pt>
              </c:strCache>
            </c:strRef>
          </c:cat>
          <c:val>
            <c:numRef>
              <c:f>Age!$B$1602:$B$1606</c:f>
              <c:numCache>
                <c:formatCode>0%</c:formatCode>
                <c:ptCount val="5"/>
                <c:pt idx="0">
                  <c:v>0.12371134020618557</c:v>
                </c:pt>
                <c:pt idx="1">
                  <c:v>0.18556701030927836</c:v>
                </c:pt>
                <c:pt idx="2">
                  <c:v>0.16494845360824742</c:v>
                </c:pt>
                <c:pt idx="3">
                  <c:v>0.19587628865979381</c:v>
                </c:pt>
                <c:pt idx="4">
                  <c:v>0.32989690721649484</c:v>
                </c:pt>
              </c:numCache>
            </c:numRef>
          </c:val>
          <c:extLst>
            <c:ext xmlns:c16="http://schemas.microsoft.com/office/drawing/2014/chart" uri="{C3380CC4-5D6E-409C-BE32-E72D297353CC}">
              <c16:uniqueId val="{00000000-E4C0-47FE-87FB-0906E5051A43}"/>
            </c:ext>
          </c:extLst>
        </c:ser>
        <c:ser>
          <c:idx val="1"/>
          <c:order val="1"/>
          <c:tx>
            <c:strRef>
              <c:f>Age!$C$1601</c:f>
              <c:strCache>
                <c:ptCount val="1"/>
                <c:pt idx="0">
                  <c:v>18-30</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Age!$A$1602:$A$1606</c:f>
              <c:strCache>
                <c:ptCount val="5"/>
                <c:pt idx="0">
                  <c:v>Brand Name Creates Brand Recall</c:v>
                </c:pt>
                <c:pt idx="1">
                  <c:v>Brand Name Creates Emotional Connection</c:v>
                </c:pt>
                <c:pt idx="2">
                  <c:v>Brand Name Reflects Value </c:v>
                </c:pt>
                <c:pt idx="3">
                  <c:v>Brand Name Reflects Social Status</c:v>
                </c:pt>
                <c:pt idx="4">
                  <c:v>Brand Name Reflects Its Authenticity </c:v>
                </c:pt>
              </c:strCache>
            </c:strRef>
          </c:cat>
          <c:val>
            <c:numRef>
              <c:f>Age!$C$1602:$C$1606</c:f>
              <c:numCache>
                <c:formatCode>0%</c:formatCode>
                <c:ptCount val="5"/>
                <c:pt idx="0">
                  <c:v>0.13043478260869565</c:v>
                </c:pt>
                <c:pt idx="1">
                  <c:v>0.13043478260869565</c:v>
                </c:pt>
                <c:pt idx="2">
                  <c:v>0.15217391304347827</c:v>
                </c:pt>
                <c:pt idx="3">
                  <c:v>0.14130434782608695</c:v>
                </c:pt>
                <c:pt idx="4">
                  <c:v>0.44565217391304346</c:v>
                </c:pt>
              </c:numCache>
            </c:numRef>
          </c:val>
          <c:extLst>
            <c:ext xmlns:c16="http://schemas.microsoft.com/office/drawing/2014/chart" uri="{C3380CC4-5D6E-409C-BE32-E72D297353CC}">
              <c16:uniqueId val="{00000001-E4C0-47FE-87FB-0906E5051A43}"/>
            </c:ext>
          </c:extLst>
        </c:ser>
        <c:dLbls>
          <c:dLblPos val="outEnd"/>
          <c:showLegendKey val="0"/>
          <c:showVal val="1"/>
          <c:showCatName val="0"/>
          <c:showSerName val="0"/>
          <c:showPercent val="0"/>
          <c:showBubbleSize val="0"/>
        </c:dLbls>
        <c:gapWidth val="182"/>
        <c:axId val="891292063"/>
        <c:axId val="891288223"/>
      </c:barChart>
      <c:catAx>
        <c:axId val="8912920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891288223"/>
        <c:crosses val="autoZero"/>
        <c:auto val="1"/>
        <c:lblAlgn val="ctr"/>
        <c:lblOffset val="100"/>
        <c:noMultiLvlLbl val="0"/>
      </c:catAx>
      <c:valAx>
        <c:axId val="891288223"/>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8912920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Age!$B$1319</c:f>
              <c:strCache>
                <c:ptCount val="1"/>
                <c:pt idx="0">
                  <c:v>18-30</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Age!$A$1320:$A$1323</c:f>
              <c:strCache>
                <c:ptCount val="4"/>
                <c:pt idx="0">
                  <c:v>Personal Satisfaction Matters, Brand doesn't</c:v>
                </c:pt>
                <c:pt idx="1">
                  <c:v>Consumption for Social Enjoyment</c:v>
                </c:pt>
                <c:pt idx="2">
                  <c:v>Choices are Driven by Quality</c:v>
                </c:pt>
                <c:pt idx="3">
                  <c:v>Choices are Driven By Price</c:v>
                </c:pt>
              </c:strCache>
            </c:strRef>
          </c:cat>
          <c:val>
            <c:numRef>
              <c:f>Age!$B$1320:$B$1323</c:f>
              <c:numCache>
                <c:formatCode>0%</c:formatCode>
                <c:ptCount val="4"/>
                <c:pt idx="0">
                  <c:v>0.68181818181818177</c:v>
                </c:pt>
                <c:pt idx="1">
                  <c:v>0.13636363636363635</c:v>
                </c:pt>
                <c:pt idx="2">
                  <c:v>0.13636363636363635</c:v>
                </c:pt>
                <c:pt idx="3">
                  <c:v>4.5454545454545456E-2</c:v>
                </c:pt>
              </c:numCache>
            </c:numRef>
          </c:val>
          <c:extLst>
            <c:ext xmlns:c16="http://schemas.microsoft.com/office/drawing/2014/chart" uri="{C3380CC4-5D6E-409C-BE32-E72D297353CC}">
              <c16:uniqueId val="{00000000-D076-4F1E-A430-4936A94D8B22}"/>
            </c:ext>
          </c:extLst>
        </c:ser>
        <c:ser>
          <c:idx val="1"/>
          <c:order val="1"/>
          <c:tx>
            <c:strRef>
              <c:f>Age!$C$1319</c:f>
              <c:strCache>
                <c:ptCount val="1"/>
                <c:pt idx="0">
                  <c:v>31-45</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Age!$A$1320:$A$1323</c:f>
              <c:strCache>
                <c:ptCount val="4"/>
                <c:pt idx="0">
                  <c:v>Personal Satisfaction Matters, Brand doesn't</c:v>
                </c:pt>
                <c:pt idx="1">
                  <c:v>Consumption for Social Enjoyment</c:v>
                </c:pt>
                <c:pt idx="2">
                  <c:v>Choices are Driven by Quality</c:v>
                </c:pt>
                <c:pt idx="3">
                  <c:v>Choices are Driven By Price</c:v>
                </c:pt>
              </c:strCache>
            </c:strRef>
          </c:cat>
          <c:val>
            <c:numRef>
              <c:f>Age!$C$1320:$C$1323</c:f>
              <c:numCache>
                <c:formatCode>0%</c:formatCode>
                <c:ptCount val="4"/>
                <c:pt idx="0">
                  <c:v>0.72727272727272729</c:v>
                </c:pt>
                <c:pt idx="1">
                  <c:v>0.13636363636363635</c:v>
                </c:pt>
                <c:pt idx="2">
                  <c:v>9.0909090909090912E-2</c:v>
                </c:pt>
                <c:pt idx="3">
                  <c:v>4.5454545454545456E-2</c:v>
                </c:pt>
              </c:numCache>
            </c:numRef>
          </c:val>
          <c:extLst>
            <c:ext xmlns:c16="http://schemas.microsoft.com/office/drawing/2014/chart" uri="{C3380CC4-5D6E-409C-BE32-E72D297353CC}">
              <c16:uniqueId val="{00000001-D076-4F1E-A430-4936A94D8B22}"/>
            </c:ext>
          </c:extLst>
        </c:ser>
        <c:dLbls>
          <c:dLblPos val="outEnd"/>
          <c:showLegendKey val="0"/>
          <c:showVal val="1"/>
          <c:showCatName val="0"/>
          <c:showSerName val="0"/>
          <c:showPercent val="0"/>
          <c:showBubbleSize val="0"/>
        </c:dLbls>
        <c:gapWidth val="219"/>
        <c:overlap val="-27"/>
        <c:axId val="1150977231"/>
        <c:axId val="1150978671"/>
      </c:barChart>
      <c:catAx>
        <c:axId val="1150977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50978671"/>
        <c:crosses val="autoZero"/>
        <c:auto val="1"/>
        <c:lblAlgn val="ctr"/>
        <c:lblOffset val="100"/>
        <c:noMultiLvlLbl val="0"/>
      </c:catAx>
      <c:valAx>
        <c:axId val="1150978671"/>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509772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Age!$B$994</c:f>
              <c:strCache>
                <c:ptCount val="1"/>
                <c:pt idx="0">
                  <c:v>31-45</c:v>
                </c:pt>
              </c:strCache>
            </c:strRef>
          </c:tx>
          <c:spPr>
            <a:solidFill>
              <a:schemeClr val="accent2"/>
            </a:solidFill>
            <a:ln>
              <a:noFill/>
            </a:ln>
            <a:effectLst/>
          </c:spPr>
          <c:invertIfNegative val="0"/>
          <c:dLbls>
            <c:dLbl>
              <c:idx val="1"/>
              <c:layout>
                <c:manualLayout>
                  <c:x val="0"/>
                  <c:y val="1.34637186706156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933-4DDC-B09B-E0CFC5F75D92}"/>
                </c:ext>
              </c:extLst>
            </c:dLbl>
            <c:dLbl>
              <c:idx val="4"/>
              <c:layout>
                <c:manualLayout>
                  <c:x val="-3.3823396770993057E-3"/>
                  <c:y val="1.884920613886203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933-4DDC-B09B-E0CFC5F75D92}"/>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Age!$A$995:$A$999</c:f>
              <c:strCache>
                <c:ptCount val="5"/>
                <c:pt idx="0">
                  <c:v>Lifestyle Change</c:v>
                </c:pt>
                <c:pt idx="1">
                  <c:v>Lack of Availability of Preferred Brands</c:v>
                </c:pt>
                <c:pt idx="2">
                  <c:v>Increase in Price of Preferred Brands</c:v>
                </c:pt>
                <c:pt idx="3">
                  <c:v>Peer Influence</c:v>
                </c:pt>
                <c:pt idx="4">
                  <c:v>Change in Preference</c:v>
                </c:pt>
              </c:strCache>
            </c:strRef>
          </c:cat>
          <c:val>
            <c:numRef>
              <c:f>Age!$B$995:$B$999</c:f>
              <c:numCache>
                <c:formatCode>0%</c:formatCode>
                <c:ptCount val="5"/>
                <c:pt idx="0">
                  <c:v>5.8823529411764705E-2</c:v>
                </c:pt>
                <c:pt idx="1">
                  <c:v>5.8823529411764705E-2</c:v>
                </c:pt>
                <c:pt idx="2">
                  <c:v>0.17647058823529413</c:v>
                </c:pt>
                <c:pt idx="3">
                  <c:v>5.8823529411764705E-2</c:v>
                </c:pt>
                <c:pt idx="4">
                  <c:v>0.6470588235294118</c:v>
                </c:pt>
              </c:numCache>
            </c:numRef>
          </c:val>
          <c:extLst>
            <c:ext xmlns:c16="http://schemas.microsoft.com/office/drawing/2014/chart" uri="{C3380CC4-5D6E-409C-BE32-E72D297353CC}">
              <c16:uniqueId val="{00000000-F933-4DDC-B09B-E0CFC5F75D92}"/>
            </c:ext>
          </c:extLst>
        </c:ser>
        <c:ser>
          <c:idx val="1"/>
          <c:order val="1"/>
          <c:tx>
            <c:strRef>
              <c:f>Age!$C$994</c:f>
              <c:strCache>
                <c:ptCount val="1"/>
                <c:pt idx="0">
                  <c:v>18-30</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3-F933-4DDC-B09B-E0CFC5F75D92}"/>
                </c:ext>
              </c:extLst>
            </c:dLbl>
            <c:dLbl>
              <c:idx val="2"/>
              <c:delete val="1"/>
              <c:extLst>
                <c:ext xmlns:c15="http://schemas.microsoft.com/office/drawing/2012/chart" uri="{CE6537A1-D6FC-4f65-9D91-7224C49458BB}"/>
                <c:ext xmlns:c16="http://schemas.microsoft.com/office/drawing/2014/chart" uri="{C3380CC4-5D6E-409C-BE32-E72D297353CC}">
                  <c16:uniqueId val="{00000002-F933-4DDC-B09B-E0CFC5F75D92}"/>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Age!$A$995:$A$999</c:f>
              <c:strCache>
                <c:ptCount val="5"/>
                <c:pt idx="0">
                  <c:v>Lifestyle Change</c:v>
                </c:pt>
                <c:pt idx="1">
                  <c:v>Lack of Availability of Preferred Brands</c:v>
                </c:pt>
                <c:pt idx="2">
                  <c:v>Increase in Price of Preferred Brands</c:v>
                </c:pt>
                <c:pt idx="3">
                  <c:v>Peer Influence</c:v>
                </c:pt>
                <c:pt idx="4">
                  <c:v>Change in Preference</c:v>
                </c:pt>
              </c:strCache>
            </c:strRef>
          </c:cat>
          <c:val>
            <c:numRef>
              <c:f>Age!$C$995:$C$999</c:f>
              <c:numCache>
                <c:formatCode>0%</c:formatCode>
                <c:ptCount val="5"/>
                <c:pt idx="0">
                  <c:v>0</c:v>
                </c:pt>
                <c:pt idx="1">
                  <c:v>5.5555555555555552E-2</c:v>
                </c:pt>
                <c:pt idx="2">
                  <c:v>0</c:v>
                </c:pt>
                <c:pt idx="3">
                  <c:v>0.27777777777777779</c:v>
                </c:pt>
                <c:pt idx="4">
                  <c:v>0.66666666666666663</c:v>
                </c:pt>
              </c:numCache>
            </c:numRef>
          </c:val>
          <c:extLst>
            <c:ext xmlns:c16="http://schemas.microsoft.com/office/drawing/2014/chart" uri="{C3380CC4-5D6E-409C-BE32-E72D297353CC}">
              <c16:uniqueId val="{00000001-F933-4DDC-B09B-E0CFC5F75D92}"/>
            </c:ext>
          </c:extLst>
        </c:ser>
        <c:dLbls>
          <c:dLblPos val="outEnd"/>
          <c:showLegendKey val="0"/>
          <c:showVal val="1"/>
          <c:showCatName val="0"/>
          <c:showSerName val="0"/>
          <c:showPercent val="0"/>
          <c:showBubbleSize val="0"/>
        </c:dLbls>
        <c:gapWidth val="182"/>
        <c:axId val="1149713087"/>
        <c:axId val="1149702047"/>
      </c:barChart>
      <c:catAx>
        <c:axId val="11497130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49702047"/>
        <c:crosses val="autoZero"/>
        <c:auto val="1"/>
        <c:lblAlgn val="ctr"/>
        <c:lblOffset val="100"/>
        <c:noMultiLvlLbl val="0"/>
      </c:catAx>
      <c:valAx>
        <c:axId val="1149702047"/>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497130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891711322875787E-2"/>
          <c:y val="3.659826695597862E-2"/>
          <c:w val="0.92283382208589881"/>
          <c:h val="0.74774844830267639"/>
        </c:manualLayout>
      </c:layout>
      <c:barChart>
        <c:barDir val="col"/>
        <c:grouping val="clustered"/>
        <c:varyColors val="0"/>
        <c:ser>
          <c:idx val="0"/>
          <c:order val="0"/>
          <c:tx>
            <c:strRef>
              <c:f>Age!$B$1143</c:f>
              <c:strCache>
                <c:ptCount val="1"/>
                <c:pt idx="0">
                  <c:v>18-30</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Age!$A$1144:$A$1147</c:f>
              <c:strCache>
                <c:ptCount val="4"/>
                <c:pt idx="0">
                  <c:v>Weather Influence</c:v>
                </c:pt>
                <c:pt idx="1">
                  <c:v>Change in Preference</c:v>
                </c:pt>
                <c:pt idx="2">
                  <c:v>Peer Influence</c:v>
                </c:pt>
                <c:pt idx="3">
                  <c:v>Availability of More Options in Winter</c:v>
                </c:pt>
              </c:strCache>
            </c:strRef>
          </c:cat>
          <c:val>
            <c:numRef>
              <c:f>Age!$B$1144:$B$1147</c:f>
              <c:numCache>
                <c:formatCode>0%</c:formatCode>
                <c:ptCount val="4"/>
                <c:pt idx="0">
                  <c:v>0.77358490566037741</c:v>
                </c:pt>
                <c:pt idx="1">
                  <c:v>0.13207547169811321</c:v>
                </c:pt>
                <c:pt idx="2">
                  <c:v>7.5471698113207544E-2</c:v>
                </c:pt>
                <c:pt idx="3">
                  <c:v>1.8867924528301886E-2</c:v>
                </c:pt>
              </c:numCache>
            </c:numRef>
          </c:val>
          <c:extLst>
            <c:ext xmlns:c16="http://schemas.microsoft.com/office/drawing/2014/chart" uri="{C3380CC4-5D6E-409C-BE32-E72D297353CC}">
              <c16:uniqueId val="{00000000-91EE-4885-8057-02DAAD9A9613}"/>
            </c:ext>
          </c:extLst>
        </c:ser>
        <c:ser>
          <c:idx val="1"/>
          <c:order val="1"/>
          <c:tx>
            <c:strRef>
              <c:f>Age!$C$1143</c:f>
              <c:strCache>
                <c:ptCount val="1"/>
                <c:pt idx="0">
                  <c:v>31-45</c:v>
                </c:pt>
              </c:strCache>
            </c:strRef>
          </c:tx>
          <c:spPr>
            <a:solidFill>
              <a:schemeClr val="accent2"/>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2-91EE-4885-8057-02DAAD9A9613}"/>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Age!$A$1144:$A$1147</c:f>
              <c:strCache>
                <c:ptCount val="4"/>
                <c:pt idx="0">
                  <c:v>Weather Influence</c:v>
                </c:pt>
                <c:pt idx="1">
                  <c:v>Change in Preference</c:v>
                </c:pt>
                <c:pt idx="2">
                  <c:v>Peer Influence</c:v>
                </c:pt>
                <c:pt idx="3">
                  <c:v>Availability of More Options in Winter</c:v>
                </c:pt>
              </c:strCache>
            </c:strRef>
          </c:cat>
          <c:val>
            <c:numRef>
              <c:f>Age!$C$1144:$C$1147</c:f>
              <c:numCache>
                <c:formatCode>0%</c:formatCode>
                <c:ptCount val="4"/>
                <c:pt idx="0">
                  <c:v>0.8910891089108911</c:v>
                </c:pt>
                <c:pt idx="1">
                  <c:v>9.9009900990099015E-2</c:v>
                </c:pt>
                <c:pt idx="2">
                  <c:v>9.9009900990099011E-3</c:v>
                </c:pt>
                <c:pt idx="3">
                  <c:v>0</c:v>
                </c:pt>
              </c:numCache>
            </c:numRef>
          </c:val>
          <c:extLst>
            <c:ext xmlns:c16="http://schemas.microsoft.com/office/drawing/2014/chart" uri="{C3380CC4-5D6E-409C-BE32-E72D297353CC}">
              <c16:uniqueId val="{00000001-91EE-4885-8057-02DAAD9A9613}"/>
            </c:ext>
          </c:extLst>
        </c:ser>
        <c:dLbls>
          <c:dLblPos val="outEnd"/>
          <c:showLegendKey val="0"/>
          <c:showVal val="1"/>
          <c:showCatName val="0"/>
          <c:showSerName val="0"/>
          <c:showPercent val="0"/>
          <c:showBubbleSize val="0"/>
        </c:dLbls>
        <c:gapWidth val="219"/>
        <c:overlap val="-27"/>
        <c:axId val="1144587727"/>
        <c:axId val="847127087"/>
      </c:barChart>
      <c:catAx>
        <c:axId val="11445877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847127087"/>
        <c:crosses val="autoZero"/>
        <c:auto val="1"/>
        <c:lblAlgn val="ctr"/>
        <c:lblOffset val="100"/>
        <c:noMultiLvlLbl val="0"/>
      </c:catAx>
      <c:valAx>
        <c:axId val="847127087"/>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445877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427015679141848E-2"/>
          <c:y val="2.8931338085776758E-2"/>
          <c:w val="0.89227434556609886"/>
          <c:h val="0.80466272935385574"/>
        </c:manualLayout>
      </c:layout>
      <c:barChart>
        <c:barDir val="bar"/>
        <c:grouping val="clustered"/>
        <c:varyColors val="0"/>
        <c:ser>
          <c:idx val="0"/>
          <c:order val="0"/>
          <c:tx>
            <c:strRef>
              <c:f>'SEC '!$B$29</c:f>
              <c:strCache>
                <c:ptCount val="1"/>
                <c:pt idx="0">
                  <c:v>Lower</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2A8C-401A-9F1D-7F8078971F41}"/>
                </c:ext>
              </c:extLst>
            </c:dLbl>
            <c:dLbl>
              <c:idx val="1"/>
              <c:delete val="1"/>
              <c:extLst>
                <c:ext xmlns:c15="http://schemas.microsoft.com/office/drawing/2012/chart" uri="{CE6537A1-D6FC-4f65-9D91-7224C49458BB}"/>
                <c:ext xmlns:c16="http://schemas.microsoft.com/office/drawing/2014/chart" uri="{C3380CC4-5D6E-409C-BE32-E72D297353CC}">
                  <c16:uniqueId val="{00000006-2A8C-401A-9F1D-7F8078971F41}"/>
                </c:ext>
              </c:extLst>
            </c:dLbl>
            <c:dLbl>
              <c:idx val="2"/>
              <c:layout>
                <c:manualLayout>
                  <c:x val="-3.3823396770993469E-3"/>
                  <c:y val="1.841085150913056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A8C-401A-9F1D-7F8078971F41}"/>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'!$A$31:$A$36</c:f>
              <c:strCache>
                <c:ptCount val="6"/>
                <c:pt idx="0">
                  <c:v>Gin</c:v>
                </c:pt>
                <c:pt idx="1">
                  <c:v>Wine</c:v>
                </c:pt>
                <c:pt idx="2">
                  <c:v>Whisky</c:v>
                </c:pt>
                <c:pt idx="3">
                  <c:v>Vodka</c:v>
                </c:pt>
                <c:pt idx="4">
                  <c:v>Beer</c:v>
                </c:pt>
                <c:pt idx="5">
                  <c:v>Rum</c:v>
                </c:pt>
              </c:strCache>
            </c:strRef>
          </c:cat>
          <c:val>
            <c:numRef>
              <c:f>'SEC '!$B$31:$B$36</c:f>
              <c:numCache>
                <c:formatCode>0%</c:formatCode>
                <c:ptCount val="6"/>
                <c:pt idx="0">
                  <c:v>0</c:v>
                </c:pt>
                <c:pt idx="1">
                  <c:v>0</c:v>
                </c:pt>
                <c:pt idx="2">
                  <c:v>0.17647058823529413</c:v>
                </c:pt>
                <c:pt idx="3">
                  <c:v>0.11764705882352941</c:v>
                </c:pt>
                <c:pt idx="4">
                  <c:v>0.70588235294117652</c:v>
                </c:pt>
                <c:pt idx="5">
                  <c:v>0.52941176470588236</c:v>
                </c:pt>
              </c:numCache>
            </c:numRef>
          </c:val>
          <c:extLst>
            <c:ext xmlns:c16="http://schemas.microsoft.com/office/drawing/2014/chart" uri="{C3380CC4-5D6E-409C-BE32-E72D297353CC}">
              <c16:uniqueId val="{00000000-2A8C-401A-9F1D-7F8078971F41}"/>
            </c:ext>
          </c:extLst>
        </c:ser>
        <c:ser>
          <c:idx val="1"/>
          <c:order val="1"/>
          <c:tx>
            <c:strRef>
              <c:f>'SEC '!$C$29</c:f>
              <c:strCache>
                <c:ptCount val="1"/>
                <c:pt idx="0">
                  <c:v>Lower Middle</c:v>
                </c:pt>
              </c:strCache>
            </c:strRef>
          </c:tx>
          <c:spPr>
            <a:solidFill>
              <a:schemeClr val="tx2">
                <a:lumMod val="75000"/>
                <a:lumOff val="25000"/>
              </a:schemeClr>
            </a:solidFill>
            <a:ln>
              <a:noFill/>
            </a:ln>
            <a:effectLst/>
          </c:spPr>
          <c:invertIfNegative val="0"/>
          <c:dLbls>
            <c:dLbl>
              <c:idx val="0"/>
              <c:layout>
                <c:manualLayout>
                  <c:x val="-5.6372327951655296E-3"/>
                  <c:y val="1.57807298649691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A8C-401A-9F1D-7F8078971F41}"/>
                </c:ext>
              </c:extLst>
            </c:dLbl>
            <c:dLbl>
              <c:idx val="1"/>
              <c:layout>
                <c:manualLayout>
                  <c:x val="-6.7646793541986114E-3"/>
                  <c:y val="2.630121644161513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A8C-401A-9F1D-7F8078971F41}"/>
                </c:ext>
              </c:extLst>
            </c:dLbl>
            <c:dLbl>
              <c:idx val="4"/>
              <c:layout>
                <c:manualLayout>
                  <c:x val="-1.1274465590331101E-2"/>
                  <c:y val="2.630121644161475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4AD-45E2-B02E-F28285F4F588}"/>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'!$A$31:$A$36</c:f>
              <c:strCache>
                <c:ptCount val="6"/>
                <c:pt idx="0">
                  <c:v>Gin</c:v>
                </c:pt>
                <c:pt idx="1">
                  <c:v>Wine</c:v>
                </c:pt>
                <c:pt idx="2">
                  <c:v>Whisky</c:v>
                </c:pt>
                <c:pt idx="3">
                  <c:v>Vodka</c:v>
                </c:pt>
                <c:pt idx="4">
                  <c:v>Beer</c:v>
                </c:pt>
                <c:pt idx="5">
                  <c:v>Rum</c:v>
                </c:pt>
              </c:strCache>
            </c:strRef>
          </c:cat>
          <c:val>
            <c:numRef>
              <c:f>'SEC '!$C$31:$C$36</c:f>
              <c:numCache>
                <c:formatCode>0%</c:formatCode>
                <c:ptCount val="6"/>
                <c:pt idx="0">
                  <c:v>5.7692307692307696E-2</c:v>
                </c:pt>
                <c:pt idx="1">
                  <c:v>5.7692307692307696E-2</c:v>
                </c:pt>
                <c:pt idx="2">
                  <c:v>0.17307692307692307</c:v>
                </c:pt>
                <c:pt idx="3">
                  <c:v>0.57692307692307687</c:v>
                </c:pt>
                <c:pt idx="4">
                  <c:v>0.55769230769230771</c:v>
                </c:pt>
                <c:pt idx="5">
                  <c:v>0.57692307692307687</c:v>
                </c:pt>
              </c:numCache>
            </c:numRef>
          </c:val>
          <c:extLst>
            <c:ext xmlns:c16="http://schemas.microsoft.com/office/drawing/2014/chart" uri="{C3380CC4-5D6E-409C-BE32-E72D297353CC}">
              <c16:uniqueId val="{00000001-2A8C-401A-9F1D-7F8078971F41}"/>
            </c:ext>
          </c:extLst>
        </c:ser>
        <c:ser>
          <c:idx val="2"/>
          <c:order val="2"/>
          <c:tx>
            <c:strRef>
              <c:f>'SEC '!$D$29</c:f>
              <c:strCache>
                <c:ptCount val="1"/>
                <c:pt idx="0">
                  <c:v>Middle</c:v>
                </c:pt>
              </c:strCache>
            </c:strRef>
          </c:tx>
          <c:spPr>
            <a:solidFill>
              <a:schemeClr val="accent3"/>
            </a:solidFill>
            <a:ln>
              <a:noFill/>
            </a:ln>
            <a:effectLst/>
          </c:spPr>
          <c:invertIfNegative val="0"/>
          <c:dLbls>
            <c:dLbl>
              <c:idx val="0"/>
              <c:layout>
                <c:manualLayout>
                  <c:x val="-1.1274465590331226E-3"/>
                  <c:y val="2.104097315329209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A8C-401A-9F1D-7F8078971F41}"/>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'!$A$31:$A$36</c:f>
              <c:strCache>
                <c:ptCount val="6"/>
                <c:pt idx="0">
                  <c:v>Gin</c:v>
                </c:pt>
                <c:pt idx="1">
                  <c:v>Wine</c:v>
                </c:pt>
                <c:pt idx="2">
                  <c:v>Whisky</c:v>
                </c:pt>
                <c:pt idx="3">
                  <c:v>Vodka</c:v>
                </c:pt>
                <c:pt idx="4">
                  <c:v>Beer</c:v>
                </c:pt>
                <c:pt idx="5">
                  <c:v>Rum</c:v>
                </c:pt>
              </c:strCache>
            </c:strRef>
          </c:cat>
          <c:val>
            <c:numRef>
              <c:f>'SEC '!$D$31:$D$36</c:f>
              <c:numCache>
                <c:formatCode>0%</c:formatCode>
                <c:ptCount val="6"/>
                <c:pt idx="0">
                  <c:v>1.4388489208633094E-2</c:v>
                </c:pt>
                <c:pt idx="1">
                  <c:v>5.7553956834532377E-2</c:v>
                </c:pt>
                <c:pt idx="2">
                  <c:v>0.23021582733812951</c:v>
                </c:pt>
                <c:pt idx="3">
                  <c:v>0.25179856115107913</c:v>
                </c:pt>
                <c:pt idx="4">
                  <c:v>0.58273381294964033</c:v>
                </c:pt>
                <c:pt idx="5">
                  <c:v>0.61151079136690645</c:v>
                </c:pt>
              </c:numCache>
            </c:numRef>
          </c:val>
          <c:extLst>
            <c:ext xmlns:c16="http://schemas.microsoft.com/office/drawing/2014/chart" uri="{C3380CC4-5D6E-409C-BE32-E72D297353CC}">
              <c16:uniqueId val="{00000002-2A8C-401A-9F1D-7F8078971F41}"/>
            </c:ext>
          </c:extLst>
        </c:ser>
        <c:ser>
          <c:idx val="3"/>
          <c:order val="3"/>
          <c:tx>
            <c:strRef>
              <c:f>'SEC '!$E$29</c:f>
              <c:strCache>
                <c:ptCount val="1"/>
                <c:pt idx="0">
                  <c:v>Upper Middle</c:v>
                </c:pt>
              </c:strCache>
            </c:strRef>
          </c:tx>
          <c:spPr>
            <a:solidFill>
              <a:schemeClr val="accent2"/>
            </a:solidFill>
            <a:ln>
              <a:noFill/>
            </a:ln>
            <a:effectLst/>
          </c:spPr>
          <c:invertIfNegative val="0"/>
          <c:dLbls>
            <c:dLbl>
              <c:idx val="1"/>
              <c:layout>
                <c:manualLayout>
                  <c:x val="-5.6372327951655296E-3"/>
                  <c:y val="-1.84108515091306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A8C-401A-9F1D-7F8078971F41}"/>
                </c:ext>
              </c:extLst>
            </c:dLbl>
            <c:dLbl>
              <c:idx val="2"/>
              <c:layout>
                <c:manualLayout>
                  <c:x val="-1.1274465590331018E-3"/>
                  <c:y val="7.890364932484473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4AD-45E2-B02E-F28285F4F588}"/>
                </c:ext>
              </c:extLst>
            </c:dLbl>
            <c:dLbl>
              <c:idx val="3"/>
              <c:layout>
                <c:manualLayout>
                  <c:x val="0"/>
                  <c:y val="-2.104097315329218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A8C-401A-9F1D-7F8078971F41}"/>
                </c:ext>
              </c:extLst>
            </c:dLbl>
            <c:dLbl>
              <c:idx val="5"/>
              <c:layout>
                <c:manualLayout>
                  <c:x val="-3.3823396770993057E-3"/>
                  <c:y val="1.57807298649691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4AD-45E2-B02E-F28285F4F588}"/>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'!$A$31:$A$36</c:f>
              <c:strCache>
                <c:ptCount val="6"/>
                <c:pt idx="0">
                  <c:v>Gin</c:v>
                </c:pt>
                <c:pt idx="1">
                  <c:v>Wine</c:v>
                </c:pt>
                <c:pt idx="2">
                  <c:v>Whisky</c:v>
                </c:pt>
                <c:pt idx="3">
                  <c:v>Vodka</c:v>
                </c:pt>
                <c:pt idx="4">
                  <c:v>Beer</c:v>
                </c:pt>
                <c:pt idx="5">
                  <c:v>Rum</c:v>
                </c:pt>
              </c:strCache>
            </c:strRef>
          </c:cat>
          <c:val>
            <c:numRef>
              <c:f>'SEC '!$E$31:$E$36</c:f>
              <c:numCache>
                <c:formatCode>0%</c:formatCode>
                <c:ptCount val="6"/>
                <c:pt idx="0">
                  <c:v>1.5267175572519083E-2</c:v>
                </c:pt>
                <c:pt idx="1">
                  <c:v>3.8167938931297711E-2</c:v>
                </c:pt>
                <c:pt idx="2">
                  <c:v>0.38167938931297712</c:v>
                </c:pt>
                <c:pt idx="3">
                  <c:v>0.25954198473282442</c:v>
                </c:pt>
                <c:pt idx="4">
                  <c:v>0.52671755725190839</c:v>
                </c:pt>
                <c:pt idx="5">
                  <c:v>0.70992366412213737</c:v>
                </c:pt>
              </c:numCache>
            </c:numRef>
          </c:val>
          <c:extLst>
            <c:ext xmlns:c16="http://schemas.microsoft.com/office/drawing/2014/chart" uri="{C3380CC4-5D6E-409C-BE32-E72D297353CC}">
              <c16:uniqueId val="{00000003-2A8C-401A-9F1D-7F8078971F41}"/>
            </c:ext>
          </c:extLst>
        </c:ser>
        <c:ser>
          <c:idx val="4"/>
          <c:order val="4"/>
          <c:tx>
            <c:strRef>
              <c:f>'SEC '!$F$29</c:f>
              <c:strCache>
                <c:ptCount val="1"/>
                <c:pt idx="0">
                  <c:v>Higher / Upper</c:v>
                </c:pt>
              </c:strCache>
            </c:strRef>
          </c:tx>
          <c:spPr>
            <a:solidFill>
              <a:schemeClr val="accent1"/>
            </a:solidFill>
            <a:ln>
              <a:noFill/>
            </a:ln>
            <a:effectLst/>
          </c:spPr>
          <c:invertIfNegative val="0"/>
          <c:dLbls>
            <c:dLbl>
              <c:idx val="0"/>
              <c:layout>
                <c:manualLayout>
                  <c:x val="-1.5784251826463435E-2"/>
                  <c:y val="-2.367109479745361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A8C-401A-9F1D-7F8078971F41}"/>
                </c:ext>
              </c:extLst>
            </c:dLbl>
            <c:dLbl>
              <c:idx val="1"/>
              <c:delete val="1"/>
              <c:extLst>
                <c:ext xmlns:c15="http://schemas.microsoft.com/office/drawing/2012/chart" uri="{CE6537A1-D6FC-4f65-9D91-7224C49458BB}"/>
                <c:ext xmlns:c16="http://schemas.microsoft.com/office/drawing/2014/chart" uri="{C3380CC4-5D6E-409C-BE32-E72D297353CC}">
                  <c16:uniqueId val="{00000007-2A8C-401A-9F1D-7F8078971F41}"/>
                </c:ext>
              </c:extLst>
            </c:dLbl>
            <c:dLbl>
              <c:idx val="3"/>
              <c:layout>
                <c:manualLayout>
                  <c:x val="-1.8039144944529587E-2"/>
                  <c:y val="-2.104097315329218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A8C-401A-9F1D-7F8078971F41}"/>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'!$A$31:$A$36</c:f>
              <c:strCache>
                <c:ptCount val="6"/>
                <c:pt idx="0">
                  <c:v>Gin</c:v>
                </c:pt>
                <c:pt idx="1">
                  <c:v>Wine</c:v>
                </c:pt>
                <c:pt idx="2">
                  <c:v>Whisky</c:v>
                </c:pt>
                <c:pt idx="3">
                  <c:v>Vodka</c:v>
                </c:pt>
                <c:pt idx="4">
                  <c:v>Beer</c:v>
                </c:pt>
                <c:pt idx="5">
                  <c:v>Rum</c:v>
                </c:pt>
              </c:strCache>
            </c:strRef>
          </c:cat>
          <c:val>
            <c:numRef>
              <c:f>'SEC '!$F$31:$F$36</c:f>
              <c:numCache>
                <c:formatCode>0%</c:formatCode>
                <c:ptCount val="6"/>
                <c:pt idx="0">
                  <c:v>2.2222222222222223E-2</c:v>
                </c:pt>
                <c:pt idx="1">
                  <c:v>0</c:v>
                </c:pt>
                <c:pt idx="2">
                  <c:v>0.42222222222222222</c:v>
                </c:pt>
                <c:pt idx="3">
                  <c:v>0.24444444444444444</c:v>
                </c:pt>
                <c:pt idx="4">
                  <c:v>0.55555555555555558</c:v>
                </c:pt>
                <c:pt idx="5">
                  <c:v>0.73333333333333328</c:v>
                </c:pt>
              </c:numCache>
            </c:numRef>
          </c:val>
          <c:extLst>
            <c:ext xmlns:c16="http://schemas.microsoft.com/office/drawing/2014/chart" uri="{C3380CC4-5D6E-409C-BE32-E72D297353CC}">
              <c16:uniqueId val="{00000004-2A8C-401A-9F1D-7F8078971F41}"/>
            </c:ext>
          </c:extLst>
        </c:ser>
        <c:dLbls>
          <c:dLblPos val="outEnd"/>
          <c:showLegendKey val="0"/>
          <c:showVal val="1"/>
          <c:showCatName val="0"/>
          <c:showSerName val="0"/>
          <c:showPercent val="0"/>
          <c:showBubbleSize val="0"/>
        </c:dLbls>
        <c:gapWidth val="182"/>
        <c:axId val="341301920"/>
        <c:axId val="341318720"/>
      </c:barChart>
      <c:catAx>
        <c:axId val="3413019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41318720"/>
        <c:crosses val="autoZero"/>
        <c:auto val="1"/>
        <c:lblAlgn val="ctr"/>
        <c:lblOffset val="100"/>
        <c:noMultiLvlLbl val="0"/>
      </c:catAx>
      <c:valAx>
        <c:axId val="34131872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4130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r>
              <a:rPr lang="en-US"/>
              <a:t>Middle </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34395400682169464"/>
          <c:y val="0.1194604133857938"/>
          <c:w val="0.57898372401919118"/>
          <c:h val="0.7053239311481394"/>
        </c:manualLayout>
      </c:layout>
      <c:barChart>
        <c:barDir val="bar"/>
        <c:grouping val="clustered"/>
        <c:varyColors val="0"/>
        <c:ser>
          <c:idx val="0"/>
          <c:order val="0"/>
          <c:tx>
            <c:strRef>
              <c:f>Comparison!$B$339</c:f>
              <c:strCache>
                <c:ptCount val="1"/>
                <c:pt idx="0">
                  <c:v>Last Winter</c:v>
                </c:pt>
              </c:strCache>
            </c:strRef>
          </c:tx>
          <c:spPr>
            <a:solidFill>
              <a:schemeClr val="accent2"/>
            </a:solidFill>
            <a:ln>
              <a:noFill/>
            </a:ln>
            <a:effectLst/>
          </c:spPr>
          <c:invertIfNegative val="0"/>
          <c:dLbls>
            <c:dLbl>
              <c:idx val="0"/>
              <c:layout>
                <c:manualLayout>
                  <c:x val="3.4510644495796767E-3"/>
                  <c:y val="4.2534226536142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B58-4FEC-AD9F-FC6E3E331699}"/>
                </c:ext>
              </c:extLst>
            </c:dLbl>
            <c:dLbl>
              <c:idx val="1"/>
              <c:layout>
                <c:manualLayout>
                  <c:x val="0"/>
                  <c:y val="3.0381590382958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B58-4FEC-AD9F-FC6E3E331699}"/>
                </c:ext>
              </c:extLst>
            </c:dLbl>
            <c:dLbl>
              <c:idx val="2"/>
              <c:layout>
                <c:manualLayout>
                  <c:x val="0"/>
                  <c:y val="1.215263615318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B58-4FEC-AD9F-FC6E3E331699}"/>
                </c:ext>
              </c:extLst>
            </c:dLbl>
            <c:dLbl>
              <c:idx val="3"/>
              <c:layout>
                <c:manualLayout>
                  <c:x val="2.0706386697478062E-2"/>
                  <c:y val="1.215263615318344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79-473D-8C0B-F267F58DAE15}"/>
                </c:ext>
              </c:extLst>
            </c:dLbl>
            <c:dLbl>
              <c:idx val="5"/>
              <c:layout>
                <c:manualLayout>
                  <c:x val="-1.0353193348739156E-2"/>
                  <c:y val="2.43052723063670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79-473D-8C0B-F267F58DAE15}"/>
                </c:ext>
              </c:extLst>
            </c:dLbl>
            <c:dLbl>
              <c:idx val="6"/>
              <c:layout>
                <c:manualLayout>
                  <c:x val="-1.0353193348739031E-2"/>
                  <c:y val="1.519079519147934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879-473D-8C0B-F267F58DAE15}"/>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Comparison!$A$340:$A$346</c:f>
              <c:strCache>
                <c:ptCount val="7"/>
                <c:pt idx="0">
                  <c:v>Others (Please Specify)</c:v>
                </c:pt>
                <c:pt idx="1">
                  <c:v>Gin</c:v>
                </c:pt>
                <c:pt idx="2">
                  <c:v>Wine</c:v>
                </c:pt>
                <c:pt idx="3">
                  <c:v>Whisky</c:v>
                </c:pt>
                <c:pt idx="4">
                  <c:v>Vodka</c:v>
                </c:pt>
                <c:pt idx="5">
                  <c:v>Beer</c:v>
                </c:pt>
                <c:pt idx="6">
                  <c:v>Rum</c:v>
                </c:pt>
              </c:strCache>
            </c:strRef>
          </c:cat>
          <c:val>
            <c:numRef>
              <c:f>Comparison!$B$340:$B$346</c:f>
              <c:numCache>
                <c:formatCode>0%</c:formatCode>
                <c:ptCount val="7"/>
                <c:pt idx="0">
                  <c:v>1.4388489208633094E-2</c:v>
                </c:pt>
                <c:pt idx="1">
                  <c:v>7.1942446043165471E-3</c:v>
                </c:pt>
                <c:pt idx="2">
                  <c:v>5.0359712230215826E-2</c:v>
                </c:pt>
                <c:pt idx="3">
                  <c:v>0.20143884892086331</c:v>
                </c:pt>
                <c:pt idx="4">
                  <c:v>0.21582733812949639</c:v>
                </c:pt>
                <c:pt idx="5">
                  <c:v>0.59712230215827333</c:v>
                </c:pt>
                <c:pt idx="6">
                  <c:v>0.60431654676258995</c:v>
                </c:pt>
              </c:numCache>
            </c:numRef>
          </c:val>
          <c:extLst>
            <c:ext xmlns:c16="http://schemas.microsoft.com/office/drawing/2014/chart" uri="{C3380CC4-5D6E-409C-BE32-E72D297353CC}">
              <c16:uniqueId val="{00000000-D879-473D-8C0B-F267F58DAE15}"/>
            </c:ext>
          </c:extLst>
        </c:ser>
        <c:ser>
          <c:idx val="1"/>
          <c:order val="1"/>
          <c:tx>
            <c:strRef>
              <c:f>Comparison!$C$339</c:f>
              <c:strCache>
                <c:ptCount val="1"/>
                <c:pt idx="0">
                  <c:v>This Winter</c:v>
                </c:pt>
              </c:strCache>
            </c:strRef>
          </c:tx>
          <c:spPr>
            <a:solidFill>
              <a:schemeClr val="accent1"/>
            </a:solidFill>
            <a:ln>
              <a:noFill/>
            </a:ln>
            <a:effectLst/>
          </c:spPr>
          <c:invertIfNegative val="0"/>
          <c:dLbls>
            <c:dLbl>
              <c:idx val="2"/>
              <c:layout>
                <c:manualLayout>
                  <c:x val="-3.45106444957974E-3"/>
                  <c:y val="-3.341974942125468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B58-4FEC-AD9F-FC6E3E331699}"/>
                </c:ext>
              </c:extLst>
            </c:dLbl>
            <c:dLbl>
              <c:idx val="4"/>
              <c:layout>
                <c:manualLayout>
                  <c:x val="-1.7255322247898445E-2"/>
                  <c:y val="-3.645790845955049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879-473D-8C0B-F267F58DAE15}"/>
                </c:ext>
              </c:extLst>
            </c:dLbl>
            <c:dLbl>
              <c:idx val="6"/>
              <c:layout>
                <c:manualLayout>
                  <c:x val="-3.1059580046217089E-2"/>
                  <c:y val="-1.822895422977526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79-473D-8C0B-F267F58DAE15}"/>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Comparison!$A$340:$A$346</c:f>
              <c:strCache>
                <c:ptCount val="7"/>
                <c:pt idx="0">
                  <c:v>Others (Please Specify)</c:v>
                </c:pt>
                <c:pt idx="1">
                  <c:v>Gin</c:v>
                </c:pt>
                <c:pt idx="2">
                  <c:v>Wine</c:v>
                </c:pt>
                <c:pt idx="3">
                  <c:v>Whisky</c:v>
                </c:pt>
                <c:pt idx="4">
                  <c:v>Vodka</c:v>
                </c:pt>
                <c:pt idx="5">
                  <c:v>Beer</c:v>
                </c:pt>
                <c:pt idx="6">
                  <c:v>Rum</c:v>
                </c:pt>
              </c:strCache>
            </c:strRef>
          </c:cat>
          <c:val>
            <c:numRef>
              <c:f>Comparison!$C$340:$C$346</c:f>
              <c:numCache>
                <c:formatCode>0%</c:formatCode>
                <c:ptCount val="7"/>
                <c:pt idx="0">
                  <c:v>1.4388489208633094E-2</c:v>
                </c:pt>
                <c:pt idx="1">
                  <c:v>1.4388489208633094E-2</c:v>
                </c:pt>
                <c:pt idx="2">
                  <c:v>5.7553956834532377E-2</c:v>
                </c:pt>
                <c:pt idx="3">
                  <c:v>0.23021582733812951</c:v>
                </c:pt>
                <c:pt idx="4">
                  <c:v>0.25179856115107913</c:v>
                </c:pt>
                <c:pt idx="5">
                  <c:v>0.58273381294964033</c:v>
                </c:pt>
                <c:pt idx="6">
                  <c:v>0.61151079136690645</c:v>
                </c:pt>
              </c:numCache>
            </c:numRef>
          </c:val>
          <c:extLst>
            <c:ext xmlns:c16="http://schemas.microsoft.com/office/drawing/2014/chart" uri="{C3380CC4-5D6E-409C-BE32-E72D297353CC}">
              <c16:uniqueId val="{00000001-D879-473D-8C0B-F267F58DAE15}"/>
            </c:ext>
          </c:extLst>
        </c:ser>
        <c:dLbls>
          <c:dLblPos val="outEnd"/>
          <c:showLegendKey val="0"/>
          <c:showVal val="1"/>
          <c:showCatName val="0"/>
          <c:showSerName val="0"/>
          <c:showPercent val="0"/>
          <c:showBubbleSize val="0"/>
        </c:dLbls>
        <c:gapWidth val="182"/>
        <c:axId val="1272538591"/>
        <c:axId val="1272539551"/>
      </c:barChart>
      <c:catAx>
        <c:axId val="12725385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272539551"/>
        <c:crosses val="autoZero"/>
        <c:auto val="1"/>
        <c:lblAlgn val="ctr"/>
        <c:lblOffset val="100"/>
        <c:noMultiLvlLbl val="0"/>
      </c:catAx>
      <c:valAx>
        <c:axId val="1272539551"/>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2725385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r>
              <a:rPr lang="en-US"/>
              <a:t>Upper Middle </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endParaRPr lang="en-US"/>
        </a:p>
      </c:txPr>
    </c:title>
    <c:autoTitleDeleted val="0"/>
    <c:plotArea>
      <c:layout/>
      <c:barChart>
        <c:barDir val="bar"/>
        <c:grouping val="clustered"/>
        <c:varyColors val="0"/>
        <c:ser>
          <c:idx val="0"/>
          <c:order val="0"/>
          <c:tx>
            <c:strRef>
              <c:f>Comparison!$B$357</c:f>
              <c:strCache>
                <c:ptCount val="1"/>
                <c:pt idx="0">
                  <c:v>Last Winter</c:v>
                </c:pt>
              </c:strCache>
            </c:strRef>
          </c:tx>
          <c:spPr>
            <a:solidFill>
              <a:schemeClr val="accent2"/>
            </a:solidFill>
            <a:ln>
              <a:noFill/>
            </a:ln>
            <a:effectLst/>
          </c:spPr>
          <c:invertIfNegative val="0"/>
          <c:dLbls>
            <c:dLbl>
              <c:idx val="1"/>
              <c:layout>
                <c:manualLayout>
                  <c:x val="-1.7255326936815342E-2"/>
                  <c:y val="3.031692646522063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B92-473F-9FCA-644293F4DD19}"/>
                </c:ext>
              </c:extLst>
            </c:dLbl>
            <c:dLbl>
              <c:idx val="3"/>
              <c:layout>
                <c:manualLayout>
                  <c:x val="-1.0353196162089268E-2"/>
                  <c:y val="2.728523381869857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B92-473F-9FCA-644293F4DD19}"/>
                </c:ext>
              </c:extLst>
            </c:dLbl>
            <c:dLbl>
              <c:idx val="5"/>
              <c:layout>
                <c:manualLayout>
                  <c:x val="6.9021307747261359E-3"/>
                  <c:y val="9.095077939566190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B92-473F-9FCA-644293F4DD19}"/>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Comparison!$A$358:$A$364</c:f>
              <c:strCache>
                <c:ptCount val="7"/>
                <c:pt idx="0">
                  <c:v>Others (Please Specify)</c:v>
                </c:pt>
                <c:pt idx="1">
                  <c:v>Gin</c:v>
                </c:pt>
                <c:pt idx="2">
                  <c:v>Wine</c:v>
                </c:pt>
                <c:pt idx="3">
                  <c:v>Vodka</c:v>
                </c:pt>
                <c:pt idx="4">
                  <c:v>Whisky</c:v>
                </c:pt>
                <c:pt idx="5">
                  <c:v>Beer</c:v>
                </c:pt>
                <c:pt idx="6">
                  <c:v>Rum</c:v>
                </c:pt>
              </c:strCache>
            </c:strRef>
          </c:cat>
          <c:val>
            <c:numRef>
              <c:f>Comparison!$B$358:$B$364</c:f>
              <c:numCache>
                <c:formatCode>0%</c:formatCode>
                <c:ptCount val="7"/>
                <c:pt idx="0">
                  <c:v>3.8167938931297711E-2</c:v>
                </c:pt>
                <c:pt idx="1">
                  <c:v>1.5267175572519083E-2</c:v>
                </c:pt>
                <c:pt idx="2">
                  <c:v>3.8167938931297711E-2</c:v>
                </c:pt>
                <c:pt idx="3">
                  <c:v>0.23664122137404581</c:v>
                </c:pt>
                <c:pt idx="4">
                  <c:v>0.35114503816793891</c:v>
                </c:pt>
                <c:pt idx="5">
                  <c:v>0.5419847328244275</c:v>
                </c:pt>
                <c:pt idx="6">
                  <c:v>0.6717557251908397</c:v>
                </c:pt>
              </c:numCache>
            </c:numRef>
          </c:val>
          <c:extLst>
            <c:ext xmlns:c16="http://schemas.microsoft.com/office/drawing/2014/chart" uri="{C3380CC4-5D6E-409C-BE32-E72D297353CC}">
              <c16:uniqueId val="{00000000-3B92-473F-9FCA-644293F4DD19}"/>
            </c:ext>
          </c:extLst>
        </c:ser>
        <c:ser>
          <c:idx val="1"/>
          <c:order val="1"/>
          <c:tx>
            <c:strRef>
              <c:f>Comparison!$C$357</c:f>
              <c:strCache>
                <c:ptCount val="1"/>
                <c:pt idx="0">
                  <c:v>This Winter</c:v>
                </c:pt>
              </c:strCache>
            </c:strRef>
          </c:tx>
          <c:spPr>
            <a:solidFill>
              <a:schemeClr val="accent1"/>
            </a:solidFill>
            <a:ln>
              <a:noFill/>
            </a:ln>
            <a:effectLst/>
          </c:spPr>
          <c:invertIfNegative val="0"/>
          <c:dLbls>
            <c:dLbl>
              <c:idx val="0"/>
              <c:layout>
                <c:manualLayout>
                  <c:x val="1.0353196162089205E-2"/>
                  <c:y val="-2.122184852565455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B92-473F-9FCA-644293F4DD19}"/>
                </c:ext>
              </c:extLst>
            </c:dLbl>
            <c:dLbl>
              <c:idx val="1"/>
              <c:layout>
                <c:manualLayout>
                  <c:x val="1.7255326936815342E-2"/>
                  <c:y val="-9.095077939566190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B92-473F-9FCA-644293F4DD19}"/>
                </c:ext>
              </c:extLst>
            </c:dLbl>
            <c:dLbl>
              <c:idx val="2"/>
              <c:layout>
                <c:manualLayout>
                  <c:x val="0"/>
                  <c:y val="-3.638031175826470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B92-473F-9FCA-644293F4DD19}"/>
                </c:ext>
              </c:extLst>
            </c:dLbl>
            <c:dLbl>
              <c:idx val="4"/>
              <c:layout>
                <c:manualLayout>
                  <c:x val="-6.9021307747262626E-3"/>
                  <c:y val="-3.33486191117427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B92-473F-9FCA-644293F4DD19}"/>
                </c:ext>
              </c:extLst>
            </c:dLbl>
            <c:dLbl>
              <c:idx val="5"/>
              <c:layout>
                <c:manualLayout>
                  <c:x val="0"/>
                  <c:y val="-1.515846323261034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B92-473F-9FCA-644293F4DD19}"/>
                </c:ext>
              </c:extLst>
            </c:dLbl>
            <c:dLbl>
              <c:idx val="6"/>
              <c:layout>
                <c:manualLayout>
                  <c:x val="0"/>
                  <c:y val="-3.031692646522063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B92-473F-9FCA-644293F4DD19}"/>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Comparison!$A$358:$A$364</c:f>
              <c:strCache>
                <c:ptCount val="7"/>
                <c:pt idx="0">
                  <c:v>Others (Please Specify)</c:v>
                </c:pt>
                <c:pt idx="1">
                  <c:v>Gin</c:v>
                </c:pt>
                <c:pt idx="2">
                  <c:v>Wine</c:v>
                </c:pt>
                <c:pt idx="3">
                  <c:v>Vodka</c:v>
                </c:pt>
                <c:pt idx="4">
                  <c:v>Whisky</c:v>
                </c:pt>
                <c:pt idx="5">
                  <c:v>Beer</c:v>
                </c:pt>
                <c:pt idx="6">
                  <c:v>Rum</c:v>
                </c:pt>
              </c:strCache>
            </c:strRef>
          </c:cat>
          <c:val>
            <c:numRef>
              <c:f>Comparison!$C$358:$C$364</c:f>
              <c:numCache>
                <c:formatCode>0%</c:formatCode>
                <c:ptCount val="7"/>
                <c:pt idx="0">
                  <c:v>2.2900763358778626E-2</c:v>
                </c:pt>
                <c:pt idx="1">
                  <c:v>1.5267175572519083E-2</c:v>
                </c:pt>
                <c:pt idx="2">
                  <c:v>3.8167938931297711E-2</c:v>
                </c:pt>
                <c:pt idx="3">
                  <c:v>0.25954198473282442</c:v>
                </c:pt>
                <c:pt idx="4">
                  <c:v>0.38167938931297712</c:v>
                </c:pt>
                <c:pt idx="5">
                  <c:v>0.52671755725190839</c:v>
                </c:pt>
                <c:pt idx="6">
                  <c:v>0.70992366412213737</c:v>
                </c:pt>
              </c:numCache>
            </c:numRef>
          </c:val>
          <c:extLst>
            <c:ext xmlns:c16="http://schemas.microsoft.com/office/drawing/2014/chart" uri="{C3380CC4-5D6E-409C-BE32-E72D297353CC}">
              <c16:uniqueId val="{00000001-3B92-473F-9FCA-644293F4DD19}"/>
            </c:ext>
          </c:extLst>
        </c:ser>
        <c:dLbls>
          <c:dLblPos val="outEnd"/>
          <c:showLegendKey val="0"/>
          <c:showVal val="1"/>
          <c:showCatName val="0"/>
          <c:showSerName val="0"/>
          <c:showPercent val="0"/>
          <c:showBubbleSize val="0"/>
        </c:dLbls>
        <c:gapWidth val="182"/>
        <c:axId val="853736175"/>
        <c:axId val="853728975"/>
      </c:barChart>
      <c:catAx>
        <c:axId val="85373617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853728975"/>
        <c:crosses val="autoZero"/>
        <c:auto val="1"/>
        <c:lblAlgn val="ctr"/>
        <c:lblOffset val="100"/>
        <c:noMultiLvlLbl val="0"/>
      </c:catAx>
      <c:valAx>
        <c:axId val="853728975"/>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853736175"/>
        <c:crosses val="autoZero"/>
        <c:crossBetween val="between"/>
      </c:valAx>
      <c:spPr>
        <a:noFill/>
        <a:ln>
          <a:noFill/>
        </a:ln>
        <a:effectLst/>
      </c:spPr>
    </c:plotArea>
    <c:legend>
      <c:legendPos val="b"/>
      <c:layout>
        <c:manualLayout>
          <c:xMode val="edge"/>
          <c:yMode val="edge"/>
          <c:x val="0.16874432578274648"/>
          <c:y val="0.89820751669715415"/>
          <c:w val="0.66941347920923322"/>
          <c:h val="9.3073611648412533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r>
              <a:rPr lang="en-US"/>
              <a:t>Higher/Upper</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34913069836791782"/>
          <c:y val="0.1194604133857938"/>
          <c:w val="0.57380701153226488"/>
          <c:h val="0.7053239311481394"/>
        </c:manualLayout>
      </c:layout>
      <c:barChart>
        <c:barDir val="bar"/>
        <c:grouping val="clustered"/>
        <c:varyColors val="0"/>
        <c:ser>
          <c:idx val="0"/>
          <c:order val="0"/>
          <c:tx>
            <c:strRef>
              <c:f>Comparison!$B$375</c:f>
              <c:strCache>
                <c:ptCount val="1"/>
                <c:pt idx="0">
                  <c:v>Last Winter</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2-FAF5-455A-BEF0-225A481F3257}"/>
                </c:ext>
              </c:extLst>
            </c:dLbl>
            <c:spPr>
              <a:noFill/>
              <a:ln>
                <a:solidFill>
                  <a:schemeClr val="accent1"/>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Comparison!$A$376:$A$381</c:f>
              <c:strCache>
                <c:ptCount val="6"/>
                <c:pt idx="0">
                  <c:v>Others (Please Specify)</c:v>
                </c:pt>
                <c:pt idx="1">
                  <c:v>Gin</c:v>
                </c:pt>
                <c:pt idx="2">
                  <c:v>Vodka</c:v>
                </c:pt>
                <c:pt idx="3">
                  <c:v>Whisky</c:v>
                </c:pt>
                <c:pt idx="4">
                  <c:v>Beer</c:v>
                </c:pt>
                <c:pt idx="5">
                  <c:v>Rum</c:v>
                </c:pt>
              </c:strCache>
            </c:strRef>
          </c:cat>
          <c:val>
            <c:numRef>
              <c:f>Comparison!$B$376:$B$381</c:f>
              <c:numCache>
                <c:formatCode>0%</c:formatCode>
                <c:ptCount val="6"/>
                <c:pt idx="0">
                  <c:v>2.2222222222222223E-2</c:v>
                </c:pt>
                <c:pt idx="1">
                  <c:v>0</c:v>
                </c:pt>
                <c:pt idx="2">
                  <c:v>0.17777777777777778</c:v>
                </c:pt>
                <c:pt idx="3">
                  <c:v>0.42222222222222222</c:v>
                </c:pt>
                <c:pt idx="4">
                  <c:v>0.55555555555555558</c:v>
                </c:pt>
                <c:pt idx="5">
                  <c:v>0.73333333333333328</c:v>
                </c:pt>
              </c:numCache>
            </c:numRef>
          </c:val>
          <c:extLst>
            <c:ext xmlns:c16="http://schemas.microsoft.com/office/drawing/2014/chart" uri="{C3380CC4-5D6E-409C-BE32-E72D297353CC}">
              <c16:uniqueId val="{00000000-FAF5-455A-BEF0-225A481F3257}"/>
            </c:ext>
          </c:extLst>
        </c:ser>
        <c:ser>
          <c:idx val="1"/>
          <c:order val="1"/>
          <c:tx>
            <c:strRef>
              <c:f>Comparison!$C$375</c:f>
              <c:strCache>
                <c:ptCount val="1"/>
                <c:pt idx="0">
                  <c:v>This Winter</c:v>
                </c:pt>
              </c:strCache>
            </c:strRef>
          </c:tx>
          <c:spPr>
            <a:solidFill>
              <a:schemeClr val="accent1"/>
            </a:solidFill>
            <a:ln>
              <a:noFill/>
            </a:ln>
            <a:effectLst/>
          </c:spPr>
          <c:invertIfNegative val="0"/>
          <c:dLbls>
            <c:dLbl>
              <c:idx val="0"/>
              <c:layout>
                <c:manualLayout>
                  <c:x val="0"/>
                  <c:y val="-1.822895422977536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AF5-455A-BEF0-225A481F3257}"/>
                </c:ext>
              </c:extLst>
            </c:dLbl>
            <c:dLbl>
              <c:idx val="2"/>
              <c:layout>
                <c:manualLayout>
                  <c:x val="-2.760852309890461E-2"/>
                  <c:y val="-1.8228954229775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AF5-455A-BEF0-225A481F3257}"/>
                </c:ext>
              </c:extLst>
            </c:dLbl>
            <c:dLbl>
              <c:idx val="3"/>
              <c:layout>
                <c:manualLayout>
                  <c:x val="-3.451065387363068E-3"/>
                  <c:y val="-1.822895422977530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AF5-455A-BEF0-225A481F3257}"/>
                </c:ext>
              </c:extLst>
            </c:dLbl>
            <c:dLbl>
              <c:idx val="4"/>
              <c:layout>
                <c:manualLayout>
                  <c:x val="0"/>
                  <c:y val="-1.8228954229775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AF5-455A-BEF0-225A481F3257}"/>
                </c:ext>
              </c:extLst>
            </c:dLbl>
            <c:dLbl>
              <c:idx val="5"/>
              <c:layout>
                <c:manualLayout>
                  <c:x val="0"/>
                  <c:y val="-2.12671132680711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AF5-455A-BEF0-225A481F3257}"/>
                </c:ext>
              </c:extLst>
            </c:dLbl>
            <c:spPr>
              <a:noFill/>
              <a:ln>
                <a:solidFill>
                  <a:schemeClr val="accent1"/>
                </a:solid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Comparison!$A$376:$A$381</c:f>
              <c:strCache>
                <c:ptCount val="6"/>
                <c:pt idx="0">
                  <c:v>Others (Please Specify)</c:v>
                </c:pt>
                <c:pt idx="1">
                  <c:v>Gin</c:v>
                </c:pt>
                <c:pt idx="2">
                  <c:v>Vodka</c:v>
                </c:pt>
                <c:pt idx="3">
                  <c:v>Whisky</c:v>
                </c:pt>
                <c:pt idx="4">
                  <c:v>Beer</c:v>
                </c:pt>
                <c:pt idx="5">
                  <c:v>Rum</c:v>
                </c:pt>
              </c:strCache>
            </c:strRef>
          </c:cat>
          <c:val>
            <c:numRef>
              <c:f>Comparison!$C$376:$C$381</c:f>
              <c:numCache>
                <c:formatCode>0%</c:formatCode>
                <c:ptCount val="6"/>
                <c:pt idx="0">
                  <c:v>2.2222222222222223E-2</c:v>
                </c:pt>
                <c:pt idx="1">
                  <c:v>2.2222222222222223E-2</c:v>
                </c:pt>
                <c:pt idx="2">
                  <c:v>0.24444444444444444</c:v>
                </c:pt>
                <c:pt idx="3">
                  <c:v>0.42222222222222222</c:v>
                </c:pt>
                <c:pt idx="4">
                  <c:v>0.55555555555555558</c:v>
                </c:pt>
                <c:pt idx="5">
                  <c:v>0.73333333333333328</c:v>
                </c:pt>
              </c:numCache>
            </c:numRef>
          </c:val>
          <c:extLst>
            <c:ext xmlns:c16="http://schemas.microsoft.com/office/drawing/2014/chart" uri="{C3380CC4-5D6E-409C-BE32-E72D297353CC}">
              <c16:uniqueId val="{00000001-FAF5-455A-BEF0-225A481F3257}"/>
            </c:ext>
          </c:extLst>
        </c:ser>
        <c:dLbls>
          <c:dLblPos val="outEnd"/>
          <c:showLegendKey val="0"/>
          <c:showVal val="1"/>
          <c:showCatName val="0"/>
          <c:showSerName val="0"/>
          <c:showPercent val="0"/>
          <c:showBubbleSize val="0"/>
        </c:dLbls>
        <c:gapWidth val="182"/>
        <c:axId val="1475647151"/>
        <c:axId val="1475648111"/>
      </c:barChart>
      <c:catAx>
        <c:axId val="147564715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475648111"/>
        <c:crosses val="autoZero"/>
        <c:auto val="1"/>
        <c:lblAlgn val="ctr"/>
        <c:lblOffset val="100"/>
        <c:noMultiLvlLbl val="0"/>
      </c:catAx>
      <c:valAx>
        <c:axId val="1475648111"/>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4756471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a:t>Lower</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bar"/>
        <c:grouping val="clustered"/>
        <c:varyColors val="0"/>
        <c:ser>
          <c:idx val="0"/>
          <c:order val="0"/>
          <c:tx>
            <c:strRef>
              <c:f>Comparison!$B$299</c:f>
              <c:strCache>
                <c:ptCount val="1"/>
                <c:pt idx="0">
                  <c:v>Last Winter</c:v>
                </c:pt>
              </c:strCache>
            </c:strRef>
          </c:tx>
          <c:spPr>
            <a:solidFill>
              <a:schemeClr val="accent2"/>
            </a:solidFill>
            <a:ln>
              <a:noFill/>
            </a:ln>
            <a:effectLst/>
          </c:spPr>
          <c:invertIfNegative val="0"/>
          <c:dLbls>
            <c:dLbl>
              <c:idx val="1"/>
              <c:layout>
                <c:manualLayout>
                  <c:x val="0"/>
                  <c:y val="1.472913583116270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19B-449B-970E-488B7E77237A}"/>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Comparison!$A$300:$A$304</c:f>
              <c:strCache>
                <c:ptCount val="5"/>
                <c:pt idx="0">
                  <c:v>Gin</c:v>
                </c:pt>
                <c:pt idx="1">
                  <c:v>Whisky</c:v>
                </c:pt>
                <c:pt idx="2">
                  <c:v>Vodka</c:v>
                </c:pt>
                <c:pt idx="3">
                  <c:v>Rum</c:v>
                </c:pt>
                <c:pt idx="4">
                  <c:v>Beer</c:v>
                </c:pt>
              </c:strCache>
            </c:strRef>
          </c:cat>
          <c:val>
            <c:numRef>
              <c:f>Comparison!$B$300:$B$304</c:f>
              <c:numCache>
                <c:formatCode>0%</c:formatCode>
                <c:ptCount val="5"/>
                <c:pt idx="0">
                  <c:v>5.8823529411764705E-2</c:v>
                </c:pt>
                <c:pt idx="1">
                  <c:v>0.17647058823529413</c:v>
                </c:pt>
                <c:pt idx="2">
                  <c:v>0.29411764705882354</c:v>
                </c:pt>
                <c:pt idx="3">
                  <c:v>0.47058823529411764</c:v>
                </c:pt>
                <c:pt idx="4">
                  <c:v>0.70588235294117652</c:v>
                </c:pt>
              </c:numCache>
            </c:numRef>
          </c:val>
          <c:extLst>
            <c:ext xmlns:c16="http://schemas.microsoft.com/office/drawing/2014/chart" uri="{C3380CC4-5D6E-409C-BE32-E72D297353CC}">
              <c16:uniqueId val="{00000000-719B-449B-970E-488B7E77237A}"/>
            </c:ext>
          </c:extLst>
        </c:ser>
        <c:ser>
          <c:idx val="1"/>
          <c:order val="1"/>
          <c:tx>
            <c:strRef>
              <c:f>Comparison!$C$299</c:f>
              <c:strCache>
                <c:ptCount val="1"/>
                <c:pt idx="0">
                  <c:v>This winter</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719B-449B-970E-488B7E77237A}"/>
                </c:ext>
              </c:extLst>
            </c:dLbl>
            <c:dLbl>
              <c:idx val="3"/>
              <c:layout>
                <c:manualLayout>
                  <c:x val="-4.6015334700871277E-3"/>
                  <c:y val="-1.767496299739537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19B-449B-970E-488B7E77237A}"/>
                </c:ext>
              </c:extLst>
            </c:dLbl>
            <c:dLbl>
              <c:idx val="4"/>
              <c:layout>
                <c:manualLayout>
                  <c:x val="-9.2030669401740872E-3"/>
                  <c:y val="-2.062079016362794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19B-449B-970E-488B7E77237A}"/>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Comparison!$A$300:$A$304</c:f>
              <c:strCache>
                <c:ptCount val="5"/>
                <c:pt idx="0">
                  <c:v>Gin</c:v>
                </c:pt>
                <c:pt idx="1">
                  <c:v>Whisky</c:v>
                </c:pt>
                <c:pt idx="2">
                  <c:v>Vodka</c:v>
                </c:pt>
                <c:pt idx="3">
                  <c:v>Rum</c:v>
                </c:pt>
                <c:pt idx="4">
                  <c:v>Beer</c:v>
                </c:pt>
              </c:strCache>
            </c:strRef>
          </c:cat>
          <c:val>
            <c:numRef>
              <c:f>Comparison!$C$300:$C$304</c:f>
              <c:numCache>
                <c:formatCode>0%</c:formatCode>
                <c:ptCount val="5"/>
                <c:pt idx="0">
                  <c:v>0</c:v>
                </c:pt>
                <c:pt idx="1">
                  <c:v>0.17647058823529413</c:v>
                </c:pt>
                <c:pt idx="2">
                  <c:v>0.11764705882352941</c:v>
                </c:pt>
                <c:pt idx="3">
                  <c:v>0.52941176470588236</c:v>
                </c:pt>
                <c:pt idx="4">
                  <c:v>0.70588235294117652</c:v>
                </c:pt>
              </c:numCache>
            </c:numRef>
          </c:val>
          <c:extLst>
            <c:ext xmlns:c16="http://schemas.microsoft.com/office/drawing/2014/chart" uri="{C3380CC4-5D6E-409C-BE32-E72D297353CC}">
              <c16:uniqueId val="{00000001-719B-449B-970E-488B7E77237A}"/>
            </c:ext>
          </c:extLst>
        </c:ser>
        <c:dLbls>
          <c:dLblPos val="outEnd"/>
          <c:showLegendKey val="0"/>
          <c:showVal val="1"/>
          <c:showCatName val="0"/>
          <c:showSerName val="0"/>
          <c:showPercent val="0"/>
          <c:showBubbleSize val="0"/>
        </c:dLbls>
        <c:gapWidth val="182"/>
        <c:axId val="1395975599"/>
        <c:axId val="1395975119"/>
      </c:barChart>
      <c:catAx>
        <c:axId val="13959755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395975119"/>
        <c:crosses val="autoZero"/>
        <c:auto val="1"/>
        <c:lblAlgn val="ctr"/>
        <c:lblOffset val="100"/>
        <c:noMultiLvlLbl val="0"/>
      </c:catAx>
      <c:valAx>
        <c:axId val="1395975119"/>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3959755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a:t>Lower Middle </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bar"/>
        <c:grouping val="clustered"/>
        <c:varyColors val="0"/>
        <c:ser>
          <c:idx val="0"/>
          <c:order val="0"/>
          <c:tx>
            <c:strRef>
              <c:f>Comparison!$B$319</c:f>
              <c:strCache>
                <c:ptCount val="1"/>
                <c:pt idx="0">
                  <c:v>Last Winter</c:v>
                </c:pt>
              </c:strCache>
            </c:strRef>
          </c:tx>
          <c:spPr>
            <a:solidFill>
              <a:schemeClr val="accent2"/>
            </a:solidFill>
            <a:ln>
              <a:noFill/>
            </a:ln>
            <a:effectLst/>
          </c:spPr>
          <c:invertIfNegative val="0"/>
          <c:dLbls>
            <c:dLbl>
              <c:idx val="0"/>
              <c:layout>
                <c:manualLayout>
                  <c:x val="-6.7646757509810997E-3"/>
                  <c:y val="8.837479448800963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144-4807-832B-379D69B97FC4}"/>
                </c:ext>
              </c:extLst>
            </c:dLbl>
            <c:dLbl>
              <c:idx val="1"/>
              <c:layout>
                <c:manualLayout>
                  <c:x val="2.2548919169936175E-3"/>
                  <c:y val="8.837479448801071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144-4807-832B-379D69B97FC4}"/>
                </c:ext>
              </c:extLst>
            </c:dLbl>
            <c:dLbl>
              <c:idx val="3"/>
              <c:layout>
                <c:manualLayout>
                  <c:x val="0"/>
                  <c:y val="1.17833059317347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144-4807-832B-379D69B97FC4}"/>
                </c:ext>
              </c:extLst>
            </c:dLbl>
            <c:dLbl>
              <c:idx val="4"/>
              <c:layout>
                <c:manualLayout>
                  <c:x val="0"/>
                  <c:y val="8.837479448801017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144-4807-832B-379D69B97FC4}"/>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Comparison!$A$320:$A$326</c:f>
              <c:strCache>
                <c:ptCount val="7"/>
                <c:pt idx="0">
                  <c:v>Others (Please Specify)</c:v>
                </c:pt>
                <c:pt idx="1">
                  <c:v>Gin</c:v>
                </c:pt>
                <c:pt idx="2">
                  <c:v>Wine</c:v>
                </c:pt>
                <c:pt idx="3">
                  <c:v>Whisky</c:v>
                </c:pt>
                <c:pt idx="4">
                  <c:v>Vodka</c:v>
                </c:pt>
                <c:pt idx="5">
                  <c:v>Beer</c:v>
                </c:pt>
                <c:pt idx="6">
                  <c:v>Rum</c:v>
                </c:pt>
              </c:strCache>
            </c:strRef>
          </c:cat>
          <c:val>
            <c:numRef>
              <c:f>Comparison!$B$320:$B$326</c:f>
              <c:numCache>
                <c:formatCode>0%</c:formatCode>
                <c:ptCount val="7"/>
                <c:pt idx="0">
                  <c:v>3.8461538461538464E-2</c:v>
                </c:pt>
                <c:pt idx="1">
                  <c:v>5.7692307692307696E-2</c:v>
                </c:pt>
                <c:pt idx="2">
                  <c:v>5.7692307692307696E-2</c:v>
                </c:pt>
                <c:pt idx="3">
                  <c:v>0.17307692307692307</c:v>
                </c:pt>
                <c:pt idx="4">
                  <c:v>0.5</c:v>
                </c:pt>
                <c:pt idx="5">
                  <c:v>0.65384615384615385</c:v>
                </c:pt>
                <c:pt idx="6">
                  <c:v>0.59615384615384615</c:v>
                </c:pt>
              </c:numCache>
            </c:numRef>
          </c:val>
          <c:extLst>
            <c:ext xmlns:c16="http://schemas.microsoft.com/office/drawing/2014/chart" uri="{C3380CC4-5D6E-409C-BE32-E72D297353CC}">
              <c16:uniqueId val="{00000000-DF4F-460E-87B7-7290E7277FE6}"/>
            </c:ext>
          </c:extLst>
        </c:ser>
        <c:ser>
          <c:idx val="1"/>
          <c:order val="1"/>
          <c:tx>
            <c:strRef>
              <c:f>Comparison!$C$319</c:f>
              <c:strCache>
                <c:ptCount val="1"/>
                <c:pt idx="0">
                  <c:v>This Winter</c:v>
                </c:pt>
              </c:strCache>
            </c:strRef>
          </c:tx>
          <c:spPr>
            <a:solidFill>
              <a:schemeClr val="accent1"/>
            </a:solidFill>
            <a:ln>
              <a:noFill/>
            </a:ln>
            <a:effectLst/>
          </c:spPr>
          <c:invertIfNegative val="0"/>
          <c:dLbls>
            <c:dLbl>
              <c:idx val="0"/>
              <c:layout>
                <c:manualLayout>
                  <c:x val="1.8039135335949599E-2"/>
                  <c:y val="-1.0801238993922302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144-4807-832B-379D69B97FC4}"/>
                </c:ext>
              </c:extLst>
            </c:dLbl>
            <c:dLbl>
              <c:idx val="1"/>
              <c:layout>
                <c:manualLayout>
                  <c:x val="-8.2678415181661597E-17"/>
                  <c:y val="-8.837479448801071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144-4807-832B-379D69B97FC4}"/>
                </c:ext>
              </c:extLst>
            </c:dLbl>
            <c:dLbl>
              <c:idx val="2"/>
              <c:layout>
                <c:manualLayout>
                  <c:x val="-8.2678415181661597E-17"/>
                  <c:y val="-2.356661186346952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144-4807-832B-379D69B97FC4}"/>
                </c:ext>
              </c:extLst>
            </c:dLbl>
            <c:dLbl>
              <c:idx val="3"/>
              <c:layout>
                <c:manualLayout>
                  <c:x val="0"/>
                  <c:y val="-1.472913241466845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44-4807-832B-379D69B97FC4}"/>
                </c:ext>
              </c:extLst>
            </c:dLbl>
            <c:dLbl>
              <c:idx val="6"/>
              <c:layout>
                <c:manualLayout>
                  <c:x val="0"/>
                  <c:y val="-2.062078538053586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F4F-460E-87B7-7290E7277FE6}"/>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Comparison!$A$320:$A$326</c:f>
              <c:strCache>
                <c:ptCount val="7"/>
                <c:pt idx="0">
                  <c:v>Others (Please Specify)</c:v>
                </c:pt>
                <c:pt idx="1">
                  <c:v>Gin</c:v>
                </c:pt>
                <c:pt idx="2">
                  <c:v>Wine</c:v>
                </c:pt>
                <c:pt idx="3">
                  <c:v>Whisky</c:v>
                </c:pt>
                <c:pt idx="4">
                  <c:v>Vodka</c:v>
                </c:pt>
                <c:pt idx="5">
                  <c:v>Beer</c:v>
                </c:pt>
                <c:pt idx="6">
                  <c:v>Rum</c:v>
                </c:pt>
              </c:strCache>
            </c:strRef>
          </c:cat>
          <c:val>
            <c:numRef>
              <c:f>Comparison!$C$320:$C$326</c:f>
              <c:numCache>
                <c:formatCode>0%</c:formatCode>
                <c:ptCount val="7"/>
                <c:pt idx="0">
                  <c:v>7.6923076923076927E-2</c:v>
                </c:pt>
                <c:pt idx="1">
                  <c:v>5.7692307692307696E-2</c:v>
                </c:pt>
                <c:pt idx="2">
                  <c:v>5.7692307692307696E-2</c:v>
                </c:pt>
                <c:pt idx="3">
                  <c:v>0.17307692307692307</c:v>
                </c:pt>
                <c:pt idx="4">
                  <c:v>0.57692307692307687</c:v>
                </c:pt>
                <c:pt idx="5">
                  <c:v>0.55769230769230771</c:v>
                </c:pt>
                <c:pt idx="6">
                  <c:v>0.57692307692307687</c:v>
                </c:pt>
              </c:numCache>
            </c:numRef>
          </c:val>
          <c:extLst>
            <c:ext xmlns:c16="http://schemas.microsoft.com/office/drawing/2014/chart" uri="{C3380CC4-5D6E-409C-BE32-E72D297353CC}">
              <c16:uniqueId val="{00000001-DF4F-460E-87B7-7290E7277FE6}"/>
            </c:ext>
          </c:extLst>
        </c:ser>
        <c:dLbls>
          <c:dLblPos val="outEnd"/>
          <c:showLegendKey val="0"/>
          <c:showVal val="1"/>
          <c:showCatName val="0"/>
          <c:showSerName val="0"/>
          <c:showPercent val="0"/>
          <c:showBubbleSize val="0"/>
        </c:dLbls>
        <c:gapWidth val="182"/>
        <c:axId val="1429668127"/>
        <c:axId val="1429670527"/>
      </c:barChart>
      <c:catAx>
        <c:axId val="142966812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429670527"/>
        <c:crosses val="autoZero"/>
        <c:auto val="1"/>
        <c:lblAlgn val="ctr"/>
        <c:lblOffset val="100"/>
        <c:noMultiLvlLbl val="0"/>
      </c:catAx>
      <c:valAx>
        <c:axId val="1429670527"/>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4296681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a:t>Upper Middle </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11148937288404026"/>
          <c:y val="0.16318722368856781"/>
          <c:w val="0.86370680281723156"/>
          <c:h val="0.61069494607464725"/>
        </c:manualLayout>
      </c:layout>
      <c:barChart>
        <c:barDir val="col"/>
        <c:grouping val="clustered"/>
        <c:varyColors val="0"/>
        <c:ser>
          <c:idx val="0"/>
          <c:order val="0"/>
          <c:tx>
            <c:strRef>
              <c:f>Comparison!$A$423</c:f>
              <c:strCache>
                <c:ptCount val="1"/>
                <c:pt idx="0">
                  <c:v>Whisky</c:v>
                </c:pt>
              </c:strCache>
            </c:strRef>
          </c:tx>
          <c:spPr>
            <a:solidFill>
              <a:srgbClr val="7030A0"/>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Comparison!$B$422:$E$422</c:f>
              <c:strCache>
                <c:ptCount val="4"/>
                <c:pt idx="0">
                  <c:v>First Most Consumed</c:v>
                </c:pt>
                <c:pt idx="1">
                  <c:v>Second Most Consumed </c:v>
                </c:pt>
                <c:pt idx="2">
                  <c:v>Third Most Consumed </c:v>
                </c:pt>
                <c:pt idx="3">
                  <c:v>Fourth Most Consumed </c:v>
                </c:pt>
              </c:strCache>
            </c:strRef>
          </c:cat>
          <c:val>
            <c:numRef>
              <c:f>Comparison!$B$423:$E$423</c:f>
              <c:numCache>
                <c:formatCode>0%</c:formatCode>
                <c:ptCount val="4"/>
                <c:pt idx="0">
                  <c:v>2.2900763358778626E-2</c:v>
                </c:pt>
                <c:pt idx="1">
                  <c:v>0.4</c:v>
                </c:pt>
                <c:pt idx="2">
                  <c:v>0.3125</c:v>
                </c:pt>
                <c:pt idx="3">
                  <c:v>0.66666666666666663</c:v>
                </c:pt>
              </c:numCache>
            </c:numRef>
          </c:val>
          <c:extLst>
            <c:ext xmlns:c16="http://schemas.microsoft.com/office/drawing/2014/chart" uri="{C3380CC4-5D6E-409C-BE32-E72D297353CC}">
              <c16:uniqueId val="{00000000-031F-4D5E-BA6E-AA1679BBB493}"/>
            </c:ext>
          </c:extLst>
        </c:ser>
        <c:ser>
          <c:idx val="1"/>
          <c:order val="1"/>
          <c:tx>
            <c:strRef>
              <c:f>Comparison!$A$424</c:f>
              <c:strCache>
                <c:ptCount val="1"/>
                <c:pt idx="0">
                  <c:v>Beer</c:v>
                </c:pt>
              </c:strCache>
            </c:strRef>
          </c:tx>
          <c:spPr>
            <a:solidFill>
              <a:schemeClr val="accent2"/>
            </a:solidFill>
            <a:ln>
              <a:noFill/>
            </a:ln>
            <a:effectLst/>
          </c:spPr>
          <c:invertIfNegative val="0"/>
          <c:dLbls>
            <c:dLbl>
              <c:idx val="3"/>
              <c:layout>
                <c:manualLayout>
                  <c:x val="2.2548931180662035E-2"/>
                  <c:y val="2.768700775170763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31F-4D5E-BA6E-AA1679BBB493}"/>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Comparison!$B$422:$E$422</c:f>
              <c:strCache>
                <c:ptCount val="4"/>
                <c:pt idx="0">
                  <c:v>First Most Consumed</c:v>
                </c:pt>
                <c:pt idx="1">
                  <c:v>Second Most Consumed </c:v>
                </c:pt>
                <c:pt idx="2">
                  <c:v>Third Most Consumed </c:v>
                </c:pt>
                <c:pt idx="3">
                  <c:v>Fourth Most Consumed </c:v>
                </c:pt>
              </c:strCache>
            </c:strRef>
          </c:cat>
          <c:val>
            <c:numRef>
              <c:f>Comparison!$B$424:$E$424</c:f>
              <c:numCache>
                <c:formatCode>0%</c:formatCode>
                <c:ptCount val="4"/>
                <c:pt idx="0">
                  <c:v>0.39694656488549618</c:v>
                </c:pt>
                <c:pt idx="1">
                  <c:v>0.10588235294117647</c:v>
                </c:pt>
                <c:pt idx="2">
                  <c:v>0.1875</c:v>
                </c:pt>
                <c:pt idx="3">
                  <c:v>0.33333333333333331</c:v>
                </c:pt>
              </c:numCache>
            </c:numRef>
          </c:val>
          <c:extLst>
            <c:ext xmlns:c16="http://schemas.microsoft.com/office/drawing/2014/chart" uri="{C3380CC4-5D6E-409C-BE32-E72D297353CC}">
              <c16:uniqueId val="{00000001-031F-4D5E-BA6E-AA1679BBB493}"/>
            </c:ext>
          </c:extLst>
        </c:ser>
        <c:ser>
          <c:idx val="2"/>
          <c:order val="2"/>
          <c:tx>
            <c:strRef>
              <c:f>Comparison!$A$425</c:f>
              <c:strCache>
                <c:ptCount val="1"/>
                <c:pt idx="0">
                  <c:v>Rum</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Comparison!$B$422:$E$422</c:f>
              <c:strCache>
                <c:ptCount val="4"/>
                <c:pt idx="0">
                  <c:v>First Most Consumed</c:v>
                </c:pt>
                <c:pt idx="1">
                  <c:v>Second Most Consumed </c:v>
                </c:pt>
                <c:pt idx="2">
                  <c:v>Third Most Consumed </c:v>
                </c:pt>
                <c:pt idx="3">
                  <c:v>Fourth Most Consumed </c:v>
                </c:pt>
              </c:strCache>
            </c:strRef>
          </c:cat>
          <c:val>
            <c:numRef>
              <c:f>Comparison!$B$425:$E$425</c:f>
              <c:numCache>
                <c:formatCode>0%</c:formatCode>
                <c:ptCount val="4"/>
                <c:pt idx="0">
                  <c:v>0.5419847328244275</c:v>
                </c:pt>
                <c:pt idx="1">
                  <c:v>0.18823529411764706</c:v>
                </c:pt>
                <c:pt idx="2">
                  <c:v>0.25</c:v>
                </c:pt>
              </c:numCache>
            </c:numRef>
          </c:val>
          <c:extLst>
            <c:ext xmlns:c16="http://schemas.microsoft.com/office/drawing/2014/chart" uri="{C3380CC4-5D6E-409C-BE32-E72D297353CC}">
              <c16:uniqueId val="{00000002-031F-4D5E-BA6E-AA1679BBB493}"/>
            </c:ext>
          </c:extLst>
        </c:ser>
        <c:ser>
          <c:idx val="3"/>
          <c:order val="3"/>
          <c:tx>
            <c:strRef>
              <c:f>Comparison!$A$426</c:f>
              <c:strCache>
                <c:ptCount val="1"/>
                <c:pt idx="0">
                  <c:v>Vodka</c:v>
                </c:pt>
              </c:strCache>
            </c:strRef>
          </c:tx>
          <c:spPr>
            <a:solidFill>
              <a:schemeClr val="accent4"/>
            </a:solidFill>
            <a:ln>
              <a:noFill/>
            </a:ln>
            <a:effectLst/>
          </c:spPr>
          <c:invertIfNegative val="0"/>
          <c:dLbls>
            <c:dLbl>
              <c:idx val="0"/>
              <c:layout>
                <c:manualLayout>
                  <c:x val="2.4803824298728201E-2"/>
                  <c:y val="2.768700775170814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31F-4D5E-BA6E-AA1679BBB493}"/>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Comparison!$B$422:$E$422</c:f>
              <c:strCache>
                <c:ptCount val="4"/>
                <c:pt idx="0">
                  <c:v>First Most Consumed</c:v>
                </c:pt>
                <c:pt idx="1">
                  <c:v>Second Most Consumed </c:v>
                </c:pt>
                <c:pt idx="2">
                  <c:v>Third Most Consumed </c:v>
                </c:pt>
                <c:pt idx="3">
                  <c:v>Fourth Most Consumed </c:v>
                </c:pt>
              </c:strCache>
            </c:strRef>
          </c:cat>
          <c:val>
            <c:numRef>
              <c:f>Comparison!$B$426:$E$426</c:f>
              <c:numCache>
                <c:formatCode>0%</c:formatCode>
                <c:ptCount val="4"/>
                <c:pt idx="0">
                  <c:v>3.8167938931297711E-2</c:v>
                </c:pt>
                <c:pt idx="1">
                  <c:v>0.24705882352941178</c:v>
                </c:pt>
                <c:pt idx="2">
                  <c:v>0.1875</c:v>
                </c:pt>
              </c:numCache>
            </c:numRef>
          </c:val>
          <c:extLst>
            <c:ext xmlns:c16="http://schemas.microsoft.com/office/drawing/2014/chart" uri="{C3380CC4-5D6E-409C-BE32-E72D297353CC}">
              <c16:uniqueId val="{00000003-031F-4D5E-BA6E-AA1679BBB493}"/>
            </c:ext>
          </c:extLst>
        </c:ser>
        <c:ser>
          <c:idx val="4"/>
          <c:order val="4"/>
          <c:tx>
            <c:strRef>
              <c:f>Comparison!$A$427</c:f>
              <c:strCache>
                <c:ptCount val="1"/>
                <c:pt idx="0">
                  <c:v>Wine</c:v>
                </c:pt>
              </c:strCache>
            </c:strRef>
          </c:tx>
          <c:spPr>
            <a:solidFill>
              <a:schemeClr val="tx2">
                <a:lumMod val="75000"/>
                <a:lumOff val="25000"/>
              </a:schemeClr>
            </a:solidFill>
            <a:ln>
              <a:noFill/>
            </a:ln>
            <a:effectLst/>
          </c:spPr>
          <c:invertIfNegative val="0"/>
          <c:dLbls>
            <c:dLbl>
              <c:idx val="1"/>
              <c:layout>
                <c:manualLayout>
                  <c:x val="1.1274465590331018E-2"/>
                  <c:y val="-3.322440930204987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31F-4D5E-BA6E-AA1679BBB493}"/>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Comparison!$B$422:$E$422</c:f>
              <c:strCache>
                <c:ptCount val="4"/>
                <c:pt idx="0">
                  <c:v>First Most Consumed</c:v>
                </c:pt>
                <c:pt idx="1">
                  <c:v>Second Most Consumed </c:v>
                </c:pt>
                <c:pt idx="2">
                  <c:v>Third Most Consumed </c:v>
                </c:pt>
                <c:pt idx="3">
                  <c:v>Fourth Most Consumed </c:v>
                </c:pt>
              </c:strCache>
            </c:strRef>
          </c:cat>
          <c:val>
            <c:numRef>
              <c:f>Comparison!$B$427:$E$427</c:f>
              <c:numCache>
                <c:formatCode>0%</c:formatCode>
                <c:ptCount val="4"/>
                <c:pt idx="1">
                  <c:v>2.3529411764705882E-2</c:v>
                </c:pt>
              </c:numCache>
            </c:numRef>
          </c:val>
          <c:extLst>
            <c:ext xmlns:c16="http://schemas.microsoft.com/office/drawing/2014/chart" uri="{C3380CC4-5D6E-409C-BE32-E72D297353CC}">
              <c16:uniqueId val="{00000004-031F-4D5E-BA6E-AA1679BBB493}"/>
            </c:ext>
          </c:extLst>
        </c:ser>
        <c:ser>
          <c:idx val="5"/>
          <c:order val="5"/>
          <c:tx>
            <c:strRef>
              <c:f>Comparison!$A$428</c:f>
              <c:strCache>
                <c:ptCount val="1"/>
                <c:pt idx="0">
                  <c:v>Gin</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031F-4D5E-BA6E-AA1679BBB493}"/>
                </c:ext>
              </c:extLst>
            </c:dLbl>
            <c:dLbl>
              <c:idx val="1"/>
              <c:layout>
                <c:manualLayout>
                  <c:x val="1.5784251826463425E-2"/>
                  <c:y val="1.38435038758539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31F-4D5E-BA6E-AA1679BBB493}"/>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Comparison!$B$422:$E$422</c:f>
              <c:strCache>
                <c:ptCount val="4"/>
                <c:pt idx="0">
                  <c:v>First Most Consumed</c:v>
                </c:pt>
                <c:pt idx="1">
                  <c:v>Second Most Consumed </c:v>
                </c:pt>
                <c:pt idx="2">
                  <c:v>Third Most Consumed </c:v>
                </c:pt>
                <c:pt idx="3">
                  <c:v>Fourth Most Consumed </c:v>
                </c:pt>
              </c:strCache>
            </c:strRef>
          </c:cat>
          <c:val>
            <c:numRef>
              <c:f>Comparison!$B$428:$E$428</c:f>
              <c:numCache>
                <c:formatCode>0%</c:formatCode>
                <c:ptCount val="4"/>
                <c:pt idx="0">
                  <c:v>0</c:v>
                </c:pt>
                <c:pt idx="1">
                  <c:v>1.1764705882352941E-2</c:v>
                </c:pt>
              </c:numCache>
            </c:numRef>
          </c:val>
          <c:extLst>
            <c:ext xmlns:c16="http://schemas.microsoft.com/office/drawing/2014/chart" uri="{C3380CC4-5D6E-409C-BE32-E72D297353CC}">
              <c16:uniqueId val="{00000005-031F-4D5E-BA6E-AA1679BBB493}"/>
            </c:ext>
          </c:extLst>
        </c:ser>
        <c:dLbls>
          <c:dLblPos val="outEnd"/>
          <c:showLegendKey val="0"/>
          <c:showVal val="1"/>
          <c:showCatName val="0"/>
          <c:showSerName val="0"/>
          <c:showPercent val="0"/>
          <c:showBubbleSize val="0"/>
        </c:dLbls>
        <c:gapWidth val="219"/>
        <c:overlap val="-27"/>
        <c:axId val="324752895"/>
        <c:axId val="324763455"/>
      </c:barChart>
      <c:catAx>
        <c:axId val="3247528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24763455"/>
        <c:crosses val="autoZero"/>
        <c:auto val="1"/>
        <c:lblAlgn val="ctr"/>
        <c:lblOffset val="100"/>
        <c:noMultiLvlLbl val="0"/>
      </c:catAx>
      <c:valAx>
        <c:axId val="32476345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247528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a:t>Higher/Upper</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tx>
            <c:strRef>
              <c:f>Comparison!$A$402</c:f>
              <c:strCache>
                <c:ptCount val="1"/>
                <c:pt idx="0">
                  <c:v>Whisky</c:v>
                </c:pt>
              </c:strCache>
            </c:strRef>
          </c:tx>
          <c:spPr>
            <a:solidFill>
              <a:srgbClr val="7030A0"/>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Comparison!$B$401:$E$401</c:f>
              <c:strCache>
                <c:ptCount val="4"/>
                <c:pt idx="0">
                  <c:v>First Most Consumed</c:v>
                </c:pt>
                <c:pt idx="1">
                  <c:v>Second Most Consumed </c:v>
                </c:pt>
                <c:pt idx="2">
                  <c:v>Third Most Consumed </c:v>
                </c:pt>
                <c:pt idx="3">
                  <c:v>Fourth Most Consumed </c:v>
                </c:pt>
              </c:strCache>
            </c:strRef>
          </c:cat>
          <c:val>
            <c:numRef>
              <c:f>Comparison!$B$402:$E$402</c:f>
              <c:numCache>
                <c:formatCode>0%</c:formatCode>
                <c:ptCount val="4"/>
                <c:pt idx="1">
                  <c:v>0.38709677419354838</c:v>
                </c:pt>
                <c:pt idx="2">
                  <c:v>0.5714285714285714</c:v>
                </c:pt>
                <c:pt idx="3">
                  <c:v>0.5</c:v>
                </c:pt>
              </c:numCache>
            </c:numRef>
          </c:val>
          <c:extLst>
            <c:ext xmlns:c16="http://schemas.microsoft.com/office/drawing/2014/chart" uri="{C3380CC4-5D6E-409C-BE32-E72D297353CC}">
              <c16:uniqueId val="{00000000-9496-496E-8151-7EF8E11A6925}"/>
            </c:ext>
          </c:extLst>
        </c:ser>
        <c:ser>
          <c:idx val="1"/>
          <c:order val="1"/>
          <c:tx>
            <c:strRef>
              <c:f>Comparison!$A$403</c:f>
              <c:strCache>
                <c:ptCount val="1"/>
                <c:pt idx="0">
                  <c:v>Rum</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Comparison!$B$401:$E$401</c:f>
              <c:strCache>
                <c:ptCount val="4"/>
                <c:pt idx="0">
                  <c:v>First Most Consumed</c:v>
                </c:pt>
                <c:pt idx="1">
                  <c:v>Second Most Consumed </c:v>
                </c:pt>
                <c:pt idx="2">
                  <c:v>Third Most Consumed </c:v>
                </c:pt>
                <c:pt idx="3">
                  <c:v>Fourth Most Consumed </c:v>
                </c:pt>
              </c:strCache>
            </c:strRef>
          </c:cat>
          <c:val>
            <c:numRef>
              <c:f>Comparison!$B$403:$E$403</c:f>
              <c:numCache>
                <c:formatCode>0%</c:formatCode>
                <c:ptCount val="4"/>
                <c:pt idx="0">
                  <c:v>0.57777777777777772</c:v>
                </c:pt>
                <c:pt idx="1">
                  <c:v>0.16129032258064516</c:v>
                </c:pt>
                <c:pt idx="2">
                  <c:v>0.14285714285714285</c:v>
                </c:pt>
              </c:numCache>
            </c:numRef>
          </c:val>
          <c:extLst>
            <c:ext xmlns:c16="http://schemas.microsoft.com/office/drawing/2014/chart" uri="{C3380CC4-5D6E-409C-BE32-E72D297353CC}">
              <c16:uniqueId val="{00000001-9496-496E-8151-7EF8E11A6925}"/>
            </c:ext>
          </c:extLst>
        </c:ser>
        <c:ser>
          <c:idx val="2"/>
          <c:order val="2"/>
          <c:tx>
            <c:strRef>
              <c:f>Comparison!$A$404</c:f>
              <c:strCache>
                <c:ptCount val="1"/>
                <c:pt idx="0">
                  <c:v>Beer</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Comparison!$B$401:$E$401</c:f>
              <c:strCache>
                <c:ptCount val="4"/>
                <c:pt idx="0">
                  <c:v>First Most Consumed</c:v>
                </c:pt>
                <c:pt idx="1">
                  <c:v>Second Most Consumed </c:v>
                </c:pt>
                <c:pt idx="2">
                  <c:v>Third Most Consumed </c:v>
                </c:pt>
                <c:pt idx="3">
                  <c:v>Fourth Most Consumed </c:v>
                </c:pt>
              </c:strCache>
            </c:strRef>
          </c:cat>
          <c:val>
            <c:numRef>
              <c:f>Comparison!$B$404:$E$404</c:f>
              <c:numCache>
                <c:formatCode>0%</c:formatCode>
                <c:ptCount val="4"/>
                <c:pt idx="0">
                  <c:v>0.33333333333333331</c:v>
                </c:pt>
                <c:pt idx="1">
                  <c:v>0.2581</c:v>
                </c:pt>
                <c:pt idx="2">
                  <c:v>0.2857142857142857</c:v>
                </c:pt>
              </c:numCache>
            </c:numRef>
          </c:val>
          <c:extLst>
            <c:ext xmlns:c16="http://schemas.microsoft.com/office/drawing/2014/chart" uri="{C3380CC4-5D6E-409C-BE32-E72D297353CC}">
              <c16:uniqueId val="{00000002-9496-496E-8151-7EF8E11A6925}"/>
            </c:ext>
          </c:extLst>
        </c:ser>
        <c:ser>
          <c:idx val="3"/>
          <c:order val="3"/>
          <c:tx>
            <c:strRef>
              <c:f>Comparison!$A$405</c:f>
              <c:strCache>
                <c:ptCount val="1"/>
                <c:pt idx="0">
                  <c:v>Vodka</c:v>
                </c:pt>
              </c:strCache>
            </c:strRef>
          </c:tx>
          <c:spPr>
            <a:solidFill>
              <a:schemeClr val="accent4"/>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Comparison!$B$401:$E$401</c:f>
              <c:strCache>
                <c:ptCount val="4"/>
                <c:pt idx="0">
                  <c:v>First Most Consumed</c:v>
                </c:pt>
                <c:pt idx="1">
                  <c:v>Second Most Consumed </c:v>
                </c:pt>
                <c:pt idx="2">
                  <c:v>Third Most Consumed </c:v>
                </c:pt>
                <c:pt idx="3">
                  <c:v>Fourth Most Consumed </c:v>
                </c:pt>
              </c:strCache>
            </c:strRef>
          </c:cat>
          <c:val>
            <c:numRef>
              <c:f>Comparison!$B$405:$E$405</c:f>
              <c:numCache>
                <c:formatCode>0%</c:formatCode>
                <c:ptCount val="4"/>
                <c:pt idx="0">
                  <c:v>8.8888888888888892E-2</c:v>
                </c:pt>
                <c:pt idx="1">
                  <c:v>0.12903225806451613</c:v>
                </c:pt>
                <c:pt idx="3">
                  <c:v>0.5</c:v>
                </c:pt>
              </c:numCache>
            </c:numRef>
          </c:val>
          <c:extLst>
            <c:ext xmlns:c16="http://schemas.microsoft.com/office/drawing/2014/chart" uri="{C3380CC4-5D6E-409C-BE32-E72D297353CC}">
              <c16:uniqueId val="{00000003-9496-496E-8151-7EF8E11A6925}"/>
            </c:ext>
          </c:extLst>
        </c:ser>
        <c:ser>
          <c:idx val="4"/>
          <c:order val="4"/>
          <c:tx>
            <c:strRef>
              <c:f>Comparison!$A$406</c:f>
              <c:strCache>
                <c:ptCount val="1"/>
                <c:pt idx="0">
                  <c:v>Gin</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Comparison!$B$401:$E$401</c:f>
              <c:strCache>
                <c:ptCount val="4"/>
                <c:pt idx="0">
                  <c:v>First Most Consumed</c:v>
                </c:pt>
                <c:pt idx="1">
                  <c:v>Second Most Consumed </c:v>
                </c:pt>
                <c:pt idx="2">
                  <c:v>Third Most Consumed </c:v>
                </c:pt>
                <c:pt idx="3">
                  <c:v>Fourth Most Consumed </c:v>
                </c:pt>
              </c:strCache>
            </c:strRef>
          </c:cat>
          <c:val>
            <c:numRef>
              <c:f>Comparison!$B$406:$E$406</c:f>
              <c:numCache>
                <c:formatCode>0%</c:formatCode>
                <c:ptCount val="4"/>
                <c:pt idx="1">
                  <c:v>3.2258064516129031E-2</c:v>
                </c:pt>
              </c:numCache>
            </c:numRef>
          </c:val>
          <c:extLst>
            <c:ext xmlns:c16="http://schemas.microsoft.com/office/drawing/2014/chart" uri="{C3380CC4-5D6E-409C-BE32-E72D297353CC}">
              <c16:uniqueId val="{00000004-9496-496E-8151-7EF8E11A6925}"/>
            </c:ext>
          </c:extLst>
        </c:ser>
        <c:dLbls>
          <c:dLblPos val="outEnd"/>
          <c:showLegendKey val="0"/>
          <c:showVal val="1"/>
          <c:showCatName val="0"/>
          <c:showSerName val="0"/>
          <c:showPercent val="0"/>
          <c:showBubbleSize val="0"/>
        </c:dLbls>
        <c:gapWidth val="219"/>
        <c:overlap val="-27"/>
        <c:axId val="2108633391"/>
        <c:axId val="2108634351"/>
      </c:barChart>
      <c:catAx>
        <c:axId val="2108633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108634351"/>
        <c:crosses val="autoZero"/>
        <c:auto val="1"/>
        <c:lblAlgn val="ctr"/>
        <c:lblOffset val="100"/>
        <c:noMultiLvlLbl val="0"/>
      </c:catAx>
      <c:valAx>
        <c:axId val="2108634351"/>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1086333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r>
              <a:rPr lang="en-US"/>
              <a:t>Middle</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tx>
            <c:strRef>
              <c:f>Comparison!$A$450</c:f>
              <c:strCache>
                <c:ptCount val="1"/>
                <c:pt idx="0">
                  <c:v>Whisky</c:v>
                </c:pt>
              </c:strCache>
            </c:strRef>
          </c:tx>
          <c:spPr>
            <a:solidFill>
              <a:srgbClr val="7030A0"/>
            </a:solidFill>
            <a:ln>
              <a:noFill/>
            </a:ln>
            <a:effectLst/>
          </c:spPr>
          <c:invertIfNegative val="0"/>
          <c:dLbls>
            <c:dLbl>
              <c:idx val="1"/>
              <c:layout>
                <c:manualLayout>
                  <c:x val="-1.635077905668628E-2"/>
                  <c:y val="2.22027486828044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3FB0-4B2D-BE95-CD7A11B48302}"/>
                </c:ext>
              </c:extLst>
            </c:dLbl>
            <c:dLbl>
              <c:idx val="3"/>
              <c:layout>
                <c:manualLayout>
                  <c:x val="-6.5403116226744875E-3"/>
                  <c:y val="1.942740509745389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FB0-4B2D-BE95-CD7A11B48302}"/>
                </c:ext>
              </c:extLst>
            </c:dLbl>
            <c:spPr>
              <a:noFill/>
              <a:ln>
                <a:noFill/>
              </a:ln>
              <a:effectLst/>
            </c:spPr>
            <c:txPr>
              <a:bodyPr rot="0" spcFirstLastPara="1" vertOverflow="ellipsis" vert="horz" wrap="square" anchor="ctr" anchorCtr="1"/>
              <a:lstStyle/>
              <a:p>
                <a:pPr>
                  <a:defRPr sz="105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Comparison!$B$449:$E$449</c:f>
              <c:strCache>
                <c:ptCount val="4"/>
                <c:pt idx="0">
                  <c:v>First Most Consumed</c:v>
                </c:pt>
                <c:pt idx="1">
                  <c:v>Second Most Consumed </c:v>
                </c:pt>
                <c:pt idx="2">
                  <c:v>Third Most Consumed </c:v>
                </c:pt>
                <c:pt idx="3">
                  <c:v>Fourth Most Consumed </c:v>
                </c:pt>
              </c:strCache>
            </c:strRef>
          </c:cat>
          <c:val>
            <c:numRef>
              <c:f>Comparison!$B$450:$E$450</c:f>
              <c:numCache>
                <c:formatCode>0%</c:formatCode>
                <c:ptCount val="4"/>
                <c:pt idx="0">
                  <c:v>2.1582733812949641E-2</c:v>
                </c:pt>
                <c:pt idx="1">
                  <c:v>0.25316455696202533</c:v>
                </c:pt>
                <c:pt idx="2">
                  <c:v>0.44444444444444442</c:v>
                </c:pt>
                <c:pt idx="3">
                  <c:v>0.5</c:v>
                </c:pt>
              </c:numCache>
            </c:numRef>
          </c:val>
          <c:extLst>
            <c:ext xmlns:c16="http://schemas.microsoft.com/office/drawing/2014/chart" uri="{C3380CC4-5D6E-409C-BE32-E72D297353CC}">
              <c16:uniqueId val="{00000000-3FB0-4B2D-BE95-CD7A11B48302}"/>
            </c:ext>
          </c:extLst>
        </c:ser>
        <c:ser>
          <c:idx val="1"/>
          <c:order val="1"/>
          <c:tx>
            <c:strRef>
              <c:f>Comparison!$A$451</c:f>
              <c:strCache>
                <c:ptCount val="1"/>
                <c:pt idx="0">
                  <c:v>Vodka</c:v>
                </c:pt>
              </c:strCache>
            </c:strRef>
          </c:tx>
          <c:spPr>
            <a:solidFill>
              <a:schemeClr val="accent3"/>
            </a:solidFill>
            <a:ln>
              <a:noFill/>
            </a:ln>
            <a:effectLst/>
          </c:spPr>
          <c:invertIfNegative val="0"/>
          <c:dLbls>
            <c:dLbl>
              <c:idx val="1"/>
              <c:layout>
                <c:manualLayout>
                  <c:x val="1.9602478710280383E-2"/>
                  <c:y val="8.326030756051669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FB0-4B2D-BE95-CD7A11B48302}"/>
                </c:ext>
              </c:extLst>
            </c:dLbl>
            <c:dLbl>
              <c:idx val="2"/>
              <c:layout>
                <c:manualLayout>
                  <c:x val="-3.3521414499458876E-2"/>
                  <c:y val="1.942740509745389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FB0-4B2D-BE95-CD7A11B48302}"/>
                </c:ext>
              </c:extLst>
            </c:dLbl>
            <c:dLbl>
              <c:idx val="3"/>
              <c:layout>
                <c:manualLayout>
                  <c:x val="4.5342641518567664E-2"/>
                  <c:y val="1.110137434140222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FB0-4B2D-BE95-CD7A11B48302}"/>
                </c:ext>
              </c:extLst>
            </c:dLbl>
            <c:spPr>
              <a:noFill/>
              <a:ln>
                <a:noFill/>
              </a:ln>
              <a:effectLst/>
            </c:spPr>
            <c:txPr>
              <a:bodyPr rot="0" spcFirstLastPara="1" vertOverflow="ellipsis" vert="horz" wrap="square" anchor="ctr" anchorCtr="1"/>
              <a:lstStyle/>
              <a:p>
                <a:pPr>
                  <a:defRPr sz="105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Comparison!$B$449:$E$449</c:f>
              <c:strCache>
                <c:ptCount val="4"/>
                <c:pt idx="0">
                  <c:v>First Most Consumed</c:v>
                </c:pt>
                <c:pt idx="1">
                  <c:v>Second Most Consumed </c:v>
                </c:pt>
                <c:pt idx="2">
                  <c:v>Third Most Consumed </c:v>
                </c:pt>
                <c:pt idx="3">
                  <c:v>Fourth Most Consumed </c:v>
                </c:pt>
              </c:strCache>
            </c:strRef>
          </c:cat>
          <c:val>
            <c:numRef>
              <c:f>Comparison!$B$451:$E$451</c:f>
              <c:numCache>
                <c:formatCode>0%</c:formatCode>
                <c:ptCount val="4"/>
                <c:pt idx="0">
                  <c:v>9.3525179856115109E-2</c:v>
                </c:pt>
                <c:pt idx="1">
                  <c:v>0.20253164556962025</c:v>
                </c:pt>
                <c:pt idx="2">
                  <c:v>0.1111111111111111</c:v>
                </c:pt>
                <c:pt idx="3">
                  <c:v>0.5</c:v>
                </c:pt>
              </c:numCache>
            </c:numRef>
          </c:val>
          <c:extLst>
            <c:ext xmlns:c16="http://schemas.microsoft.com/office/drawing/2014/chart" uri="{C3380CC4-5D6E-409C-BE32-E72D297353CC}">
              <c16:uniqueId val="{00000001-3FB0-4B2D-BE95-CD7A11B48302}"/>
            </c:ext>
          </c:extLst>
        </c:ser>
        <c:ser>
          <c:idx val="2"/>
          <c:order val="2"/>
          <c:tx>
            <c:strRef>
              <c:f>Comparison!$A$452</c:f>
              <c:strCache>
                <c:ptCount val="1"/>
                <c:pt idx="0">
                  <c:v>Rum</c:v>
                </c:pt>
              </c:strCache>
            </c:strRef>
          </c:tx>
          <c:spPr>
            <a:solidFill>
              <a:schemeClr val="accent1"/>
            </a:solidFill>
            <a:ln>
              <a:noFill/>
            </a:ln>
            <a:effectLst/>
          </c:spPr>
          <c:invertIfNegative val="0"/>
          <c:dLbls>
            <c:dLbl>
              <c:idx val="1"/>
              <c:layout>
                <c:manualLayout>
                  <c:x val="1.9620934868023403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FB0-4B2D-BE95-CD7A11B48302}"/>
                </c:ext>
              </c:extLst>
            </c:dLbl>
            <c:dLbl>
              <c:idx val="2"/>
              <c:layout>
                <c:manualLayout>
                  <c:x val="7.3509295163550533E-3"/>
                  <c:y val="1.665206151210333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FB0-4B2D-BE95-CD7A11B48302}"/>
                </c:ext>
              </c:extLst>
            </c:dLbl>
            <c:spPr>
              <a:noFill/>
              <a:ln>
                <a:noFill/>
              </a:ln>
              <a:effectLst/>
            </c:spPr>
            <c:txPr>
              <a:bodyPr rot="0" spcFirstLastPara="1" vertOverflow="ellipsis" vert="horz" wrap="square" anchor="ctr" anchorCtr="1"/>
              <a:lstStyle/>
              <a:p>
                <a:pPr>
                  <a:defRPr sz="105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Comparison!$B$449:$E$449</c:f>
              <c:strCache>
                <c:ptCount val="4"/>
                <c:pt idx="0">
                  <c:v>First Most Consumed</c:v>
                </c:pt>
                <c:pt idx="1">
                  <c:v>Second Most Consumed </c:v>
                </c:pt>
                <c:pt idx="2">
                  <c:v>Third Most Consumed </c:v>
                </c:pt>
                <c:pt idx="3">
                  <c:v>Fourth Most Consumed </c:v>
                </c:pt>
              </c:strCache>
            </c:strRef>
          </c:cat>
          <c:val>
            <c:numRef>
              <c:f>Comparison!$B$452:$E$452</c:f>
              <c:numCache>
                <c:formatCode>0%</c:formatCode>
                <c:ptCount val="4"/>
                <c:pt idx="0">
                  <c:v>0.4460431654676259</c:v>
                </c:pt>
                <c:pt idx="1">
                  <c:v>0.26582278481012656</c:v>
                </c:pt>
                <c:pt idx="2">
                  <c:v>0.1111111111111111</c:v>
                </c:pt>
              </c:numCache>
            </c:numRef>
          </c:val>
          <c:extLst>
            <c:ext xmlns:c16="http://schemas.microsoft.com/office/drawing/2014/chart" uri="{C3380CC4-5D6E-409C-BE32-E72D297353CC}">
              <c16:uniqueId val="{00000002-3FB0-4B2D-BE95-CD7A11B48302}"/>
            </c:ext>
          </c:extLst>
        </c:ser>
        <c:ser>
          <c:idx val="3"/>
          <c:order val="3"/>
          <c:tx>
            <c:strRef>
              <c:f>Comparison!$A$453</c:f>
              <c:strCache>
                <c:ptCount val="1"/>
                <c:pt idx="0">
                  <c:v>Beer</c:v>
                </c:pt>
              </c:strCache>
            </c:strRef>
          </c:tx>
          <c:spPr>
            <a:solidFill>
              <a:schemeClr val="accent2"/>
            </a:solidFill>
            <a:ln>
              <a:noFill/>
            </a:ln>
            <a:effectLst/>
          </c:spPr>
          <c:invertIfNegative val="0"/>
          <c:dLbls>
            <c:dLbl>
              <c:idx val="0"/>
              <c:layout>
                <c:manualLayout>
                  <c:x val="2.7744310894485431E-2"/>
                  <c:y val="2.775343585350556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FB0-4B2D-BE95-CD7A11B48302}"/>
                </c:ext>
              </c:extLst>
            </c:dLbl>
            <c:dLbl>
              <c:idx val="1"/>
              <c:layout>
                <c:manualLayout>
                  <c:x val="6.2114420949390667E-2"/>
                  <c:y val="1.110137434140222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FB0-4B2D-BE95-CD7A11B48302}"/>
                </c:ext>
              </c:extLst>
            </c:dLbl>
            <c:dLbl>
              <c:idx val="2"/>
              <c:layout>
                <c:manualLayout>
                  <c:x val="0"/>
                  <c:y val="-2.220274868280445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FB0-4B2D-BE95-CD7A11B48302}"/>
                </c:ext>
              </c:extLst>
            </c:dLbl>
            <c:spPr>
              <a:noFill/>
              <a:ln>
                <a:noFill/>
              </a:ln>
              <a:effectLst/>
            </c:spPr>
            <c:txPr>
              <a:bodyPr rot="0" spcFirstLastPara="1" vertOverflow="ellipsis" vert="horz" wrap="square" anchor="ctr" anchorCtr="1"/>
              <a:lstStyle/>
              <a:p>
                <a:pPr>
                  <a:defRPr sz="105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Comparison!$B$449:$E$449</c:f>
              <c:strCache>
                <c:ptCount val="4"/>
                <c:pt idx="0">
                  <c:v>First Most Consumed</c:v>
                </c:pt>
                <c:pt idx="1">
                  <c:v>Second Most Consumed </c:v>
                </c:pt>
                <c:pt idx="2">
                  <c:v>Third Most Consumed </c:v>
                </c:pt>
                <c:pt idx="3">
                  <c:v>Fourth Most Consumed </c:v>
                </c:pt>
              </c:strCache>
            </c:strRef>
          </c:cat>
          <c:val>
            <c:numRef>
              <c:f>Comparison!$B$453:$E$453</c:f>
              <c:numCache>
                <c:formatCode>0%</c:formatCode>
                <c:ptCount val="4"/>
                <c:pt idx="0">
                  <c:v>0.43884892086330934</c:v>
                </c:pt>
                <c:pt idx="1">
                  <c:v>0.20253164556962025</c:v>
                </c:pt>
                <c:pt idx="2">
                  <c:v>0.1111111111111111</c:v>
                </c:pt>
              </c:numCache>
            </c:numRef>
          </c:val>
          <c:extLst>
            <c:ext xmlns:c16="http://schemas.microsoft.com/office/drawing/2014/chart" uri="{C3380CC4-5D6E-409C-BE32-E72D297353CC}">
              <c16:uniqueId val="{00000003-3FB0-4B2D-BE95-CD7A11B48302}"/>
            </c:ext>
          </c:extLst>
        </c:ser>
        <c:ser>
          <c:idx val="4"/>
          <c:order val="4"/>
          <c:tx>
            <c:strRef>
              <c:f>Comparison!$A$454</c:f>
              <c:strCache>
                <c:ptCount val="1"/>
                <c:pt idx="0">
                  <c:v>Wine</c:v>
                </c:pt>
              </c:strCache>
            </c:strRef>
          </c:tx>
          <c:spPr>
            <a:solidFill>
              <a:schemeClr val="tx2">
                <a:lumMod val="75000"/>
                <a:lumOff val="25000"/>
              </a:schemeClr>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Comparison!$B$449:$E$449</c:f>
              <c:strCache>
                <c:ptCount val="4"/>
                <c:pt idx="0">
                  <c:v>First Most Consumed</c:v>
                </c:pt>
                <c:pt idx="1">
                  <c:v>Second Most Consumed </c:v>
                </c:pt>
                <c:pt idx="2">
                  <c:v>Third Most Consumed </c:v>
                </c:pt>
                <c:pt idx="3">
                  <c:v>Fourth Most Consumed </c:v>
                </c:pt>
              </c:strCache>
            </c:strRef>
          </c:cat>
          <c:val>
            <c:numRef>
              <c:f>Comparison!$B$454:$E$454</c:f>
              <c:numCache>
                <c:formatCode>0%</c:formatCode>
                <c:ptCount val="4"/>
                <c:pt idx="1">
                  <c:v>3.7974683544303799E-2</c:v>
                </c:pt>
                <c:pt idx="2">
                  <c:v>0.22222222222222221</c:v>
                </c:pt>
              </c:numCache>
            </c:numRef>
          </c:val>
          <c:extLst>
            <c:ext xmlns:c16="http://schemas.microsoft.com/office/drawing/2014/chart" uri="{C3380CC4-5D6E-409C-BE32-E72D297353CC}">
              <c16:uniqueId val="{00000004-3FB0-4B2D-BE95-CD7A11B48302}"/>
            </c:ext>
          </c:extLst>
        </c:ser>
        <c:ser>
          <c:idx val="5"/>
          <c:order val="5"/>
          <c:tx>
            <c:strRef>
              <c:f>Comparison!$A$455</c:f>
              <c:strCache>
                <c:ptCount val="1"/>
                <c:pt idx="0">
                  <c:v>Gin</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3FB0-4B2D-BE95-CD7A11B48302}"/>
                </c:ext>
              </c:extLst>
            </c:dLbl>
            <c:dLbl>
              <c:idx val="1"/>
              <c:layout>
                <c:manualLayout>
                  <c:x val="4.9006196775700055E-3"/>
                  <c:y val="8.326030756051568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FB0-4B2D-BE95-CD7A11B48302}"/>
                </c:ext>
              </c:extLst>
            </c:dLbl>
            <c:spPr>
              <a:noFill/>
              <a:ln>
                <a:noFill/>
              </a:ln>
              <a:effectLst/>
            </c:spPr>
            <c:txPr>
              <a:bodyPr rot="0" spcFirstLastPara="1" vertOverflow="ellipsis" vert="horz" wrap="square" anchor="ctr" anchorCtr="1"/>
              <a:lstStyle/>
              <a:p>
                <a:pPr>
                  <a:defRPr sz="105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Comparison!$B$449:$E$449</c:f>
              <c:strCache>
                <c:ptCount val="4"/>
                <c:pt idx="0">
                  <c:v>First Most Consumed</c:v>
                </c:pt>
                <c:pt idx="1">
                  <c:v>Second Most Consumed </c:v>
                </c:pt>
                <c:pt idx="2">
                  <c:v>Third Most Consumed </c:v>
                </c:pt>
                <c:pt idx="3">
                  <c:v>Fourth Most Consumed </c:v>
                </c:pt>
              </c:strCache>
            </c:strRef>
          </c:cat>
          <c:val>
            <c:numRef>
              <c:f>Comparison!$B$455:$E$455</c:f>
              <c:numCache>
                <c:formatCode>0%</c:formatCode>
                <c:ptCount val="4"/>
                <c:pt idx="0">
                  <c:v>0</c:v>
                </c:pt>
                <c:pt idx="1">
                  <c:v>1.2658227848101266E-2</c:v>
                </c:pt>
              </c:numCache>
            </c:numRef>
          </c:val>
          <c:extLst>
            <c:ext xmlns:c16="http://schemas.microsoft.com/office/drawing/2014/chart" uri="{C3380CC4-5D6E-409C-BE32-E72D297353CC}">
              <c16:uniqueId val="{00000005-3FB0-4B2D-BE95-CD7A11B48302}"/>
            </c:ext>
          </c:extLst>
        </c:ser>
        <c:dLbls>
          <c:dLblPos val="outEnd"/>
          <c:showLegendKey val="0"/>
          <c:showVal val="1"/>
          <c:showCatName val="0"/>
          <c:showSerName val="0"/>
          <c:showPercent val="0"/>
          <c:showBubbleSize val="0"/>
        </c:dLbls>
        <c:gapWidth val="219"/>
        <c:overlap val="-27"/>
        <c:axId val="273411487"/>
        <c:axId val="273399967"/>
      </c:barChart>
      <c:catAx>
        <c:axId val="2734114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73399967"/>
        <c:crosses val="autoZero"/>
        <c:auto val="1"/>
        <c:lblAlgn val="ctr"/>
        <c:lblOffset val="100"/>
        <c:noMultiLvlLbl val="0"/>
      </c:catAx>
      <c:valAx>
        <c:axId val="273399967"/>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734114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r>
              <a:rPr lang="en-US"/>
              <a:t>Lower Middle </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tx>
            <c:strRef>
              <c:f>Comparison!$A$480</c:f>
              <c:strCache>
                <c:ptCount val="1"/>
                <c:pt idx="0">
                  <c:v>Whisky</c:v>
                </c:pt>
              </c:strCache>
            </c:strRef>
          </c:tx>
          <c:spPr>
            <a:solidFill>
              <a:srgbClr val="7030A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3869-4256-8F41-AA05F5FCCC5C}"/>
                </c:ext>
              </c:extLst>
            </c:dLbl>
            <c:dLbl>
              <c:idx val="2"/>
              <c:layout>
                <c:manualLayout>
                  <c:x val="-1.0783021992235128E-2"/>
                  <c:y val="3.052877943885612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869-4256-8F41-AA05F5FCCC5C}"/>
                </c:ext>
              </c:extLst>
            </c:dLbl>
            <c:spPr>
              <a:noFill/>
              <a:ln>
                <a:noFill/>
              </a:ln>
              <a:effectLst/>
            </c:spPr>
            <c:txPr>
              <a:bodyPr rot="0" spcFirstLastPara="1" vertOverflow="ellipsis" vert="horz" wrap="square" anchor="ctr" anchorCtr="1"/>
              <a:lstStyle/>
              <a:p>
                <a:pPr>
                  <a:defRPr sz="105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Comparison!$B$479:$E$479</c:f>
              <c:strCache>
                <c:ptCount val="4"/>
                <c:pt idx="0">
                  <c:v>First Most Consumed</c:v>
                </c:pt>
                <c:pt idx="1">
                  <c:v>Second Most Consumed </c:v>
                </c:pt>
                <c:pt idx="2">
                  <c:v>Third Most Consumed </c:v>
                </c:pt>
                <c:pt idx="3">
                  <c:v>Fourth Most Consumed </c:v>
                </c:pt>
              </c:strCache>
            </c:strRef>
          </c:cat>
          <c:val>
            <c:numRef>
              <c:f>Comparison!$B$480:$E$480</c:f>
              <c:numCache>
                <c:formatCode>0%</c:formatCode>
                <c:ptCount val="4"/>
                <c:pt idx="0">
                  <c:v>0</c:v>
                </c:pt>
                <c:pt idx="1">
                  <c:v>0.125</c:v>
                </c:pt>
                <c:pt idx="2">
                  <c:v>0.33333333333333331</c:v>
                </c:pt>
                <c:pt idx="3">
                  <c:v>1</c:v>
                </c:pt>
              </c:numCache>
            </c:numRef>
          </c:val>
          <c:extLst>
            <c:ext xmlns:c16="http://schemas.microsoft.com/office/drawing/2014/chart" uri="{C3380CC4-5D6E-409C-BE32-E72D297353CC}">
              <c16:uniqueId val="{00000000-3869-4256-8F41-AA05F5FCCC5C}"/>
            </c:ext>
          </c:extLst>
        </c:ser>
        <c:ser>
          <c:idx val="1"/>
          <c:order val="1"/>
          <c:tx>
            <c:strRef>
              <c:f>Comparison!$A$481</c:f>
              <c:strCache>
                <c:ptCount val="1"/>
                <c:pt idx="0">
                  <c:v>Vodka</c:v>
                </c:pt>
              </c:strCache>
            </c:strRef>
          </c:tx>
          <c:spPr>
            <a:solidFill>
              <a:schemeClr val="accent3"/>
            </a:solidFill>
            <a:ln>
              <a:noFill/>
            </a:ln>
            <a:effectLst/>
          </c:spPr>
          <c:invertIfNegative val="0"/>
          <c:dLbls>
            <c:dLbl>
              <c:idx val="0"/>
              <c:layout>
                <c:manualLayout>
                  <c:x val="-6.2852218748129232E-3"/>
                  <c:y val="3.607946660955713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869-4256-8F41-AA05F5FCCC5C}"/>
                </c:ext>
              </c:extLst>
            </c:dLbl>
            <c:dLbl>
              <c:idx val="2"/>
              <c:layout>
                <c:manualLayout>
                  <c:x val="1.7437591272746317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869-4256-8F41-AA05F5FCCC5C}"/>
                </c:ext>
              </c:extLst>
            </c:dLbl>
            <c:spPr>
              <a:noFill/>
              <a:ln>
                <a:noFill/>
              </a:ln>
              <a:effectLst/>
            </c:spPr>
            <c:txPr>
              <a:bodyPr rot="0" spcFirstLastPara="1" vertOverflow="ellipsis" vert="horz" wrap="square" anchor="ctr" anchorCtr="1"/>
              <a:lstStyle/>
              <a:p>
                <a:pPr>
                  <a:defRPr sz="105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Comparison!$B$479:$E$479</c:f>
              <c:strCache>
                <c:ptCount val="4"/>
                <c:pt idx="0">
                  <c:v>First Most Consumed</c:v>
                </c:pt>
                <c:pt idx="1">
                  <c:v>Second Most Consumed </c:v>
                </c:pt>
                <c:pt idx="2">
                  <c:v>Third Most Consumed </c:v>
                </c:pt>
                <c:pt idx="3">
                  <c:v>Fourth Most Consumed </c:v>
                </c:pt>
              </c:strCache>
            </c:strRef>
          </c:cat>
          <c:val>
            <c:numRef>
              <c:f>Comparison!$B$481:$E$481</c:f>
              <c:numCache>
                <c:formatCode>0%</c:formatCode>
                <c:ptCount val="4"/>
                <c:pt idx="0">
                  <c:v>0.26923076923076922</c:v>
                </c:pt>
                <c:pt idx="1">
                  <c:v>0.32500000000000001</c:v>
                </c:pt>
                <c:pt idx="2">
                  <c:v>0.33333333333333331</c:v>
                </c:pt>
              </c:numCache>
            </c:numRef>
          </c:val>
          <c:extLst>
            <c:ext xmlns:c16="http://schemas.microsoft.com/office/drawing/2014/chart" uri="{C3380CC4-5D6E-409C-BE32-E72D297353CC}">
              <c16:uniqueId val="{00000001-3869-4256-8F41-AA05F5FCCC5C}"/>
            </c:ext>
          </c:extLst>
        </c:ser>
        <c:ser>
          <c:idx val="2"/>
          <c:order val="2"/>
          <c:tx>
            <c:strRef>
              <c:f>Comparison!$A$482</c:f>
              <c:strCache>
                <c:ptCount val="1"/>
                <c:pt idx="0">
                  <c:v>Beer</c:v>
                </c:pt>
              </c:strCache>
            </c:strRef>
          </c:tx>
          <c:spPr>
            <a:solidFill>
              <a:schemeClr val="accent2"/>
            </a:solidFill>
            <a:ln>
              <a:noFill/>
            </a:ln>
            <a:effectLst/>
          </c:spPr>
          <c:invertIfNegative val="0"/>
          <c:dLbls>
            <c:dLbl>
              <c:idx val="2"/>
              <c:layout>
                <c:manualLayout>
                  <c:x val="3.1708131519530926E-2"/>
                  <c:y val="3.052877943885612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869-4256-8F41-AA05F5FCCC5C}"/>
                </c:ext>
              </c:extLst>
            </c:dLbl>
            <c:spPr>
              <a:noFill/>
              <a:ln>
                <a:noFill/>
              </a:ln>
              <a:effectLst/>
            </c:spPr>
            <c:txPr>
              <a:bodyPr rot="0" spcFirstLastPara="1" vertOverflow="ellipsis" vert="horz" wrap="square" anchor="ctr" anchorCtr="1"/>
              <a:lstStyle/>
              <a:p>
                <a:pPr>
                  <a:defRPr sz="105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Comparison!$B$479:$E$479</c:f>
              <c:strCache>
                <c:ptCount val="4"/>
                <c:pt idx="0">
                  <c:v>First Most Consumed</c:v>
                </c:pt>
                <c:pt idx="1">
                  <c:v>Second Most Consumed </c:v>
                </c:pt>
                <c:pt idx="2">
                  <c:v>Third Most Consumed </c:v>
                </c:pt>
                <c:pt idx="3">
                  <c:v>Fourth Most Consumed </c:v>
                </c:pt>
              </c:strCache>
            </c:strRef>
          </c:cat>
          <c:val>
            <c:numRef>
              <c:f>Comparison!$B$482:$E$482</c:f>
              <c:numCache>
                <c:formatCode>0%</c:formatCode>
                <c:ptCount val="4"/>
                <c:pt idx="0">
                  <c:v>0.28846153846153844</c:v>
                </c:pt>
                <c:pt idx="1">
                  <c:v>0.2</c:v>
                </c:pt>
                <c:pt idx="2">
                  <c:v>0.33333333333333331</c:v>
                </c:pt>
              </c:numCache>
            </c:numRef>
          </c:val>
          <c:extLst>
            <c:ext xmlns:c16="http://schemas.microsoft.com/office/drawing/2014/chart" uri="{C3380CC4-5D6E-409C-BE32-E72D297353CC}">
              <c16:uniqueId val="{00000002-3869-4256-8F41-AA05F5FCCC5C}"/>
            </c:ext>
          </c:extLst>
        </c:ser>
        <c:ser>
          <c:idx val="3"/>
          <c:order val="3"/>
          <c:tx>
            <c:strRef>
              <c:f>Comparison!$A$483</c:f>
              <c:strCache>
                <c:ptCount val="1"/>
                <c:pt idx="0">
                  <c:v>Rum</c:v>
                </c:pt>
              </c:strCache>
            </c:strRef>
          </c:tx>
          <c:spPr>
            <a:solidFill>
              <a:schemeClr val="accent1"/>
            </a:solidFill>
            <a:ln>
              <a:noFill/>
            </a:ln>
            <a:effectLst/>
          </c:spPr>
          <c:invertIfNegative val="0"/>
          <c:dLbls>
            <c:dLbl>
              <c:idx val="1"/>
              <c:layout>
                <c:manualLayout>
                  <c:x val="1.2619049319000274E-2"/>
                  <c:y val="1.942740509745389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869-4256-8F41-AA05F5FCCC5C}"/>
                </c:ext>
              </c:extLst>
            </c:dLbl>
            <c:spPr>
              <a:noFill/>
              <a:ln>
                <a:noFill/>
              </a:ln>
              <a:effectLst/>
            </c:spPr>
            <c:txPr>
              <a:bodyPr rot="0" spcFirstLastPara="1" vertOverflow="ellipsis" vert="horz" wrap="square" anchor="ctr" anchorCtr="1"/>
              <a:lstStyle/>
              <a:p>
                <a:pPr>
                  <a:defRPr sz="105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Comparison!$B$479:$E$479</c:f>
              <c:strCache>
                <c:ptCount val="4"/>
                <c:pt idx="0">
                  <c:v>First Most Consumed</c:v>
                </c:pt>
                <c:pt idx="1">
                  <c:v>Second Most Consumed </c:v>
                </c:pt>
                <c:pt idx="2">
                  <c:v>Third Most Consumed </c:v>
                </c:pt>
                <c:pt idx="3">
                  <c:v>Fourth Most Consumed </c:v>
                </c:pt>
              </c:strCache>
            </c:strRef>
          </c:cat>
          <c:val>
            <c:numRef>
              <c:f>Comparison!$B$483:$E$483</c:f>
              <c:numCache>
                <c:formatCode>0%</c:formatCode>
                <c:ptCount val="4"/>
                <c:pt idx="0">
                  <c:v>0.42307692307692307</c:v>
                </c:pt>
                <c:pt idx="1">
                  <c:v>0.17499999999999999</c:v>
                </c:pt>
              </c:numCache>
            </c:numRef>
          </c:val>
          <c:extLst>
            <c:ext xmlns:c16="http://schemas.microsoft.com/office/drawing/2014/chart" uri="{C3380CC4-5D6E-409C-BE32-E72D297353CC}">
              <c16:uniqueId val="{00000003-3869-4256-8F41-AA05F5FCCC5C}"/>
            </c:ext>
          </c:extLst>
        </c:ser>
        <c:ser>
          <c:idx val="4"/>
          <c:order val="4"/>
          <c:tx>
            <c:strRef>
              <c:f>Comparison!$A$484</c:f>
              <c:strCache>
                <c:ptCount val="1"/>
                <c:pt idx="0">
                  <c:v>Wine</c:v>
                </c:pt>
              </c:strCache>
            </c:strRef>
          </c:tx>
          <c:spPr>
            <a:solidFill>
              <a:schemeClr val="accent1">
                <a:lumMod val="75000"/>
                <a:lumOff val="25000"/>
              </a:schemeClr>
            </a:solidFill>
            <a:ln>
              <a:noFill/>
            </a:ln>
            <a:effectLst/>
          </c:spPr>
          <c:invertIfNegative val="0"/>
          <c:dLbls>
            <c:dLbl>
              <c:idx val="1"/>
              <c:layout>
                <c:manualLayout>
                  <c:x val="2.5238098638000483E-2"/>
                  <c:y val="3.330412302420657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869-4256-8F41-AA05F5FCCC5C}"/>
                </c:ext>
              </c:extLst>
            </c:dLbl>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Comparison!$B$479:$E$479</c:f>
              <c:strCache>
                <c:ptCount val="4"/>
                <c:pt idx="0">
                  <c:v>First Most Consumed</c:v>
                </c:pt>
                <c:pt idx="1">
                  <c:v>Second Most Consumed </c:v>
                </c:pt>
                <c:pt idx="2">
                  <c:v>Third Most Consumed </c:v>
                </c:pt>
                <c:pt idx="3">
                  <c:v>Fourth Most Consumed </c:v>
                </c:pt>
              </c:strCache>
            </c:strRef>
          </c:cat>
          <c:val>
            <c:numRef>
              <c:f>Comparison!$B$484:$E$484</c:f>
              <c:numCache>
                <c:formatCode>0%</c:formatCode>
                <c:ptCount val="4"/>
                <c:pt idx="1">
                  <c:v>7.4999999999999997E-2</c:v>
                </c:pt>
              </c:numCache>
            </c:numRef>
          </c:val>
          <c:extLst>
            <c:ext xmlns:c16="http://schemas.microsoft.com/office/drawing/2014/chart" uri="{C3380CC4-5D6E-409C-BE32-E72D297353CC}">
              <c16:uniqueId val="{00000004-3869-4256-8F41-AA05F5FCCC5C}"/>
            </c:ext>
          </c:extLst>
        </c:ser>
        <c:ser>
          <c:idx val="5"/>
          <c:order val="5"/>
          <c:tx>
            <c:strRef>
              <c:f>Comparison!$A$485</c:f>
              <c:strCache>
                <c:ptCount val="1"/>
                <c:pt idx="0">
                  <c:v>Gin</c:v>
                </c:pt>
              </c:strCache>
            </c:strRef>
          </c:tx>
          <c:spPr>
            <a:solidFill>
              <a:schemeClr val="accent2">
                <a:lumMod val="60000"/>
                <a:lumOff val="40000"/>
              </a:schemeClr>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7-3869-4256-8F41-AA05F5FCCC5C}"/>
                </c:ext>
              </c:extLst>
            </c:dLbl>
            <c:spPr>
              <a:noFill/>
              <a:ln>
                <a:noFill/>
              </a:ln>
              <a:effectLst/>
            </c:spPr>
            <c:txPr>
              <a:bodyPr rot="0" spcFirstLastPara="1" vertOverflow="ellipsis" vert="horz" wrap="square" anchor="ctr" anchorCtr="1"/>
              <a:lstStyle/>
              <a:p>
                <a:pPr>
                  <a:defRPr sz="105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Comparison!$B$479:$E$479</c:f>
              <c:strCache>
                <c:ptCount val="4"/>
                <c:pt idx="0">
                  <c:v>First Most Consumed</c:v>
                </c:pt>
                <c:pt idx="1">
                  <c:v>Second Most Consumed </c:v>
                </c:pt>
                <c:pt idx="2">
                  <c:v>Third Most Consumed </c:v>
                </c:pt>
                <c:pt idx="3">
                  <c:v>Fourth Most Consumed </c:v>
                </c:pt>
              </c:strCache>
            </c:strRef>
          </c:cat>
          <c:val>
            <c:numRef>
              <c:f>Comparison!$B$485:$E$485</c:f>
              <c:numCache>
                <c:formatCode>0%</c:formatCode>
                <c:ptCount val="4"/>
                <c:pt idx="0">
                  <c:v>1.9230769230769232E-2</c:v>
                </c:pt>
                <c:pt idx="1">
                  <c:v>0</c:v>
                </c:pt>
              </c:numCache>
            </c:numRef>
          </c:val>
          <c:extLst>
            <c:ext xmlns:c16="http://schemas.microsoft.com/office/drawing/2014/chart" uri="{C3380CC4-5D6E-409C-BE32-E72D297353CC}">
              <c16:uniqueId val="{00000005-3869-4256-8F41-AA05F5FCCC5C}"/>
            </c:ext>
          </c:extLst>
        </c:ser>
        <c:dLbls>
          <c:dLblPos val="outEnd"/>
          <c:showLegendKey val="0"/>
          <c:showVal val="1"/>
          <c:showCatName val="0"/>
          <c:showSerName val="0"/>
          <c:showPercent val="0"/>
          <c:showBubbleSize val="0"/>
        </c:dLbls>
        <c:gapWidth val="219"/>
        <c:overlap val="-27"/>
        <c:axId val="428219071"/>
        <c:axId val="428208991"/>
      </c:barChart>
      <c:catAx>
        <c:axId val="4282190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crossAx val="428208991"/>
        <c:crosses val="autoZero"/>
        <c:auto val="1"/>
        <c:lblAlgn val="ctr"/>
        <c:lblOffset val="100"/>
        <c:noMultiLvlLbl val="0"/>
      </c:catAx>
      <c:valAx>
        <c:axId val="428208991"/>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4282190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r>
              <a:rPr lang="en-US"/>
              <a:t>Lower</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tx>
            <c:strRef>
              <c:f>Comparison!$A$504</c:f>
              <c:strCache>
                <c:ptCount val="1"/>
                <c:pt idx="0">
                  <c:v>Beer</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Comparison!$B$503:$C$503</c:f>
              <c:strCache>
                <c:ptCount val="2"/>
                <c:pt idx="0">
                  <c:v>First Most Consumed</c:v>
                </c:pt>
                <c:pt idx="1">
                  <c:v>Second Most Consumed </c:v>
                </c:pt>
              </c:strCache>
            </c:strRef>
          </c:cat>
          <c:val>
            <c:numRef>
              <c:f>Comparison!$B$504:$C$504</c:f>
              <c:numCache>
                <c:formatCode>0%</c:formatCode>
                <c:ptCount val="2"/>
                <c:pt idx="0">
                  <c:v>0.41176470588235292</c:v>
                </c:pt>
                <c:pt idx="1">
                  <c:v>0.66666666666666663</c:v>
                </c:pt>
              </c:numCache>
            </c:numRef>
          </c:val>
          <c:extLst>
            <c:ext xmlns:c16="http://schemas.microsoft.com/office/drawing/2014/chart" uri="{C3380CC4-5D6E-409C-BE32-E72D297353CC}">
              <c16:uniqueId val="{00000000-B3E2-4579-93DD-E4CB6766E901}"/>
            </c:ext>
          </c:extLst>
        </c:ser>
        <c:ser>
          <c:idx val="1"/>
          <c:order val="1"/>
          <c:tx>
            <c:strRef>
              <c:f>Comparison!$A$505</c:f>
              <c:strCache>
                <c:ptCount val="1"/>
                <c:pt idx="0">
                  <c:v>Rum</c:v>
                </c:pt>
              </c:strCache>
            </c:strRef>
          </c:tx>
          <c:spPr>
            <a:solidFill>
              <a:schemeClr val="accent1"/>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5-B3E2-4579-93DD-E4CB6766E901}"/>
                </c:ext>
              </c:extLst>
            </c:dLbl>
            <c:spPr>
              <a:noFill/>
              <a:ln>
                <a:noFill/>
              </a:ln>
              <a:effectLst/>
            </c:spPr>
            <c:txPr>
              <a:bodyPr rot="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Comparison!$B$503:$C$503</c:f>
              <c:strCache>
                <c:ptCount val="2"/>
                <c:pt idx="0">
                  <c:v>First Most Consumed</c:v>
                </c:pt>
                <c:pt idx="1">
                  <c:v>Second Most Consumed </c:v>
                </c:pt>
              </c:strCache>
            </c:strRef>
          </c:cat>
          <c:val>
            <c:numRef>
              <c:f>Comparison!$B$505:$C$505</c:f>
              <c:numCache>
                <c:formatCode>0%</c:formatCode>
                <c:ptCount val="2"/>
                <c:pt idx="0">
                  <c:v>0.52941176470588236</c:v>
                </c:pt>
                <c:pt idx="1">
                  <c:v>0</c:v>
                </c:pt>
              </c:numCache>
            </c:numRef>
          </c:val>
          <c:extLst>
            <c:ext xmlns:c16="http://schemas.microsoft.com/office/drawing/2014/chart" uri="{C3380CC4-5D6E-409C-BE32-E72D297353CC}">
              <c16:uniqueId val="{00000001-B3E2-4579-93DD-E4CB6766E901}"/>
            </c:ext>
          </c:extLst>
        </c:ser>
        <c:ser>
          <c:idx val="2"/>
          <c:order val="2"/>
          <c:tx>
            <c:strRef>
              <c:f>Comparison!$A$506</c:f>
              <c:strCache>
                <c:ptCount val="1"/>
                <c:pt idx="0">
                  <c:v>Vodka</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05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Comparison!$B$503:$C$503</c:f>
              <c:strCache>
                <c:ptCount val="2"/>
                <c:pt idx="0">
                  <c:v>First Most Consumed</c:v>
                </c:pt>
                <c:pt idx="1">
                  <c:v>Second Most Consumed </c:v>
                </c:pt>
              </c:strCache>
            </c:strRef>
          </c:cat>
          <c:val>
            <c:numRef>
              <c:f>Comparison!$B$506:$C$506</c:f>
              <c:numCache>
                <c:formatCode>0%</c:formatCode>
                <c:ptCount val="2"/>
                <c:pt idx="0">
                  <c:v>5.8823529411764705E-2</c:v>
                </c:pt>
                <c:pt idx="1">
                  <c:v>0.16666666666666666</c:v>
                </c:pt>
              </c:numCache>
            </c:numRef>
          </c:val>
          <c:extLst>
            <c:ext xmlns:c16="http://schemas.microsoft.com/office/drawing/2014/chart" uri="{C3380CC4-5D6E-409C-BE32-E72D297353CC}">
              <c16:uniqueId val="{00000002-B3E2-4579-93DD-E4CB6766E901}"/>
            </c:ext>
          </c:extLst>
        </c:ser>
        <c:ser>
          <c:idx val="3"/>
          <c:order val="3"/>
          <c:tx>
            <c:strRef>
              <c:f>Comparison!$A$507</c:f>
              <c:strCache>
                <c:ptCount val="1"/>
                <c:pt idx="0">
                  <c:v>Whisky</c:v>
                </c:pt>
              </c:strCache>
            </c:strRef>
          </c:tx>
          <c:spPr>
            <a:solidFill>
              <a:srgbClr val="7030A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B3E2-4579-93DD-E4CB6766E901}"/>
                </c:ext>
              </c:extLst>
            </c:dLbl>
            <c:dLbl>
              <c:idx val="1"/>
              <c:layout>
                <c:manualLayout>
                  <c:x val="2.2083947983897845E-2"/>
                  <c:y val="5.550687170701113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3E2-4579-93DD-E4CB6766E901}"/>
                </c:ext>
              </c:extLst>
            </c:dLbl>
            <c:spPr>
              <a:noFill/>
              <a:ln>
                <a:noFill/>
              </a:ln>
              <a:effectLst/>
            </c:spPr>
            <c:txPr>
              <a:bodyPr rot="0" spcFirstLastPara="1" vertOverflow="ellipsis" vert="horz" wrap="square" anchor="ctr" anchorCtr="1"/>
              <a:lstStyle/>
              <a:p>
                <a:pPr>
                  <a:defRPr sz="105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Comparison!$B$503:$C$503</c:f>
              <c:strCache>
                <c:ptCount val="2"/>
                <c:pt idx="0">
                  <c:v>First Most Consumed</c:v>
                </c:pt>
                <c:pt idx="1">
                  <c:v>Second Most Consumed </c:v>
                </c:pt>
              </c:strCache>
            </c:strRef>
          </c:cat>
          <c:val>
            <c:numRef>
              <c:f>Comparison!$B$507:$C$507</c:f>
              <c:numCache>
                <c:formatCode>0%</c:formatCode>
                <c:ptCount val="2"/>
                <c:pt idx="0">
                  <c:v>0</c:v>
                </c:pt>
                <c:pt idx="1">
                  <c:v>0.16666666666666666</c:v>
                </c:pt>
              </c:numCache>
            </c:numRef>
          </c:val>
          <c:extLst>
            <c:ext xmlns:c16="http://schemas.microsoft.com/office/drawing/2014/chart" uri="{C3380CC4-5D6E-409C-BE32-E72D297353CC}">
              <c16:uniqueId val="{00000003-B3E2-4579-93DD-E4CB6766E901}"/>
            </c:ext>
          </c:extLst>
        </c:ser>
        <c:ser>
          <c:idx val="4"/>
          <c:order val="4"/>
          <c:tx>
            <c:strRef>
              <c:f>Comparison!$A$508</c:f>
              <c:strCache>
                <c:ptCount val="1"/>
              </c:strCache>
            </c:strRef>
          </c:tx>
          <c:spPr>
            <a:solidFill>
              <a:schemeClr val="accent5"/>
            </a:solidFill>
            <a:ln>
              <a:noFill/>
            </a:ln>
            <a:effectLst/>
          </c:spPr>
          <c:invertIfNegative val="0"/>
          <c:dLbls>
            <c:delete val="1"/>
          </c:dLbls>
          <c:cat>
            <c:strRef>
              <c:f>Comparison!$B$503:$C$503</c:f>
              <c:strCache>
                <c:ptCount val="2"/>
                <c:pt idx="0">
                  <c:v>First Most Consumed</c:v>
                </c:pt>
                <c:pt idx="1">
                  <c:v>Second Most Consumed </c:v>
                </c:pt>
              </c:strCache>
            </c:strRef>
          </c:cat>
          <c:val>
            <c:numRef>
              <c:f>Comparison!$B$508:$C$508</c:f>
              <c:numCache>
                <c:formatCode>General</c:formatCode>
                <c:ptCount val="2"/>
              </c:numCache>
            </c:numRef>
          </c:val>
          <c:extLst>
            <c:ext xmlns:c16="http://schemas.microsoft.com/office/drawing/2014/chart" uri="{C3380CC4-5D6E-409C-BE32-E72D297353CC}">
              <c16:uniqueId val="{00000004-B3E2-4579-93DD-E4CB6766E901}"/>
            </c:ext>
          </c:extLst>
        </c:ser>
        <c:dLbls>
          <c:dLblPos val="outEnd"/>
          <c:showLegendKey val="0"/>
          <c:showVal val="1"/>
          <c:showCatName val="0"/>
          <c:showSerName val="0"/>
          <c:showPercent val="0"/>
          <c:showBubbleSize val="0"/>
        </c:dLbls>
        <c:gapWidth val="219"/>
        <c:overlap val="-27"/>
        <c:axId val="406128831"/>
        <c:axId val="406136511"/>
      </c:barChart>
      <c:catAx>
        <c:axId val="4061288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406136511"/>
        <c:crosses val="autoZero"/>
        <c:auto val="1"/>
        <c:lblAlgn val="ctr"/>
        <c:lblOffset val="100"/>
        <c:noMultiLvlLbl val="0"/>
      </c:catAx>
      <c:valAx>
        <c:axId val="406136511"/>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406128831"/>
        <c:crosses val="autoZero"/>
        <c:crossBetween val="between"/>
      </c:valAx>
      <c:spPr>
        <a:noFill/>
        <a:ln>
          <a:noFill/>
        </a:ln>
        <a:effectLst/>
      </c:spPr>
    </c:plotArea>
    <c:legend>
      <c:legendPos val="b"/>
      <c:legendEntry>
        <c:idx val="4"/>
        <c:delete val="1"/>
      </c:legendEntry>
      <c:overlay val="0"/>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Sheet1!$C$75</c:f>
              <c:strCache>
                <c:ptCount val="1"/>
                <c:pt idx="0">
                  <c:v>Higher/upper</c:v>
                </c:pt>
              </c:strCache>
            </c:strRef>
          </c:tx>
          <c:spPr>
            <a:solidFill>
              <a:schemeClr val="accent1"/>
            </a:solidFill>
            <a:ln>
              <a:noFill/>
            </a:ln>
            <a:effectLst/>
          </c:spPr>
          <c:invertIfNegative val="0"/>
          <c:dLbls>
            <c:dLbl>
              <c:idx val="5"/>
              <c:layout>
                <c:manualLayout>
                  <c:x val="-5.6372327951655921E-3"/>
                  <c:y val="1.36048154619262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55AA-40C4-916E-5B7068F9AA41}"/>
                </c:ext>
              </c:extLst>
            </c:dLbl>
            <c:dLbl>
              <c:idx val="6"/>
              <c:delete val="1"/>
              <c:extLst>
                <c:ext xmlns:c15="http://schemas.microsoft.com/office/drawing/2012/chart" uri="{CE6537A1-D6FC-4f65-9D91-7224C49458BB}"/>
                <c:ext xmlns:c16="http://schemas.microsoft.com/office/drawing/2014/chart" uri="{C3380CC4-5D6E-409C-BE32-E72D297353CC}">
                  <c16:uniqueId val="{00000005-55AA-40C4-916E-5B7068F9AA41}"/>
                </c:ext>
              </c:extLst>
            </c:dLbl>
            <c:dLbl>
              <c:idx val="8"/>
              <c:delete val="1"/>
              <c:extLst>
                <c:ext xmlns:c15="http://schemas.microsoft.com/office/drawing/2012/chart" uri="{CE6537A1-D6FC-4f65-9D91-7224C49458BB}"/>
                <c:ext xmlns:c16="http://schemas.microsoft.com/office/drawing/2014/chart" uri="{C3380CC4-5D6E-409C-BE32-E72D297353CC}">
                  <c16:uniqueId val="{00000009-55AA-40C4-916E-5B7068F9AA41}"/>
                </c:ext>
              </c:extLst>
            </c:dLbl>
            <c:dLbl>
              <c:idx val="9"/>
              <c:delete val="1"/>
              <c:extLst>
                <c:ext xmlns:c15="http://schemas.microsoft.com/office/drawing/2012/chart" uri="{CE6537A1-D6FC-4f65-9D91-7224C49458BB}"/>
                <c:ext xmlns:c16="http://schemas.microsoft.com/office/drawing/2014/chart" uri="{C3380CC4-5D6E-409C-BE32-E72D297353CC}">
                  <c16:uniqueId val="{0000000B-55AA-40C4-916E-5B7068F9AA41}"/>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Sheet1!$A$76:$B$85</c:f>
              <c:multiLvlStrCache>
                <c:ptCount val="10"/>
                <c:lvl>
                  <c:pt idx="0">
                    <c:v>This Winter</c:v>
                  </c:pt>
                  <c:pt idx="1">
                    <c:v>Last Winter</c:v>
                  </c:pt>
                  <c:pt idx="2">
                    <c:v>This Winter</c:v>
                  </c:pt>
                  <c:pt idx="3">
                    <c:v>Last Winter</c:v>
                  </c:pt>
                  <c:pt idx="4">
                    <c:v>This Winter</c:v>
                  </c:pt>
                  <c:pt idx="5">
                    <c:v>Last Winter</c:v>
                  </c:pt>
                  <c:pt idx="6">
                    <c:v>This Winter</c:v>
                  </c:pt>
                  <c:pt idx="7">
                    <c:v>Last Winter</c:v>
                  </c:pt>
                  <c:pt idx="8">
                    <c:v>This Winter</c:v>
                  </c:pt>
                  <c:pt idx="9">
                    <c:v>Last Winter</c:v>
                  </c:pt>
                </c:lvl>
                <c:lvl>
                  <c:pt idx="0">
                    <c:v>Rum</c:v>
                  </c:pt>
                  <c:pt idx="2">
                    <c:v>Beer </c:v>
                  </c:pt>
                  <c:pt idx="4">
                    <c:v>Vodka</c:v>
                  </c:pt>
                  <c:pt idx="6">
                    <c:v>Whisky</c:v>
                  </c:pt>
                  <c:pt idx="8">
                    <c:v>Gin</c:v>
                  </c:pt>
                </c:lvl>
              </c:multiLvlStrCache>
            </c:multiLvlStrRef>
          </c:cat>
          <c:val>
            <c:numRef>
              <c:f>Sheet1!$C$76:$C$85</c:f>
              <c:numCache>
                <c:formatCode>0%</c:formatCode>
                <c:ptCount val="10"/>
                <c:pt idx="0">
                  <c:v>0.57777777777777772</c:v>
                </c:pt>
                <c:pt idx="1">
                  <c:v>0.55555555555555558</c:v>
                </c:pt>
                <c:pt idx="2">
                  <c:v>0.33333333333333331</c:v>
                </c:pt>
                <c:pt idx="3">
                  <c:v>0.35555555555555557</c:v>
                </c:pt>
                <c:pt idx="4">
                  <c:v>8.8888888888888892E-2</c:v>
                </c:pt>
                <c:pt idx="5">
                  <c:v>2.2222222222222223E-2</c:v>
                </c:pt>
                <c:pt idx="6">
                  <c:v>0</c:v>
                </c:pt>
                <c:pt idx="7">
                  <c:v>6.6666666666666666E-2</c:v>
                </c:pt>
                <c:pt idx="8">
                  <c:v>0</c:v>
                </c:pt>
                <c:pt idx="9">
                  <c:v>0</c:v>
                </c:pt>
              </c:numCache>
            </c:numRef>
          </c:val>
          <c:extLst>
            <c:ext xmlns:c16="http://schemas.microsoft.com/office/drawing/2014/chart" uri="{C3380CC4-5D6E-409C-BE32-E72D297353CC}">
              <c16:uniqueId val="{00000000-55AA-40C4-916E-5B7068F9AA41}"/>
            </c:ext>
          </c:extLst>
        </c:ser>
        <c:ser>
          <c:idx val="1"/>
          <c:order val="1"/>
          <c:tx>
            <c:strRef>
              <c:f>Sheet1!$D$75</c:f>
              <c:strCache>
                <c:ptCount val="1"/>
                <c:pt idx="0">
                  <c:v>Upper Middle</c:v>
                </c:pt>
              </c:strCache>
            </c:strRef>
          </c:tx>
          <c:spPr>
            <a:solidFill>
              <a:schemeClr val="accent2"/>
            </a:solidFill>
            <a:ln>
              <a:noFill/>
            </a:ln>
            <a:effectLst/>
          </c:spPr>
          <c:invertIfNegative val="0"/>
          <c:dLbls>
            <c:dLbl>
              <c:idx val="0"/>
              <c:layout>
                <c:manualLayout>
                  <c:x val="5.6372327951655088E-3"/>
                  <c:y val="1.36048154619263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5AA-40C4-916E-5B7068F9AA41}"/>
                </c:ext>
              </c:extLst>
            </c:dLbl>
            <c:dLbl>
              <c:idx val="1"/>
              <c:layout>
                <c:manualLayout>
                  <c:x val="9.0195724722647933E-3"/>
                  <c:y val="-2.4941873549546663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5AA-40C4-916E-5B7068F9AA41}"/>
                </c:ext>
              </c:extLst>
            </c:dLbl>
            <c:dLbl>
              <c:idx val="3"/>
              <c:layout>
                <c:manualLayout>
                  <c:x val="0"/>
                  <c:y val="1.36048154619263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55AA-40C4-916E-5B7068F9AA41}"/>
                </c:ext>
              </c:extLst>
            </c:dLbl>
            <c:dLbl>
              <c:idx val="5"/>
              <c:layout>
                <c:manualLayout>
                  <c:x val="3.3823396770993057E-3"/>
                  <c:y val="-1.6325778554311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55AA-40C4-916E-5B7068F9AA41}"/>
                </c:ext>
              </c:extLst>
            </c:dLbl>
            <c:dLbl>
              <c:idx val="8"/>
              <c:delete val="1"/>
              <c:extLst>
                <c:ext xmlns:c15="http://schemas.microsoft.com/office/drawing/2012/chart" uri="{CE6537A1-D6FC-4f65-9D91-7224C49458BB}"/>
                <c:ext xmlns:c16="http://schemas.microsoft.com/office/drawing/2014/chart" uri="{C3380CC4-5D6E-409C-BE32-E72D297353CC}">
                  <c16:uniqueId val="{00000008-55AA-40C4-916E-5B7068F9AA41}"/>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Sheet1!$A$76:$B$85</c:f>
              <c:multiLvlStrCache>
                <c:ptCount val="10"/>
                <c:lvl>
                  <c:pt idx="0">
                    <c:v>This Winter</c:v>
                  </c:pt>
                  <c:pt idx="1">
                    <c:v>Last Winter</c:v>
                  </c:pt>
                  <c:pt idx="2">
                    <c:v>This Winter</c:v>
                  </c:pt>
                  <c:pt idx="3">
                    <c:v>Last Winter</c:v>
                  </c:pt>
                  <c:pt idx="4">
                    <c:v>This Winter</c:v>
                  </c:pt>
                  <c:pt idx="5">
                    <c:v>Last Winter</c:v>
                  </c:pt>
                  <c:pt idx="6">
                    <c:v>This Winter</c:v>
                  </c:pt>
                  <c:pt idx="7">
                    <c:v>Last Winter</c:v>
                  </c:pt>
                  <c:pt idx="8">
                    <c:v>This Winter</c:v>
                  </c:pt>
                  <c:pt idx="9">
                    <c:v>Last Winter</c:v>
                  </c:pt>
                </c:lvl>
                <c:lvl>
                  <c:pt idx="0">
                    <c:v>Rum</c:v>
                  </c:pt>
                  <c:pt idx="2">
                    <c:v>Beer </c:v>
                  </c:pt>
                  <c:pt idx="4">
                    <c:v>Vodka</c:v>
                  </c:pt>
                  <c:pt idx="6">
                    <c:v>Whisky</c:v>
                  </c:pt>
                  <c:pt idx="8">
                    <c:v>Gin</c:v>
                  </c:pt>
                </c:lvl>
              </c:multiLvlStrCache>
            </c:multiLvlStrRef>
          </c:cat>
          <c:val>
            <c:numRef>
              <c:f>Sheet1!$D$76:$D$85</c:f>
              <c:numCache>
                <c:formatCode>0%</c:formatCode>
                <c:ptCount val="10"/>
                <c:pt idx="0">
                  <c:v>0.5419847328244275</c:v>
                </c:pt>
                <c:pt idx="1">
                  <c:v>0.51145038167938928</c:v>
                </c:pt>
                <c:pt idx="2">
                  <c:v>0.39694656488549618</c:v>
                </c:pt>
                <c:pt idx="3">
                  <c:v>0.41984732824427479</c:v>
                </c:pt>
                <c:pt idx="4">
                  <c:v>3.8167938931297711E-2</c:v>
                </c:pt>
                <c:pt idx="5">
                  <c:v>3.0534351145038167E-2</c:v>
                </c:pt>
                <c:pt idx="6">
                  <c:v>2.2900763358778626E-2</c:v>
                </c:pt>
                <c:pt idx="7">
                  <c:v>1.5267175572519083E-2</c:v>
                </c:pt>
                <c:pt idx="8">
                  <c:v>0</c:v>
                </c:pt>
                <c:pt idx="9">
                  <c:v>7.6335877862595417E-3</c:v>
                </c:pt>
              </c:numCache>
            </c:numRef>
          </c:val>
          <c:extLst>
            <c:ext xmlns:c16="http://schemas.microsoft.com/office/drawing/2014/chart" uri="{C3380CC4-5D6E-409C-BE32-E72D297353CC}">
              <c16:uniqueId val="{00000001-55AA-40C4-916E-5B7068F9AA41}"/>
            </c:ext>
          </c:extLst>
        </c:ser>
        <c:ser>
          <c:idx val="2"/>
          <c:order val="2"/>
          <c:tx>
            <c:strRef>
              <c:f>Sheet1!$E$75</c:f>
              <c:strCache>
                <c:ptCount val="1"/>
                <c:pt idx="0">
                  <c:v>Middle </c:v>
                </c:pt>
              </c:strCache>
            </c:strRef>
          </c:tx>
          <c:spPr>
            <a:solidFill>
              <a:schemeClr val="accent3"/>
            </a:solidFill>
            <a:ln>
              <a:noFill/>
            </a:ln>
            <a:effectLst/>
          </c:spPr>
          <c:invertIfNegative val="0"/>
          <c:dLbls>
            <c:dLbl>
              <c:idx val="0"/>
              <c:layout>
                <c:manualLayout>
                  <c:x val="7.8921259132317123E-3"/>
                  <c:y val="-8.162889277155801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55AA-40C4-916E-5B7068F9AA41}"/>
                </c:ext>
              </c:extLst>
            </c:dLbl>
            <c:dLbl>
              <c:idx val="3"/>
              <c:layout>
                <c:manualLayout>
                  <c:x val="-1.1274465590331432E-3"/>
                  <c:y val="-1.36048154619263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55AA-40C4-916E-5B7068F9AA41}"/>
                </c:ext>
              </c:extLst>
            </c:dLbl>
            <c:dLbl>
              <c:idx val="6"/>
              <c:delete val="1"/>
              <c:extLst>
                <c:ext xmlns:c15="http://schemas.microsoft.com/office/drawing/2012/chart" uri="{CE6537A1-D6FC-4f65-9D91-7224C49458BB}"/>
                <c:ext xmlns:c16="http://schemas.microsoft.com/office/drawing/2014/chart" uri="{C3380CC4-5D6E-409C-BE32-E72D297353CC}">
                  <c16:uniqueId val="{00000006-55AA-40C4-916E-5B7068F9AA41}"/>
                </c:ext>
              </c:extLst>
            </c:dLbl>
            <c:dLbl>
              <c:idx val="7"/>
              <c:delete val="1"/>
              <c:extLst>
                <c:ext xmlns:c15="http://schemas.microsoft.com/office/drawing/2012/chart" uri="{CE6537A1-D6FC-4f65-9D91-7224C49458BB}"/>
                <c:ext xmlns:c16="http://schemas.microsoft.com/office/drawing/2014/chart" uri="{C3380CC4-5D6E-409C-BE32-E72D297353CC}">
                  <c16:uniqueId val="{0000000F-55AA-40C4-916E-5B7068F9AA41}"/>
                </c:ext>
              </c:extLst>
            </c:dLbl>
            <c:dLbl>
              <c:idx val="8"/>
              <c:delete val="1"/>
              <c:extLst>
                <c:ext xmlns:c15="http://schemas.microsoft.com/office/drawing/2012/chart" uri="{CE6537A1-D6FC-4f65-9D91-7224C49458BB}"/>
                <c:ext xmlns:c16="http://schemas.microsoft.com/office/drawing/2014/chart" uri="{C3380CC4-5D6E-409C-BE32-E72D297353CC}">
                  <c16:uniqueId val="{00000010-55AA-40C4-916E-5B7068F9AA41}"/>
                </c:ext>
              </c:extLst>
            </c:dLbl>
            <c:dLbl>
              <c:idx val="9"/>
              <c:delete val="1"/>
              <c:extLst>
                <c:ext xmlns:c15="http://schemas.microsoft.com/office/drawing/2012/chart" uri="{CE6537A1-D6FC-4f65-9D91-7224C49458BB}"/>
                <c:ext xmlns:c16="http://schemas.microsoft.com/office/drawing/2014/chart" uri="{C3380CC4-5D6E-409C-BE32-E72D297353CC}">
                  <c16:uniqueId val="{00000011-55AA-40C4-916E-5B7068F9AA41}"/>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Sheet1!$A$76:$B$85</c:f>
              <c:multiLvlStrCache>
                <c:ptCount val="10"/>
                <c:lvl>
                  <c:pt idx="0">
                    <c:v>This Winter</c:v>
                  </c:pt>
                  <c:pt idx="1">
                    <c:v>Last Winter</c:v>
                  </c:pt>
                  <c:pt idx="2">
                    <c:v>This Winter</c:v>
                  </c:pt>
                  <c:pt idx="3">
                    <c:v>Last Winter</c:v>
                  </c:pt>
                  <c:pt idx="4">
                    <c:v>This Winter</c:v>
                  </c:pt>
                  <c:pt idx="5">
                    <c:v>Last Winter</c:v>
                  </c:pt>
                  <c:pt idx="6">
                    <c:v>This Winter</c:v>
                  </c:pt>
                  <c:pt idx="7">
                    <c:v>Last Winter</c:v>
                  </c:pt>
                  <c:pt idx="8">
                    <c:v>This Winter</c:v>
                  </c:pt>
                  <c:pt idx="9">
                    <c:v>Last Winter</c:v>
                  </c:pt>
                </c:lvl>
                <c:lvl>
                  <c:pt idx="0">
                    <c:v>Rum</c:v>
                  </c:pt>
                  <c:pt idx="2">
                    <c:v>Beer </c:v>
                  </c:pt>
                  <c:pt idx="4">
                    <c:v>Vodka</c:v>
                  </c:pt>
                  <c:pt idx="6">
                    <c:v>Whisky</c:v>
                  </c:pt>
                  <c:pt idx="8">
                    <c:v>Gin</c:v>
                  </c:pt>
                </c:lvl>
              </c:multiLvlStrCache>
            </c:multiLvlStrRef>
          </c:cat>
          <c:val>
            <c:numRef>
              <c:f>Sheet1!$E$76:$E$85</c:f>
              <c:numCache>
                <c:formatCode>0%</c:formatCode>
                <c:ptCount val="10"/>
                <c:pt idx="0">
                  <c:v>0.4460431654676259</c:v>
                </c:pt>
                <c:pt idx="1">
                  <c:v>0.45323741007194246</c:v>
                </c:pt>
                <c:pt idx="2">
                  <c:v>0.43884892086330934</c:v>
                </c:pt>
                <c:pt idx="3">
                  <c:v>0.43884892086330934</c:v>
                </c:pt>
                <c:pt idx="4">
                  <c:v>0.26923076923076922</c:v>
                </c:pt>
                <c:pt idx="5">
                  <c:v>0.21153846153846154</c:v>
                </c:pt>
                <c:pt idx="6">
                  <c:v>0</c:v>
                </c:pt>
                <c:pt idx="7">
                  <c:v>0</c:v>
                </c:pt>
                <c:pt idx="8">
                  <c:v>0</c:v>
                </c:pt>
                <c:pt idx="9">
                  <c:v>0</c:v>
                </c:pt>
              </c:numCache>
            </c:numRef>
          </c:val>
          <c:extLst>
            <c:ext xmlns:c16="http://schemas.microsoft.com/office/drawing/2014/chart" uri="{C3380CC4-5D6E-409C-BE32-E72D297353CC}">
              <c16:uniqueId val="{00000002-55AA-40C4-916E-5B7068F9AA41}"/>
            </c:ext>
          </c:extLst>
        </c:ser>
        <c:ser>
          <c:idx val="3"/>
          <c:order val="3"/>
          <c:tx>
            <c:strRef>
              <c:f>Sheet1!$F$75</c:f>
              <c:strCache>
                <c:ptCount val="1"/>
                <c:pt idx="0">
                  <c:v>Lower Middle </c:v>
                </c:pt>
              </c:strCache>
            </c:strRef>
          </c:tx>
          <c:spPr>
            <a:solidFill>
              <a:schemeClr val="tx2">
                <a:lumMod val="75000"/>
                <a:lumOff val="25000"/>
              </a:schemeClr>
            </a:solidFill>
            <a:ln>
              <a:noFill/>
            </a:ln>
            <a:effectLst/>
          </c:spPr>
          <c:invertIfNegative val="0"/>
          <c:dLbls>
            <c:dLbl>
              <c:idx val="0"/>
              <c:layout>
                <c:manualLayout>
                  <c:x val="0"/>
                  <c:y val="1.904674164669686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55AA-40C4-916E-5B7068F9AA41}"/>
                </c:ext>
              </c:extLst>
            </c:dLbl>
            <c:dLbl>
              <c:idx val="1"/>
              <c:layout>
                <c:manualLayout>
                  <c:x val="3.3823396770993057E-3"/>
                  <c:y val="1.632577855431160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55AA-40C4-916E-5B7068F9AA41}"/>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Sheet1!$A$76:$B$85</c:f>
              <c:multiLvlStrCache>
                <c:ptCount val="10"/>
                <c:lvl>
                  <c:pt idx="0">
                    <c:v>This Winter</c:v>
                  </c:pt>
                  <c:pt idx="1">
                    <c:v>Last Winter</c:v>
                  </c:pt>
                  <c:pt idx="2">
                    <c:v>This Winter</c:v>
                  </c:pt>
                  <c:pt idx="3">
                    <c:v>Last Winter</c:v>
                  </c:pt>
                  <c:pt idx="4">
                    <c:v>This Winter</c:v>
                  </c:pt>
                  <c:pt idx="5">
                    <c:v>Last Winter</c:v>
                  </c:pt>
                  <c:pt idx="6">
                    <c:v>This Winter</c:v>
                  </c:pt>
                  <c:pt idx="7">
                    <c:v>Last Winter</c:v>
                  </c:pt>
                  <c:pt idx="8">
                    <c:v>This Winter</c:v>
                  </c:pt>
                  <c:pt idx="9">
                    <c:v>Last Winter</c:v>
                  </c:pt>
                </c:lvl>
                <c:lvl>
                  <c:pt idx="0">
                    <c:v>Rum</c:v>
                  </c:pt>
                  <c:pt idx="2">
                    <c:v>Beer </c:v>
                  </c:pt>
                  <c:pt idx="4">
                    <c:v>Vodka</c:v>
                  </c:pt>
                  <c:pt idx="6">
                    <c:v>Whisky</c:v>
                  </c:pt>
                  <c:pt idx="8">
                    <c:v>Gin</c:v>
                  </c:pt>
                </c:lvl>
              </c:multiLvlStrCache>
            </c:multiLvlStrRef>
          </c:cat>
          <c:val>
            <c:numRef>
              <c:f>Sheet1!$F$76:$F$85</c:f>
              <c:numCache>
                <c:formatCode>0%</c:formatCode>
                <c:ptCount val="10"/>
                <c:pt idx="0">
                  <c:v>0.42307692307692307</c:v>
                </c:pt>
                <c:pt idx="1">
                  <c:v>0.42307692307692307</c:v>
                </c:pt>
                <c:pt idx="2">
                  <c:v>0.28846153846153844</c:v>
                </c:pt>
                <c:pt idx="3">
                  <c:v>0.34615384615384615</c:v>
                </c:pt>
                <c:pt idx="4">
                  <c:v>9.3525179856115109E-2</c:v>
                </c:pt>
                <c:pt idx="5">
                  <c:v>8.6330935251798566E-2</c:v>
                </c:pt>
                <c:pt idx="6">
                  <c:v>2.1582733812949641E-2</c:v>
                </c:pt>
                <c:pt idx="7">
                  <c:v>2.1582733812949641E-2</c:v>
                </c:pt>
                <c:pt idx="8">
                  <c:v>1.9230769230769232E-2</c:v>
                </c:pt>
                <c:pt idx="9">
                  <c:v>1.9230769230769232E-2</c:v>
                </c:pt>
              </c:numCache>
            </c:numRef>
          </c:val>
          <c:extLst>
            <c:ext xmlns:c16="http://schemas.microsoft.com/office/drawing/2014/chart" uri="{C3380CC4-5D6E-409C-BE32-E72D297353CC}">
              <c16:uniqueId val="{00000003-55AA-40C4-916E-5B7068F9AA41}"/>
            </c:ext>
          </c:extLst>
        </c:ser>
        <c:ser>
          <c:idx val="4"/>
          <c:order val="4"/>
          <c:tx>
            <c:strRef>
              <c:f>Sheet1!$G$75</c:f>
              <c:strCache>
                <c:ptCount val="1"/>
                <c:pt idx="0">
                  <c:v>Lower</c:v>
                </c:pt>
              </c:strCache>
            </c:strRef>
          </c:tx>
          <c:spPr>
            <a:solidFill>
              <a:schemeClr val="accent2">
                <a:lumMod val="60000"/>
                <a:lumOff val="40000"/>
              </a:schemeClr>
            </a:solidFill>
            <a:ln>
              <a:noFill/>
            </a:ln>
            <a:effectLst/>
          </c:spPr>
          <c:invertIfNegative val="0"/>
          <c:dLbls>
            <c:dLbl>
              <c:idx val="4"/>
              <c:layout>
                <c:manualLayout>
                  <c:x val="1.0147019031297916E-2"/>
                  <c:y val="5.441926184770433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55AA-40C4-916E-5B7068F9AA41}"/>
                </c:ext>
              </c:extLst>
            </c:dLbl>
            <c:dLbl>
              <c:idx val="6"/>
              <c:delete val="1"/>
              <c:extLst>
                <c:ext xmlns:c15="http://schemas.microsoft.com/office/drawing/2012/chart" uri="{CE6537A1-D6FC-4f65-9D91-7224C49458BB}"/>
                <c:ext xmlns:c16="http://schemas.microsoft.com/office/drawing/2014/chart" uri="{C3380CC4-5D6E-409C-BE32-E72D297353CC}">
                  <c16:uniqueId val="{00000007-55AA-40C4-916E-5B7068F9AA41}"/>
                </c:ext>
              </c:extLst>
            </c:dLbl>
            <c:dLbl>
              <c:idx val="8"/>
              <c:delete val="1"/>
              <c:extLst>
                <c:ext xmlns:c15="http://schemas.microsoft.com/office/drawing/2012/chart" uri="{CE6537A1-D6FC-4f65-9D91-7224C49458BB}"/>
                <c:ext xmlns:c16="http://schemas.microsoft.com/office/drawing/2014/chart" uri="{C3380CC4-5D6E-409C-BE32-E72D297353CC}">
                  <c16:uniqueId val="{0000000A-55AA-40C4-916E-5B7068F9AA41}"/>
                </c:ext>
              </c:extLst>
            </c:dLbl>
            <c:dLbl>
              <c:idx val="9"/>
              <c:delete val="1"/>
              <c:extLst>
                <c:ext xmlns:c15="http://schemas.microsoft.com/office/drawing/2012/chart" uri="{CE6537A1-D6FC-4f65-9D91-7224C49458BB}"/>
                <c:ext xmlns:c16="http://schemas.microsoft.com/office/drawing/2014/chart" uri="{C3380CC4-5D6E-409C-BE32-E72D297353CC}">
                  <c16:uniqueId val="{0000000C-55AA-40C4-916E-5B7068F9AA41}"/>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Sheet1!$A$76:$B$85</c:f>
              <c:multiLvlStrCache>
                <c:ptCount val="10"/>
                <c:lvl>
                  <c:pt idx="0">
                    <c:v>This Winter</c:v>
                  </c:pt>
                  <c:pt idx="1">
                    <c:v>Last Winter</c:v>
                  </c:pt>
                  <c:pt idx="2">
                    <c:v>This Winter</c:v>
                  </c:pt>
                  <c:pt idx="3">
                    <c:v>Last Winter</c:v>
                  </c:pt>
                  <c:pt idx="4">
                    <c:v>This Winter</c:v>
                  </c:pt>
                  <c:pt idx="5">
                    <c:v>Last Winter</c:v>
                  </c:pt>
                  <c:pt idx="6">
                    <c:v>This Winter</c:v>
                  </c:pt>
                  <c:pt idx="7">
                    <c:v>Last Winter</c:v>
                  </c:pt>
                  <c:pt idx="8">
                    <c:v>This Winter</c:v>
                  </c:pt>
                  <c:pt idx="9">
                    <c:v>Last Winter</c:v>
                  </c:pt>
                </c:lvl>
                <c:lvl>
                  <c:pt idx="0">
                    <c:v>Rum</c:v>
                  </c:pt>
                  <c:pt idx="2">
                    <c:v>Beer </c:v>
                  </c:pt>
                  <c:pt idx="4">
                    <c:v>Vodka</c:v>
                  </c:pt>
                  <c:pt idx="6">
                    <c:v>Whisky</c:v>
                  </c:pt>
                  <c:pt idx="8">
                    <c:v>Gin</c:v>
                  </c:pt>
                </c:lvl>
              </c:multiLvlStrCache>
            </c:multiLvlStrRef>
          </c:cat>
          <c:val>
            <c:numRef>
              <c:f>Sheet1!$G$76:$G$85</c:f>
              <c:numCache>
                <c:formatCode>0%</c:formatCode>
                <c:ptCount val="10"/>
                <c:pt idx="0">
                  <c:v>0.52941176470588236</c:v>
                </c:pt>
                <c:pt idx="1">
                  <c:v>0.29411764705882354</c:v>
                </c:pt>
                <c:pt idx="2">
                  <c:v>0.41176470588235292</c:v>
                </c:pt>
                <c:pt idx="3">
                  <c:v>0.47058823529411764</c:v>
                </c:pt>
                <c:pt idx="4">
                  <c:v>5.8823529411764705E-2</c:v>
                </c:pt>
                <c:pt idx="5">
                  <c:v>0.17647058823529413</c:v>
                </c:pt>
                <c:pt idx="6">
                  <c:v>0</c:v>
                </c:pt>
                <c:pt idx="7">
                  <c:v>5.8823529411764705E-2</c:v>
                </c:pt>
                <c:pt idx="8">
                  <c:v>0</c:v>
                </c:pt>
                <c:pt idx="9">
                  <c:v>0</c:v>
                </c:pt>
              </c:numCache>
            </c:numRef>
          </c:val>
          <c:extLst>
            <c:ext xmlns:c16="http://schemas.microsoft.com/office/drawing/2014/chart" uri="{C3380CC4-5D6E-409C-BE32-E72D297353CC}">
              <c16:uniqueId val="{00000004-55AA-40C4-916E-5B7068F9AA41}"/>
            </c:ext>
          </c:extLst>
        </c:ser>
        <c:dLbls>
          <c:dLblPos val="outEnd"/>
          <c:showLegendKey val="0"/>
          <c:showVal val="1"/>
          <c:showCatName val="0"/>
          <c:showSerName val="0"/>
          <c:showPercent val="0"/>
          <c:showBubbleSize val="0"/>
        </c:dLbls>
        <c:gapWidth val="219"/>
        <c:overlap val="-27"/>
        <c:axId val="276029375"/>
        <c:axId val="276036095"/>
      </c:barChart>
      <c:catAx>
        <c:axId val="276029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76036095"/>
        <c:crosses val="autoZero"/>
        <c:auto val="1"/>
        <c:lblAlgn val="ctr"/>
        <c:lblOffset val="100"/>
        <c:noMultiLvlLbl val="0"/>
      </c:catAx>
      <c:valAx>
        <c:axId val="27603609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2760293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accent1"/>
          </a:solidFill>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Sheet1!$C$117</c:f>
              <c:strCache>
                <c:ptCount val="1"/>
                <c:pt idx="0">
                  <c:v>Higher/Upper</c:v>
                </c:pt>
              </c:strCache>
            </c:strRef>
          </c:tx>
          <c:spPr>
            <a:solidFill>
              <a:schemeClr val="accent1"/>
            </a:solidFill>
            <a:ln>
              <a:noFill/>
            </a:ln>
            <a:effectLst/>
          </c:spPr>
          <c:invertIfNegative val="0"/>
          <c:dLbls>
            <c:dLbl>
              <c:idx val="2"/>
              <c:layout>
                <c:manualLayout>
                  <c:x val="-5.6372327951655088E-3"/>
                  <c:y val="2.222222222222222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394-421E-872B-8989A84CB2D7}"/>
                </c:ext>
              </c:extLst>
            </c:dLbl>
            <c:dLbl>
              <c:idx val="6"/>
              <c:delete val="1"/>
              <c:extLst>
                <c:ext xmlns:c15="http://schemas.microsoft.com/office/drawing/2012/chart" uri="{CE6537A1-D6FC-4f65-9D91-7224C49458BB}"/>
                <c:ext xmlns:c16="http://schemas.microsoft.com/office/drawing/2014/chart" uri="{C3380CC4-5D6E-409C-BE32-E72D297353CC}">
                  <c16:uniqueId val="{00000006-3394-421E-872B-8989A84CB2D7}"/>
                </c:ext>
              </c:extLst>
            </c:dLbl>
            <c:dLbl>
              <c:idx val="7"/>
              <c:delete val="1"/>
              <c:extLst>
                <c:ext xmlns:c15="http://schemas.microsoft.com/office/drawing/2012/chart" uri="{CE6537A1-D6FC-4f65-9D91-7224C49458BB}"/>
                <c:ext xmlns:c16="http://schemas.microsoft.com/office/drawing/2014/chart" uri="{C3380CC4-5D6E-409C-BE32-E72D297353CC}">
                  <c16:uniqueId val="{00000007-3394-421E-872B-8989A84CB2D7}"/>
                </c:ext>
              </c:extLst>
            </c:dLbl>
            <c:dLbl>
              <c:idx val="8"/>
              <c:delete val="1"/>
              <c:extLst>
                <c:ext xmlns:c15="http://schemas.microsoft.com/office/drawing/2012/chart" uri="{CE6537A1-D6FC-4f65-9D91-7224C49458BB}"/>
                <c:ext xmlns:c16="http://schemas.microsoft.com/office/drawing/2014/chart" uri="{C3380CC4-5D6E-409C-BE32-E72D297353CC}">
                  <c16:uniqueId val="{00000008-3394-421E-872B-8989A84CB2D7}"/>
                </c:ext>
              </c:extLst>
            </c:dLbl>
            <c:dLbl>
              <c:idx val="9"/>
              <c:delete val="1"/>
              <c:extLst>
                <c:ext xmlns:c15="http://schemas.microsoft.com/office/drawing/2012/chart" uri="{CE6537A1-D6FC-4f65-9D91-7224C49458BB}"/>
                <c:ext xmlns:c16="http://schemas.microsoft.com/office/drawing/2014/chart" uri="{C3380CC4-5D6E-409C-BE32-E72D297353CC}">
                  <c16:uniqueId val="{0000000A-3394-421E-872B-8989A84CB2D7}"/>
                </c:ext>
              </c:extLst>
            </c:dLbl>
            <c:dLbl>
              <c:idx val="10"/>
              <c:layout>
                <c:manualLayout>
                  <c:x val="-7.8921259132317123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3394-421E-872B-8989A84CB2D7}"/>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Sheet1!$A$118:$B$128</c:f>
              <c:multiLvlStrCache>
                <c:ptCount val="11"/>
                <c:lvl>
                  <c:pt idx="0">
                    <c:v>This Winter</c:v>
                  </c:pt>
                  <c:pt idx="1">
                    <c:v>Last Winter</c:v>
                  </c:pt>
                  <c:pt idx="2">
                    <c:v>This Winter</c:v>
                  </c:pt>
                  <c:pt idx="3">
                    <c:v>Last Winter</c:v>
                  </c:pt>
                  <c:pt idx="4">
                    <c:v>This Winter</c:v>
                  </c:pt>
                  <c:pt idx="5">
                    <c:v>Last Winter</c:v>
                  </c:pt>
                  <c:pt idx="6">
                    <c:v>This Winter</c:v>
                  </c:pt>
                  <c:pt idx="7">
                    <c:v>Last Winter</c:v>
                  </c:pt>
                  <c:pt idx="8">
                    <c:v>This Winter</c:v>
                  </c:pt>
                  <c:pt idx="9">
                    <c:v>Last Winter</c:v>
                  </c:pt>
                  <c:pt idx="10">
                    <c:v>This Winter</c:v>
                  </c:pt>
                </c:lvl>
                <c:lvl>
                  <c:pt idx="0">
                    <c:v>Beer</c:v>
                  </c:pt>
                  <c:pt idx="2">
                    <c:v>Whisky</c:v>
                  </c:pt>
                  <c:pt idx="4">
                    <c:v>Vodka</c:v>
                  </c:pt>
                  <c:pt idx="6">
                    <c:v>Rum</c:v>
                  </c:pt>
                  <c:pt idx="8">
                    <c:v>Wine</c:v>
                  </c:pt>
                  <c:pt idx="10">
                    <c:v>Gin</c:v>
                  </c:pt>
                </c:lvl>
              </c:multiLvlStrCache>
            </c:multiLvlStrRef>
          </c:cat>
          <c:val>
            <c:numRef>
              <c:f>Sheet1!$C$118:$C$128</c:f>
              <c:numCache>
                <c:formatCode>0%</c:formatCode>
                <c:ptCount val="11"/>
                <c:pt idx="0">
                  <c:v>0.25806451612903225</c:v>
                </c:pt>
                <c:pt idx="1">
                  <c:v>0.2413793103448276</c:v>
                </c:pt>
                <c:pt idx="2">
                  <c:v>0.38709677419354838</c:v>
                </c:pt>
                <c:pt idx="3">
                  <c:v>0.34482758620689657</c:v>
                </c:pt>
                <c:pt idx="4">
                  <c:v>0.12903225806451613</c:v>
                </c:pt>
                <c:pt idx="5">
                  <c:v>0.17241379310344829</c:v>
                </c:pt>
                <c:pt idx="6">
                  <c:v>0</c:v>
                </c:pt>
                <c:pt idx="7">
                  <c:v>0</c:v>
                </c:pt>
                <c:pt idx="8">
                  <c:v>0</c:v>
                </c:pt>
                <c:pt idx="9">
                  <c:v>0</c:v>
                </c:pt>
                <c:pt idx="10">
                  <c:v>3.2258064516129031E-2</c:v>
                </c:pt>
              </c:numCache>
            </c:numRef>
          </c:val>
          <c:extLst>
            <c:ext xmlns:c16="http://schemas.microsoft.com/office/drawing/2014/chart" uri="{C3380CC4-5D6E-409C-BE32-E72D297353CC}">
              <c16:uniqueId val="{00000000-3394-421E-872B-8989A84CB2D7}"/>
            </c:ext>
          </c:extLst>
        </c:ser>
        <c:ser>
          <c:idx val="1"/>
          <c:order val="1"/>
          <c:tx>
            <c:strRef>
              <c:f>Sheet1!$D$117</c:f>
              <c:strCache>
                <c:ptCount val="1"/>
                <c:pt idx="0">
                  <c:v>Upper Middle</c:v>
                </c:pt>
              </c:strCache>
            </c:strRef>
          </c:tx>
          <c:spPr>
            <a:solidFill>
              <a:schemeClr val="accent2"/>
            </a:solidFill>
            <a:ln>
              <a:noFill/>
            </a:ln>
            <a:effectLst/>
          </c:spPr>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5-3394-421E-872B-8989A84CB2D7}"/>
                </c:ext>
              </c:extLst>
            </c:dLbl>
            <c:dLbl>
              <c:idx val="8"/>
              <c:layout>
                <c:manualLayout>
                  <c:x val="-9.0195724722649806E-3"/>
                  <c:y val="1.11111111111111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3394-421E-872B-8989A84CB2D7}"/>
                </c:ext>
              </c:extLst>
            </c:dLbl>
            <c:dLbl>
              <c:idx val="9"/>
              <c:layout>
                <c:manualLayout>
                  <c:x val="-6.7646793541986114E-3"/>
                  <c:y val="2.77777777777767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3394-421E-872B-8989A84CB2D7}"/>
                </c:ext>
              </c:extLst>
            </c:dLbl>
            <c:dLbl>
              <c:idx val="10"/>
              <c:layout>
                <c:manualLayout>
                  <c:x val="6.7646793541984458E-3"/>
                  <c:y val="2.777777777777777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394-421E-872B-8989A84CB2D7}"/>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Sheet1!$A$118:$B$128</c:f>
              <c:multiLvlStrCache>
                <c:ptCount val="11"/>
                <c:lvl>
                  <c:pt idx="0">
                    <c:v>This Winter</c:v>
                  </c:pt>
                  <c:pt idx="1">
                    <c:v>Last Winter</c:v>
                  </c:pt>
                  <c:pt idx="2">
                    <c:v>This Winter</c:v>
                  </c:pt>
                  <c:pt idx="3">
                    <c:v>Last Winter</c:v>
                  </c:pt>
                  <c:pt idx="4">
                    <c:v>This Winter</c:v>
                  </c:pt>
                  <c:pt idx="5">
                    <c:v>Last Winter</c:v>
                  </c:pt>
                  <c:pt idx="6">
                    <c:v>This Winter</c:v>
                  </c:pt>
                  <c:pt idx="7">
                    <c:v>Last Winter</c:v>
                  </c:pt>
                  <c:pt idx="8">
                    <c:v>This Winter</c:v>
                  </c:pt>
                  <c:pt idx="9">
                    <c:v>Last Winter</c:v>
                  </c:pt>
                  <c:pt idx="10">
                    <c:v>This Winter</c:v>
                  </c:pt>
                </c:lvl>
                <c:lvl>
                  <c:pt idx="0">
                    <c:v>Beer</c:v>
                  </c:pt>
                  <c:pt idx="2">
                    <c:v>Whisky</c:v>
                  </c:pt>
                  <c:pt idx="4">
                    <c:v>Vodka</c:v>
                  </c:pt>
                  <c:pt idx="6">
                    <c:v>Rum</c:v>
                  </c:pt>
                  <c:pt idx="8">
                    <c:v>Wine</c:v>
                  </c:pt>
                  <c:pt idx="10">
                    <c:v>Gin</c:v>
                  </c:pt>
                </c:lvl>
              </c:multiLvlStrCache>
            </c:multiLvlStrRef>
          </c:cat>
          <c:val>
            <c:numRef>
              <c:f>Sheet1!$D$118:$D$128</c:f>
              <c:numCache>
                <c:formatCode>0%</c:formatCode>
                <c:ptCount val="11"/>
                <c:pt idx="0">
                  <c:v>0.10588235294117647</c:v>
                </c:pt>
                <c:pt idx="1">
                  <c:v>0.11538461538461539</c:v>
                </c:pt>
                <c:pt idx="2">
                  <c:v>0.4</c:v>
                </c:pt>
                <c:pt idx="3">
                  <c:v>0.38461538461538464</c:v>
                </c:pt>
                <c:pt idx="4">
                  <c:v>0.24705882352941178</c:v>
                </c:pt>
                <c:pt idx="5">
                  <c:v>0.24358974358974358</c:v>
                </c:pt>
                <c:pt idx="6">
                  <c:v>0</c:v>
                </c:pt>
                <c:pt idx="7">
                  <c:v>0.20512820512820512</c:v>
                </c:pt>
                <c:pt idx="8">
                  <c:v>2.3529411764705882E-2</c:v>
                </c:pt>
                <c:pt idx="9">
                  <c:v>1.282051282051282E-2</c:v>
                </c:pt>
                <c:pt idx="10">
                  <c:v>1.1764705882352941E-2</c:v>
                </c:pt>
              </c:numCache>
            </c:numRef>
          </c:val>
          <c:extLst>
            <c:ext xmlns:c16="http://schemas.microsoft.com/office/drawing/2014/chart" uri="{C3380CC4-5D6E-409C-BE32-E72D297353CC}">
              <c16:uniqueId val="{00000001-3394-421E-872B-8989A84CB2D7}"/>
            </c:ext>
          </c:extLst>
        </c:ser>
        <c:ser>
          <c:idx val="2"/>
          <c:order val="2"/>
          <c:tx>
            <c:strRef>
              <c:f>Sheet1!$E$117</c:f>
              <c:strCache>
                <c:ptCount val="1"/>
                <c:pt idx="0">
                  <c:v>Middle</c:v>
                </c:pt>
              </c:strCache>
            </c:strRef>
          </c:tx>
          <c:spPr>
            <a:solidFill>
              <a:schemeClr val="accent3"/>
            </a:solidFill>
            <a:ln>
              <a:noFill/>
            </a:ln>
            <a:effectLst/>
          </c:spPr>
          <c:invertIfNegative val="0"/>
          <c:dLbls>
            <c:dLbl>
              <c:idx val="0"/>
              <c:layout>
                <c:manualLayout>
                  <c:x val="-1.1274465590331122E-3"/>
                  <c:y val="2.77777777777777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3394-421E-872B-8989A84CB2D7}"/>
                </c:ext>
              </c:extLst>
            </c:dLbl>
            <c:dLbl>
              <c:idx val="6"/>
              <c:layout>
                <c:manualLayout>
                  <c:x val="-2.2548931180662035E-3"/>
                  <c:y val="8.333333333333333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394-421E-872B-8989A84CB2D7}"/>
                </c:ext>
              </c:extLst>
            </c:dLbl>
            <c:dLbl>
              <c:idx val="10"/>
              <c:layout>
                <c:manualLayout>
                  <c:x val="2.0294038062595832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394-421E-872B-8989A84CB2D7}"/>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Sheet1!$A$118:$B$128</c:f>
              <c:multiLvlStrCache>
                <c:ptCount val="11"/>
                <c:lvl>
                  <c:pt idx="0">
                    <c:v>This Winter</c:v>
                  </c:pt>
                  <c:pt idx="1">
                    <c:v>Last Winter</c:v>
                  </c:pt>
                  <c:pt idx="2">
                    <c:v>This Winter</c:v>
                  </c:pt>
                  <c:pt idx="3">
                    <c:v>Last Winter</c:v>
                  </c:pt>
                  <c:pt idx="4">
                    <c:v>This Winter</c:v>
                  </c:pt>
                  <c:pt idx="5">
                    <c:v>Last Winter</c:v>
                  </c:pt>
                  <c:pt idx="6">
                    <c:v>This Winter</c:v>
                  </c:pt>
                  <c:pt idx="7">
                    <c:v>Last Winter</c:v>
                  </c:pt>
                  <c:pt idx="8">
                    <c:v>This Winter</c:v>
                  </c:pt>
                  <c:pt idx="9">
                    <c:v>Last Winter</c:v>
                  </c:pt>
                  <c:pt idx="10">
                    <c:v>This Winter</c:v>
                  </c:pt>
                </c:lvl>
                <c:lvl>
                  <c:pt idx="0">
                    <c:v>Beer</c:v>
                  </c:pt>
                  <c:pt idx="2">
                    <c:v>Whisky</c:v>
                  </c:pt>
                  <c:pt idx="4">
                    <c:v>Vodka</c:v>
                  </c:pt>
                  <c:pt idx="6">
                    <c:v>Rum</c:v>
                  </c:pt>
                  <c:pt idx="8">
                    <c:v>Wine</c:v>
                  </c:pt>
                  <c:pt idx="10">
                    <c:v>Gin</c:v>
                  </c:pt>
                </c:lvl>
              </c:multiLvlStrCache>
            </c:multiLvlStrRef>
          </c:cat>
          <c:val>
            <c:numRef>
              <c:f>Sheet1!$E$118:$E$128</c:f>
              <c:numCache>
                <c:formatCode>0%</c:formatCode>
                <c:ptCount val="11"/>
                <c:pt idx="0">
                  <c:v>0.20253164556962025</c:v>
                </c:pt>
                <c:pt idx="1">
                  <c:v>0.20289855072463769</c:v>
                </c:pt>
                <c:pt idx="2">
                  <c:v>0.25316455696202533</c:v>
                </c:pt>
                <c:pt idx="3">
                  <c:v>0.24637681159420291</c:v>
                </c:pt>
                <c:pt idx="4">
                  <c:v>0.20253164556962025</c:v>
                </c:pt>
                <c:pt idx="5">
                  <c:v>0.20289855072463769</c:v>
                </c:pt>
                <c:pt idx="6">
                  <c:v>0.16129032258064516</c:v>
                </c:pt>
                <c:pt idx="7">
                  <c:v>0.28985507246376813</c:v>
                </c:pt>
                <c:pt idx="8">
                  <c:v>3.7974683544303799E-2</c:v>
                </c:pt>
                <c:pt idx="9">
                  <c:v>4.3478260869565216E-2</c:v>
                </c:pt>
                <c:pt idx="10">
                  <c:v>1.2658227848101266E-2</c:v>
                </c:pt>
              </c:numCache>
            </c:numRef>
          </c:val>
          <c:extLst>
            <c:ext xmlns:c16="http://schemas.microsoft.com/office/drawing/2014/chart" uri="{C3380CC4-5D6E-409C-BE32-E72D297353CC}">
              <c16:uniqueId val="{00000002-3394-421E-872B-8989A84CB2D7}"/>
            </c:ext>
          </c:extLst>
        </c:ser>
        <c:ser>
          <c:idx val="3"/>
          <c:order val="3"/>
          <c:tx>
            <c:strRef>
              <c:f>Sheet1!$F$117</c:f>
              <c:strCache>
                <c:ptCount val="1"/>
                <c:pt idx="0">
                  <c:v>Lower Middle</c:v>
                </c:pt>
              </c:strCache>
            </c:strRef>
          </c:tx>
          <c:spPr>
            <a:solidFill>
              <a:schemeClr val="tx2">
                <a:lumMod val="75000"/>
                <a:lumOff val="25000"/>
              </a:schemeClr>
            </a:solidFill>
            <a:ln>
              <a:noFill/>
            </a:ln>
            <a:effectLst/>
          </c:spPr>
          <c:invertIfNegative val="0"/>
          <c:dLbls>
            <c:dLbl>
              <c:idx val="0"/>
              <c:layout>
                <c:manualLayout>
                  <c:x val="1.1274465590330916E-3"/>
                  <c:y val="-2.77777777777777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9A7-4985-9C79-8E60BC1024F9}"/>
                </c:ext>
              </c:extLst>
            </c:dLbl>
            <c:dLbl>
              <c:idx val="1"/>
              <c:layout>
                <c:manualLayout>
                  <c:x val="-2.0669614805119497E-17"/>
                  <c:y val="1.666666666666666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3394-421E-872B-8989A84CB2D7}"/>
                </c:ext>
              </c:extLst>
            </c:dLbl>
            <c:dLbl>
              <c:idx val="9"/>
              <c:layout>
                <c:manualLayout>
                  <c:x val="9.0195724722648141E-3"/>
                  <c:y val="2.77777777777767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3394-421E-872B-8989A84CB2D7}"/>
                </c:ext>
              </c:extLst>
            </c:dLbl>
            <c:dLbl>
              <c:idx val="10"/>
              <c:delete val="1"/>
              <c:extLst>
                <c:ext xmlns:c15="http://schemas.microsoft.com/office/drawing/2012/chart" uri="{CE6537A1-D6FC-4f65-9D91-7224C49458BB}"/>
                <c:ext xmlns:c16="http://schemas.microsoft.com/office/drawing/2014/chart" uri="{C3380CC4-5D6E-409C-BE32-E72D297353CC}">
                  <c16:uniqueId val="{0000000D-3394-421E-872B-8989A84CB2D7}"/>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Sheet1!$A$118:$B$128</c:f>
              <c:multiLvlStrCache>
                <c:ptCount val="11"/>
                <c:lvl>
                  <c:pt idx="0">
                    <c:v>This Winter</c:v>
                  </c:pt>
                  <c:pt idx="1">
                    <c:v>Last Winter</c:v>
                  </c:pt>
                  <c:pt idx="2">
                    <c:v>This Winter</c:v>
                  </c:pt>
                  <c:pt idx="3">
                    <c:v>Last Winter</c:v>
                  </c:pt>
                  <c:pt idx="4">
                    <c:v>This Winter</c:v>
                  </c:pt>
                  <c:pt idx="5">
                    <c:v>Last Winter</c:v>
                  </c:pt>
                  <c:pt idx="6">
                    <c:v>This Winter</c:v>
                  </c:pt>
                  <c:pt idx="7">
                    <c:v>Last Winter</c:v>
                  </c:pt>
                  <c:pt idx="8">
                    <c:v>This Winter</c:v>
                  </c:pt>
                  <c:pt idx="9">
                    <c:v>Last Winter</c:v>
                  </c:pt>
                  <c:pt idx="10">
                    <c:v>This Winter</c:v>
                  </c:pt>
                </c:lvl>
                <c:lvl>
                  <c:pt idx="0">
                    <c:v>Beer</c:v>
                  </c:pt>
                  <c:pt idx="2">
                    <c:v>Whisky</c:v>
                  </c:pt>
                  <c:pt idx="4">
                    <c:v>Vodka</c:v>
                  </c:pt>
                  <c:pt idx="6">
                    <c:v>Rum</c:v>
                  </c:pt>
                  <c:pt idx="8">
                    <c:v>Wine</c:v>
                  </c:pt>
                  <c:pt idx="10">
                    <c:v>Gin</c:v>
                  </c:pt>
                </c:lvl>
              </c:multiLvlStrCache>
            </c:multiLvlStrRef>
          </c:cat>
          <c:val>
            <c:numRef>
              <c:f>Sheet1!$F$118:$F$128</c:f>
              <c:numCache>
                <c:formatCode>0%</c:formatCode>
                <c:ptCount val="11"/>
                <c:pt idx="0">
                  <c:v>0.2</c:v>
                </c:pt>
                <c:pt idx="1">
                  <c:v>0.26315789473684209</c:v>
                </c:pt>
                <c:pt idx="2">
                  <c:v>0.125</c:v>
                </c:pt>
                <c:pt idx="3">
                  <c:v>0.13157894736842105</c:v>
                </c:pt>
                <c:pt idx="4">
                  <c:v>0.32500000000000001</c:v>
                </c:pt>
                <c:pt idx="5">
                  <c:v>0.34210526315789475</c:v>
                </c:pt>
                <c:pt idx="6">
                  <c:v>0.18823529411764706</c:v>
                </c:pt>
                <c:pt idx="7">
                  <c:v>0.23684210526315788</c:v>
                </c:pt>
                <c:pt idx="8">
                  <c:v>7.4999999999999997E-2</c:v>
                </c:pt>
                <c:pt idx="9">
                  <c:v>2.6315789473684209E-2</c:v>
                </c:pt>
                <c:pt idx="10">
                  <c:v>0</c:v>
                </c:pt>
              </c:numCache>
            </c:numRef>
          </c:val>
          <c:extLst>
            <c:ext xmlns:c16="http://schemas.microsoft.com/office/drawing/2014/chart" uri="{C3380CC4-5D6E-409C-BE32-E72D297353CC}">
              <c16:uniqueId val="{00000003-3394-421E-872B-8989A84CB2D7}"/>
            </c:ext>
          </c:extLst>
        </c:ser>
        <c:ser>
          <c:idx val="4"/>
          <c:order val="4"/>
          <c:tx>
            <c:strRef>
              <c:f>Sheet1!$G$117</c:f>
              <c:strCache>
                <c:ptCount val="1"/>
                <c:pt idx="0">
                  <c:v>Lower</c:v>
                </c:pt>
              </c:strCache>
            </c:strRef>
          </c:tx>
          <c:spPr>
            <a:solidFill>
              <a:schemeClr val="accent2">
                <a:lumMod val="60000"/>
                <a:lumOff val="40000"/>
              </a:schemeClr>
            </a:solidFill>
            <a:ln>
              <a:noFill/>
            </a:ln>
            <a:effectLst/>
          </c:spPr>
          <c:invertIfNegative val="0"/>
          <c:dLbls>
            <c:dLbl>
              <c:idx val="8"/>
              <c:delete val="1"/>
              <c:extLst>
                <c:ext xmlns:c15="http://schemas.microsoft.com/office/drawing/2012/chart" uri="{CE6537A1-D6FC-4f65-9D91-7224C49458BB}"/>
                <c:ext xmlns:c16="http://schemas.microsoft.com/office/drawing/2014/chart" uri="{C3380CC4-5D6E-409C-BE32-E72D297353CC}">
                  <c16:uniqueId val="{00000009-3394-421E-872B-8989A84CB2D7}"/>
                </c:ext>
              </c:extLst>
            </c:dLbl>
            <c:dLbl>
              <c:idx val="9"/>
              <c:delete val="1"/>
              <c:extLst>
                <c:ext xmlns:c15="http://schemas.microsoft.com/office/drawing/2012/chart" uri="{CE6537A1-D6FC-4f65-9D91-7224C49458BB}"/>
                <c:ext xmlns:c16="http://schemas.microsoft.com/office/drawing/2014/chart" uri="{C3380CC4-5D6E-409C-BE32-E72D297353CC}">
                  <c16:uniqueId val="{0000000B-3394-421E-872B-8989A84CB2D7}"/>
                </c:ext>
              </c:extLst>
            </c:dLbl>
            <c:dLbl>
              <c:idx val="10"/>
              <c:delete val="1"/>
              <c:extLst>
                <c:ext xmlns:c15="http://schemas.microsoft.com/office/drawing/2012/chart" uri="{CE6537A1-D6FC-4f65-9D91-7224C49458BB}"/>
                <c:ext xmlns:c16="http://schemas.microsoft.com/office/drawing/2014/chart" uri="{C3380CC4-5D6E-409C-BE32-E72D297353CC}">
                  <c16:uniqueId val="{0000000C-3394-421E-872B-8989A84CB2D7}"/>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Sheet1!$A$118:$B$128</c:f>
              <c:multiLvlStrCache>
                <c:ptCount val="11"/>
                <c:lvl>
                  <c:pt idx="0">
                    <c:v>This Winter</c:v>
                  </c:pt>
                  <c:pt idx="1">
                    <c:v>Last Winter</c:v>
                  </c:pt>
                  <c:pt idx="2">
                    <c:v>This Winter</c:v>
                  </c:pt>
                  <c:pt idx="3">
                    <c:v>Last Winter</c:v>
                  </c:pt>
                  <c:pt idx="4">
                    <c:v>This Winter</c:v>
                  </c:pt>
                  <c:pt idx="5">
                    <c:v>Last Winter</c:v>
                  </c:pt>
                  <c:pt idx="6">
                    <c:v>This Winter</c:v>
                  </c:pt>
                  <c:pt idx="7">
                    <c:v>Last Winter</c:v>
                  </c:pt>
                  <c:pt idx="8">
                    <c:v>This Winter</c:v>
                  </c:pt>
                  <c:pt idx="9">
                    <c:v>Last Winter</c:v>
                  </c:pt>
                  <c:pt idx="10">
                    <c:v>This Winter</c:v>
                  </c:pt>
                </c:lvl>
                <c:lvl>
                  <c:pt idx="0">
                    <c:v>Beer</c:v>
                  </c:pt>
                  <c:pt idx="2">
                    <c:v>Whisky</c:v>
                  </c:pt>
                  <c:pt idx="4">
                    <c:v>Vodka</c:v>
                  </c:pt>
                  <c:pt idx="6">
                    <c:v>Rum</c:v>
                  </c:pt>
                  <c:pt idx="8">
                    <c:v>Wine</c:v>
                  </c:pt>
                  <c:pt idx="10">
                    <c:v>Gin</c:v>
                  </c:pt>
                </c:lvl>
              </c:multiLvlStrCache>
            </c:multiLvlStrRef>
          </c:cat>
          <c:val>
            <c:numRef>
              <c:f>Sheet1!$G$118:$G$128</c:f>
              <c:numCache>
                <c:formatCode>0%</c:formatCode>
                <c:ptCount val="11"/>
                <c:pt idx="0">
                  <c:v>0.66666666666666663</c:v>
                </c:pt>
                <c:pt idx="1">
                  <c:v>0.2857142857142857</c:v>
                </c:pt>
                <c:pt idx="2">
                  <c:v>0.16666666666666666</c:v>
                </c:pt>
                <c:pt idx="4">
                  <c:v>0.16666666666666666</c:v>
                </c:pt>
                <c:pt idx="5">
                  <c:v>0.2857142857142857</c:v>
                </c:pt>
                <c:pt idx="6">
                  <c:v>0.26582278481012656</c:v>
                </c:pt>
                <c:pt idx="7">
                  <c:v>0.42857142857142855</c:v>
                </c:pt>
                <c:pt idx="8">
                  <c:v>0</c:v>
                </c:pt>
                <c:pt idx="9">
                  <c:v>0</c:v>
                </c:pt>
                <c:pt idx="10">
                  <c:v>0</c:v>
                </c:pt>
              </c:numCache>
            </c:numRef>
          </c:val>
          <c:extLst>
            <c:ext xmlns:c16="http://schemas.microsoft.com/office/drawing/2014/chart" uri="{C3380CC4-5D6E-409C-BE32-E72D297353CC}">
              <c16:uniqueId val="{00000004-3394-421E-872B-8989A84CB2D7}"/>
            </c:ext>
          </c:extLst>
        </c:ser>
        <c:dLbls>
          <c:dLblPos val="outEnd"/>
          <c:showLegendKey val="0"/>
          <c:showVal val="1"/>
          <c:showCatName val="0"/>
          <c:showSerName val="0"/>
          <c:showPercent val="0"/>
          <c:showBubbleSize val="0"/>
        </c:dLbls>
        <c:gapWidth val="219"/>
        <c:overlap val="-27"/>
        <c:axId val="460945487"/>
        <c:axId val="460945967"/>
      </c:barChart>
      <c:catAx>
        <c:axId val="4609454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460945967"/>
        <c:crosses val="autoZero"/>
        <c:auto val="1"/>
        <c:lblAlgn val="ctr"/>
        <c:lblOffset val="100"/>
        <c:noMultiLvlLbl val="0"/>
      </c:catAx>
      <c:valAx>
        <c:axId val="460945967"/>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4609454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accent1"/>
          </a:solidFill>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74469139077292E-2"/>
          <c:y val="0.20139710067330285"/>
          <c:w val="0.93185339535887912"/>
          <c:h val="0.62371610496428886"/>
        </c:manualLayout>
      </c:layout>
      <c:barChart>
        <c:barDir val="col"/>
        <c:grouping val="clustered"/>
        <c:varyColors val="0"/>
        <c:ser>
          <c:idx val="0"/>
          <c:order val="0"/>
          <c:tx>
            <c:strRef>
              <c:f>'SEC '!$B$454</c:f>
              <c:strCache>
                <c:ptCount val="1"/>
                <c:pt idx="0">
                  <c:v>Higher/Upper</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'!$A$455:$A$457</c:f>
              <c:strCache>
                <c:ptCount val="3"/>
                <c:pt idx="0">
                  <c:v>Increased</c:v>
                </c:pt>
                <c:pt idx="1">
                  <c:v>Decreased</c:v>
                </c:pt>
                <c:pt idx="2">
                  <c:v>Remained the same</c:v>
                </c:pt>
              </c:strCache>
            </c:strRef>
          </c:cat>
          <c:val>
            <c:numRef>
              <c:f>'SEC '!$B$455:$B$457</c:f>
              <c:numCache>
                <c:formatCode>0%</c:formatCode>
                <c:ptCount val="3"/>
                <c:pt idx="0">
                  <c:v>0.22222222222222221</c:v>
                </c:pt>
                <c:pt idx="1">
                  <c:v>0.33333333333333331</c:v>
                </c:pt>
                <c:pt idx="2">
                  <c:v>0.44444444444444442</c:v>
                </c:pt>
              </c:numCache>
            </c:numRef>
          </c:val>
          <c:extLst>
            <c:ext xmlns:c16="http://schemas.microsoft.com/office/drawing/2014/chart" uri="{C3380CC4-5D6E-409C-BE32-E72D297353CC}">
              <c16:uniqueId val="{00000000-325C-4C84-AA9D-46256B57FA49}"/>
            </c:ext>
          </c:extLst>
        </c:ser>
        <c:ser>
          <c:idx val="1"/>
          <c:order val="1"/>
          <c:tx>
            <c:strRef>
              <c:f>'SEC '!$C$454</c:f>
              <c:strCache>
                <c:ptCount val="1"/>
                <c:pt idx="0">
                  <c:v>Upper Middle</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'!$A$455:$A$457</c:f>
              <c:strCache>
                <c:ptCount val="3"/>
                <c:pt idx="0">
                  <c:v>Increased</c:v>
                </c:pt>
                <c:pt idx="1">
                  <c:v>Decreased</c:v>
                </c:pt>
                <c:pt idx="2">
                  <c:v>Remained the same</c:v>
                </c:pt>
              </c:strCache>
            </c:strRef>
          </c:cat>
          <c:val>
            <c:numRef>
              <c:f>'SEC '!$C$455:$C$457</c:f>
              <c:numCache>
                <c:formatCode>0%</c:formatCode>
                <c:ptCount val="3"/>
                <c:pt idx="0">
                  <c:v>0.19847328244274809</c:v>
                </c:pt>
                <c:pt idx="1">
                  <c:v>0.38167938931297712</c:v>
                </c:pt>
                <c:pt idx="2">
                  <c:v>0.41984732824427479</c:v>
                </c:pt>
              </c:numCache>
            </c:numRef>
          </c:val>
          <c:extLst>
            <c:ext xmlns:c16="http://schemas.microsoft.com/office/drawing/2014/chart" uri="{C3380CC4-5D6E-409C-BE32-E72D297353CC}">
              <c16:uniqueId val="{00000001-325C-4C84-AA9D-46256B57FA49}"/>
            </c:ext>
          </c:extLst>
        </c:ser>
        <c:ser>
          <c:idx val="2"/>
          <c:order val="2"/>
          <c:tx>
            <c:strRef>
              <c:f>'SEC '!$D$454</c:f>
              <c:strCache>
                <c:ptCount val="1"/>
                <c:pt idx="0">
                  <c:v>Middle</c:v>
                </c:pt>
              </c:strCache>
            </c:strRef>
          </c:tx>
          <c:spPr>
            <a:solidFill>
              <a:schemeClr val="accent3"/>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'!$A$455:$A$457</c:f>
              <c:strCache>
                <c:ptCount val="3"/>
                <c:pt idx="0">
                  <c:v>Increased</c:v>
                </c:pt>
                <c:pt idx="1">
                  <c:v>Decreased</c:v>
                </c:pt>
                <c:pt idx="2">
                  <c:v>Remained the same</c:v>
                </c:pt>
              </c:strCache>
            </c:strRef>
          </c:cat>
          <c:val>
            <c:numRef>
              <c:f>'SEC '!$D$455:$D$457</c:f>
              <c:numCache>
                <c:formatCode>0%</c:formatCode>
                <c:ptCount val="3"/>
                <c:pt idx="0">
                  <c:v>0.23741007194244604</c:v>
                </c:pt>
                <c:pt idx="1">
                  <c:v>0.46043165467625902</c:v>
                </c:pt>
                <c:pt idx="2">
                  <c:v>0.30215827338129497</c:v>
                </c:pt>
              </c:numCache>
            </c:numRef>
          </c:val>
          <c:extLst>
            <c:ext xmlns:c16="http://schemas.microsoft.com/office/drawing/2014/chart" uri="{C3380CC4-5D6E-409C-BE32-E72D297353CC}">
              <c16:uniqueId val="{00000002-325C-4C84-AA9D-46256B57FA49}"/>
            </c:ext>
          </c:extLst>
        </c:ser>
        <c:ser>
          <c:idx val="3"/>
          <c:order val="3"/>
          <c:tx>
            <c:strRef>
              <c:f>'SEC '!$E$454</c:f>
              <c:strCache>
                <c:ptCount val="1"/>
                <c:pt idx="0">
                  <c:v>Lower Middle</c:v>
                </c:pt>
              </c:strCache>
            </c:strRef>
          </c:tx>
          <c:spPr>
            <a:solidFill>
              <a:schemeClr val="tx2">
                <a:lumMod val="75000"/>
                <a:lumOff val="25000"/>
              </a:schemeClr>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'!$A$455:$A$457</c:f>
              <c:strCache>
                <c:ptCount val="3"/>
                <c:pt idx="0">
                  <c:v>Increased</c:v>
                </c:pt>
                <c:pt idx="1">
                  <c:v>Decreased</c:v>
                </c:pt>
                <c:pt idx="2">
                  <c:v>Remained the same</c:v>
                </c:pt>
              </c:strCache>
            </c:strRef>
          </c:cat>
          <c:val>
            <c:numRef>
              <c:f>'SEC '!$E$455:$E$457</c:f>
              <c:numCache>
                <c:formatCode>0%</c:formatCode>
                <c:ptCount val="3"/>
                <c:pt idx="0">
                  <c:v>0.32692307692307693</c:v>
                </c:pt>
                <c:pt idx="1">
                  <c:v>0.34615384615384615</c:v>
                </c:pt>
                <c:pt idx="2">
                  <c:v>0.32692307692307693</c:v>
                </c:pt>
              </c:numCache>
            </c:numRef>
          </c:val>
          <c:extLst>
            <c:ext xmlns:c16="http://schemas.microsoft.com/office/drawing/2014/chart" uri="{C3380CC4-5D6E-409C-BE32-E72D297353CC}">
              <c16:uniqueId val="{00000003-325C-4C84-AA9D-46256B57FA49}"/>
            </c:ext>
          </c:extLst>
        </c:ser>
        <c:ser>
          <c:idx val="4"/>
          <c:order val="4"/>
          <c:tx>
            <c:strRef>
              <c:f>'SEC '!$F$454</c:f>
              <c:strCache>
                <c:ptCount val="1"/>
                <c:pt idx="0">
                  <c:v>Lower</c:v>
                </c:pt>
              </c:strCache>
            </c:strRef>
          </c:tx>
          <c:spPr>
            <a:solidFill>
              <a:schemeClr val="accent2">
                <a:lumMod val="60000"/>
                <a:lumOff val="40000"/>
              </a:schemeClr>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'!$A$455:$A$457</c:f>
              <c:strCache>
                <c:ptCount val="3"/>
                <c:pt idx="0">
                  <c:v>Increased</c:v>
                </c:pt>
                <c:pt idx="1">
                  <c:v>Decreased</c:v>
                </c:pt>
                <c:pt idx="2">
                  <c:v>Remained the same</c:v>
                </c:pt>
              </c:strCache>
            </c:strRef>
          </c:cat>
          <c:val>
            <c:numRef>
              <c:f>'SEC '!$F$455:$F$457</c:f>
              <c:numCache>
                <c:formatCode>0%</c:formatCode>
                <c:ptCount val="3"/>
                <c:pt idx="0">
                  <c:v>0.23529411764705882</c:v>
                </c:pt>
                <c:pt idx="1">
                  <c:v>0.47058823529411764</c:v>
                </c:pt>
                <c:pt idx="2">
                  <c:v>0.29411764705882354</c:v>
                </c:pt>
              </c:numCache>
            </c:numRef>
          </c:val>
          <c:extLst>
            <c:ext xmlns:c16="http://schemas.microsoft.com/office/drawing/2014/chart" uri="{C3380CC4-5D6E-409C-BE32-E72D297353CC}">
              <c16:uniqueId val="{00000004-325C-4C84-AA9D-46256B57FA49}"/>
            </c:ext>
          </c:extLst>
        </c:ser>
        <c:dLbls>
          <c:dLblPos val="outEnd"/>
          <c:showLegendKey val="0"/>
          <c:showVal val="1"/>
          <c:showCatName val="0"/>
          <c:showSerName val="0"/>
          <c:showPercent val="0"/>
          <c:showBubbleSize val="0"/>
        </c:dLbls>
        <c:gapWidth val="219"/>
        <c:overlap val="-27"/>
        <c:axId val="1880911152"/>
        <c:axId val="1880914992"/>
      </c:barChart>
      <c:catAx>
        <c:axId val="188091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80914992"/>
        <c:crosses val="autoZero"/>
        <c:auto val="1"/>
        <c:lblAlgn val="ctr"/>
        <c:lblOffset val="100"/>
        <c:noMultiLvlLbl val="0"/>
      </c:catAx>
      <c:valAx>
        <c:axId val="188091499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8091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446020699563724"/>
          <c:y val="2.7205037944601548E-3"/>
          <c:w val="0.77660392145443802"/>
          <c:h val="0.79795011110151914"/>
        </c:manualLayout>
      </c:layout>
      <c:barChart>
        <c:barDir val="bar"/>
        <c:grouping val="clustered"/>
        <c:varyColors val="0"/>
        <c:ser>
          <c:idx val="0"/>
          <c:order val="0"/>
          <c:tx>
            <c:strRef>
              <c:f>SEC!$B$180</c:f>
              <c:strCache>
                <c:ptCount val="1"/>
                <c:pt idx="0">
                  <c:v>Lower</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8-3914-4761-A9C3-7BA8DCDDA57B}"/>
                </c:ext>
              </c:extLst>
            </c:dLbl>
            <c:dLbl>
              <c:idx val="3"/>
              <c:layout>
                <c:manualLayout>
                  <c:x val="-7.8921259132317123E-3"/>
                  <c:y val="2.176403035568123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914-4761-A9C3-7BA8DCDDA57B}"/>
                </c:ext>
              </c:extLst>
            </c:dLbl>
            <c:dLbl>
              <c:idx val="4"/>
              <c:layout>
                <c:manualLayout>
                  <c:x val="-6.7646793541986114E-3"/>
                  <c:y val="3.264604553352185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914-4761-A9C3-7BA8DCDDA57B}"/>
                </c:ext>
              </c:extLst>
            </c:dLbl>
            <c:dLbl>
              <c:idx val="5"/>
              <c:delete val="1"/>
              <c:extLst>
                <c:ext xmlns:c15="http://schemas.microsoft.com/office/drawing/2012/chart" uri="{CE6537A1-D6FC-4f65-9D91-7224C49458BB}"/>
                <c:ext xmlns:c16="http://schemas.microsoft.com/office/drawing/2014/chart" uri="{C3380CC4-5D6E-409C-BE32-E72D297353CC}">
                  <c16:uniqueId val="{00000005-3914-4761-A9C3-7BA8DCDDA57B}"/>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SEC!$A$181:$A$186</c:f>
              <c:strCache>
                <c:ptCount val="6"/>
                <c:pt idx="0">
                  <c:v>Easy Availability</c:v>
                </c:pt>
                <c:pt idx="1">
                  <c:v>Financial Independence</c:v>
                </c:pt>
                <c:pt idx="2">
                  <c:v>Stress</c:v>
                </c:pt>
                <c:pt idx="3">
                  <c:v>Lifestyle Change</c:v>
                </c:pt>
                <c:pt idx="4">
                  <c:v>Weather Influence</c:v>
                </c:pt>
                <c:pt idx="5">
                  <c:v>Increase in Gatherings</c:v>
                </c:pt>
              </c:strCache>
            </c:strRef>
          </c:cat>
          <c:val>
            <c:numRef>
              <c:f>SEC!$B$181:$B$186</c:f>
              <c:numCache>
                <c:formatCode>0%</c:formatCode>
                <c:ptCount val="6"/>
                <c:pt idx="0">
                  <c:v>0</c:v>
                </c:pt>
                <c:pt idx="1">
                  <c:v>0.2</c:v>
                </c:pt>
                <c:pt idx="2">
                  <c:v>0.4</c:v>
                </c:pt>
                <c:pt idx="3">
                  <c:v>0.2</c:v>
                </c:pt>
                <c:pt idx="4">
                  <c:v>0.2</c:v>
                </c:pt>
                <c:pt idx="5">
                  <c:v>0</c:v>
                </c:pt>
              </c:numCache>
            </c:numRef>
          </c:val>
          <c:extLst>
            <c:ext xmlns:c16="http://schemas.microsoft.com/office/drawing/2014/chart" uri="{C3380CC4-5D6E-409C-BE32-E72D297353CC}">
              <c16:uniqueId val="{00000000-3914-4761-A9C3-7BA8DCDDA57B}"/>
            </c:ext>
          </c:extLst>
        </c:ser>
        <c:ser>
          <c:idx val="1"/>
          <c:order val="1"/>
          <c:tx>
            <c:strRef>
              <c:f>SEC!$C$180</c:f>
              <c:strCache>
                <c:ptCount val="1"/>
                <c:pt idx="0">
                  <c:v>Lower Middle</c:v>
                </c:pt>
              </c:strCache>
            </c:strRef>
          </c:tx>
          <c:spPr>
            <a:solidFill>
              <a:schemeClr val="tx2">
                <a:lumMod val="75000"/>
                <a:lumOff val="25000"/>
              </a:schemeClr>
            </a:solidFill>
            <a:ln>
              <a:noFill/>
            </a:ln>
            <a:effectLst/>
          </c:spPr>
          <c:invertIfNegative val="0"/>
          <c:dLbls>
            <c:dLbl>
              <c:idx val="0"/>
              <c:layout>
                <c:manualLayout>
                  <c:x val="-1.1274465590331018E-2"/>
                  <c:y val="5.16895720947428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914-4761-A9C3-7BA8DCDDA57B}"/>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SEC!$A$181:$A$186</c:f>
              <c:strCache>
                <c:ptCount val="6"/>
                <c:pt idx="0">
                  <c:v>Easy Availability</c:v>
                </c:pt>
                <c:pt idx="1">
                  <c:v>Financial Independence</c:v>
                </c:pt>
                <c:pt idx="2">
                  <c:v>Stress</c:v>
                </c:pt>
                <c:pt idx="3">
                  <c:v>Lifestyle Change</c:v>
                </c:pt>
                <c:pt idx="4">
                  <c:v>Weather Influence</c:v>
                </c:pt>
                <c:pt idx="5">
                  <c:v>Increase in Gatherings</c:v>
                </c:pt>
              </c:strCache>
            </c:strRef>
          </c:cat>
          <c:val>
            <c:numRef>
              <c:f>SEC!$C$181:$C$186</c:f>
              <c:numCache>
                <c:formatCode>0%</c:formatCode>
                <c:ptCount val="6"/>
                <c:pt idx="0">
                  <c:v>0.05</c:v>
                </c:pt>
                <c:pt idx="1">
                  <c:v>0.05</c:v>
                </c:pt>
                <c:pt idx="2">
                  <c:v>0.2</c:v>
                </c:pt>
                <c:pt idx="3">
                  <c:v>0.35</c:v>
                </c:pt>
                <c:pt idx="4">
                  <c:v>0.2</c:v>
                </c:pt>
                <c:pt idx="5">
                  <c:v>0.15</c:v>
                </c:pt>
              </c:numCache>
            </c:numRef>
          </c:val>
          <c:extLst>
            <c:ext xmlns:c16="http://schemas.microsoft.com/office/drawing/2014/chart" uri="{C3380CC4-5D6E-409C-BE32-E72D297353CC}">
              <c16:uniqueId val="{00000001-3914-4761-A9C3-7BA8DCDDA57B}"/>
            </c:ext>
          </c:extLst>
        </c:ser>
        <c:ser>
          <c:idx val="2"/>
          <c:order val="2"/>
          <c:tx>
            <c:strRef>
              <c:f>SEC!$D$180</c:f>
              <c:strCache>
                <c:ptCount val="1"/>
                <c:pt idx="0">
                  <c:v>Middle</c:v>
                </c:pt>
              </c:strCache>
            </c:strRef>
          </c:tx>
          <c:spPr>
            <a:solidFill>
              <a:schemeClr val="accent3"/>
            </a:solidFill>
            <a:ln>
              <a:noFill/>
            </a:ln>
            <a:effectLst/>
          </c:spPr>
          <c:invertIfNegative val="0"/>
          <c:dLbls>
            <c:dLbl>
              <c:idx val="0"/>
              <c:layout>
                <c:manualLayout>
                  <c:x val="7.8921259132317123E-3"/>
                  <c:y val="-2.720503794460154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914-4761-A9C3-7BA8DCDDA57B}"/>
                </c:ext>
              </c:extLst>
            </c:dLbl>
            <c:dLbl>
              <c:idx val="1"/>
              <c:layout>
                <c:manualLayout>
                  <c:x val="2.2548931180661623E-3"/>
                  <c:y val="1.904352656122098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914-4761-A9C3-7BA8DCDDA57B}"/>
                </c:ext>
              </c:extLst>
            </c:dLbl>
            <c:dLbl>
              <c:idx val="4"/>
              <c:layout>
                <c:manualLayout>
                  <c:x val="-8.2678459220477988E-17"/>
                  <c:y val="4.35280607113624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914-4761-A9C3-7BA8DCDDA57B}"/>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SEC!$A$181:$A$186</c:f>
              <c:strCache>
                <c:ptCount val="6"/>
                <c:pt idx="0">
                  <c:v>Easy Availability</c:v>
                </c:pt>
                <c:pt idx="1">
                  <c:v>Financial Independence</c:v>
                </c:pt>
                <c:pt idx="2">
                  <c:v>Stress</c:v>
                </c:pt>
                <c:pt idx="3">
                  <c:v>Lifestyle Change</c:v>
                </c:pt>
                <c:pt idx="4">
                  <c:v>Weather Influence</c:v>
                </c:pt>
                <c:pt idx="5">
                  <c:v>Increase in Gatherings</c:v>
                </c:pt>
              </c:strCache>
            </c:strRef>
          </c:cat>
          <c:val>
            <c:numRef>
              <c:f>SEC!$D$181:$D$186</c:f>
              <c:numCache>
                <c:formatCode>0%</c:formatCode>
                <c:ptCount val="6"/>
                <c:pt idx="0">
                  <c:v>6.0606060606060608E-2</c:v>
                </c:pt>
                <c:pt idx="1">
                  <c:v>0.12121212121212122</c:v>
                </c:pt>
                <c:pt idx="2">
                  <c:v>0.15151515151515152</c:v>
                </c:pt>
                <c:pt idx="3">
                  <c:v>0.18181818181818182</c:v>
                </c:pt>
                <c:pt idx="4">
                  <c:v>0.27272727272727271</c:v>
                </c:pt>
                <c:pt idx="5">
                  <c:v>0.21212121212121213</c:v>
                </c:pt>
              </c:numCache>
            </c:numRef>
          </c:val>
          <c:extLst>
            <c:ext xmlns:c16="http://schemas.microsoft.com/office/drawing/2014/chart" uri="{C3380CC4-5D6E-409C-BE32-E72D297353CC}">
              <c16:uniqueId val="{00000002-3914-4761-A9C3-7BA8DCDDA57B}"/>
            </c:ext>
          </c:extLst>
        </c:ser>
        <c:ser>
          <c:idx val="3"/>
          <c:order val="3"/>
          <c:tx>
            <c:strRef>
              <c:f>SEC!$E$180</c:f>
              <c:strCache>
                <c:ptCount val="1"/>
                <c:pt idx="0">
                  <c:v>Upper Middle</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6-3914-4761-A9C3-7BA8DCDDA57B}"/>
                </c:ext>
              </c:extLst>
            </c:dLbl>
            <c:dLbl>
              <c:idx val="5"/>
              <c:layout>
                <c:manualLayout>
                  <c:x val="2.2548931180662035E-3"/>
                  <c:y val="2.448453415014139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914-4761-A9C3-7BA8DCDDA57B}"/>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SEC!$A$181:$A$186</c:f>
              <c:strCache>
                <c:ptCount val="6"/>
                <c:pt idx="0">
                  <c:v>Easy Availability</c:v>
                </c:pt>
                <c:pt idx="1">
                  <c:v>Financial Independence</c:v>
                </c:pt>
                <c:pt idx="2">
                  <c:v>Stress</c:v>
                </c:pt>
                <c:pt idx="3">
                  <c:v>Lifestyle Change</c:v>
                </c:pt>
                <c:pt idx="4">
                  <c:v>Weather Influence</c:v>
                </c:pt>
                <c:pt idx="5">
                  <c:v>Increase in Gatherings</c:v>
                </c:pt>
              </c:strCache>
            </c:strRef>
          </c:cat>
          <c:val>
            <c:numRef>
              <c:f>SEC!$E$181:$E$186</c:f>
              <c:numCache>
                <c:formatCode>0%</c:formatCode>
                <c:ptCount val="6"/>
                <c:pt idx="0">
                  <c:v>3.8461538461538464E-2</c:v>
                </c:pt>
                <c:pt idx="1">
                  <c:v>0</c:v>
                </c:pt>
                <c:pt idx="2">
                  <c:v>7.6923076923076927E-2</c:v>
                </c:pt>
                <c:pt idx="3">
                  <c:v>0.30769230769230771</c:v>
                </c:pt>
                <c:pt idx="4">
                  <c:v>0.26923076923076922</c:v>
                </c:pt>
                <c:pt idx="5">
                  <c:v>0.30769230769230771</c:v>
                </c:pt>
              </c:numCache>
            </c:numRef>
          </c:val>
          <c:extLst>
            <c:ext xmlns:c16="http://schemas.microsoft.com/office/drawing/2014/chart" uri="{C3380CC4-5D6E-409C-BE32-E72D297353CC}">
              <c16:uniqueId val="{00000003-3914-4761-A9C3-7BA8DCDDA57B}"/>
            </c:ext>
          </c:extLst>
        </c:ser>
        <c:ser>
          <c:idx val="4"/>
          <c:order val="4"/>
          <c:tx>
            <c:strRef>
              <c:f>SEC!$F$180</c:f>
              <c:strCache>
                <c:ptCount val="1"/>
                <c:pt idx="0">
                  <c:v>Higher/Upper </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3914-4761-A9C3-7BA8DCDDA57B}"/>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SEC!$A$181:$A$186</c:f>
              <c:strCache>
                <c:ptCount val="6"/>
                <c:pt idx="0">
                  <c:v>Easy Availability</c:v>
                </c:pt>
                <c:pt idx="1">
                  <c:v>Financial Independence</c:v>
                </c:pt>
                <c:pt idx="2">
                  <c:v>Stress</c:v>
                </c:pt>
                <c:pt idx="3">
                  <c:v>Lifestyle Change</c:v>
                </c:pt>
                <c:pt idx="4">
                  <c:v>Weather Influence</c:v>
                </c:pt>
                <c:pt idx="5">
                  <c:v>Increase in Gatherings</c:v>
                </c:pt>
              </c:strCache>
            </c:strRef>
          </c:cat>
          <c:val>
            <c:numRef>
              <c:f>SEC!$F$181:$F$186</c:f>
              <c:numCache>
                <c:formatCode>0%</c:formatCode>
                <c:ptCount val="6"/>
                <c:pt idx="0">
                  <c:v>0</c:v>
                </c:pt>
                <c:pt idx="1">
                  <c:v>0.1</c:v>
                </c:pt>
                <c:pt idx="2">
                  <c:v>0.1</c:v>
                </c:pt>
                <c:pt idx="3">
                  <c:v>0.1</c:v>
                </c:pt>
                <c:pt idx="4">
                  <c:v>0.2</c:v>
                </c:pt>
                <c:pt idx="5">
                  <c:v>0.5</c:v>
                </c:pt>
              </c:numCache>
            </c:numRef>
          </c:val>
          <c:extLst>
            <c:ext xmlns:c16="http://schemas.microsoft.com/office/drawing/2014/chart" uri="{C3380CC4-5D6E-409C-BE32-E72D297353CC}">
              <c16:uniqueId val="{00000004-3914-4761-A9C3-7BA8DCDDA57B}"/>
            </c:ext>
          </c:extLst>
        </c:ser>
        <c:dLbls>
          <c:dLblPos val="outEnd"/>
          <c:showLegendKey val="0"/>
          <c:showVal val="1"/>
          <c:showCatName val="0"/>
          <c:showSerName val="0"/>
          <c:showPercent val="0"/>
          <c:showBubbleSize val="0"/>
        </c:dLbls>
        <c:gapWidth val="182"/>
        <c:axId val="897572239"/>
        <c:axId val="897570799"/>
      </c:barChart>
      <c:catAx>
        <c:axId val="8975722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897570799"/>
        <c:crosses val="autoZero"/>
        <c:auto val="1"/>
        <c:lblAlgn val="ctr"/>
        <c:lblOffset val="100"/>
        <c:noMultiLvlLbl val="0"/>
      </c:catAx>
      <c:valAx>
        <c:axId val="897570799"/>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8975722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SEC!$B$89</c:f>
              <c:strCache>
                <c:ptCount val="1"/>
                <c:pt idx="0">
                  <c:v>Lower</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0-978B-4001-84DC-A8551225EC75}"/>
                </c:ext>
              </c:extLst>
            </c:dLbl>
            <c:dLbl>
              <c:idx val="1"/>
              <c:delete val="1"/>
              <c:extLst>
                <c:ext xmlns:c15="http://schemas.microsoft.com/office/drawing/2012/chart" uri="{CE6537A1-D6FC-4f65-9D91-7224C49458BB}"/>
                <c:ext xmlns:c16="http://schemas.microsoft.com/office/drawing/2014/chart" uri="{C3380CC4-5D6E-409C-BE32-E72D297353CC}">
                  <c16:uniqueId val="{0000000D-978B-4001-84DC-A8551225EC75}"/>
                </c:ext>
              </c:extLst>
            </c:dLbl>
            <c:dLbl>
              <c:idx val="2"/>
              <c:delete val="1"/>
              <c:extLst>
                <c:ext xmlns:c15="http://schemas.microsoft.com/office/drawing/2012/chart" uri="{CE6537A1-D6FC-4f65-9D91-7224C49458BB}"/>
                <c:ext xmlns:c16="http://schemas.microsoft.com/office/drawing/2014/chart" uri="{C3380CC4-5D6E-409C-BE32-E72D297353CC}">
                  <c16:uniqueId val="{0000000A-978B-4001-84DC-A8551225EC75}"/>
                </c:ext>
              </c:extLst>
            </c:dLbl>
            <c:dLbl>
              <c:idx val="3"/>
              <c:delete val="1"/>
              <c:extLst>
                <c:ext xmlns:c15="http://schemas.microsoft.com/office/drawing/2012/chart" uri="{CE6537A1-D6FC-4f65-9D91-7224C49458BB}"/>
                <c:ext xmlns:c16="http://schemas.microsoft.com/office/drawing/2014/chart" uri="{C3380CC4-5D6E-409C-BE32-E72D297353CC}">
                  <c16:uniqueId val="{00000008-978B-4001-84DC-A8551225EC75}"/>
                </c:ext>
              </c:extLst>
            </c:dLbl>
            <c:dLbl>
              <c:idx val="4"/>
              <c:delete val="1"/>
              <c:extLst>
                <c:ext xmlns:c15="http://schemas.microsoft.com/office/drawing/2012/chart" uri="{CE6537A1-D6FC-4f65-9D91-7224C49458BB}"/>
                <c:ext xmlns:c16="http://schemas.microsoft.com/office/drawing/2014/chart" uri="{C3380CC4-5D6E-409C-BE32-E72D297353CC}">
                  <c16:uniqueId val="{00000006-978B-4001-84DC-A8551225EC75}"/>
                </c:ext>
              </c:extLst>
            </c:dLbl>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SEC!$A$90:$A$95</c:f>
              <c:strCache>
                <c:ptCount val="6"/>
                <c:pt idx="0">
                  <c:v>Taste Concerns</c:v>
                </c:pt>
                <c:pt idx="1">
                  <c:v>Seasonal Factors</c:v>
                </c:pt>
                <c:pt idx="2">
                  <c:v>Intention to Quit</c:v>
                </c:pt>
                <c:pt idx="3">
                  <c:v>Focus on Savings</c:v>
                </c:pt>
                <c:pt idx="4">
                  <c:v>Time Constraints</c:v>
                </c:pt>
                <c:pt idx="5">
                  <c:v>Lifestyle Change</c:v>
                </c:pt>
              </c:strCache>
            </c:strRef>
          </c:cat>
          <c:val>
            <c:numRef>
              <c:f>SEC!$B$90:$B$95</c:f>
              <c:numCache>
                <c:formatCode>0%</c:formatCode>
                <c:ptCount val="6"/>
                <c:pt idx="0">
                  <c:v>0</c:v>
                </c:pt>
                <c:pt idx="1">
                  <c:v>0</c:v>
                </c:pt>
                <c:pt idx="2">
                  <c:v>0</c:v>
                </c:pt>
                <c:pt idx="3">
                  <c:v>0</c:v>
                </c:pt>
                <c:pt idx="4">
                  <c:v>0</c:v>
                </c:pt>
                <c:pt idx="5">
                  <c:v>0.1</c:v>
                </c:pt>
              </c:numCache>
            </c:numRef>
          </c:val>
          <c:extLst>
            <c:ext xmlns:c16="http://schemas.microsoft.com/office/drawing/2014/chart" uri="{C3380CC4-5D6E-409C-BE32-E72D297353CC}">
              <c16:uniqueId val="{00000000-978B-4001-84DC-A8551225EC75}"/>
            </c:ext>
          </c:extLst>
        </c:ser>
        <c:ser>
          <c:idx val="1"/>
          <c:order val="1"/>
          <c:tx>
            <c:strRef>
              <c:f>SEC!$C$89</c:f>
              <c:strCache>
                <c:ptCount val="1"/>
                <c:pt idx="0">
                  <c:v>Lower Middle</c:v>
                </c:pt>
              </c:strCache>
            </c:strRef>
          </c:tx>
          <c:spPr>
            <a:solidFill>
              <a:schemeClr val="tx2">
                <a:lumMod val="75000"/>
                <a:lumOff val="25000"/>
              </a:schemeClr>
            </a:solidFill>
            <a:ln>
              <a:noFill/>
            </a:ln>
            <a:effectLst/>
          </c:spPr>
          <c:invertIfNegative val="0"/>
          <c:dLbls>
            <c:delete val="1"/>
          </c:dLbls>
          <c:cat>
            <c:strRef>
              <c:f>SEC!$A$90:$A$95</c:f>
              <c:strCache>
                <c:ptCount val="6"/>
                <c:pt idx="0">
                  <c:v>Taste Concerns</c:v>
                </c:pt>
                <c:pt idx="1">
                  <c:v>Seasonal Factors</c:v>
                </c:pt>
                <c:pt idx="2">
                  <c:v>Intention to Quit</c:v>
                </c:pt>
                <c:pt idx="3">
                  <c:v>Focus on Savings</c:v>
                </c:pt>
                <c:pt idx="4">
                  <c:v>Time Constraints</c:v>
                </c:pt>
                <c:pt idx="5">
                  <c:v>Lifestyle Change</c:v>
                </c:pt>
              </c:strCache>
            </c:strRef>
          </c:cat>
          <c:val>
            <c:numRef>
              <c:f>SEC!$C$90:$C$95</c:f>
              <c:numCache>
                <c:formatCode>0%</c:formatCode>
                <c:ptCount val="6"/>
                <c:pt idx="0">
                  <c:v>0</c:v>
                </c:pt>
                <c:pt idx="1">
                  <c:v>0</c:v>
                </c:pt>
                <c:pt idx="2">
                  <c:v>0</c:v>
                </c:pt>
                <c:pt idx="3">
                  <c:v>0</c:v>
                </c:pt>
                <c:pt idx="4">
                  <c:v>0</c:v>
                </c:pt>
                <c:pt idx="5">
                  <c:v>0.1111111111111111</c:v>
                </c:pt>
              </c:numCache>
            </c:numRef>
          </c:val>
          <c:extLst>
            <c:ext xmlns:c16="http://schemas.microsoft.com/office/drawing/2014/chart" uri="{C3380CC4-5D6E-409C-BE32-E72D297353CC}">
              <c16:uniqueId val="{00000001-978B-4001-84DC-A8551225EC75}"/>
            </c:ext>
          </c:extLst>
        </c:ser>
        <c:ser>
          <c:idx val="2"/>
          <c:order val="2"/>
          <c:tx>
            <c:strRef>
              <c:f>SEC!$D$89</c:f>
              <c:strCache>
                <c:ptCount val="1"/>
                <c:pt idx="0">
                  <c:v>Middle</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SEC!$A$90:$A$95</c:f>
              <c:strCache>
                <c:ptCount val="6"/>
                <c:pt idx="0">
                  <c:v>Taste Concerns</c:v>
                </c:pt>
                <c:pt idx="1">
                  <c:v>Seasonal Factors</c:v>
                </c:pt>
                <c:pt idx="2">
                  <c:v>Intention to Quit</c:v>
                </c:pt>
                <c:pt idx="3">
                  <c:v>Focus on Savings</c:v>
                </c:pt>
                <c:pt idx="4">
                  <c:v>Time Constraints</c:v>
                </c:pt>
                <c:pt idx="5">
                  <c:v>Lifestyle Change</c:v>
                </c:pt>
              </c:strCache>
            </c:strRef>
          </c:cat>
          <c:val>
            <c:numRef>
              <c:f>SEC!$D$90:$D$95</c:f>
              <c:numCache>
                <c:formatCode>0%</c:formatCode>
                <c:ptCount val="6"/>
                <c:pt idx="0">
                  <c:v>2.9411764705882353E-2</c:v>
                </c:pt>
                <c:pt idx="1">
                  <c:v>2.9411764705882353E-2</c:v>
                </c:pt>
                <c:pt idx="2">
                  <c:v>2.9411764705882353E-2</c:v>
                </c:pt>
                <c:pt idx="3">
                  <c:v>2.9411764705882353E-2</c:v>
                </c:pt>
                <c:pt idx="4">
                  <c:v>5.8823529411764705E-2</c:v>
                </c:pt>
                <c:pt idx="5">
                  <c:v>5.8823529411764705E-2</c:v>
                </c:pt>
              </c:numCache>
            </c:numRef>
          </c:val>
          <c:extLst>
            <c:ext xmlns:c16="http://schemas.microsoft.com/office/drawing/2014/chart" uri="{C3380CC4-5D6E-409C-BE32-E72D297353CC}">
              <c16:uniqueId val="{00000002-978B-4001-84DC-A8551225EC75}"/>
            </c:ext>
          </c:extLst>
        </c:ser>
        <c:ser>
          <c:idx val="3"/>
          <c:order val="3"/>
          <c:tx>
            <c:strRef>
              <c:f>SEC!$E$89</c:f>
              <c:strCache>
                <c:ptCount val="1"/>
                <c:pt idx="0">
                  <c:v>Upper Middle</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F-978B-4001-84DC-A8551225EC75}"/>
                </c:ext>
              </c:extLst>
            </c:dLbl>
            <c:dLbl>
              <c:idx val="1"/>
              <c:delete val="1"/>
              <c:extLst>
                <c:ext xmlns:c15="http://schemas.microsoft.com/office/drawing/2012/chart" uri="{CE6537A1-D6FC-4f65-9D91-7224C49458BB}"/>
                <c:ext xmlns:c16="http://schemas.microsoft.com/office/drawing/2014/chart" uri="{C3380CC4-5D6E-409C-BE32-E72D297353CC}">
                  <c16:uniqueId val="{0000000C-978B-4001-84DC-A8551225EC75}"/>
                </c:ext>
              </c:extLst>
            </c:dLbl>
            <c:dLbl>
              <c:idx val="3"/>
              <c:delete val="1"/>
              <c:extLst>
                <c:ext xmlns:c15="http://schemas.microsoft.com/office/drawing/2012/chart" uri="{CE6537A1-D6FC-4f65-9D91-7224C49458BB}"/>
                <c:ext xmlns:c16="http://schemas.microsoft.com/office/drawing/2014/chart" uri="{C3380CC4-5D6E-409C-BE32-E72D297353CC}">
                  <c16:uniqueId val="{00000007-978B-4001-84DC-A8551225EC75}"/>
                </c:ext>
              </c:extLst>
            </c:dLbl>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SEC!$A$90:$A$95</c:f>
              <c:strCache>
                <c:ptCount val="6"/>
                <c:pt idx="0">
                  <c:v>Taste Concerns</c:v>
                </c:pt>
                <c:pt idx="1">
                  <c:v>Seasonal Factors</c:v>
                </c:pt>
                <c:pt idx="2">
                  <c:v>Intention to Quit</c:v>
                </c:pt>
                <c:pt idx="3">
                  <c:v>Focus on Savings</c:v>
                </c:pt>
                <c:pt idx="4">
                  <c:v>Time Constraints</c:v>
                </c:pt>
                <c:pt idx="5">
                  <c:v>Lifestyle Change</c:v>
                </c:pt>
              </c:strCache>
            </c:strRef>
          </c:cat>
          <c:val>
            <c:numRef>
              <c:f>SEC!$E$90:$E$95</c:f>
              <c:numCache>
                <c:formatCode>0%</c:formatCode>
                <c:ptCount val="6"/>
                <c:pt idx="0">
                  <c:v>0</c:v>
                </c:pt>
                <c:pt idx="1">
                  <c:v>0</c:v>
                </c:pt>
                <c:pt idx="2">
                  <c:v>0.06</c:v>
                </c:pt>
                <c:pt idx="3">
                  <c:v>0</c:v>
                </c:pt>
                <c:pt idx="4">
                  <c:v>0.06</c:v>
                </c:pt>
                <c:pt idx="5">
                  <c:v>0.1</c:v>
                </c:pt>
              </c:numCache>
            </c:numRef>
          </c:val>
          <c:extLst>
            <c:ext xmlns:c16="http://schemas.microsoft.com/office/drawing/2014/chart" uri="{C3380CC4-5D6E-409C-BE32-E72D297353CC}">
              <c16:uniqueId val="{00000003-978B-4001-84DC-A8551225EC75}"/>
            </c:ext>
          </c:extLst>
        </c:ser>
        <c:ser>
          <c:idx val="4"/>
          <c:order val="4"/>
          <c:tx>
            <c:strRef>
              <c:f>SEC!$F$89</c:f>
              <c:strCache>
                <c:ptCount val="1"/>
                <c:pt idx="0">
                  <c:v>Higher/Upper</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E-978B-4001-84DC-A8551225EC75}"/>
                </c:ext>
              </c:extLst>
            </c:dLbl>
            <c:dLbl>
              <c:idx val="1"/>
              <c:delete val="1"/>
              <c:extLst>
                <c:ext xmlns:c15="http://schemas.microsoft.com/office/drawing/2012/chart" uri="{CE6537A1-D6FC-4f65-9D91-7224C49458BB}"/>
                <c:ext xmlns:c16="http://schemas.microsoft.com/office/drawing/2014/chart" uri="{C3380CC4-5D6E-409C-BE32-E72D297353CC}">
                  <c16:uniqueId val="{0000000B-978B-4001-84DC-A8551225EC75}"/>
                </c:ext>
              </c:extLst>
            </c:dLbl>
            <c:dLbl>
              <c:idx val="2"/>
              <c:delete val="1"/>
              <c:extLst>
                <c:ext xmlns:c15="http://schemas.microsoft.com/office/drawing/2012/chart" uri="{CE6537A1-D6FC-4f65-9D91-7224C49458BB}"/>
                <c:ext xmlns:c16="http://schemas.microsoft.com/office/drawing/2014/chart" uri="{C3380CC4-5D6E-409C-BE32-E72D297353CC}">
                  <c16:uniqueId val="{00000009-978B-4001-84DC-A8551225EC75}"/>
                </c:ext>
              </c:extLst>
            </c:dLbl>
            <c:dLbl>
              <c:idx val="5"/>
              <c:delete val="1"/>
              <c:extLst>
                <c:ext xmlns:c15="http://schemas.microsoft.com/office/drawing/2012/chart" uri="{CE6537A1-D6FC-4f65-9D91-7224C49458BB}"/>
                <c:ext xmlns:c16="http://schemas.microsoft.com/office/drawing/2014/chart" uri="{C3380CC4-5D6E-409C-BE32-E72D297353CC}">
                  <c16:uniqueId val="{00000005-978B-4001-84DC-A8551225EC75}"/>
                </c:ext>
              </c:extLst>
            </c:dLbl>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SEC!$A$90:$A$95</c:f>
              <c:strCache>
                <c:ptCount val="6"/>
                <c:pt idx="0">
                  <c:v>Taste Concerns</c:v>
                </c:pt>
                <c:pt idx="1">
                  <c:v>Seasonal Factors</c:v>
                </c:pt>
                <c:pt idx="2">
                  <c:v>Intention to Quit</c:v>
                </c:pt>
                <c:pt idx="3">
                  <c:v>Focus on Savings</c:v>
                </c:pt>
                <c:pt idx="4">
                  <c:v>Time Constraints</c:v>
                </c:pt>
                <c:pt idx="5">
                  <c:v>Lifestyle Change</c:v>
                </c:pt>
              </c:strCache>
            </c:strRef>
          </c:cat>
          <c:val>
            <c:numRef>
              <c:f>SEC!$F$90:$F$95</c:f>
              <c:numCache>
                <c:formatCode>0%</c:formatCode>
                <c:ptCount val="6"/>
                <c:pt idx="0">
                  <c:v>0</c:v>
                </c:pt>
                <c:pt idx="1">
                  <c:v>0</c:v>
                </c:pt>
                <c:pt idx="2">
                  <c:v>0</c:v>
                </c:pt>
                <c:pt idx="3">
                  <c:v>6.6666666666666666E-2</c:v>
                </c:pt>
                <c:pt idx="4">
                  <c:v>0.2</c:v>
                </c:pt>
                <c:pt idx="5">
                  <c:v>0</c:v>
                </c:pt>
              </c:numCache>
            </c:numRef>
          </c:val>
          <c:extLst>
            <c:ext xmlns:c16="http://schemas.microsoft.com/office/drawing/2014/chart" uri="{C3380CC4-5D6E-409C-BE32-E72D297353CC}">
              <c16:uniqueId val="{00000004-978B-4001-84DC-A8551225EC75}"/>
            </c:ext>
          </c:extLst>
        </c:ser>
        <c:dLbls>
          <c:dLblPos val="outEnd"/>
          <c:showLegendKey val="0"/>
          <c:showVal val="1"/>
          <c:showCatName val="0"/>
          <c:showSerName val="0"/>
          <c:showPercent val="0"/>
          <c:showBubbleSize val="0"/>
        </c:dLbls>
        <c:gapWidth val="182"/>
        <c:axId val="772552959"/>
        <c:axId val="649539311"/>
      </c:barChart>
      <c:catAx>
        <c:axId val="77255295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649539311"/>
        <c:crosses val="autoZero"/>
        <c:auto val="1"/>
        <c:lblAlgn val="ctr"/>
        <c:lblOffset val="100"/>
        <c:noMultiLvlLbl val="0"/>
      </c:catAx>
      <c:valAx>
        <c:axId val="649539311"/>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7725529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SEC!$B$96</c:f>
              <c:strCache>
                <c:ptCount val="1"/>
                <c:pt idx="0">
                  <c:v>Lower</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F964-469E-8464-4F3BF9C8C315}"/>
                </c:ext>
              </c:extLst>
            </c:dLbl>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SEC!$A$97:$A$101</c:f>
              <c:strCache>
                <c:ptCount val="5"/>
                <c:pt idx="0">
                  <c:v>Reduction in Social Gatherings</c:v>
                </c:pt>
                <c:pt idx="1">
                  <c:v>Price Increase</c:v>
                </c:pt>
                <c:pt idx="2">
                  <c:v>Family Pressure</c:v>
                </c:pt>
                <c:pt idx="3">
                  <c:v>Financial Constraints</c:v>
                </c:pt>
                <c:pt idx="4">
                  <c:v>Health-Related Reasons</c:v>
                </c:pt>
              </c:strCache>
            </c:strRef>
          </c:cat>
          <c:val>
            <c:numRef>
              <c:f>SEC!$B$97:$B$101</c:f>
              <c:numCache>
                <c:formatCode>0%</c:formatCode>
                <c:ptCount val="5"/>
                <c:pt idx="0">
                  <c:v>0</c:v>
                </c:pt>
                <c:pt idx="1">
                  <c:v>0.1</c:v>
                </c:pt>
                <c:pt idx="2">
                  <c:v>0.3</c:v>
                </c:pt>
                <c:pt idx="3">
                  <c:v>0.3</c:v>
                </c:pt>
                <c:pt idx="4">
                  <c:v>0.2</c:v>
                </c:pt>
              </c:numCache>
            </c:numRef>
          </c:val>
          <c:extLst>
            <c:ext xmlns:c16="http://schemas.microsoft.com/office/drawing/2014/chart" uri="{C3380CC4-5D6E-409C-BE32-E72D297353CC}">
              <c16:uniqueId val="{00000000-F964-469E-8464-4F3BF9C8C315}"/>
            </c:ext>
          </c:extLst>
        </c:ser>
        <c:ser>
          <c:idx val="1"/>
          <c:order val="1"/>
          <c:tx>
            <c:strRef>
              <c:f>SEC!$C$96</c:f>
              <c:strCache>
                <c:ptCount val="1"/>
                <c:pt idx="0">
                  <c:v>Lower Middle</c:v>
                </c:pt>
              </c:strCache>
            </c:strRef>
          </c:tx>
          <c:spPr>
            <a:solidFill>
              <a:schemeClr val="tx2">
                <a:lumMod val="75000"/>
                <a:lumOff val="25000"/>
              </a:schemeClr>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SEC!$A$97:$A$101</c:f>
              <c:strCache>
                <c:ptCount val="5"/>
                <c:pt idx="0">
                  <c:v>Reduction in Social Gatherings</c:v>
                </c:pt>
                <c:pt idx="1">
                  <c:v>Price Increase</c:v>
                </c:pt>
                <c:pt idx="2">
                  <c:v>Family Pressure</c:v>
                </c:pt>
                <c:pt idx="3">
                  <c:v>Financial Constraints</c:v>
                </c:pt>
                <c:pt idx="4">
                  <c:v>Health-Related Reasons</c:v>
                </c:pt>
              </c:strCache>
            </c:strRef>
          </c:cat>
          <c:val>
            <c:numRef>
              <c:f>SEC!$C$97:$C$101</c:f>
              <c:numCache>
                <c:formatCode>0%</c:formatCode>
                <c:ptCount val="5"/>
                <c:pt idx="0">
                  <c:v>5.5555555555555552E-2</c:v>
                </c:pt>
                <c:pt idx="1">
                  <c:v>0.16666666666666666</c:v>
                </c:pt>
                <c:pt idx="2">
                  <c:v>0.22222222222222221</c:v>
                </c:pt>
                <c:pt idx="3">
                  <c:v>5.5555555555555552E-2</c:v>
                </c:pt>
                <c:pt idx="4">
                  <c:v>0.3888888888888889</c:v>
                </c:pt>
              </c:numCache>
            </c:numRef>
          </c:val>
          <c:extLst>
            <c:ext xmlns:c16="http://schemas.microsoft.com/office/drawing/2014/chart" uri="{C3380CC4-5D6E-409C-BE32-E72D297353CC}">
              <c16:uniqueId val="{00000001-F964-469E-8464-4F3BF9C8C315}"/>
            </c:ext>
          </c:extLst>
        </c:ser>
        <c:ser>
          <c:idx val="2"/>
          <c:order val="2"/>
          <c:tx>
            <c:strRef>
              <c:f>SEC!$D$96</c:f>
              <c:strCache>
                <c:ptCount val="1"/>
                <c:pt idx="0">
                  <c:v>Middle</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SEC!$A$97:$A$101</c:f>
              <c:strCache>
                <c:ptCount val="5"/>
                <c:pt idx="0">
                  <c:v>Reduction in Social Gatherings</c:v>
                </c:pt>
                <c:pt idx="1">
                  <c:v>Price Increase</c:v>
                </c:pt>
                <c:pt idx="2">
                  <c:v>Family Pressure</c:v>
                </c:pt>
                <c:pt idx="3">
                  <c:v>Financial Constraints</c:v>
                </c:pt>
                <c:pt idx="4">
                  <c:v>Health-Related Reasons</c:v>
                </c:pt>
              </c:strCache>
            </c:strRef>
          </c:cat>
          <c:val>
            <c:numRef>
              <c:f>SEC!$D$97:$D$101</c:f>
              <c:numCache>
                <c:formatCode>0%</c:formatCode>
                <c:ptCount val="5"/>
                <c:pt idx="0">
                  <c:v>0.14705882352941177</c:v>
                </c:pt>
                <c:pt idx="1">
                  <c:v>0.13235294117647059</c:v>
                </c:pt>
                <c:pt idx="2">
                  <c:v>4.4117647058823532E-2</c:v>
                </c:pt>
                <c:pt idx="3">
                  <c:v>0.23529411764705882</c:v>
                </c:pt>
                <c:pt idx="4">
                  <c:v>0.23529411764705882</c:v>
                </c:pt>
              </c:numCache>
            </c:numRef>
          </c:val>
          <c:extLst>
            <c:ext xmlns:c16="http://schemas.microsoft.com/office/drawing/2014/chart" uri="{C3380CC4-5D6E-409C-BE32-E72D297353CC}">
              <c16:uniqueId val="{00000002-F964-469E-8464-4F3BF9C8C315}"/>
            </c:ext>
          </c:extLst>
        </c:ser>
        <c:ser>
          <c:idx val="3"/>
          <c:order val="3"/>
          <c:tx>
            <c:strRef>
              <c:f>SEC!$E$96</c:f>
              <c:strCache>
                <c:ptCount val="1"/>
                <c:pt idx="0">
                  <c:v>Upper Middle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SEC!$A$97:$A$101</c:f>
              <c:strCache>
                <c:ptCount val="5"/>
                <c:pt idx="0">
                  <c:v>Reduction in Social Gatherings</c:v>
                </c:pt>
                <c:pt idx="1">
                  <c:v>Price Increase</c:v>
                </c:pt>
                <c:pt idx="2">
                  <c:v>Family Pressure</c:v>
                </c:pt>
                <c:pt idx="3">
                  <c:v>Financial Constraints</c:v>
                </c:pt>
                <c:pt idx="4">
                  <c:v>Health-Related Reasons</c:v>
                </c:pt>
              </c:strCache>
            </c:strRef>
          </c:cat>
          <c:val>
            <c:numRef>
              <c:f>SEC!$E$97:$E$101</c:f>
              <c:numCache>
                <c:formatCode>0%</c:formatCode>
                <c:ptCount val="5"/>
                <c:pt idx="0">
                  <c:v>0.16</c:v>
                </c:pt>
                <c:pt idx="1">
                  <c:v>0.12</c:v>
                </c:pt>
                <c:pt idx="2">
                  <c:v>0.06</c:v>
                </c:pt>
                <c:pt idx="3">
                  <c:v>0.18</c:v>
                </c:pt>
                <c:pt idx="4">
                  <c:v>0.26</c:v>
                </c:pt>
              </c:numCache>
            </c:numRef>
          </c:val>
          <c:extLst>
            <c:ext xmlns:c16="http://schemas.microsoft.com/office/drawing/2014/chart" uri="{C3380CC4-5D6E-409C-BE32-E72D297353CC}">
              <c16:uniqueId val="{00000003-F964-469E-8464-4F3BF9C8C315}"/>
            </c:ext>
          </c:extLst>
        </c:ser>
        <c:ser>
          <c:idx val="4"/>
          <c:order val="4"/>
          <c:tx>
            <c:strRef>
              <c:f>SEC!$F$96</c:f>
              <c:strCache>
                <c:ptCount val="1"/>
                <c:pt idx="0">
                  <c:v>Higher/Upper</c:v>
                </c:pt>
              </c:strCache>
            </c:strRef>
          </c:tx>
          <c:spPr>
            <a:solidFill>
              <a:schemeClr val="accent1"/>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6-F964-469E-8464-4F3BF9C8C315}"/>
                </c:ext>
              </c:extLst>
            </c:dLbl>
            <c:dLbl>
              <c:idx val="2"/>
              <c:delete val="1"/>
              <c:extLst>
                <c:ext xmlns:c15="http://schemas.microsoft.com/office/drawing/2012/chart" uri="{CE6537A1-D6FC-4f65-9D91-7224C49458BB}"/>
                <c:ext xmlns:c16="http://schemas.microsoft.com/office/drawing/2014/chart" uri="{C3380CC4-5D6E-409C-BE32-E72D297353CC}">
                  <c16:uniqueId val="{00000005-F964-469E-8464-4F3BF9C8C315}"/>
                </c:ext>
              </c:extLst>
            </c:dLbl>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SEC!$A$97:$A$101</c:f>
              <c:strCache>
                <c:ptCount val="5"/>
                <c:pt idx="0">
                  <c:v>Reduction in Social Gatherings</c:v>
                </c:pt>
                <c:pt idx="1">
                  <c:v>Price Increase</c:v>
                </c:pt>
                <c:pt idx="2">
                  <c:v>Family Pressure</c:v>
                </c:pt>
                <c:pt idx="3">
                  <c:v>Financial Constraints</c:v>
                </c:pt>
                <c:pt idx="4">
                  <c:v>Health-Related Reasons</c:v>
                </c:pt>
              </c:strCache>
            </c:strRef>
          </c:cat>
          <c:val>
            <c:numRef>
              <c:f>SEC!$F$97:$F$101</c:f>
              <c:numCache>
                <c:formatCode>0%</c:formatCode>
                <c:ptCount val="5"/>
                <c:pt idx="0">
                  <c:v>0.13333333333333333</c:v>
                </c:pt>
                <c:pt idx="1">
                  <c:v>0</c:v>
                </c:pt>
                <c:pt idx="2">
                  <c:v>0</c:v>
                </c:pt>
                <c:pt idx="3">
                  <c:v>6.6666666666666666E-2</c:v>
                </c:pt>
                <c:pt idx="4">
                  <c:v>0.53333333333333333</c:v>
                </c:pt>
              </c:numCache>
            </c:numRef>
          </c:val>
          <c:extLst>
            <c:ext xmlns:c16="http://schemas.microsoft.com/office/drawing/2014/chart" uri="{C3380CC4-5D6E-409C-BE32-E72D297353CC}">
              <c16:uniqueId val="{00000004-F964-469E-8464-4F3BF9C8C315}"/>
            </c:ext>
          </c:extLst>
        </c:ser>
        <c:dLbls>
          <c:dLblPos val="outEnd"/>
          <c:showLegendKey val="0"/>
          <c:showVal val="1"/>
          <c:showCatName val="0"/>
          <c:showSerName val="0"/>
          <c:showPercent val="0"/>
          <c:showBubbleSize val="0"/>
        </c:dLbls>
        <c:gapWidth val="182"/>
        <c:axId val="533899151"/>
        <c:axId val="533898191"/>
      </c:barChart>
      <c:catAx>
        <c:axId val="53389915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33898191"/>
        <c:crosses val="autoZero"/>
        <c:auto val="1"/>
        <c:lblAlgn val="ctr"/>
        <c:lblOffset val="100"/>
        <c:noMultiLvlLbl val="0"/>
      </c:catAx>
      <c:valAx>
        <c:axId val="533898191"/>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338991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74469139077292E-2"/>
          <c:y val="0.1392745635824191"/>
          <c:w val="0.93185339535887912"/>
          <c:h val="0.68746938177050987"/>
        </c:manualLayout>
      </c:layout>
      <c:barChart>
        <c:barDir val="col"/>
        <c:grouping val="clustered"/>
        <c:varyColors val="0"/>
        <c:ser>
          <c:idx val="0"/>
          <c:order val="0"/>
          <c:tx>
            <c:strRef>
              <c:f>SEC!$B$287</c:f>
              <c:strCache>
                <c:ptCount val="1"/>
                <c:pt idx="0">
                  <c:v>Higher/Upper </c:v>
                </c:pt>
              </c:strCache>
            </c:strRef>
          </c:tx>
          <c:spPr>
            <a:solidFill>
              <a:schemeClr val="accent1"/>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5-E4E5-441D-AA2A-83623FCC02C0}"/>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SEC!$A$288:$A$290</c:f>
              <c:strCache>
                <c:ptCount val="3"/>
                <c:pt idx="0">
                  <c:v>Consistent Consumption</c:v>
                </c:pt>
                <c:pt idx="1">
                  <c:v>Drinking Only During Gatherings</c:v>
                </c:pt>
                <c:pt idx="2">
                  <c:v>Consistent Financial Situation</c:v>
                </c:pt>
              </c:strCache>
            </c:strRef>
          </c:cat>
          <c:val>
            <c:numRef>
              <c:f>SEC!$B$288:$B$290</c:f>
              <c:numCache>
                <c:formatCode>0%</c:formatCode>
                <c:ptCount val="3"/>
                <c:pt idx="0">
                  <c:v>0.6</c:v>
                </c:pt>
                <c:pt idx="1">
                  <c:v>0.4</c:v>
                </c:pt>
                <c:pt idx="2">
                  <c:v>0</c:v>
                </c:pt>
              </c:numCache>
            </c:numRef>
          </c:val>
          <c:extLst>
            <c:ext xmlns:c16="http://schemas.microsoft.com/office/drawing/2014/chart" uri="{C3380CC4-5D6E-409C-BE32-E72D297353CC}">
              <c16:uniqueId val="{00000000-E4E5-441D-AA2A-83623FCC02C0}"/>
            </c:ext>
          </c:extLst>
        </c:ser>
        <c:ser>
          <c:idx val="1"/>
          <c:order val="1"/>
          <c:tx>
            <c:strRef>
              <c:f>SEC!$C$287</c:f>
              <c:strCache>
                <c:ptCount val="1"/>
                <c:pt idx="0">
                  <c:v>Upper Middle </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SEC!$A$288:$A$290</c:f>
              <c:strCache>
                <c:ptCount val="3"/>
                <c:pt idx="0">
                  <c:v>Consistent Consumption</c:v>
                </c:pt>
                <c:pt idx="1">
                  <c:v>Drinking Only During Gatherings</c:v>
                </c:pt>
                <c:pt idx="2">
                  <c:v>Consistent Financial Situation</c:v>
                </c:pt>
              </c:strCache>
            </c:strRef>
          </c:cat>
          <c:val>
            <c:numRef>
              <c:f>SEC!$C$288:$C$290</c:f>
              <c:numCache>
                <c:formatCode>0%</c:formatCode>
                <c:ptCount val="3"/>
                <c:pt idx="0">
                  <c:v>0.45454545454545453</c:v>
                </c:pt>
                <c:pt idx="1">
                  <c:v>0.38181818181818183</c:v>
                </c:pt>
                <c:pt idx="2">
                  <c:v>0.16363636363636364</c:v>
                </c:pt>
              </c:numCache>
            </c:numRef>
          </c:val>
          <c:extLst>
            <c:ext xmlns:c16="http://schemas.microsoft.com/office/drawing/2014/chart" uri="{C3380CC4-5D6E-409C-BE32-E72D297353CC}">
              <c16:uniqueId val="{00000001-E4E5-441D-AA2A-83623FCC02C0}"/>
            </c:ext>
          </c:extLst>
        </c:ser>
        <c:ser>
          <c:idx val="2"/>
          <c:order val="2"/>
          <c:tx>
            <c:strRef>
              <c:f>SEC!$D$287</c:f>
              <c:strCache>
                <c:ptCount val="1"/>
                <c:pt idx="0">
                  <c:v>Middle </c:v>
                </c:pt>
              </c:strCache>
            </c:strRef>
          </c:tx>
          <c:spPr>
            <a:solidFill>
              <a:schemeClr val="accent3"/>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SEC!$A$288:$A$290</c:f>
              <c:strCache>
                <c:ptCount val="3"/>
                <c:pt idx="0">
                  <c:v>Consistent Consumption</c:v>
                </c:pt>
                <c:pt idx="1">
                  <c:v>Drinking Only During Gatherings</c:v>
                </c:pt>
                <c:pt idx="2">
                  <c:v>Consistent Financial Situation</c:v>
                </c:pt>
              </c:strCache>
            </c:strRef>
          </c:cat>
          <c:val>
            <c:numRef>
              <c:f>SEC!$D$288:$D$290</c:f>
              <c:numCache>
                <c:formatCode>0%</c:formatCode>
                <c:ptCount val="3"/>
                <c:pt idx="0">
                  <c:v>0.52380952380952384</c:v>
                </c:pt>
                <c:pt idx="1">
                  <c:v>0.35714285714285715</c:v>
                </c:pt>
                <c:pt idx="2">
                  <c:v>0.11904761904761904</c:v>
                </c:pt>
              </c:numCache>
            </c:numRef>
          </c:val>
          <c:extLst>
            <c:ext xmlns:c16="http://schemas.microsoft.com/office/drawing/2014/chart" uri="{C3380CC4-5D6E-409C-BE32-E72D297353CC}">
              <c16:uniqueId val="{00000002-E4E5-441D-AA2A-83623FCC02C0}"/>
            </c:ext>
          </c:extLst>
        </c:ser>
        <c:ser>
          <c:idx val="3"/>
          <c:order val="3"/>
          <c:tx>
            <c:strRef>
              <c:f>SEC!$E$287</c:f>
              <c:strCache>
                <c:ptCount val="1"/>
                <c:pt idx="0">
                  <c:v>Lower Middle</c:v>
                </c:pt>
              </c:strCache>
            </c:strRef>
          </c:tx>
          <c:spPr>
            <a:solidFill>
              <a:schemeClr val="tx2">
                <a:lumMod val="75000"/>
                <a:lumOff val="25000"/>
              </a:schemeClr>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SEC!$A$288:$A$290</c:f>
              <c:strCache>
                <c:ptCount val="3"/>
                <c:pt idx="0">
                  <c:v>Consistent Consumption</c:v>
                </c:pt>
                <c:pt idx="1">
                  <c:v>Drinking Only During Gatherings</c:v>
                </c:pt>
                <c:pt idx="2">
                  <c:v>Consistent Financial Situation</c:v>
                </c:pt>
              </c:strCache>
            </c:strRef>
          </c:cat>
          <c:val>
            <c:numRef>
              <c:f>SEC!$E$288:$E$290</c:f>
              <c:numCache>
                <c:formatCode>0%</c:formatCode>
                <c:ptCount val="3"/>
                <c:pt idx="0">
                  <c:v>0.52941176470588236</c:v>
                </c:pt>
                <c:pt idx="1">
                  <c:v>0.29411764705882354</c:v>
                </c:pt>
                <c:pt idx="2">
                  <c:v>0.17647058823529413</c:v>
                </c:pt>
              </c:numCache>
            </c:numRef>
          </c:val>
          <c:extLst>
            <c:ext xmlns:c16="http://schemas.microsoft.com/office/drawing/2014/chart" uri="{C3380CC4-5D6E-409C-BE32-E72D297353CC}">
              <c16:uniqueId val="{00000003-E4E5-441D-AA2A-83623FCC02C0}"/>
            </c:ext>
          </c:extLst>
        </c:ser>
        <c:ser>
          <c:idx val="4"/>
          <c:order val="4"/>
          <c:tx>
            <c:strRef>
              <c:f>SEC!$F$287</c:f>
              <c:strCache>
                <c:ptCount val="1"/>
                <c:pt idx="0">
                  <c:v>Lower</c:v>
                </c:pt>
              </c:strCache>
            </c:strRef>
          </c:tx>
          <c:spPr>
            <a:solidFill>
              <a:schemeClr val="accent2">
                <a:lumMod val="60000"/>
                <a:lumOff val="40000"/>
              </a:schemeClr>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6-E4E5-441D-AA2A-83623FCC02C0}"/>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SEC!$A$288:$A$290</c:f>
              <c:strCache>
                <c:ptCount val="3"/>
                <c:pt idx="0">
                  <c:v>Consistent Consumption</c:v>
                </c:pt>
                <c:pt idx="1">
                  <c:v>Drinking Only During Gatherings</c:v>
                </c:pt>
                <c:pt idx="2">
                  <c:v>Consistent Financial Situation</c:v>
                </c:pt>
              </c:strCache>
            </c:strRef>
          </c:cat>
          <c:val>
            <c:numRef>
              <c:f>SEC!$F$288:$F$290</c:f>
              <c:numCache>
                <c:formatCode>0%</c:formatCode>
                <c:ptCount val="3"/>
                <c:pt idx="0">
                  <c:v>0.6</c:v>
                </c:pt>
                <c:pt idx="1">
                  <c:v>0.4</c:v>
                </c:pt>
                <c:pt idx="2">
                  <c:v>0</c:v>
                </c:pt>
              </c:numCache>
            </c:numRef>
          </c:val>
          <c:extLst>
            <c:ext xmlns:c16="http://schemas.microsoft.com/office/drawing/2014/chart" uri="{C3380CC4-5D6E-409C-BE32-E72D297353CC}">
              <c16:uniqueId val="{00000004-E4E5-441D-AA2A-83623FCC02C0}"/>
            </c:ext>
          </c:extLst>
        </c:ser>
        <c:dLbls>
          <c:dLblPos val="outEnd"/>
          <c:showLegendKey val="0"/>
          <c:showVal val="1"/>
          <c:showCatName val="0"/>
          <c:showSerName val="0"/>
          <c:showPercent val="0"/>
          <c:showBubbleSize val="0"/>
        </c:dLbls>
        <c:gapWidth val="219"/>
        <c:overlap val="-27"/>
        <c:axId val="1014936671"/>
        <c:axId val="1014935711"/>
      </c:barChart>
      <c:catAx>
        <c:axId val="10149366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14935711"/>
        <c:crosses val="autoZero"/>
        <c:auto val="1"/>
        <c:lblAlgn val="ctr"/>
        <c:lblOffset val="100"/>
        <c:noMultiLvlLbl val="0"/>
      </c:catAx>
      <c:valAx>
        <c:axId val="1014935711"/>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149366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'SEC '!$B$502</c:f>
              <c:strCache>
                <c:ptCount val="1"/>
                <c:pt idx="0">
                  <c:v>Higher / Upper</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'!$A$503:$A$505</c:f>
              <c:strCache>
                <c:ptCount val="3"/>
                <c:pt idx="0">
                  <c:v>Increased</c:v>
                </c:pt>
                <c:pt idx="1">
                  <c:v>Decreased</c:v>
                </c:pt>
                <c:pt idx="2">
                  <c:v>Remained the same</c:v>
                </c:pt>
              </c:strCache>
            </c:strRef>
          </c:cat>
          <c:val>
            <c:numRef>
              <c:f>'SEC '!$B$503:$B$505</c:f>
              <c:numCache>
                <c:formatCode>0%</c:formatCode>
                <c:ptCount val="3"/>
                <c:pt idx="0">
                  <c:v>6.6666666666666666E-2</c:v>
                </c:pt>
                <c:pt idx="1">
                  <c:v>8.8888888888888892E-2</c:v>
                </c:pt>
                <c:pt idx="2">
                  <c:v>0.84444444444444444</c:v>
                </c:pt>
              </c:numCache>
            </c:numRef>
          </c:val>
          <c:extLst>
            <c:ext xmlns:c16="http://schemas.microsoft.com/office/drawing/2014/chart" uri="{C3380CC4-5D6E-409C-BE32-E72D297353CC}">
              <c16:uniqueId val="{00000000-1AC7-4FC1-BFB9-39D17ADB45B1}"/>
            </c:ext>
          </c:extLst>
        </c:ser>
        <c:ser>
          <c:idx val="1"/>
          <c:order val="1"/>
          <c:tx>
            <c:strRef>
              <c:f>'SEC '!$C$502</c:f>
              <c:strCache>
                <c:ptCount val="1"/>
                <c:pt idx="0">
                  <c:v>Upper Middle</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'!$A$503:$A$505</c:f>
              <c:strCache>
                <c:ptCount val="3"/>
                <c:pt idx="0">
                  <c:v>Increased</c:v>
                </c:pt>
                <c:pt idx="1">
                  <c:v>Decreased</c:v>
                </c:pt>
                <c:pt idx="2">
                  <c:v>Remained the same</c:v>
                </c:pt>
              </c:strCache>
            </c:strRef>
          </c:cat>
          <c:val>
            <c:numRef>
              <c:f>'SEC '!$C$503:$C$505</c:f>
              <c:numCache>
                <c:formatCode>0%</c:formatCode>
                <c:ptCount val="3"/>
                <c:pt idx="0">
                  <c:v>0.12213740458015267</c:v>
                </c:pt>
                <c:pt idx="1">
                  <c:v>0.15267175572519084</c:v>
                </c:pt>
                <c:pt idx="2">
                  <c:v>0.72519083969465647</c:v>
                </c:pt>
              </c:numCache>
            </c:numRef>
          </c:val>
          <c:extLst>
            <c:ext xmlns:c16="http://schemas.microsoft.com/office/drawing/2014/chart" uri="{C3380CC4-5D6E-409C-BE32-E72D297353CC}">
              <c16:uniqueId val="{00000001-1AC7-4FC1-BFB9-39D17ADB45B1}"/>
            </c:ext>
          </c:extLst>
        </c:ser>
        <c:ser>
          <c:idx val="2"/>
          <c:order val="2"/>
          <c:tx>
            <c:strRef>
              <c:f>'SEC '!$D$502</c:f>
              <c:strCache>
                <c:ptCount val="1"/>
                <c:pt idx="0">
                  <c:v>Middle</c:v>
                </c:pt>
              </c:strCache>
            </c:strRef>
          </c:tx>
          <c:spPr>
            <a:solidFill>
              <a:schemeClr val="accent3"/>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'!$A$503:$A$505</c:f>
              <c:strCache>
                <c:ptCount val="3"/>
                <c:pt idx="0">
                  <c:v>Increased</c:v>
                </c:pt>
                <c:pt idx="1">
                  <c:v>Decreased</c:v>
                </c:pt>
                <c:pt idx="2">
                  <c:v>Remained the same</c:v>
                </c:pt>
              </c:strCache>
            </c:strRef>
          </c:cat>
          <c:val>
            <c:numRef>
              <c:f>'SEC '!$D$503:$D$505</c:f>
              <c:numCache>
                <c:formatCode>0%</c:formatCode>
                <c:ptCount val="3"/>
                <c:pt idx="0">
                  <c:v>0.14388489208633093</c:v>
                </c:pt>
                <c:pt idx="1">
                  <c:v>0.26618705035971224</c:v>
                </c:pt>
                <c:pt idx="2">
                  <c:v>0.58992805755395683</c:v>
                </c:pt>
              </c:numCache>
            </c:numRef>
          </c:val>
          <c:extLst>
            <c:ext xmlns:c16="http://schemas.microsoft.com/office/drawing/2014/chart" uri="{C3380CC4-5D6E-409C-BE32-E72D297353CC}">
              <c16:uniqueId val="{00000002-1AC7-4FC1-BFB9-39D17ADB45B1}"/>
            </c:ext>
          </c:extLst>
        </c:ser>
        <c:ser>
          <c:idx val="3"/>
          <c:order val="3"/>
          <c:tx>
            <c:strRef>
              <c:f>'SEC '!$E$502</c:f>
              <c:strCache>
                <c:ptCount val="1"/>
                <c:pt idx="0">
                  <c:v>Lower Middle</c:v>
                </c:pt>
              </c:strCache>
            </c:strRef>
          </c:tx>
          <c:spPr>
            <a:solidFill>
              <a:schemeClr val="tx2">
                <a:lumMod val="75000"/>
                <a:lumOff val="25000"/>
              </a:schemeClr>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'!$A$503:$A$505</c:f>
              <c:strCache>
                <c:ptCount val="3"/>
                <c:pt idx="0">
                  <c:v>Increased</c:v>
                </c:pt>
                <c:pt idx="1">
                  <c:v>Decreased</c:v>
                </c:pt>
                <c:pt idx="2">
                  <c:v>Remained the same</c:v>
                </c:pt>
              </c:strCache>
            </c:strRef>
          </c:cat>
          <c:val>
            <c:numRef>
              <c:f>'SEC '!$E$503:$E$505</c:f>
              <c:numCache>
                <c:formatCode>0%</c:formatCode>
                <c:ptCount val="3"/>
                <c:pt idx="0">
                  <c:v>0.32692307692307693</c:v>
                </c:pt>
                <c:pt idx="1">
                  <c:v>0.32692307692307693</c:v>
                </c:pt>
                <c:pt idx="2">
                  <c:v>0.34615384615384615</c:v>
                </c:pt>
              </c:numCache>
            </c:numRef>
          </c:val>
          <c:extLst>
            <c:ext xmlns:c16="http://schemas.microsoft.com/office/drawing/2014/chart" uri="{C3380CC4-5D6E-409C-BE32-E72D297353CC}">
              <c16:uniqueId val="{00000003-1AC7-4FC1-BFB9-39D17ADB45B1}"/>
            </c:ext>
          </c:extLst>
        </c:ser>
        <c:ser>
          <c:idx val="4"/>
          <c:order val="4"/>
          <c:tx>
            <c:strRef>
              <c:f>'SEC '!$F$502</c:f>
              <c:strCache>
                <c:ptCount val="1"/>
                <c:pt idx="0">
                  <c:v>Lower</c:v>
                </c:pt>
              </c:strCache>
            </c:strRef>
          </c:tx>
          <c:spPr>
            <a:solidFill>
              <a:schemeClr val="accent2">
                <a:lumMod val="60000"/>
                <a:lumOff val="40000"/>
              </a:schemeClr>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'!$A$503:$A$505</c:f>
              <c:strCache>
                <c:ptCount val="3"/>
                <c:pt idx="0">
                  <c:v>Increased</c:v>
                </c:pt>
                <c:pt idx="1">
                  <c:v>Decreased</c:v>
                </c:pt>
                <c:pt idx="2">
                  <c:v>Remained the same</c:v>
                </c:pt>
              </c:strCache>
            </c:strRef>
          </c:cat>
          <c:val>
            <c:numRef>
              <c:f>'SEC '!$F$503:$F$505</c:f>
              <c:numCache>
                <c:formatCode>0%</c:formatCode>
                <c:ptCount val="3"/>
                <c:pt idx="0">
                  <c:v>0.17647058823529413</c:v>
                </c:pt>
                <c:pt idx="1">
                  <c:v>0.52941176470588236</c:v>
                </c:pt>
                <c:pt idx="2">
                  <c:v>0.29411764705882354</c:v>
                </c:pt>
              </c:numCache>
            </c:numRef>
          </c:val>
          <c:extLst>
            <c:ext xmlns:c16="http://schemas.microsoft.com/office/drawing/2014/chart" uri="{C3380CC4-5D6E-409C-BE32-E72D297353CC}">
              <c16:uniqueId val="{00000004-1AC7-4FC1-BFB9-39D17ADB45B1}"/>
            </c:ext>
          </c:extLst>
        </c:ser>
        <c:dLbls>
          <c:dLblPos val="outEnd"/>
          <c:showLegendKey val="0"/>
          <c:showVal val="1"/>
          <c:showCatName val="0"/>
          <c:showSerName val="0"/>
          <c:showPercent val="0"/>
          <c:showBubbleSize val="0"/>
        </c:dLbls>
        <c:gapWidth val="219"/>
        <c:overlap val="-27"/>
        <c:axId val="1880841072"/>
        <c:axId val="1880835312"/>
      </c:barChart>
      <c:catAx>
        <c:axId val="188084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80835312"/>
        <c:crosses val="autoZero"/>
        <c:auto val="1"/>
        <c:lblAlgn val="ctr"/>
        <c:lblOffset val="100"/>
        <c:noMultiLvlLbl val="0"/>
      </c:catAx>
      <c:valAx>
        <c:axId val="188083531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8084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SEC!$B$480</c:f>
              <c:strCache>
                <c:ptCount val="1"/>
                <c:pt idx="0">
                  <c:v>Lower</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C-54AC-466E-B60D-7A9721333988}"/>
                </c:ext>
              </c:extLst>
            </c:dLbl>
            <c:dLbl>
              <c:idx val="3"/>
              <c:layout>
                <c:manualLayout>
                  <c:x val="-6.7646793541986114E-3"/>
                  <c:y val="2.199073748405617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54AC-466E-B60D-7A9721333988}"/>
                </c:ext>
              </c:extLst>
            </c:dLbl>
            <c:dLbl>
              <c:idx val="4"/>
              <c:delete val="1"/>
              <c:extLst>
                <c:ext xmlns:c15="http://schemas.microsoft.com/office/drawing/2012/chart" uri="{CE6537A1-D6FC-4f65-9D91-7224C49458BB}"/>
                <c:ext xmlns:c16="http://schemas.microsoft.com/office/drawing/2014/chart" uri="{C3380CC4-5D6E-409C-BE32-E72D297353CC}">
                  <c16:uniqueId val="{00000005-54AC-466E-B60D-7A9721333988}"/>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SEC!$A$481:$A$485</c:f>
              <c:strCache>
                <c:ptCount val="5"/>
                <c:pt idx="0">
                  <c:v>Weather Influence</c:v>
                </c:pt>
                <c:pt idx="1">
                  <c:v>Stress</c:v>
                </c:pt>
                <c:pt idx="2">
                  <c:v>Increase in Social Gatherings</c:v>
                </c:pt>
                <c:pt idx="3">
                  <c:v>Brand Switch</c:v>
                </c:pt>
                <c:pt idx="4">
                  <c:v>Preference for High-Content Alcohol</c:v>
                </c:pt>
              </c:strCache>
            </c:strRef>
          </c:cat>
          <c:val>
            <c:numRef>
              <c:f>SEC!$B$481:$B$485</c:f>
              <c:numCache>
                <c:formatCode>0%</c:formatCode>
                <c:ptCount val="5"/>
                <c:pt idx="0">
                  <c:v>0</c:v>
                </c:pt>
                <c:pt idx="1">
                  <c:v>0.5</c:v>
                </c:pt>
                <c:pt idx="2">
                  <c:v>0.25</c:v>
                </c:pt>
                <c:pt idx="3">
                  <c:v>0.25</c:v>
                </c:pt>
                <c:pt idx="4">
                  <c:v>0</c:v>
                </c:pt>
              </c:numCache>
            </c:numRef>
          </c:val>
          <c:extLst>
            <c:ext xmlns:c16="http://schemas.microsoft.com/office/drawing/2014/chart" uri="{C3380CC4-5D6E-409C-BE32-E72D297353CC}">
              <c16:uniqueId val="{00000000-54AC-466E-B60D-7A9721333988}"/>
            </c:ext>
          </c:extLst>
        </c:ser>
        <c:ser>
          <c:idx val="1"/>
          <c:order val="1"/>
          <c:tx>
            <c:strRef>
              <c:f>SEC!$C$480</c:f>
              <c:strCache>
                <c:ptCount val="1"/>
                <c:pt idx="0">
                  <c:v>Lower Middle </c:v>
                </c:pt>
              </c:strCache>
            </c:strRef>
          </c:tx>
          <c:spPr>
            <a:solidFill>
              <a:schemeClr val="tx2">
                <a:lumMod val="75000"/>
                <a:lumOff val="25000"/>
              </a:schemeClr>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A-54AC-466E-B60D-7A9721333988}"/>
                </c:ext>
              </c:extLst>
            </c:dLbl>
            <c:dLbl>
              <c:idx val="2"/>
              <c:layout>
                <c:manualLayout>
                  <c:x val="-3.3823396770993057E-3"/>
                  <c:y val="3.29861062260842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4AC-466E-B60D-7A9721333988}"/>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SEC!$A$481:$A$485</c:f>
              <c:strCache>
                <c:ptCount val="5"/>
                <c:pt idx="0">
                  <c:v>Weather Influence</c:v>
                </c:pt>
                <c:pt idx="1">
                  <c:v>Stress</c:v>
                </c:pt>
                <c:pt idx="2">
                  <c:v>Increase in Social Gatherings</c:v>
                </c:pt>
                <c:pt idx="3">
                  <c:v>Brand Switch</c:v>
                </c:pt>
                <c:pt idx="4">
                  <c:v>Preference for High-Content Alcohol</c:v>
                </c:pt>
              </c:strCache>
            </c:strRef>
          </c:cat>
          <c:val>
            <c:numRef>
              <c:f>SEC!$C$481:$C$485</c:f>
              <c:numCache>
                <c:formatCode>0%</c:formatCode>
                <c:ptCount val="5"/>
                <c:pt idx="0">
                  <c:v>0.23529411764705882</c:v>
                </c:pt>
                <c:pt idx="1">
                  <c:v>0</c:v>
                </c:pt>
                <c:pt idx="2">
                  <c:v>5.8823529411764705E-2</c:v>
                </c:pt>
                <c:pt idx="3">
                  <c:v>0.47058823529411764</c:v>
                </c:pt>
                <c:pt idx="4">
                  <c:v>0.23529411764705882</c:v>
                </c:pt>
              </c:numCache>
            </c:numRef>
          </c:val>
          <c:extLst>
            <c:ext xmlns:c16="http://schemas.microsoft.com/office/drawing/2014/chart" uri="{C3380CC4-5D6E-409C-BE32-E72D297353CC}">
              <c16:uniqueId val="{00000001-54AC-466E-B60D-7A9721333988}"/>
            </c:ext>
          </c:extLst>
        </c:ser>
        <c:ser>
          <c:idx val="2"/>
          <c:order val="2"/>
          <c:tx>
            <c:strRef>
              <c:f>SEC!$D$480</c:f>
              <c:strCache>
                <c:ptCount val="1"/>
                <c:pt idx="0">
                  <c:v>Middle </c:v>
                </c:pt>
              </c:strCache>
            </c:strRef>
          </c:tx>
          <c:spPr>
            <a:solidFill>
              <a:schemeClr val="accent3"/>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SEC!$A$481:$A$485</c:f>
              <c:strCache>
                <c:ptCount val="5"/>
                <c:pt idx="0">
                  <c:v>Weather Influence</c:v>
                </c:pt>
                <c:pt idx="1">
                  <c:v>Stress</c:v>
                </c:pt>
                <c:pt idx="2">
                  <c:v>Increase in Social Gatherings</c:v>
                </c:pt>
                <c:pt idx="3">
                  <c:v>Brand Switch</c:v>
                </c:pt>
                <c:pt idx="4">
                  <c:v>Preference for High-Content Alcohol</c:v>
                </c:pt>
              </c:strCache>
            </c:strRef>
          </c:cat>
          <c:val>
            <c:numRef>
              <c:f>SEC!$D$481:$D$485</c:f>
              <c:numCache>
                <c:formatCode>0%</c:formatCode>
                <c:ptCount val="5"/>
                <c:pt idx="0">
                  <c:v>0.10526315789473684</c:v>
                </c:pt>
                <c:pt idx="1">
                  <c:v>5.2631578947368418E-2</c:v>
                </c:pt>
                <c:pt idx="2">
                  <c:v>5.2631578947368418E-2</c:v>
                </c:pt>
                <c:pt idx="3">
                  <c:v>5.2631578947368418E-2</c:v>
                </c:pt>
                <c:pt idx="4">
                  <c:v>0.73684210526315785</c:v>
                </c:pt>
              </c:numCache>
            </c:numRef>
          </c:val>
          <c:extLst>
            <c:ext xmlns:c16="http://schemas.microsoft.com/office/drawing/2014/chart" uri="{C3380CC4-5D6E-409C-BE32-E72D297353CC}">
              <c16:uniqueId val="{00000002-54AC-466E-B60D-7A9721333988}"/>
            </c:ext>
          </c:extLst>
        </c:ser>
        <c:ser>
          <c:idx val="3"/>
          <c:order val="3"/>
          <c:tx>
            <c:strRef>
              <c:f>SEC!$E$480</c:f>
              <c:strCache>
                <c:ptCount val="1"/>
                <c:pt idx="0">
                  <c:v>Upper Middle </c:v>
                </c:pt>
              </c:strCache>
            </c:strRef>
          </c:tx>
          <c:spPr>
            <a:solidFill>
              <a:schemeClr val="accent2"/>
            </a:solidFill>
            <a:ln>
              <a:noFill/>
            </a:ln>
            <a:effectLst/>
          </c:spPr>
          <c:invertIfNegative val="0"/>
          <c:dLbls>
            <c:dLbl>
              <c:idx val="0"/>
              <c:layout>
                <c:manualLayout>
                  <c:x val="-2.2548931180662035E-3"/>
                  <c:y val="-3.848379059709840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4AC-466E-B60D-7A9721333988}"/>
                </c:ext>
              </c:extLst>
            </c:dLbl>
            <c:dLbl>
              <c:idx val="1"/>
              <c:delete val="1"/>
              <c:extLst>
                <c:ext xmlns:c15="http://schemas.microsoft.com/office/drawing/2012/chart" uri="{CE6537A1-D6FC-4f65-9D91-7224C49458BB}"/>
                <c:ext xmlns:c16="http://schemas.microsoft.com/office/drawing/2014/chart" uri="{C3380CC4-5D6E-409C-BE32-E72D297353CC}">
                  <c16:uniqueId val="{00000009-54AC-466E-B60D-7A9721333988}"/>
                </c:ext>
              </c:extLst>
            </c:dLbl>
            <c:dLbl>
              <c:idx val="2"/>
              <c:delete val="1"/>
              <c:extLst>
                <c:ext xmlns:c15="http://schemas.microsoft.com/office/drawing/2012/chart" uri="{CE6537A1-D6FC-4f65-9D91-7224C49458BB}"/>
                <c:ext xmlns:c16="http://schemas.microsoft.com/office/drawing/2014/chart" uri="{C3380CC4-5D6E-409C-BE32-E72D297353CC}">
                  <c16:uniqueId val="{00000007-54AC-466E-B60D-7A9721333988}"/>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SEC!$A$481:$A$485</c:f>
              <c:strCache>
                <c:ptCount val="5"/>
                <c:pt idx="0">
                  <c:v>Weather Influence</c:v>
                </c:pt>
                <c:pt idx="1">
                  <c:v>Stress</c:v>
                </c:pt>
                <c:pt idx="2">
                  <c:v>Increase in Social Gatherings</c:v>
                </c:pt>
                <c:pt idx="3">
                  <c:v>Brand Switch</c:v>
                </c:pt>
                <c:pt idx="4">
                  <c:v>Preference for High-Content Alcohol</c:v>
                </c:pt>
              </c:strCache>
            </c:strRef>
          </c:cat>
          <c:val>
            <c:numRef>
              <c:f>SEC!$E$481:$E$485</c:f>
              <c:numCache>
                <c:formatCode>0%</c:formatCode>
                <c:ptCount val="5"/>
                <c:pt idx="0">
                  <c:v>0.13333333333333333</c:v>
                </c:pt>
                <c:pt idx="1">
                  <c:v>0</c:v>
                </c:pt>
                <c:pt idx="2">
                  <c:v>0</c:v>
                </c:pt>
                <c:pt idx="3">
                  <c:v>0.2</c:v>
                </c:pt>
                <c:pt idx="4">
                  <c:v>0.66666666666666663</c:v>
                </c:pt>
              </c:numCache>
            </c:numRef>
          </c:val>
          <c:extLst>
            <c:ext xmlns:c16="http://schemas.microsoft.com/office/drawing/2014/chart" uri="{C3380CC4-5D6E-409C-BE32-E72D297353CC}">
              <c16:uniqueId val="{00000003-54AC-466E-B60D-7A9721333988}"/>
            </c:ext>
          </c:extLst>
        </c:ser>
        <c:ser>
          <c:idx val="4"/>
          <c:order val="4"/>
          <c:tx>
            <c:strRef>
              <c:f>SEC!$F$480</c:f>
              <c:strCache>
                <c:ptCount val="1"/>
                <c:pt idx="0">
                  <c:v>Higher/Upper</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B-54AC-466E-B60D-7A9721333988}"/>
                </c:ext>
              </c:extLst>
            </c:dLbl>
            <c:dLbl>
              <c:idx val="1"/>
              <c:delete val="1"/>
              <c:extLst>
                <c:ext xmlns:c15="http://schemas.microsoft.com/office/drawing/2012/chart" uri="{CE6537A1-D6FC-4f65-9D91-7224C49458BB}"/>
                <c:ext xmlns:c16="http://schemas.microsoft.com/office/drawing/2014/chart" uri="{C3380CC4-5D6E-409C-BE32-E72D297353CC}">
                  <c16:uniqueId val="{00000008-54AC-466E-B60D-7A9721333988}"/>
                </c:ext>
              </c:extLst>
            </c:dLbl>
            <c:dLbl>
              <c:idx val="3"/>
              <c:delete val="1"/>
              <c:extLst>
                <c:ext xmlns:c15="http://schemas.microsoft.com/office/drawing/2012/chart" uri="{CE6537A1-D6FC-4f65-9D91-7224C49458BB}"/>
                <c:ext xmlns:c16="http://schemas.microsoft.com/office/drawing/2014/chart" uri="{C3380CC4-5D6E-409C-BE32-E72D297353CC}">
                  <c16:uniqueId val="{00000006-54AC-466E-B60D-7A9721333988}"/>
                </c:ext>
              </c:extLst>
            </c:dLbl>
            <c:dLbl>
              <c:idx val="4"/>
              <c:layout>
                <c:manualLayout>
                  <c:x val="-7.8921259132318788E-3"/>
                  <c:y val="-3.373197316870293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4AC-466E-B60D-7A9721333988}"/>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SEC!$A$481:$A$485</c:f>
              <c:strCache>
                <c:ptCount val="5"/>
                <c:pt idx="0">
                  <c:v>Weather Influence</c:v>
                </c:pt>
                <c:pt idx="1">
                  <c:v>Stress</c:v>
                </c:pt>
                <c:pt idx="2">
                  <c:v>Increase in Social Gatherings</c:v>
                </c:pt>
                <c:pt idx="3">
                  <c:v>Brand Switch</c:v>
                </c:pt>
                <c:pt idx="4">
                  <c:v>Preference for High-Content Alcohol</c:v>
                </c:pt>
              </c:strCache>
            </c:strRef>
          </c:cat>
          <c:val>
            <c:numRef>
              <c:f>SEC!$F$481:$F$485</c:f>
              <c:numCache>
                <c:formatCode>0%</c:formatCode>
                <c:ptCount val="5"/>
                <c:pt idx="0">
                  <c:v>0</c:v>
                </c:pt>
                <c:pt idx="1">
                  <c:v>0</c:v>
                </c:pt>
                <c:pt idx="2">
                  <c:v>0.33333333333333331</c:v>
                </c:pt>
                <c:pt idx="3">
                  <c:v>0</c:v>
                </c:pt>
                <c:pt idx="4">
                  <c:v>0.66666666666666663</c:v>
                </c:pt>
              </c:numCache>
            </c:numRef>
          </c:val>
          <c:extLst>
            <c:ext xmlns:c16="http://schemas.microsoft.com/office/drawing/2014/chart" uri="{C3380CC4-5D6E-409C-BE32-E72D297353CC}">
              <c16:uniqueId val="{00000004-54AC-466E-B60D-7A9721333988}"/>
            </c:ext>
          </c:extLst>
        </c:ser>
        <c:dLbls>
          <c:dLblPos val="outEnd"/>
          <c:showLegendKey val="0"/>
          <c:showVal val="1"/>
          <c:showCatName val="0"/>
          <c:showSerName val="0"/>
          <c:showPercent val="0"/>
          <c:showBubbleSize val="0"/>
        </c:dLbls>
        <c:gapWidth val="182"/>
        <c:axId val="224478671"/>
        <c:axId val="224474351"/>
      </c:barChart>
      <c:catAx>
        <c:axId val="2244786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24474351"/>
        <c:crosses val="autoZero"/>
        <c:auto val="1"/>
        <c:lblAlgn val="ctr"/>
        <c:lblOffset val="100"/>
        <c:noMultiLvlLbl val="0"/>
      </c:catAx>
      <c:valAx>
        <c:axId val="224474351"/>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244786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SEC!$B$414</c:f>
              <c:strCache>
                <c:ptCount val="1"/>
                <c:pt idx="0">
                  <c:v>Higher/Upper</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SEC!$A$415:$A$418</c:f>
              <c:strCache>
                <c:ptCount val="4"/>
                <c:pt idx="0">
                  <c:v>Preference for Low Content Alcohol</c:v>
                </c:pt>
                <c:pt idx="1">
                  <c:v>Health-Related Reasons</c:v>
                </c:pt>
                <c:pt idx="2">
                  <c:v>Family Pressure</c:v>
                </c:pt>
                <c:pt idx="3">
                  <c:v>Brand Switch</c:v>
                </c:pt>
              </c:strCache>
            </c:strRef>
          </c:cat>
          <c:val>
            <c:numRef>
              <c:f>SEC!$B$415:$B$418</c:f>
              <c:numCache>
                <c:formatCode>0%</c:formatCode>
                <c:ptCount val="4"/>
                <c:pt idx="0">
                  <c:v>0.25</c:v>
                </c:pt>
                <c:pt idx="1">
                  <c:v>0.25</c:v>
                </c:pt>
                <c:pt idx="2">
                  <c:v>0.25</c:v>
                </c:pt>
                <c:pt idx="3">
                  <c:v>0.25</c:v>
                </c:pt>
              </c:numCache>
            </c:numRef>
          </c:val>
          <c:extLst>
            <c:ext xmlns:c16="http://schemas.microsoft.com/office/drawing/2014/chart" uri="{C3380CC4-5D6E-409C-BE32-E72D297353CC}">
              <c16:uniqueId val="{00000000-11FA-421D-8B6E-6F02AA44AC12}"/>
            </c:ext>
          </c:extLst>
        </c:ser>
        <c:ser>
          <c:idx val="1"/>
          <c:order val="1"/>
          <c:tx>
            <c:strRef>
              <c:f>SEC!$C$414</c:f>
              <c:strCache>
                <c:ptCount val="1"/>
                <c:pt idx="0">
                  <c:v>Upper Middle </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SEC!$A$415:$A$418</c:f>
              <c:strCache>
                <c:ptCount val="4"/>
                <c:pt idx="0">
                  <c:v>Preference for Low Content Alcohol</c:v>
                </c:pt>
                <c:pt idx="1">
                  <c:v>Health-Related Reasons</c:v>
                </c:pt>
                <c:pt idx="2">
                  <c:v>Family Pressure</c:v>
                </c:pt>
                <c:pt idx="3">
                  <c:v>Brand Switch</c:v>
                </c:pt>
              </c:strCache>
            </c:strRef>
          </c:cat>
          <c:val>
            <c:numRef>
              <c:f>SEC!$C$415:$C$418</c:f>
              <c:numCache>
                <c:formatCode>0%</c:formatCode>
                <c:ptCount val="4"/>
                <c:pt idx="0">
                  <c:v>0.75</c:v>
                </c:pt>
                <c:pt idx="1">
                  <c:v>0.15</c:v>
                </c:pt>
                <c:pt idx="2">
                  <c:v>0.05</c:v>
                </c:pt>
                <c:pt idx="3">
                  <c:v>0.05</c:v>
                </c:pt>
              </c:numCache>
            </c:numRef>
          </c:val>
          <c:extLst>
            <c:ext xmlns:c16="http://schemas.microsoft.com/office/drawing/2014/chart" uri="{C3380CC4-5D6E-409C-BE32-E72D297353CC}">
              <c16:uniqueId val="{00000001-11FA-421D-8B6E-6F02AA44AC12}"/>
            </c:ext>
          </c:extLst>
        </c:ser>
        <c:ser>
          <c:idx val="2"/>
          <c:order val="2"/>
          <c:tx>
            <c:strRef>
              <c:f>SEC!$D$414</c:f>
              <c:strCache>
                <c:ptCount val="1"/>
                <c:pt idx="0">
                  <c:v>Middle </c:v>
                </c:pt>
              </c:strCache>
            </c:strRef>
          </c:tx>
          <c:spPr>
            <a:solidFill>
              <a:schemeClr val="accent3"/>
            </a:solidFill>
            <a:ln>
              <a:noFill/>
            </a:ln>
            <a:effectLst/>
          </c:spPr>
          <c:invertIfNegative val="0"/>
          <c:dLbls>
            <c:dLbl>
              <c:idx val="0"/>
              <c:layout>
                <c:manualLayout>
                  <c:x val="6.7646793541986114E-3"/>
                  <c:y val="2.748842185507021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1FA-421D-8B6E-6F02AA44AC12}"/>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SEC!$A$415:$A$418</c:f>
              <c:strCache>
                <c:ptCount val="4"/>
                <c:pt idx="0">
                  <c:v>Preference for Low Content Alcohol</c:v>
                </c:pt>
                <c:pt idx="1">
                  <c:v>Health-Related Reasons</c:v>
                </c:pt>
                <c:pt idx="2">
                  <c:v>Family Pressure</c:v>
                </c:pt>
                <c:pt idx="3">
                  <c:v>Brand Switch</c:v>
                </c:pt>
              </c:strCache>
            </c:strRef>
          </c:cat>
          <c:val>
            <c:numRef>
              <c:f>SEC!$D$415:$D$418</c:f>
              <c:numCache>
                <c:formatCode>0%</c:formatCode>
                <c:ptCount val="4"/>
                <c:pt idx="0">
                  <c:v>0.7567567567567568</c:v>
                </c:pt>
                <c:pt idx="1">
                  <c:v>0.16216216216216217</c:v>
                </c:pt>
                <c:pt idx="2">
                  <c:v>5.4054054054054057E-2</c:v>
                </c:pt>
                <c:pt idx="3">
                  <c:v>2.7027027027027029E-2</c:v>
                </c:pt>
              </c:numCache>
            </c:numRef>
          </c:val>
          <c:extLst>
            <c:ext xmlns:c16="http://schemas.microsoft.com/office/drawing/2014/chart" uri="{C3380CC4-5D6E-409C-BE32-E72D297353CC}">
              <c16:uniqueId val="{00000002-11FA-421D-8B6E-6F02AA44AC12}"/>
            </c:ext>
          </c:extLst>
        </c:ser>
        <c:ser>
          <c:idx val="3"/>
          <c:order val="3"/>
          <c:tx>
            <c:strRef>
              <c:f>SEC!$E$414</c:f>
              <c:strCache>
                <c:ptCount val="1"/>
                <c:pt idx="0">
                  <c:v>Lower Middle </c:v>
                </c:pt>
              </c:strCache>
            </c:strRef>
          </c:tx>
          <c:spPr>
            <a:solidFill>
              <a:schemeClr val="tx2">
                <a:lumMod val="75000"/>
                <a:lumOff val="25000"/>
              </a:schemeClr>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SEC!$A$415:$A$418</c:f>
              <c:strCache>
                <c:ptCount val="4"/>
                <c:pt idx="0">
                  <c:v>Preference for Low Content Alcohol</c:v>
                </c:pt>
                <c:pt idx="1">
                  <c:v>Health-Related Reasons</c:v>
                </c:pt>
                <c:pt idx="2">
                  <c:v>Family Pressure</c:v>
                </c:pt>
                <c:pt idx="3">
                  <c:v>Brand Switch</c:v>
                </c:pt>
              </c:strCache>
            </c:strRef>
          </c:cat>
          <c:val>
            <c:numRef>
              <c:f>SEC!$E$415:$E$418</c:f>
              <c:numCache>
                <c:formatCode>0%</c:formatCode>
                <c:ptCount val="4"/>
                <c:pt idx="0">
                  <c:v>0.6470588235294118</c:v>
                </c:pt>
                <c:pt idx="1">
                  <c:v>0.23529411764705882</c:v>
                </c:pt>
                <c:pt idx="2">
                  <c:v>5.8823529411764705E-2</c:v>
                </c:pt>
                <c:pt idx="3">
                  <c:v>5.8823529411764705E-2</c:v>
                </c:pt>
              </c:numCache>
            </c:numRef>
          </c:val>
          <c:extLst>
            <c:ext xmlns:c16="http://schemas.microsoft.com/office/drawing/2014/chart" uri="{C3380CC4-5D6E-409C-BE32-E72D297353CC}">
              <c16:uniqueId val="{00000003-11FA-421D-8B6E-6F02AA44AC12}"/>
            </c:ext>
          </c:extLst>
        </c:ser>
        <c:ser>
          <c:idx val="4"/>
          <c:order val="4"/>
          <c:tx>
            <c:strRef>
              <c:f>SEC!$F$414</c:f>
              <c:strCache>
                <c:ptCount val="1"/>
                <c:pt idx="0">
                  <c:v>Lower </c:v>
                </c:pt>
              </c:strCache>
            </c:strRef>
          </c:tx>
          <c:spPr>
            <a:solidFill>
              <a:schemeClr val="accent2">
                <a:lumMod val="60000"/>
                <a:lumOff val="40000"/>
              </a:schemeClr>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5-11FA-421D-8B6E-6F02AA44AC12}"/>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SEC!$A$415:$A$418</c:f>
              <c:strCache>
                <c:ptCount val="4"/>
                <c:pt idx="0">
                  <c:v>Preference for Low Content Alcohol</c:v>
                </c:pt>
                <c:pt idx="1">
                  <c:v>Health-Related Reasons</c:v>
                </c:pt>
                <c:pt idx="2">
                  <c:v>Family Pressure</c:v>
                </c:pt>
                <c:pt idx="3">
                  <c:v>Brand Switch</c:v>
                </c:pt>
              </c:strCache>
            </c:strRef>
          </c:cat>
          <c:val>
            <c:numRef>
              <c:f>SEC!$F$415:$F$418</c:f>
              <c:numCache>
                <c:formatCode>0%</c:formatCode>
                <c:ptCount val="4"/>
                <c:pt idx="0">
                  <c:v>0.44444444444444442</c:v>
                </c:pt>
                <c:pt idx="1">
                  <c:v>0.44444444444444442</c:v>
                </c:pt>
                <c:pt idx="2">
                  <c:v>0.1111111111111111</c:v>
                </c:pt>
                <c:pt idx="3">
                  <c:v>0</c:v>
                </c:pt>
              </c:numCache>
            </c:numRef>
          </c:val>
          <c:extLst>
            <c:ext xmlns:c16="http://schemas.microsoft.com/office/drawing/2014/chart" uri="{C3380CC4-5D6E-409C-BE32-E72D297353CC}">
              <c16:uniqueId val="{00000004-11FA-421D-8B6E-6F02AA44AC12}"/>
            </c:ext>
          </c:extLst>
        </c:ser>
        <c:dLbls>
          <c:dLblPos val="outEnd"/>
          <c:showLegendKey val="0"/>
          <c:showVal val="1"/>
          <c:showCatName val="0"/>
          <c:showSerName val="0"/>
          <c:showPercent val="0"/>
          <c:showBubbleSize val="0"/>
        </c:dLbls>
        <c:gapWidth val="219"/>
        <c:overlap val="-27"/>
        <c:axId val="536766015"/>
        <c:axId val="536767935"/>
      </c:barChart>
      <c:catAx>
        <c:axId val="536766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36767935"/>
        <c:crosses val="autoZero"/>
        <c:auto val="1"/>
        <c:lblAlgn val="ctr"/>
        <c:lblOffset val="100"/>
        <c:noMultiLvlLbl val="0"/>
      </c:catAx>
      <c:valAx>
        <c:axId val="53676793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367660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SEC!$B$586</c:f>
              <c:strCache>
                <c:ptCount val="1"/>
                <c:pt idx="0">
                  <c:v>Lower </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B-0482-47D1-BA8F-9A45CDCB6D38}"/>
                </c:ext>
              </c:extLst>
            </c:dLbl>
            <c:dLbl>
              <c:idx val="3"/>
              <c:delete val="1"/>
              <c:extLst>
                <c:ext xmlns:c15="http://schemas.microsoft.com/office/drawing/2012/chart" uri="{CE6537A1-D6FC-4f65-9D91-7224C49458BB}"/>
                <c:ext xmlns:c16="http://schemas.microsoft.com/office/drawing/2014/chart" uri="{C3380CC4-5D6E-409C-BE32-E72D297353CC}">
                  <c16:uniqueId val="{00000005-0482-47D1-BA8F-9A45CDCB6D38}"/>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SEC!$A$587:$A$591</c:f>
              <c:strCache>
                <c:ptCount val="5"/>
                <c:pt idx="0">
                  <c:v>Occasional Drinking Pattern</c:v>
                </c:pt>
                <c:pt idx="1">
                  <c:v>Stable Financial Situation</c:v>
                </c:pt>
                <c:pt idx="2">
                  <c:v>Lack of Alternatives</c:v>
                </c:pt>
                <c:pt idx="3">
                  <c:v>Habit Consistency</c:v>
                </c:pt>
                <c:pt idx="4">
                  <c:v>Brand Loyalty </c:v>
                </c:pt>
              </c:strCache>
            </c:strRef>
          </c:cat>
          <c:val>
            <c:numRef>
              <c:f>SEC!$B$587:$B$591</c:f>
              <c:numCache>
                <c:formatCode>0%</c:formatCode>
                <c:ptCount val="5"/>
                <c:pt idx="0">
                  <c:v>0</c:v>
                </c:pt>
                <c:pt idx="1">
                  <c:v>0.25</c:v>
                </c:pt>
                <c:pt idx="2">
                  <c:v>0.5</c:v>
                </c:pt>
                <c:pt idx="3">
                  <c:v>0</c:v>
                </c:pt>
                <c:pt idx="4">
                  <c:v>0.25</c:v>
                </c:pt>
              </c:numCache>
            </c:numRef>
          </c:val>
          <c:extLst>
            <c:ext xmlns:c16="http://schemas.microsoft.com/office/drawing/2014/chart" uri="{C3380CC4-5D6E-409C-BE32-E72D297353CC}">
              <c16:uniqueId val="{00000000-0482-47D1-BA8F-9A45CDCB6D38}"/>
            </c:ext>
          </c:extLst>
        </c:ser>
        <c:ser>
          <c:idx val="1"/>
          <c:order val="1"/>
          <c:tx>
            <c:strRef>
              <c:f>SEC!$C$586</c:f>
              <c:strCache>
                <c:ptCount val="1"/>
                <c:pt idx="0">
                  <c:v>Lower Middle </c:v>
                </c:pt>
              </c:strCache>
            </c:strRef>
          </c:tx>
          <c:spPr>
            <a:solidFill>
              <a:schemeClr val="tx2">
                <a:lumMod val="75000"/>
                <a:lumOff val="25000"/>
              </a:schemeClr>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7-0482-47D1-BA8F-9A45CDCB6D38}"/>
                </c:ext>
              </c:extLst>
            </c:dLbl>
            <c:dLbl>
              <c:idx val="3"/>
              <c:layout>
                <c:manualLayout>
                  <c:x val="-1.1274465590331018E-3"/>
                  <c:y val="3.7192396602313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0482-47D1-BA8F-9A45CDCB6D38}"/>
                </c:ext>
              </c:extLst>
            </c:dLbl>
            <c:dLbl>
              <c:idx val="4"/>
              <c:layout>
                <c:manualLayout>
                  <c:x val="0"/>
                  <c:y val="1.859619830115672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482-47D1-BA8F-9A45CDCB6D38}"/>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SEC!$A$587:$A$591</c:f>
              <c:strCache>
                <c:ptCount val="5"/>
                <c:pt idx="0">
                  <c:v>Occasional Drinking Pattern</c:v>
                </c:pt>
                <c:pt idx="1">
                  <c:v>Stable Financial Situation</c:v>
                </c:pt>
                <c:pt idx="2">
                  <c:v>Lack of Alternatives</c:v>
                </c:pt>
                <c:pt idx="3">
                  <c:v>Habit Consistency</c:v>
                </c:pt>
                <c:pt idx="4">
                  <c:v>Brand Loyalty </c:v>
                </c:pt>
              </c:strCache>
            </c:strRef>
          </c:cat>
          <c:val>
            <c:numRef>
              <c:f>SEC!$C$587:$C$591</c:f>
              <c:numCache>
                <c:formatCode>0%</c:formatCode>
                <c:ptCount val="5"/>
                <c:pt idx="0">
                  <c:v>0.1111111111111111</c:v>
                </c:pt>
                <c:pt idx="1">
                  <c:v>5.5555555555555552E-2</c:v>
                </c:pt>
                <c:pt idx="2">
                  <c:v>0</c:v>
                </c:pt>
                <c:pt idx="3">
                  <c:v>0.27777777777777779</c:v>
                </c:pt>
                <c:pt idx="4">
                  <c:v>0.55555555555555558</c:v>
                </c:pt>
              </c:numCache>
            </c:numRef>
          </c:val>
          <c:extLst>
            <c:ext xmlns:c16="http://schemas.microsoft.com/office/drawing/2014/chart" uri="{C3380CC4-5D6E-409C-BE32-E72D297353CC}">
              <c16:uniqueId val="{00000001-0482-47D1-BA8F-9A45CDCB6D38}"/>
            </c:ext>
          </c:extLst>
        </c:ser>
        <c:ser>
          <c:idx val="2"/>
          <c:order val="2"/>
          <c:tx>
            <c:strRef>
              <c:f>SEC!$D$586</c:f>
              <c:strCache>
                <c:ptCount val="1"/>
                <c:pt idx="0">
                  <c:v>Middle </c:v>
                </c:pt>
              </c:strCache>
            </c:strRef>
          </c:tx>
          <c:spPr>
            <a:solidFill>
              <a:schemeClr val="accent3"/>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SEC!$A$587:$A$591</c:f>
              <c:strCache>
                <c:ptCount val="5"/>
                <c:pt idx="0">
                  <c:v>Occasional Drinking Pattern</c:v>
                </c:pt>
                <c:pt idx="1">
                  <c:v>Stable Financial Situation</c:v>
                </c:pt>
                <c:pt idx="2">
                  <c:v>Lack of Alternatives</c:v>
                </c:pt>
                <c:pt idx="3">
                  <c:v>Habit Consistency</c:v>
                </c:pt>
                <c:pt idx="4">
                  <c:v>Brand Loyalty </c:v>
                </c:pt>
              </c:strCache>
            </c:strRef>
          </c:cat>
          <c:val>
            <c:numRef>
              <c:f>SEC!$D$587:$D$591</c:f>
              <c:numCache>
                <c:formatCode>0%</c:formatCode>
                <c:ptCount val="5"/>
                <c:pt idx="0">
                  <c:v>6.097560975609756E-2</c:v>
                </c:pt>
                <c:pt idx="1">
                  <c:v>1.2195121951219513E-2</c:v>
                </c:pt>
                <c:pt idx="2">
                  <c:v>3.6585365853658534E-2</c:v>
                </c:pt>
                <c:pt idx="3">
                  <c:v>0.26829268292682928</c:v>
                </c:pt>
                <c:pt idx="4">
                  <c:v>0.62195121951219512</c:v>
                </c:pt>
              </c:numCache>
            </c:numRef>
          </c:val>
          <c:extLst>
            <c:ext xmlns:c16="http://schemas.microsoft.com/office/drawing/2014/chart" uri="{C3380CC4-5D6E-409C-BE32-E72D297353CC}">
              <c16:uniqueId val="{00000002-0482-47D1-BA8F-9A45CDCB6D38}"/>
            </c:ext>
          </c:extLst>
        </c:ser>
        <c:ser>
          <c:idx val="3"/>
          <c:order val="3"/>
          <c:tx>
            <c:strRef>
              <c:f>SEC!$E$586</c:f>
              <c:strCache>
                <c:ptCount val="1"/>
                <c:pt idx="0">
                  <c:v>Upper Middle </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9-0482-47D1-BA8F-9A45CDCB6D38}"/>
                </c:ext>
              </c:extLst>
            </c:dLbl>
            <c:dLbl>
              <c:idx val="2"/>
              <c:layout>
                <c:manualLayout>
                  <c:x val="-1.0147019031297916E-2"/>
                  <c:y val="-4.781879563154593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482-47D1-BA8F-9A45CDCB6D38}"/>
                </c:ext>
              </c:extLst>
            </c:dLbl>
            <c:dLbl>
              <c:idx val="4"/>
              <c:layout>
                <c:manualLayout>
                  <c:x val="-1.6535691844095598E-16"/>
                  <c:y val="2.65659975730810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482-47D1-BA8F-9A45CDCB6D38}"/>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SEC!$A$587:$A$591</c:f>
              <c:strCache>
                <c:ptCount val="5"/>
                <c:pt idx="0">
                  <c:v>Occasional Drinking Pattern</c:v>
                </c:pt>
                <c:pt idx="1">
                  <c:v>Stable Financial Situation</c:v>
                </c:pt>
                <c:pt idx="2">
                  <c:v>Lack of Alternatives</c:v>
                </c:pt>
                <c:pt idx="3">
                  <c:v>Habit Consistency</c:v>
                </c:pt>
                <c:pt idx="4">
                  <c:v>Brand Loyalty </c:v>
                </c:pt>
              </c:strCache>
            </c:strRef>
          </c:cat>
          <c:val>
            <c:numRef>
              <c:f>SEC!$E$587:$E$591</c:f>
              <c:numCache>
                <c:formatCode>0%</c:formatCode>
                <c:ptCount val="5"/>
                <c:pt idx="0">
                  <c:v>1.0526315789473684E-2</c:v>
                </c:pt>
                <c:pt idx="1">
                  <c:v>0</c:v>
                </c:pt>
                <c:pt idx="2">
                  <c:v>2.1052631578947368E-2</c:v>
                </c:pt>
                <c:pt idx="3">
                  <c:v>0.22105263157894736</c:v>
                </c:pt>
                <c:pt idx="4">
                  <c:v>0.74736842105263157</c:v>
                </c:pt>
              </c:numCache>
            </c:numRef>
          </c:val>
          <c:extLst>
            <c:ext xmlns:c16="http://schemas.microsoft.com/office/drawing/2014/chart" uri="{C3380CC4-5D6E-409C-BE32-E72D297353CC}">
              <c16:uniqueId val="{00000003-0482-47D1-BA8F-9A45CDCB6D38}"/>
            </c:ext>
          </c:extLst>
        </c:ser>
        <c:ser>
          <c:idx val="4"/>
          <c:order val="4"/>
          <c:tx>
            <c:strRef>
              <c:f>SEC!$F$586</c:f>
              <c:strCache>
                <c:ptCount val="1"/>
                <c:pt idx="0">
                  <c:v>Higher/Upper </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A-0482-47D1-BA8F-9A45CDCB6D38}"/>
                </c:ext>
              </c:extLst>
            </c:dLbl>
            <c:dLbl>
              <c:idx val="1"/>
              <c:delete val="1"/>
              <c:extLst>
                <c:ext xmlns:c15="http://schemas.microsoft.com/office/drawing/2012/chart" uri="{CE6537A1-D6FC-4f65-9D91-7224C49458BB}"/>
                <c:ext xmlns:c16="http://schemas.microsoft.com/office/drawing/2014/chart" uri="{C3380CC4-5D6E-409C-BE32-E72D297353CC}">
                  <c16:uniqueId val="{00000008-0482-47D1-BA8F-9A45CDCB6D38}"/>
                </c:ext>
              </c:extLst>
            </c:dLbl>
            <c:dLbl>
              <c:idx val="2"/>
              <c:delete val="1"/>
              <c:extLst>
                <c:ext xmlns:c15="http://schemas.microsoft.com/office/drawing/2012/chart" uri="{CE6537A1-D6FC-4f65-9D91-7224C49458BB}"/>
                <c:ext xmlns:c16="http://schemas.microsoft.com/office/drawing/2014/chart" uri="{C3380CC4-5D6E-409C-BE32-E72D297353CC}">
                  <c16:uniqueId val="{00000006-0482-47D1-BA8F-9A45CDCB6D38}"/>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SEC!$A$587:$A$591</c:f>
              <c:strCache>
                <c:ptCount val="5"/>
                <c:pt idx="0">
                  <c:v>Occasional Drinking Pattern</c:v>
                </c:pt>
                <c:pt idx="1">
                  <c:v>Stable Financial Situation</c:v>
                </c:pt>
                <c:pt idx="2">
                  <c:v>Lack of Alternatives</c:v>
                </c:pt>
                <c:pt idx="3">
                  <c:v>Habit Consistency</c:v>
                </c:pt>
                <c:pt idx="4">
                  <c:v>Brand Loyalty </c:v>
                </c:pt>
              </c:strCache>
            </c:strRef>
          </c:cat>
          <c:val>
            <c:numRef>
              <c:f>SEC!$F$587:$F$591</c:f>
              <c:numCache>
                <c:formatCode>0%</c:formatCode>
                <c:ptCount val="5"/>
                <c:pt idx="0">
                  <c:v>0</c:v>
                </c:pt>
                <c:pt idx="1">
                  <c:v>0</c:v>
                </c:pt>
                <c:pt idx="2">
                  <c:v>0</c:v>
                </c:pt>
                <c:pt idx="3">
                  <c:v>0.10526315789473684</c:v>
                </c:pt>
                <c:pt idx="4">
                  <c:v>0.89473684210526316</c:v>
                </c:pt>
              </c:numCache>
            </c:numRef>
          </c:val>
          <c:extLst>
            <c:ext xmlns:c16="http://schemas.microsoft.com/office/drawing/2014/chart" uri="{C3380CC4-5D6E-409C-BE32-E72D297353CC}">
              <c16:uniqueId val="{00000004-0482-47D1-BA8F-9A45CDCB6D38}"/>
            </c:ext>
          </c:extLst>
        </c:ser>
        <c:dLbls>
          <c:dLblPos val="outEnd"/>
          <c:showLegendKey val="0"/>
          <c:showVal val="1"/>
          <c:showCatName val="0"/>
          <c:showSerName val="0"/>
          <c:showPercent val="0"/>
          <c:showBubbleSize val="0"/>
        </c:dLbls>
        <c:gapWidth val="182"/>
        <c:axId val="1178953760"/>
        <c:axId val="1178956640"/>
      </c:barChart>
      <c:catAx>
        <c:axId val="1178953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78956640"/>
        <c:crosses val="autoZero"/>
        <c:auto val="1"/>
        <c:lblAlgn val="ctr"/>
        <c:lblOffset val="100"/>
        <c:noMultiLvlLbl val="0"/>
      </c:catAx>
      <c:valAx>
        <c:axId val="117895664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7895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107453646854622E-2"/>
          <c:y val="4.3147190180138052E-2"/>
          <c:w val="0.93185340140861572"/>
          <c:h val="0.79016947024936313"/>
        </c:manualLayout>
      </c:layout>
      <c:barChart>
        <c:barDir val="col"/>
        <c:grouping val="clustered"/>
        <c:varyColors val="0"/>
        <c:ser>
          <c:idx val="0"/>
          <c:order val="0"/>
          <c:tx>
            <c:strRef>
              <c:f>'SEC '!$B$554</c:f>
              <c:strCache>
                <c:ptCount val="1"/>
                <c:pt idx="0">
                  <c:v>Higher / Upper</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'!$A$555:$A$557</c:f>
              <c:strCache>
                <c:ptCount val="3"/>
                <c:pt idx="0">
                  <c:v>Increased</c:v>
                </c:pt>
                <c:pt idx="1">
                  <c:v>Decreased</c:v>
                </c:pt>
                <c:pt idx="2">
                  <c:v>Remained the same</c:v>
                </c:pt>
              </c:strCache>
            </c:strRef>
          </c:cat>
          <c:val>
            <c:numRef>
              <c:f>'SEC '!$B$555:$B$557</c:f>
              <c:numCache>
                <c:formatCode>0%</c:formatCode>
                <c:ptCount val="3"/>
                <c:pt idx="0">
                  <c:v>0.42222222222222222</c:v>
                </c:pt>
                <c:pt idx="1">
                  <c:v>0.35555555555555557</c:v>
                </c:pt>
                <c:pt idx="2">
                  <c:v>0.22222222222222221</c:v>
                </c:pt>
              </c:numCache>
            </c:numRef>
          </c:val>
          <c:extLst>
            <c:ext xmlns:c16="http://schemas.microsoft.com/office/drawing/2014/chart" uri="{C3380CC4-5D6E-409C-BE32-E72D297353CC}">
              <c16:uniqueId val="{00000000-D8AD-4CF0-BAC5-2A9EB73F76FD}"/>
            </c:ext>
          </c:extLst>
        </c:ser>
        <c:ser>
          <c:idx val="1"/>
          <c:order val="1"/>
          <c:tx>
            <c:strRef>
              <c:f>'SEC '!$C$554</c:f>
              <c:strCache>
                <c:ptCount val="1"/>
                <c:pt idx="0">
                  <c:v>Upper Middle</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'!$A$555:$A$557</c:f>
              <c:strCache>
                <c:ptCount val="3"/>
                <c:pt idx="0">
                  <c:v>Increased</c:v>
                </c:pt>
                <c:pt idx="1">
                  <c:v>Decreased</c:v>
                </c:pt>
                <c:pt idx="2">
                  <c:v>Remained the same</c:v>
                </c:pt>
              </c:strCache>
            </c:strRef>
          </c:cat>
          <c:val>
            <c:numRef>
              <c:f>'SEC '!$C$555:$C$557</c:f>
              <c:numCache>
                <c:formatCode>0%</c:formatCode>
                <c:ptCount val="3"/>
                <c:pt idx="0">
                  <c:v>0.41221374045801529</c:v>
                </c:pt>
                <c:pt idx="1">
                  <c:v>0.38931297709923662</c:v>
                </c:pt>
                <c:pt idx="2">
                  <c:v>0.19847328244274809</c:v>
                </c:pt>
              </c:numCache>
            </c:numRef>
          </c:val>
          <c:extLst>
            <c:ext xmlns:c16="http://schemas.microsoft.com/office/drawing/2014/chart" uri="{C3380CC4-5D6E-409C-BE32-E72D297353CC}">
              <c16:uniqueId val="{00000001-D8AD-4CF0-BAC5-2A9EB73F76FD}"/>
            </c:ext>
          </c:extLst>
        </c:ser>
        <c:ser>
          <c:idx val="2"/>
          <c:order val="2"/>
          <c:tx>
            <c:strRef>
              <c:f>'SEC '!$D$554</c:f>
              <c:strCache>
                <c:ptCount val="1"/>
                <c:pt idx="0">
                  <c:v>Middle</c:v>
                </c:pt>
              </c:strCache>
            </c:strRef>
          </c:tx>
          <c:spPr>
            <a:solidFill>
              <a:schemeClr val="accent3"/>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'!$A$555:$A$557</c:f>
              <c:strCache>
                <c:ptCount val="3"/>
                <c:pt idx="0">
                  <c:v>Increased</c:v>
                </c:pt>
                <c:pt idx="1">
                  <c:v>Decreased</c:v>
                </c:pt>
                <c:pt idx="2">
                  <c:v>Remained the same</c:v>
                </c:pt>
              </c:strCache>
            </c:strRef>
          </c:cat>
          <c:val>
            <c:numRef>
              <c:f>'SEC '!$D$555:$D$557</c:f>
              <c:numCache>
                <c:formatCode>0%</c:formatCode>
                <c:ptCount val="3"/>
                <c:pt idx="0">
                  <c:v>0.38848920863309355</c:v>
                </c:pt>
                <c:pt idx="1">
                  <c:v>0.43165467625899279</c:v>
                </c:pt>
                <c:pt idx="2">
                  <c:v>0.17985611510791366</c:v>
                </c:pt>
              </c:numCache>
            </c:numRef>
          </c:val>
          <c:extLst>
            <c:ext xmlns:c16="http://schemas.microsoft.com/office/drawing/2014/chart" uri="{C3380CC4-5D6E-409C-BE32-E72D297353CC}">
              <c16:uniqueId val="{00000002-D8AD-4CF0-BAC5-2A9EB73F76FD}"/>
            </c:ext>
          </c:extLst>
        </c:ser>
        <c:ser>
          <c:idx val="3"/>
          <c:order val="3"/>
          <c:tx>
            <c:strRef>
              <c:f>'SEC '!$E$554</c:f>
              <c:strCache>
                <c:ptCount val="1"/>
                <c:pt idx="0">
                  <c:v>Lower Middle</c:v>
                </c:pt>
              </c:strCache>
            </c:strRef>
          </c:tx>
          <c:spPr>
            <a:solidFill>
              <a:schemeClr val="tx2">
                <a:lumMod val="75000"/>
                <a:lumOff val="25000"/>
              </a:schemeClr>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'!$A$555:$A$557</c:f>
              <c:strCache>
                <c:ptCount val="3"/>
                <c:pt idx="0">
                  <c:v>Increased</c:v>
                </c:pt>
                <c:pt idx="1">
                  <c:v>Decreased</c:v>
                </c:pt>
                <c:pt idx="2">
                  <c:v>Remained the same</c:v>
                </c:pt>
              </c:strCache>
            </c:strRef>
          </c:cat>
          <c:val>
            <c:numRef>
              <c:f>'SEC '!$E$555:$E$557</c:f>
              <c:numCache>
                <c:formatCode>0%</c:formatCode>
                <c:ptCount val="3"/>
                <c:pt idx="0">
                  <c:v>0.46153846153846156</c:v>
                </c:pt>
                <c:pt idx="1">
                  <c:v>0.36538461538461536</c:v>
                </c:pt>
                <c:pt idx="2">
                  <c:v>0.17307692307692307</c:v>
                </c:pt>
              </c:numCache>
            </c:numRef>
          </c:val>
          <c:extLst>
            <c:ext xmlns:c16="http://schemas.microsoft.com/office/drawing/2014/chart" uri="{C3380CC4-5D6E-409C-BE32-E72D297353CC}">
              <c16:uniqueId val="{00000003-D8AD-4CF0-BAC5-2A9EB73F76FD}"/>
            </c:ext>
          </c:extLst>
        </c:ser>
        <c:ser>
          <c:idx val="4"/>
          <c:order val="4"/>
          <c:tx>
            <c:strRef>
              <c:f>'SEC '!$F$554</c:f>
              <c:strCache>
                <c:ptCount val="1"/>
                <c:pt idx="0">
                  <c:v>Lower</c:v>
                </c:pt>
              </c:strCache>
            </c:strRef>
          </c:tx>
          <c:spPr>
            <a:solidFill>
              <a:schemeClr val="accent2">
                <a:lumMod val="60000"/>
                <a:lumOff val="40000"/>
              </a:schemeClr>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'!$A$555:$A$557</c:f>
              <c:strCache>
                <c:ptCount val="3"/>
                <c:pt idx="0">
                  <c:v>Increased</c:v>
                </c:pt>
                <c:pt idx="1">
                  <c:v>Decreased</c:v>
                </c:pt>
                <c:pt idx="2">
                  <c:v>Remained the same</c:v>
                </c:pt>
              </c:strCache>
            </c:strRef>
          </c:cat>
          <c:val>
            <c:numRef>
              <c:f>'SEC '!$F$555:$F$557</c:f>
              <c:numCache>
                <c:formatCode>0%</c:formatCode>
                <c:ptCount val="3"/>
                <c:pt idx="0">
                  <c:v>0.35294117647058826</c:v>
                </c:pt>
                <c:pt idx="1">
                  <c:v>0.52941176470588236</c:v>
                </c:pt>
                <c:pt idx="2">
                  <c:v>0.11764705882352941</c:v>
                </c:pt>
              </c:numCache>
            </c:numRef>
          </c:val>
          <c:extLst>
            <c:ext xmlns:c16="http://schemas.microsoft.com/office/drawing/2014/chart" uri="{C3380CC4-5D6E-409C-BE32-E72D297353CC}">
              <c16:uniqueId val="{00000004-D8AD-4CF0-BAC5-2A9EB73F76FD}"/>
            </c:ext>
          </c:extLst>
        </c:ser>
        <c:dLbls>
          <c:dLblPos val="outEnd"/>
          <c:showLegendKey val="0"/>
          <c:showVal val="1"/>
          <c:showCatName val="0"/>
          <c:showSerName val="0"/>
          <c:showPercent val="0"/>
          <c:showBubbleSize val="0"/>
        </c:dLbls>
        <c:gapWidth val="219"/>
        <c:overlap val="-27"/>
        <c:axId val="1880851632"/>
        <c:axId val="1880852112"/>
      </c:barChart>
      <c:catAx>
        <c:axId val="188085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80852112"/>
        <c:crosses val="autoZero"/>
        <c:auto val="1"/>
        <c:lblAlgn val="ctr"/>
        <c:lblOffset val="100"/>
        <c:noMultiLvlLbl val="0"/>
      </c:catAx>
      <c:valAx>
        <c:axId val="188085211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8085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094978583841898"/>
          <c:y val="2.9632564682564599E-2"/>
          <c:w val="0.74447710981649073"/>
          <c:h val="0.79992822004374675"/>
        </c:manualLayout>
      </c:layout>
      <c:barChart>
        <c:barDir val="bar"/>
        <c:grouping val="clustered"/>
        <c:varyColors val="0"/>
        <c:ser>
          <c:idx val="0"/>
          <c:order val="0"/>
          <c:tx>
            <c:strRef>
              <c:f>SEC!$B$772</c:f>
              <c:strCache>
                <c:ptCount val="1"/>
                <c:pt idx="0">
                  <c:v>Lower</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9-4000-4E2D-B9B8-F83C21B26449}"/>
                </c:ext>
              </c:extLst>
            </c:dLbl>
            <c:dLbl>
              <c:idx val="1"/>
              <c:delete val="1"/>
              <c:extLst>
                <c:ext xmlns:c15="http://schemas.microsoft.com/office/drawing/2012/chart" uri="{CE6537A1-D6FC-4f65-9D91-7224C49458BB}"/>
                <c:ext xmlns:c16="http://schemas.microsoft.com/office/drawing/2014/chart" uri="{C3380CC4-5D6E-409C-BE32-E72D297353CC}">
                  <c16:uniqueId val="{00000008-4000-4E2D-B9B8-F83C21B26449}"/>
                </c:ext>
              </c:extLst>
            </c:dLbl>
            <c:dLbl>
              <c:idx val="2"/>
              <c:delete val="1"/>
              <c:extLst>
                <c:ext xmlns:c15="http://schemas.microsoft.com/office/drawing/2012/chart" uri="{CE6537A1-D6FC-4f65-9D91-7224C49458BB}"/>
                <c:ext xmlns:c16="http://schemas.microsoft.com/office/drawing/2014/chart" uri="{C3380CC4-5D6E-409C-BE32-E72D297353CC}">
                  <c16:uniqueId val="{00000007-4000-4E2D-B9B8-F83C21B26449}"/>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SEC!$A$773:$A$778</c:f>
              <c:strCache>
                <c:ptCount val="6"/>
                <c:pt idx="0">
                  <c:v>Social Gatherings</c:v>
                </c:pt>
                <c:pt idx="1">
                  <c:v> Increase in Spending</c:v>
                </c:pt>
                <c:pt idx="2">
                  <c:v>Switch to Expensive Brands</c:v>
                </c:pt>
                <c:pt idx="3">
                  <c:v>Seasonal Factors</c:v>
                </c:pt>
                <c:pt idx="4">
                  <c:v>Increase in Consumption </c:v>
                </c:pt>
                <c:pt idx="5">
                  <c:v>Increase in Price</c:v>
                </c:pt>
              </c:strCache>
            </c:strRef>
          </c:cat>
          <c:val>
            <c:numRef>
              <c:f>SEC!$B$773:$B$778</c:f>
              <c:numCache>
                <c:formatCode>0%</c:formatCode>
                <c:ptCount val="6"/>
                <c:pt idx="0">
                  <c:v>0</c:v>
                </c:pt>
                <c:pt idx="1">
                  <c:v>0</c:v>
                </c:pt>
                <c:pt idx="2">
                  <c:v>0</c:v>
                </c:pt>
                <c:pt idx="3">
                  <c:v>0.16666666666666666</c:v>
                </c:pt>
                <c:pt idx="4">
                  <c:v>0.33333333333333331</c:v>
                </c:pt>
                <c:pt idx="5">
                  <c:v>0.5</c:v>
                </c:pt>
              </c:numCache>
            </c:numRef>
          </c:val>
          <c:extLst>
            <c:ext xmlns:c16="http://schemas.microsoft.com/office/drawing/2014/chart" uri="{C3380CC4-5D6E-409C-BE32-E72D297353CC}">
              <c16:uniqueId val="{00000000-4000-4E2D-B9B8-F83C21B26449}"/>
            </c:ext>
          </c:extLst>
        </c:ser>
        <c:ser>
          <c:idx val="1"/>
          <c:order val="1"/>
          <c:tx>
            <c:strRef>
              <c:f>SEC!$C$772</c:f>
              <c:strCache>
                <c:ptCount val="1"/>
                <c:pt idx="0">
                  <c:v>Lower Middle </c:v>
                </c:pt>
              </c:strCache>
            </c:strRef>
          </c:tx>
          <c:spPr>
            <a:solidFill>
              <a:schemeClr val="tx2">
                <a:lumMod val="75000"/>
                <a:lumOff val="25000"/>
              </a:schemeClr>
            </a:solidFill>
            <a:ln>
              <a:noFill/>
            </a:ln>
            <a:effectLst/>
          </c:spPr>
          <c:invertIfNegative val="0"/>
          <c:dLbls>
            <c:dLbl>
              <c:idx val="0"/>
              <c:layout>
                <c:manualLayout>
                  <c:x val="0"/>
                  <c:y val="2.42448256493711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4000-4E2D-B9B8-F83C21B26449}"/>
                </c:ext>
              </c:extLst>
            </c:dLbl>
            <c:dLbl>
              <c:idx val="2"/>
              <c:layout>
                <c:manualLayout>
                  <c:x val="-3.3823396770993057E-3"/>
                  <c:y val="1.885708661617737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000-4E2D-B9B8-F83C21B26449}"/>
                </c:ext>
              </c:extLst>
            </c:dLbl>
            <c:dLbl>
              <c:idx val="5"/>
              <c:layout>
                <c:manualLayout>
                  <c:x val="6.7646793541985282E-3"/>
                  <c:y val="5.387739033193563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000-4E2D-B9B8-F83C21B26449}"/>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SEC!$A$773:$A$778</c:f>
              <c:strCache>
                <c:ptCount val="6"/>
                <c:pt idx="0">
                  <c:v>Social Gatherings</c:v>
                </c:pt>
                <c:pt idx="1">
                  <c:v> Increase in Spending</c:v>
                </c:pt>
                <c:pt idx="2">
                  <c:v>Switch to Expensive Brands</c:v>
                </c:pt>
                <c:pt idx="3">
                  <c:v>Seasonal Factors</c:v>
                </c:pt>
                <c:pt idx="4">
                  <c:v>Increase in Consumption </c:v>
                </c:pt>
                <c:pt idx="5">
                  <c:v>Increase in Price</c:v>
                </c:pt>
              </c:strCache>
            </c:strRef>
          </c:cat>
          <c:val>
            <c:numRef>
              <c:f>SEC!$C$773:$C$778</c:f>
              <c:numCache>
                <c:formatCode>0%</c:formatCode>
                <c:ptCount val="6"/>
                <c:pt idx="0">
                  <c:v>0.125</c:v>
                </c:pt>
                <c:pt idx="1">
                  <c:v>4.1666666666666664E-2</c:v>
                </c:pt>
                <c:pt idx="2">
                  <c:v>8.3333333333333329E-2</c:v>
                </c:pt>
                <c:pt idx="3">
                  <c:v>4.1666666666666664E-2</c:v>
                </c:pt>
                <c:pt idx="4">
                  <c:v>0.29166666666666669</c:v>
                </c:pt>
                <c:pt idx="5">
                  <c:v>0.41666666666666669</c:v>
                </c:pt>
              </c:numCache>
            </c:numRef>
          </c:val>
          <c:extLst>
            <c:ext xmlns:c16="http://schemas.microsoft.com/office/drawing/2014/chart" uri="{C3380CC4-5D6E-409C-BE32-E72D297353CC}">
              <c16:uniqueId val="{00000001-4000-4E2D-B9B8-F83C21B26449}"/>
            </c:ext>
          </c:extLst>
        </c:ser>
        <c:ser>
          <c:idx val="2"/>
          <c:order val="2"/>
          <c:tx>
            <c:strRef>
              <c:f>SEC!$D$772</c:f>
              <c:strCache>
                <c:ptCount val="1"/>
                <c:pt idx="0">
                  <c:v>Middle </c:v>
                </c:pt>
              </c:strCache>
            </c:strRef>
          </c:tx>
          <c:spPr>
            <a:solidFill>
              <a:schemeClr val="accent3"/>
            </a:solidFill>
            <a:ln>
              <a:noFill/>
            </a:ln>
            <a:effectLst/>
          </c:spPr>
          <c:invertIfNegative val="0"/>
          <c:dLbls>
            <c:dLbl>
              <c:idx val="1"/>
              <c:layout>
                <c:manualLayout>
                  <c:x val="-2.2548931180662035E-3"/>
                  <c:y val="1.885708661617747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000-4E2D-B9B8-F83C21B26449}"/>
                </c:ext>
              </c:extLst>
            </c:dLbl>
            <c:dLbl>
              <c:idx val="4"/>
              <c:layout>
                <c:manualLayout>
                  <c:x val="-2.4803824298728322E-2"/>
                  <c:y val="-3.50203037157581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000-4E2D-B9B8-F83C21B26449}"/>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SEC!$A$773:$A$778</c:f>
              <c:strCache>
                <c:ptCount val="6"/>
                <c:pt idx="0">
                  <c:v>Social Gatherings</c:v>
                </c:pt>
                <c:pt idx="1">
                  <c:v> Increase in Spending</c:v>
                </c:pt>
                <c:pt idx="2">
                  <c:v>Switch to Expensive Brands</c:v>
                </c:pt>
                <c:pt idx="3">
                  <c:v>Seasonal Factors</c:v>
                </c:pt>
                <c:pt idx="4">
                  <c:v>Increase in Consumption </c:v>
                </c:pt>
                <c:pt idx="5">
                  <c:v>Increase in Price</c:v>
                </c:pt>
              </c:strCache>
            </c:strRef>
          </c:cat>
          <c:val>
            <c:numRef>
              <c:f>SEC!$D$773:$D$778</c:f>
              <c:numCache>
                <c:formatCode>0%</c:formatCode>
                <c:ptCount val="6"/>
                <c:pt idx="0">
                  <c:v>5.5555555555555552E-2</c:v>
                </c:pt>
                <c:pt idx="1">
                  <c:v>9.2592592592592587E-2</c:v>
                </c:pt>
                <c:pt idx="2">
                  <c:v>7.407407407407407E-2</c:v>
                </c:pt>
                <c:pt idx="3">
                  <c:v>7.407407407407407E-2</c:v>
                </c:pt>
                <c:pt idx="4">
                  <c:v>0.31481481481481483</c:v>
                </c:pt>
                <c:pt idx="5">
                  <c:v>0.3888888888888889</c:v>
                </c:pt>
              </c:numCache>
            </c:numRef>
          </c:val>
          <c:extLst>
            <c:ext xmlns:c16="http://schemas.microsoft.com/office/drawing/2014/chart" uri="{C3380CC4-5D6E-409C-BE32-E72D297353CC}">
              <c16:uniqueId val="{00000002-4000-4E2D-B9B8-F83C21B26449}"/>
            </c:ext>
          </c:extLst>
        </c:ser>
        <c:ser>
          <c:idx val="3"/>
          <c:order val="3"/>
          <c:tx>
            <c:strRef>
              <c:f>SEC!$E$772</c:f>
              <c:strCache>
                <c:ptCount val="1"/>
                <c:pt idx="0">
                  <c:v>Upper Middle </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SEC!$A$773:$A$778</c:f>
              <c:strCache>
                <c:ptCount val="6"/>
                <c:pt idx="0">
                  <c:v>Social Gatherings</c:v>
                </c:pt>
                <c:pt idx="1">
                  <c:v> Increase in Spending</c:v>
                </c:pt>
                <c:pt idx="2">
                  <c:v>Switch to Expensive Brands</c:v>
                </c:pt>
                <c:pt idx="3">
                  <c:v>Seasonal Factors</c:v>
                </c:pt>
                <c:pt idx="4">
                  <c:v>Increase in Consumption </c:v>
                </c:pt>
                <c:pt idx="5">
                  <c:v>Increase in Price</c:v>
                </c:pt>
              </c:strCache>
            </c:strRef>
          </c:cat>
          <c:val>
            <c:numRef>
              <c:f>SEC!$E$773:$E$778</c:f>
              <c:numCache>
                <c:formatCode>0%</c:formatCode>
                <c:ptCount val="6"/>
                <c:pt idx="0">
                  <c:v>9.6153846153846159E-2</c:v>
                </c:pt>
                <c:pt idx="1">
                  <c:v>7.6923076923076927E-2</c:v>
                </c:pt>
                <c:pt idx="2">
                  <c:v>0.25</c:v>
                </c:pt>
                <c:pt idx="3">
                  <c:v>0.5</c:v>
                </c:pt>
                <c:pt idx="4">
                  <c:v>3.8461538461538464E-2</c:v>
                </c:pt>
                <c:pt idx="5">
                  <c:v>3.8461538461538464E-2</c:v>
                </c:pt>
              </c:numCache>
            </c:numRef>
          </c:val>
          <c:extLst>
            <c:ext xmlns:c16="http://schemas.microsoft.com/office/drawing/2014/chart" uri="{C3380CC4-5D6E-409C-BE32-E72D297353CC}">
              <c16:uniqueId val="{00000003-4000-4E2D-B9B8-F83C21B26449}"/>
            </c:ext>
          </c:extLst>
        </c:ser>
        <c:ser>
          <c:idx val="4"/>
          <c:order val="4"/>
          <c:tx>
            <c:strRef>
              <c:f>SEC!$F$772</c:f>
              <c:strCache>
                <c:ptCount val="1"/>
                <c:pt idx="0">
                  <c:v>Higher/Upper</c:v>
                </c:pt>
              </c:strCache>
            </c:strRef>
          </c:tx>
          <c:spPr>
            <a:solidFill>
              <a:schemeClr val="accent1"/>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6-4000-4E2D-B9B8-F83C21B26449}"/>
                </c:ext>
              </c:extLst>
            </c:dLbl>
            <c:dLbl>
              <c:idx val="3"/>
              <c:delete val="1"/>
              <c:extLst>
                <c:ext xmlns:c15="http://schemas.microsoft.com/office/drawing/2012/chart" uri="{CE6537A1-D6FC-4f65-9D91-7224C49458BB}"/>
                <c:ext xmlns:c16="http://schemas.microsoft.com/office/drawing/2014/chart" uri="{C3380CC4-5D6E-409C-BE32-E72D297353CC}">
                  <c16:uniqueId val="{00000005-4000-4E2D-B9B8-F83C21B26449}"/>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SEC!$A$773:$A$778</c:f>
              <c:strCache>
                <c:ptCount val="6"/>
                <c:pt idx="0">
                  <c:v>Social Gatherings</c:v>
                </c:pt>
                <c:pt idx="1">
                  <c:v> Increase in Spending</c:v>
                </c:pt>
                <c:pt idx="2">
                  <c:v>Switch to Expensive Brands</c:v>
                </c:pt>
                <c:pt idx="3">
                  <c:v>Seasonal Factors</c:v>
                </c:pt>
                <c:pt idx="4">
                  <c:v>Increase in Consumption </c:v>
                </c:pt>
                <c:pt idx="5">
                  <c:v>Increase in Price</c:v>
                </c:pt>
              </c:strCache>
            </c:strRef>
          </c:cat>
          <c:val>
            <c:numRef>
              <c:f>SEC!$F$773:$F$778</c:f>
              <c:numCache>
                <c:formatCode>0%</c:formatCode>
                <c:ptCount val="6"/>
                <c:pt idx="0">
                  <c:v>5.2631578947368418E-2</c:v>
                </c:pt>
                <c:pt idx="1">
                  <c:v>0.15789473684210525</c:v>
                </c:pt>
                <c:pt idx="2">
                  <c:v>0</c:v>
                </c:pt>
                <c:pt idx="3">
                  <c:v>0</c:v>
                </c:pt>
                <c:pt idx="4">
                  <c:v>0.15789473684210525</c:v>
                </c:pt>
                <c:pt idx="5">
                  <c:v>0.63157894736842102</c:v>
                </c:pt>
              </c:numCache>
            </c:numRef>
          </c:val>
          <c:extLst>
            <c:ext xmlns:c16="http://schemas.microsoft.com/office/drawing/2014/chart" uri="{C3380CC4-5D6E-409C-BE32-E72D297353CC}">
              <c16:uniqueId val="{00000004-4000-4E2D-B9B8-F83C21B26449}"/>
            </c:ext>
          </c:extLst>
        </c:ser>
        <c:dLbls>
          <c:dLblPos val="outEnd"/>
          <c:showLegendKey val="0"/>
          <c:showVal val="1"/>
          <c:showCatName val="0"/>
          <c:showSerName val="0"/>
          <c:showPercent val="0"/>
          <c:showBubbleSize val="0"/>
        </c:dLbls>
        <c:gapWidth val="182"/>
        <c:axId val="1740257647"/>
        <c:axId val="1740258607"/>
      </c:barChart>
      <c:catAx>
        <c:axId val="174025764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740258607"/>
        <c:crosses val="autoZero"/>
        <c:auto val="1"/>
        <c:lblAlgn val="ctr"/>
        <c:lblOffset val="100"/>
        <c:noMultiLvlLbl val="0"/>
      </c:catAx>
      <c:valAx>
        <c:axId val="1740258607"/>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7402576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SEC!$B$682</c:f>
              <c:strCache>
                <c:ptCount val="1"/>
                <c:pt idx="0">
                  <c:v>Lower</c:v>
                </c:pt>
              </c:strCache>
            </c:strRef>
          </c:tx>
          <c:spPr>
            <a:solidFill>
              <a:schemeClr val="accent2">
                <a:lumMod val="60000"/>
                <a:lumOff val="40000"/>
              </a:schemeClr>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8-943A-4B94-8503-5FF5BC912421}"/>
                </c:ext>
              </c:extLst>
            </c:dLbl>
            <c:dLbl>
              <c:idx val="2"/>
              <c:delete val="1"/>
              <c:extLst>
                <c:ext xmlns:c15="http://schemas.microsoft.com/office/drawing/2012/chart" uri="{CE6537A1-D6FC-4f65-9D91-7224C49458BB}"/>
                <c:ext xmlns:c16="http://schemas.microsoft.com/office/drawing/2014/chart" uri="{C3380CC4-5D6E-409C-BE32-E72D297353CC}">
                  <c16:uniqueId val="{00000005-943A-4B94-8503-5FF5BC912421}"/>
                </c:ext>
              </c:extLst>
            </c:dLbl>
            <c:dLbl>
              <c:idx val="4"/>
              <c:layout>
                <c:manualLayout>
                  <c:x val="0"/>
                  <c:y val="8.094193467794670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943A-4B94-8503-5FF5BC912421}"/>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SEC!$A$683:$A$687</c:f>
              <c:strCache>
                <c:ptCount val="5"/>
                <c:pt idx="0">
                  <c:v>Change in Preference</c:v>
                </c:pt>
                <c:pt idx="1">
                  <c:v>Health-Related Reasons</c:v>
                </c:pt>
                <c:pt idx="2">
                  <c:v>Reduction in Gatherings</c:v>
                </c:pt>
                <c:pt idx="3">
                  <c:v>Cost Conscious</c:v>
                </c:pt>
                <c:pt idx="4">
                  <c:v>Reduction in  Alcohol Consumption</c:v>
                </c:pt>
              </c:strCache>
            </c:strRef>
          </c:cat>
          <c:val>
            <c:numRef>
              <c:f>SEC!$B$683:$B$687</c:f>
              <c:numCache>
                <c:formatCode>0%</c:formatCode>
                <c:ptCount val="5"/>
                <c:pt idx="0">
                  <c:v>0.1111111111111111</c:v>
                </c:pt>
                <c:pt idx="1">
                  <c:v>0</c:v>
                </c:pt>
                <c:pt idx="2">
                  <c:v>0</c:v>
                </c:pt>
                <c:pt idx="3">
                  <c:v>0.44444444444444442</c:v>
                </c:pt>
                <c:pt idx="4">
                  <c:v>0.44444444444444442</c:v>
                </c:pt>
              </c:numCache>
            </c:numRef>
          </c:val>
          <c:extLst>
            <c:ext xmlns:c16="http://schemas.microsoft.com/office/drawing/2014/chart" uri="{C3380CC4-5D6E-409C-BE32-E72D297353CC}">
              <c16:uniqueId val="{00000000-943A-4B94-8503-5FF5BC912421}"/>
            </c:ext>
          </c:extLst>
        </c:ser>
        <c:ser>
          <c:idx val="1"/>
          <c:order val="1"/>
          <c:tx>
            <c:strRef>
              <c:f>SEC!$C$682</c:f>
              <c:strCache>
                <c:ptCount val="1"/>
                <c:pt idx="0">
                  <c:v>Lower Middle </c:v>
                </c:pt>
              </c:strCache>
            </c:strRef>
          </c:tx>
          <c:spPr>
            <a:solidFill>
              <a:schemeClr val="tx2">
                <a:lumMod val="75000"/>
                <a:lumOff val="25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B-943A-4B94-8503-5FF5BC912421}"/>
                </c:ext>
              </c:extLst>
            </c:dLbl>
            <c:dLbl>
              <c:idx val="1"/>
              <c:delete val="1"/>
              <c:extLst>
                <c:ext xmlns:c15="http://schemas.microsoft.com/office/drawing/2012/chart" uri="{CE6537A1-D6FC-4f65-9D91-7224C49458BB}"/>
                <c:ext xmlns:c16="http://schemas.microsoft.com/office/drawing/2014/chart" uri="{C3380CC4-5D6E-409C-BE32-E72D297353CC}">
                  <c16:uniqueId val="{00000007-943A-4B94-8503-5FF5BC912421}"/>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SEC!$A$683:$A$687</c:f>
              <c:strCache>
                <c:ptCount val="5"/>
                <c:pt idx="0">
                  <c:v>Change in Preference</c:v>
                </c:pt>
                <c:pt idx="1">
                  <c:v>Health-Related Reasons</c:v>
                </c:pt>
                <c:pt idx="2">
                  <c:v>Reduction in Gatherings</c:v>
                </c:pt>
                <c:pt idx="3">
                  <c:v>Cost Conscious</c:v>
                </c:pt>
                <c:pt idx="4">
                  <c:v>Reduction in  Alcohol Consumption</c:v>
                </c:pt>
              </c:strCache>
            </c:strRef>
          </c:cat>
          <c:val>
            <c:numRef>
              <c:f>SEC!$C$683:$C$687</c:f>
              <c:numCache>
                <c:formatCode>0%</c:formatCode>
                <c:ptCount val="5"/>
                <c:pt idx="0">
                  <c:v>0</c:v>
                </c:pt>
                <c:pt idx="1">
                  <c:v>0</c:v>
                </c:pt>
                <c:pt idx="2">
                  <c:v>5.2631578947368418E-2</c:v>
                </c:pt>
                <c:pt idx="3">
                  <c:v>0.57894736842105265</c:v>
                </c:pt>
                <c:pt idx="4">
                  <c:v>0.36842105263157893</c:v>
                </c:pt>
              </c:numCache>
            </c:numRef>
          </c:val>
          <c:extLst>
            <c:ext xmlns:c16="http://schemas.microsoft.com/office/drawing/2014/chart" uri="{C3380CC4-5D6E-409C-BE32-E72D297353CC}">
              <c16:uniqueId val="{00000001-943A-4B94-8503-5FF5BC912421}"/>
            </c:ext>
          </c:extLst>
        </c:ser>
        <c:ser>
          <c:idx val="2"/>
          <c:order val="2"/>
          <c:tx>
            <c:strRef>
              <c:f>SEC!$D$682</c:f>
              <c:strCache>
                <c:ptCount val="1"/>
                <c:pt idx="0">
                  <c:v>Middle </c:v>
                </c:pt>
              </c:strCache>
            </c:strRef>
          </c:tx>
          <c:spPr>
            <a:solidFill>
              <a:schemeClr val="accent3"/>
            </a:solidFill>
            <a:ln>
              <a:noFill/>
            </a:ln>
            <a:effectLst/>
          </c:spPr>
          <c:invertIfNegative val="0"/>
          <c:dLbls>
            <c:dLbl>
              <c:idx val="1"/>
              <c:layout>
                <c:manualLayout>
                  <c:x val="-5.6372327951655088E-3"/>
                  <c:y val="2.69806448926489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943A-4B94-8503-5FF5BC912421}"/>
                </c:ext>
              </c:extLst>
            </c:dLbl>
            <c:dLbl>
              <c:idx val="2"/>
              <c:layout>
                <c:manualLayout>
                  <c:x val="-3.3823396770993057E-3"/>
                  <c:y val="2.96787093819137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943A-4B94-8503-5FF5BC912421}"/>
                </c:ext>
              </c:extLst>
            </c:dLbl>
            <c:dLbl>
              <c:idx val="3"/>
              <c:layout>
                <c:manualLayout>
                  <c:x val="-1.8039144944529711E-2"/>
                  <c:y val="-2.69806448926488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43A-4B94-8503-5FF5BC912421}"/>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SEC!$A$683:$A$687</c:f>
              <c:strCache>
                <c:ptCount val="5"/>
                <c:pt idx="0">
                  <c:v>Change in Preference</c:v>
                </c:pt>
                <c:pt idx="1">
                  <c:v>Health-Related Reasons</c:v>
                </c:pt>
                <c:pt idx="2">
                  <c:v>Reduction in Gatherings</c:v>
                </c:pt>
                <c:pt idx="3">
                  <c:v>Cost Conscious</c:v>
                </c:pt>
                <c:pt idx="4">
                  <c:v>Reduction in  Alcohol Consumption</c:v>
                </c:pt>
              </c:strCache>
            </c:strRef>
          </c:cat>
          <c:val>
            <c:numRef>
              <c:f>SEC!$D$683:$D$687</c:f>
              <c:numCache>
                <c:formatCode>0%</c:formatCode>
                <c:ptCount val="5"/>
                <c:pt idx="0">
                  <c:v>1.6666666666666666E-2</c:v>
                </c:pt>
                <c:pt idx="1">
                  <c:v>0.1</c:v>
                </c:pt>
                <c:pt idx="2">
                  <c:v>0.1</c:v>
                </c:pt>
                <c:pt idx="3">
                  <c:v>0.35</c:v>
                </c:pt>
                <c:pt idx="4">
                  <c:v>0.43333333333333335</c:v>
                </c:pt>
              </c:numCache>
            </c:numRef>
          </c:val>
          <c:extLst>
            <c:ext xmlns:c16="http://schemas.microsoft.com/office/drawing/2014/chart" uri="{C3380CC4-5D6E-409C-BE32-E72D297353CC}">
              <c16:uniqueId val="{00000002-943A-4B94-8503-5FF5BC912421}"/>
            </c:ext>
          </c:extLst>
        </c:ser>
        <c:ser>
          <c:idx val="3"/>
          <c:order val="3"/>
          <c:tx>
            <c:strRef>
              <c:f>SEC!$E$682</c:f>
              <c:strCache>
                <c:ptCount val="1"/>
                <c:pt idx="0">
                  <c:v>Upper Middle </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A-943A-4B94-8503-5FF5BC912421}"/>
                </c:ext>
              </c:extLst>
            </c:dLbl>
            <c:dLbl>
              <c:idx val="1"/>
              <c:layout>
                <c:manualLayout>
                  <c:x val="0"/>
                  <c:y val="-1.88864514248542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43A-4B94-8503-5FF5BC912421}"/>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SEC!$A$683:$A$687</c:f>
              <c:strCache>
                <c:ptCount val="5"/>
                <c:pt idx="0">
                  <c:v>Change in Preference</c:v>
                </c:pt>
                <c:pt idx="1">
                  <c:v>Health-Related Reasons</c:v>
                </c:pt>
                <c:pt idx="2">
                  <c:v>Reduction in Gatherings</c:v>
                </c:pt>
                <c:pt idx="3">
                  <c:v>Cost Conscious</c:v>
                </c:pt>
                <c:pt idx="4">
                  <c:v>Reduction in  Alcohol Consumption</c:v>
                </c:pt>
              </c:strCache>
            </c:strRef>
          </c:cat>
          <c:val>
            <c:numRef>
              <c:f>SEC!$E$683:$E$687</c:f>
              <c:numCache>
                <c:formatCode>0%</c:formatCode>
                <c:ptCount val="5"/>
                <c:pt idx="0">
                  <c:v>0</c:v>
                </c:pt>
                <c:pt idx="1">
                  <c:v>0.11538461538461539</c:v>
                </c:pt>
                <c:pt idx="2">
                  <c:v>9.6153846153846159E-2</c:v>
                </c:pt>
                <c:pt idx="3">
                  <c:v>0.21153846153846154</c:v>
                </c:pt>
                <c:pt idx="4">
                  <c:v>0.57692307692307687</c:v>
                </c:pt>
              </c:numCache>
            </c:numRef>
          </c:val>
          <c:extLst>
            <c:ext xmlns:c16="http://schemas.microsoft.com/office/drawing/2014/chart" uri="{C3380CC4-5D6E-409C-BE32-E72D297353CC}">
              <c16:uniqueId val="{00000003-943A-4B94-8503-5FF5BC912421}"/>
            </c:ext>
          </c:extLst>
        </c:ser>
        <c:ser>
          <c:idx val="4"/>
          <c:order val="4"/>
          <c:tx>
            <c:strRef>
              <c:f>SEC!$F$682</c:f>
              <c:strCache>
                <c:ptCount val="1"/>
                <c:pt idx="0">
                  <c:v>Higher/Upper</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9-943A-4B94-8503-5FF5BC912421}"/>
                </c:ext>
              </c:extLst>
            </c:dLbl>
            <c:dLbl>
              <c:idx val="1"/>
              <c:delete val="1"/>
              <c:extLst>
                <c:ext xmlns:c15="http://schemas.microsoft.com/office/drawing/2012/chart" uri="{CE6537A1-D6FC-4f65-9D91-7224C49458BB}"/>
                <c:ext xmlns:c16="http://schemas.microsoft.com/office/drawing/2014/chart" uri="{C3380CC4-5D6E-409C-BE32-E72D297353CC}">
                  <c16:uniqueId val="{00000006-943A-4B94-8503-5FF5BC912421}"/>
                </c:ext>
              </c:extLst>
            </c:dLbl>
            <c:dLbl>
              <c:idx val="2"/>
              <c:layout>
                <c:manualLayout>
                  <c:x val="-2.2548931180662035E-3"/>
                  <c:y val="-3.50748383604435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943A-4B94-8503-5FF5BC912421}"/>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SEC!$A$683:$A$687</c:f>
              <c:strCache>
                <c:ptCount val="5"/>
                <c:pt idx="0">
                  <c:v>Change in Preference</c:v>
                </c:pt>
                <c:pt idx="1">
                  <c:v>Health-Related Reasons</c:v>
                </c:pt>
                <c:pt idx="2">
                  <c:v>Reduction in Gatherings</c:v>
                </c:pt>
                <c:pt idx="3">
                  <c:v>Cost Conscious</c:v>
                </c:pt>
                <c:pt idx="4">
                  <c:v>Reduction in  Alcohol Consumption</c:v>
                </c:pt>
              </c:strCache>
            </c:strRef>
          </c:cat>
          <c:val>
            <c:numRef>
              <c:f>SEC!$F$683:$F$687</c:f>
              <c:numCache>
                <c:formatCode>0%</c:formatCode>
                <c:ptCount val="5"/>
                <c:pt idx="0">
                  <c:v>0</c:v>
                </c:pt>
                <c:pt idx="1">
                  <c:v>0</c:v>
                </c:pt>
                <c:pt idx="2">
                  <c:v>0.125</c:v>
                </c:pt>
                <c:pt idx="3">
                  <c:v>0.375</c:v>
                </c:pt>
                <c:pt idx="4">
                  <c:v>0.5</c:v>
                </c:pt>
              </c:numCache>
            </c:numRef>
          </c:val>
          <c:extLst>
            <c:ext xmlns:c16="http://schemas.microsoft.com/office/drawing/2014/chart" uri="{C3380CC4-5D6E-409C-BE32-E72D297353CC}">
              <c16:uniqueId val="{00000004-943A-4B94-8503-5FF5BC912421}"/>
            </c:ext>
          </c:extLst>
        </c:ser>
        <c:dLbls>
          <c:dLblPos val="outEnd"/>
          <c:showLegendKey val="0"/>
          <c:showVal val="1"/>
          <c:showCatName val="0"/>
          <c:showSerName val="0"/>
          <c:showPercent val="0"/>
          <c:showBubbleSize val="0"/>
        </c:dLbls>
        <c:gapWidth val="182"/>
        <c:axId val="1716114000"/>
        <c:axId val="1716130800"/>
      </c:barChart>
      <c:catAx>
        <c:axId val="17161140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716130800"/>
        <c:crosses val="autoZero"/>
        <c:auto val="1"/>
        <c:lblAlgn val="ctr"/>
        <c:lblOffset val="100"/>
        <c:noMultiLvlLbl val="0"/>
      </c:catAx>
      <c:valAx>
        <c:axId val="171613080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71611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SEC!$B$844</c:f>
              <c:strCache>
                <c:ptCount val="1"/>
                <c:pt idx="0">
                  <c:v>Higher/Upper</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SEC!$A$845:$A$846</c:f>
              <c:strCache>
                <c:ptCount val="2"/>
                <c:pt idx="0">
                  <c:v>Consistent Consumption</c:v>
                </c:pt>
                <c:pt idx="1">
                  <c:v>Stable Expenses </c:v>
                </c:pt>
              </c:strCache>
            </c:strRef>
          </c:cat>
          <c:val>
            <c:numRef>
              <c:f>SEC!$B$845:$B$846</c:f>
              <c:numCache>
                <c:formatCode>0%</c:formatCode>
                <c:ptCount val="2"/>
                <c:pt idx="0">
                  <c:v>0.8</c:v>
                </c:pt>
                <c:pt idx="1">
                  <c:v>0.2</c:v>
                </c:pt>
              </c:numCache>
            </c:numRef>
          </c:val>
          <c:extLst>
            <c:ext xmlns:c16="http://schemas.microsoft.com/office/drawing/2014/chart" uri="{C3380CC4-5D6E-409C-BE32-E72D297353CC}">
              <c16:uniqueId val="{00000000-AACE-4E78-8E91-F6D7819FCE76}"/>
            </c:ext>
          </c:extLst>
        </c:ser>
        <c:ser>
          <c:idx val="1"/>
          <c:order val="1"/>
          <c:tx>
            <c:strRef>
              <c:f>SEC!$C$844</c:f>
              <c:strCache>
                <c:ptCount val="1"/>
                <c:pt idx="0">
                  <c:v>Upper Middle</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SEC!$A$845:$A$846</c:f>
              <c:strCache>
                <c:ptCount val="2"/>
                <c:pt idx="0">
                  <c:v>Consistent Consumption</c:v>
                </c:pt>
                <c:pt idx="1">
                  <c:v>Stable Expenses </c:v>
                </c:pt>
              </c:strCache>
            </c:strRef>
          </c:cat>
          <c:val>
            <c:numRef>
              <c:f>SEC!$C$845:$C$846</c:f>
              <c:numCache>
                <c:formatCode>0%</c:formatCode>
                <c:ptCount val="2"/>
                <c:pt idx="0">
                  <c:v>0.625</c:v>
                </c:pt>
                <c:pt idx="1">
                  <c:v>0.375</c:v>
                </c:pt>
              </c:numCache>
            </c:numRef>
          </c:val>
          <c:extLst>
            <c:ext xmlns:c16="http://schemas.microsoft.com/office/drawing/2014/chart" uri="{C3380CC4-5D6E-409C-BE32-E72D297353CC}">
              <c16:uniqueId val="{00000001-AACE-4E78-8E91-F6D7819FCE76}"/>
            </c:ext>
          </c:extLst>
        </c:ser>
        <c:ser>
          <c:idx val="2"/>
          <c:order val="2"/>
          <c:tx>
            <c:strRef>
              <c:f>SEC!$D$844</c:f>
              <c:strCache>
                <c:ptCount val="1"/>
                <c:pt idx="0">
                  <c:v>Middle</c:v>
                </c:pt>
              </c:strCache>
            </c:strRef>
          </c:tx>
          <c:spPr>
            <a:solidFill>
              <a:schemeClr val="accent3"/>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SEC!$A$845:$A$846</c:f>
              <c:strCache>
                <c:ptCount val="2"/>
                <c:pt idx="0">
                  <c:v>Consistent Consumption</c:v>
                </c:pt>
                <c:pt idx="1">
                  <c:v>Stable Expenses </c:v>
                </c:pt>
              </c:strCache>
            </c:strRef>
          </c:cat>
          <c:val>
            <c:numRef>
              <c:f>SEC!$D$845:$D$846</c:f>
              <c:numCache>
                <c:formatCode>0%</c:formatCode>
                <c:ptCount val="2"/>
                <c:pt idx="0">
                  <c:v>0.54166666666666663</c:v>
                </c:pt>
                <c:pt idx="1">
                  <c:v>0.45833333333333331</c:v>
                </c:pt>
              </c:numCache>
            </c:numRef>
          </c:val>
          <c:extLst>
            <c:ext xmlns:c16="http://schemas.microsoft.com/office/drawing/2014/chart" uri="{C3380CC4-5D6E-409C-BE32-E72D297353CC}">
              <c16:uniqueId val="{00000002-AACE-4E78-8E91-F6D7819FCE76}"/>
            </c:ext>
          </c:extLst>
        </c:ser>
        <c:ser>
          <c:idx val="3"/>
          <c:order val="3"/>
          <c:tx>
            <c:strRef>
              <c:f>SEC!$E$844</c:f>
              <c:strCache>
                <c:ptCount val="1"/>
                <c:pt idx="0">
                  <c:v>Lower Middle </c:v>
                </c:pt>
              </c:strCache>
            </c:strRef>
          </c:tx>
          <c:spPr>
            <a:solidFill>
              <a:schemeClr val="tx2">
                <a:lumMod val="75000"/>
                <a:lumOff val="25000"/>
              </a:schemeClr>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SEC!$A$845:$A$846</c:f>
              <c:strCache>
                <c:ptCount val="2"/>
                <c:pt idx="0">
                  <c:v>Consistent Consumption</c:v>
                </c:pt>
                <c:pt idx="1">
                  <c:v>Stable Expenses </c:v>
                </c:pt>
              </c:strCache>
            </c:strRef>
          </c:cat>
          <c:val>
            <c:numRef>
              <c:f>SEC!$E$845:$E$846</c:f>
              <c:numCache>
                <c:formatCode>0%</c:formatCode>
                <c:ptCount val="2"/>
                <c:pt idx="0">
                  <c:v>0.5</c:v>
                </c:pt>
                <c:pt idx="1">
                  <c:v>0.5</c:v>
                </c:pt>
              </c:numCache>
            </c:numRef>
          </c:val>
          <c:extLst>
            <c:ext xmlns:c16="http://schemas.microsoft.com/office/drawing/2014/chart" uri="{C3380CC4-5D6E-409C-BE32-E72D297353CC}">
              <c16:uniqueId val="{00000003-AACE-4E78-8E91-F6D7819FCE76}"/>
            </c:ext>
          </c:extLst>
        </c:ser>
        <c:ser>
          <c:idx val="4"/>
          <c:order val="4"/>
          <c:tx>
            <c:strRef>
              <c:f>SEC!$F$844</c:f>
              <c:strCache>
                <c:ptCount val="1"/>
                <c:pt idx="0">
                  <c:v>Lower</c:v>
                </c:pt>
              </c:strCache>
            </c:strRef>
          </c:tx>
          <c:spPr>
            <a:solidFill>
              <a:schemeClr val="accent2">
                <a:lumMod val="60000"/>
                <a:lumOff val="40000"/>
              </a:schemeClr>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5-AACE-4E78-8E91-F6D7819FCE76}"/>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SEC!$A$845:$A$846</c:f>
              <c:strCache>
                <c:ptCount val="2"/>
                <c:pt idx="0">
                  <c:v>Consistent Consumption</c:v>
                </c:pt>
                <c:pt idx="1">
                  <c:v>Stable Expenses </c:v>
                </c:pt>
              </c:strCache>
            </c:strRef>
          </c:cat>
          <c:val>
            <c:numRef>
              <c:f>SEC!$F$845:$F$846</c:f>
              <c:numCache>
                <c:formatCode>0%</c:formatCode>
                <c:ptCount val="2"/>
                <c:pt idx="0">
                  <c:v>1</c:v>
                </c:pt>
                <c:pt idx="1">
                  <c:v>0</c:v>
                </c:pt>
              </c:numCache>
            </c:numRef>
          </c:val>
          <c:extLst>
            <c:ext xmlns:c16="http://schemas.microsoft.com/office/drawing/2014/chart" uri="{C3380CC4-5D6E-409C-BE32-E72D297353CC}">
              <c16:uniqueId val="{00000004-AACE-4E78-8E91-F6D7819FCE76}"/>
            </c:ext>
          </c:extLst>
        </c:ser>
        <c:dLbls>
          <c:dLblPos val="outEnd"/>
          <c:showLegendKey val="0"/>
          <c:showVal val="1"/>
          <c:showCatName val="0"/>
          <c:showSerName val="0"/>
          <c:showPercent val="0"/>
          <c:showBubbleSize val="0"/>
        </c:dLbls>
        <c:gapWidth val="219"/>
        <c:overlap val="-27"/>
        <c:axId val="78632143"/>
        <c:axId val="78645103"/>
      </c:barChart>
      <c:catAx>
        <c:axId val="786321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8645103"/>
        <c:crosses val="autoZero"/>
        <c:auto val="1"/>
        <c:lblAlgn val="ctr"/>
        <c:lblOffset val="100"/>
        <c:noMultiLvlLbl val="0"/>
      </c:catAx>
      <c:valAx>
        <c:axId val="78645103"/>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86321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186157584004535"/>
          <c:y val="2.6565992015978084E-2"/>
          <c:w val="0.77356531981486443"/>
          <c:h val="0.80269625992668625"/>
        </c:manualLayout>
      </c:layout>
      <c:barChart>
        <c:barDir val="bar"/>
        <c:grouping val="clustered"/>
        <c:varyColors val="0"/>
        <c:ser>
          <c:idx val="0"/>
          <c:order val="0"/>
          <c:tx>
            <c:strRef>
              <c:f>'SEC '!$B$635</c:f>
              <c:strCache>
                <c:ptCount val="1"/>
                <c:pt idx="0">
                  <c:v>Lower</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8-5DB1-4D34-831C-2D90DFACC364}"/>
                </c:ext>
              </c:extLst>
            </c:dLbl>
            <c:dLbl>
              <c:idx val="1"/>
              <c:delete val="1"/>
              <c:extLst>
                <c:ext xmlns:c15="http://schemas.microsoft.com/office/drawing/2012/chart" uri="{CE6537A1-D6FC-4f65-9D91-7224C49458BB}"/>
                <c:ext xmlns:c16="http://schemas.microsoft.com/office/drawing/2014/chart" uri="{C3380CC4-5D6E-409C-BE32-E72D297353CC}">
                  <c16:uniqueId val="{00000007-5DB1-4D34-831C-2D90DFACC364}"/>
                </c:ext>
              </c:extLst>
            </c:dLbl>
            <c:dLbl>
              <c:idx val="2"/>
              <c:delete val="1"/>
              <c:extLst>
                <c:ext xmlns:c15="http://schemas.microsoft.com/office/drawing/2012/chart" uri="{CE6537A1-D6FC-4f65-9D91-7224C49458BB}"/>
                <c:ext xmlns:c16="http://schemas.microsoft.com/office/drawing/2014/chart" uri="{C3380CC4-5D6E-409C-BE32-E72D297353CC}">
                  <c16:uniqueId val="{00000005-5DB1-4D34-831C-2D90DFACC364}"/>
                </c:ext>
              </c:extLst>
            </c:dLbl>
            <c:dLbl>
              <c:idx val="3"/>
              <c:layout>
                <c:manualLayout>
                  <c:x val="-3.3823396770993057E-3"/>
                  <c:y val="2.125279361278246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5DB1-4D34-831C-2D90DFACC364}"/>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'!$A$636:$A$642</c:f>
              <c:strCache>
                <c:ptCount val="7"/>
                <c:pt idx="0">
                  <c:v>Others (Please Specify)</c:v>
                </c:pt>
                <c:pt idx="1">
                  <c:v>Gin</c:v>
                </c:pt>
                <c:pt idx="2">
                  <c:v>Wine</c:v>
                </c:pt>
                <c:pt idx="3">
                  <c:v>Rum</c:v>
                </c:pt>
                <c:pt idx="4">
                  <c:v>Whisky</c:v>
                </c:pt>
                <c:pt idx="5">
                  <c:v>Vodka</c:v>
                </c:pt>
                <c:pt idx="6">
                  <c:v>Beer</c:v>
                </c:pt>
              </c:strCache>
            </c:strRef>
          </c:cat>
          <c:val>
            <c:numRef>
              <c:f>'SEC '!$B$636:$B$642</c:f>
              <c:numCache>
                <c:formatCode>0%</c:formatCode>
                <c:ptCount val="7"/>
                <c:pt idx="0">
                  <c:v>0</c:v>
                </c:pt>
                <c:pt idx="1">
                  <c:v>0</c:v>
                </c:pt>
                <c:pt idx="2">
                  <c:v>0</c:v>
                </c:pt>
                <c:pt idx="3">
                  <c:v>0.23529411764705882</c:v>
                </c:pt>
                <c:pt idx="4">
                  <c:v>0.23529411764705882</c:v>
                </c:pt>
                <c:pt idx="5">
                  <c:v>0.11764705882352941</c:v>
                </c:pt>
                <c:pt idx="6">
                  <c:v>1</c:v>
                </c:pt>
              </c:numCache>
            </c:numRef>
          </c:val>
          <c:extLst>
            <c:ext xmlns:c16="http://schemas.microsoft.com/office/drawing/2014/chart" uri="{C3380CC4-5D6E-409C-BE32-E72D297353CC}">
              <c16:uniqueId val="{00000000-5DB1-4D34-831C-2D90DFACC364}"/>
            </c:ext>
          </c:extLst>
        </c:ser>
        <c:ser>
          <c:idx val="1"/>
          <c:order val="1"/>
          <c:tx>
            <c:strRef>
              <c:f>'SEC '!$C$635</c:f>
              <c:strCache>
                <c:ptCount val="1"/>
                <c:pt idx="0">
                  <c:v>Lower Middle</c:v>
                </c:pt>
              </c:strCache>
            </c:strRef>
          </c:tx>
          <c:spPr>
            <a:solidFill>
              <a:schemeClr val="tx2">
                <a:lumMod val="75000"/>
                <a:lumOff val="25000"/>
              </a:schemeClr>
            </a:solidFill>
            <a:ln>
              <a:noFill/>
            </a:ln>
            <a:effectLst/>
          </c:spPr>
          <c:invertIfNegative val="0"/>
          <c:dLbls>
            <c:dLbl>
              <c:idx val="0"/>
              <c:layout>
                <c:manualLayout>
                  <c:x val="-2.3676377739695179E-2"/>
                  <c:y val="2.656599201597798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DB1-4D34-831C-2D90DFACC364}"/>
                </c:ext>
              </c:extLst>
            </c:dLbl>
            <c:dLbl>
              <c:idx val="1"/>
              <c:layout>
                <c:manualLayout>
                  <c:x val="3.3823396770993057E-3"/>
                  <c:y val="1.85961944111846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5DB1-4D34-831C-2D90DFACC364}"/>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'!$A$636:$A$642</c:f>
              <c:strCache>
                <c:ptCount val="7"/>
                <c:pt idx="0">
                  <c:v>Others (Please Specify)</c:v>
                </c:pt>
                <c:pt idx="1">
                  <c:v>Gin</c:v>
                </c:pt>
                <c:pt idx="2">
                  <c:v>Wine</c:v>
                </c:pt>
                <c:pt idx="3">
                  <c:v>Rum</c:v>
                </c:pt>
                <c:pt idx="4">
                  <c:v>Whisky</c:v>
                </c:pt>
                <c:pt idx="5">
                  <c:v>Vodka</c:v>
                </c:pt>
                <c:pt idx="6">
                  <c:v>Beer</c:v>
                </c:pt>
              </c:strCache>
            </c:strRef>
          </c:cat>
          <c:val>
            <c:numRef>
              <c:f>'SEC '!$C$636:$C$642</c:f>
              <c:numCache>
                <c:formatCode>0%</c:formatCode>
                <c:ptCount val="7"/>
                <c:pt idx="0">
                  <c:v>7.6923076923076927E-2</c:v>
                </c:pt>
                <c:pt idx="1">
                  <c:v>5.7692307692307696E-2</c:v>
                </c:pt>
                <c:pt idx="2">
                  <c:v>0.17307692307692307</c:v>
                </c:pt>
                <c:pt idx="3">
                  <c:v>0.26923076923076922</c:v>
                </c:pt>
                <c:pt idx="4">
                  <c:v>0.17307692307692307</c:v>
                </c:pt>
                <c:pt idx="5">
                  <c:v>0.30769230769230771</c:v>
                </c:pt>
                <c:pt idx="6">
                  <c:v>0.94230769230769229</c:v>
                </c:pt>
              </c:numCache>
            </c:numRef>
          </c:val>
          <c:extLst>
            <c:ext xmlns:c16="http://schemas.microsoft.com/office/drawing/2014/chart" uri="{C3380CC4-5D6E-409C-BE32-E72D297353CC}">
              <c16:uniqueId val="{00000001-5DB1-4D34-831C-2D90DFACC364}"/>
            </c:ext>
          </c:extLst>
        </c:ser>
        <c:ser>
          <c:idx val="2"/>
          <c:order val="2"/>
          <c:tx>
            <c:strRef>
              <c:f>'SEC '!$D$635</c:f>
              <c:strCache>
                <c:ptCount val="1"/>
                <c:pt idx="0">
                  <c:v>Middle</c:v>
                </c:pt>
              </c:strCache>
            </c:strRef>
          </c:tx>
          <c:spPr>
            <a:solidFill>
              <a:schemeClr val="accent3"/>
            </a:solidFill>
            <a:ln>
              <a:noFill/>
            </a:ln>
            <a:effectLst/>
          </c:spPr>
          <c:invertIfNegative val="0"/>
          <c:dLbls>
            <c:dLbl>
              <c:idx val="3"/>
              <c:layout>
                <c:manualLayout>
                  <c:x val="1.8039144944529628E-2"/>
                  <c:y val="-4.870375606601369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5DB1-4D34-831C-2D90DFACC364}"/>
                </c:ext>
              </c:extLst>
            </c:dLbl>
            <c:dLbl>
              <c:idx val="4"/>
              <c:layout>
                <c:manualLayout>
                  <c:x val="-2.0294038062595832E-2"/>
                  <c:y val="7.969797604793375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5DB1-4D34-831C-2D90DFACC364}"/>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'!$A$636:$A$642</c:f>
              <c:strCache>
                <c:ptCount val="7"/>
                <c:pt idx="0">
                  <c:v>Others (Please Specify)</c:v>
                </c:pt>
                <c:pt idx="1">
                  <c:v>Gin</c:v>
                </c:pt>
                <c:pt idx="2">
                  <c:v>Wine</c:v>
                </c:pt>
                <c:pt idx="3">
                  <c:v>Rum</c:v>
                </c:pt>
                <c:pt idx="4">
                  <c:v>Whisky</c:v>
                </c:pt>
                <c:pt idx="5">
                  <c:v>Vodka</c:v>
                </c:pt>
                <c:pt idx="6">
                  <c:v>Beer</c:v>
                </c:pt>
              </c:strCache>
            </c:strRef>
          </c:cat>
          <c:val>
            <c:numRef>
              <c:f>'SEC '!$D$636:$D$642</c:f>
              <c:numCache>
                <c:formatCode>0%</c:formatCode>
                <c:ptCount val="7"/>
                <c:pt idx="0">
                  <c:v>3.5971223021582732E-2</c:v>
                </c:pt>
                <c:pt idx="1">
                  <c:v>2.8776978417266189E-2</c:v>
                </c:pt>
                <c:pt idx="2">
                  <c:v>9.3525179856115109E-2</c:v>
                </c:pt>
                <c:pt idx="3">
                  <c:v>0.11510791366906475</c:v>
                </c:pt>
                <c:pt idx="4">
                  <c:v>0.14388489208633093</c:v>
                </c:pt>
                <c:pt idx="5">
                  <c:v>0.19424460431654678</c:v>
                </c:pt>
                <c:pt idx="6">
                  <c:v>0.87050359712230219</c:v>
                </c:pt>
              </c:numCache>
            </c:numRef>
          </c:val>
          <c:extLst>
            <c:ext xmlns:c16="http://schemas.microsoft.com/office/drawing/2014/chart" uri="{C3380CC4-5D6E-409C-BE32-E72D297353CC}">
              <c16:uniqueId val="{00000002-5DB1-4D34-831C-2D90DFACC364}"/>
            </c:ext>
          </c:extLst>
        </c:ser>
        <c:ser>
          <c:idx val="3"/>
          <c:order val="3"/>
          <c:tx>
            <c:strRef>
              <c:f>'SEC '!$E$635</c:f>
              <c:strCache>
                <c:ptCount val="1"/>
                <c:pt idx="0">
                  <c:v>Upper Middle</c:v>
                </c:pt>
              </c:strCache>
            </c:strRef>
          </c:tx>
          <c:spPr>
            <a:solidFill>
              <a:schemeClr val="accent2"/>
            </a:solidFill>
            <a:ln>
              <a:noFill/>
            </a:ln>
            <a:effectLst/>
          </c:spPr>
          <c:invertIfNegative val="0"/>
          <c:dLbls>
            <c:dLbl>
              <c:idx val="0"/>
              <c:layout>
                <c:manualLayout>
                  <c:x val="-2.2548931180662035E-2"/>
                  <c:y val="1.59395952095868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DB1-4D34-831C-2D90DFACC364}"/>
                </c:ext>
              </c:extLst>
            </c:dLbl>
            <c:dLbl>
              <c:idx val="1"/>
              <c:layout>
                <c:manualLayout>
                  <c:x val="-1.8039144944529628E-2"/>
                  <c:y val="-1.859619441118475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DB1-4D34-831C-2D90DFACC364}"/>
                </c:ext>
              </c:extLst>
            </c:dLbl>
            <c:dLbl>
              <c:idx val="3"/>
              <c:layout>
                <c:manualLayout>
                  <c:x val="-1.1274465590331018E-2"/>
                  <c:y val="-1.85961944111846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5DB1-4D34-831C-2D90DFACC364}"/>
                </c:ext>
              </c:extLst>
            </c:dLbl>
            <c:dLbl>
              <c:idx val="5"/>
              <c:layout>
                <c:manualLayout>
                  <c:x val="3.3823396770992641E-3"/>
                  <c:y val="-2.4351878033006845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5DB1-4D34-831C-2D90DFACC364}"/>
                </c:ext>
              </c:extLst>
            </c:dLbl>
            <c:dLbl>
              <c:idx val="6"/>
              <c:layout>
                <c:manualLayout>
                  <c:x val="-6.7646793541987762E-3"/>
                  <c:y val="-2.12527936127824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5DB1-4D34-831C-2D90DFACC364}"/>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'!$A$636:$A$642</c:f>
              <c:strCache>
                <c:ptCount val="7"/>
                <c:pt idx="0">
                  <c:v>Others (Please Specify)</c:v>
                </c:pt>
                <c:pt idx="1">
                  <c:v>Gin</c:v>
                </c:pt>
                <c:pt idx="2">
                  <c:v>Wine</c:v>
                </c:pt>
                <c:pt idx="3">
                  <c:v>Rum</c:v>
                </c:pt>
                <c:pt idx="4">
                  <c:v>Whisky</c:v>
                </c:pt>
                <c:pt idx="5">
                  <c:v>Vodka</c:v>
                </c:pt>
                <c:pt idx="6">
                  <c:v>Beer</c:v>
                </c:pt>
              </c:strCache>
            </c:strRef>
          </c:cat>
          <c:val>
            <c:numRef>
              <c:f>'SEC '!$E$636:$E$642</c:f>
              <c:numCache>
                <c:formatCode>0%</c:formatCode>
                <c:ptCount val="7"/>
                <c:pt idx="0">
                  <c:v>3.8167938931297711E-2</c:v>
                </c:pt>
                <c:pt idx="1">
                  <c:v>3.0534351145038167E-2</c:v>
                </c:pt>
                <c:pt idx="2">
                  <c:v>5.3435114503816793E-2</c:v>
                </c:pt>
                <c:pt idx="3">
                  <c:v>0.10687022900763359</c:v>
                </c:pt>
                <c:pt idx="4">
                  <c:v>0.22137404580152673</c:v>
                </c:pt>
                <c:pt idx="5">
                  <c:v>0.23664122137404581</c:v>
                </c:pt>
                <c:pt idx="6">
                  <c:v>0.87022900763358779</c:v>
                </c:pt>
              </c:numCache>
            </c:numRef>
          </c:val>
          <c:extLst>
            <c:ext xmlns:c16="http://schemas.microsoft.com/office/drawing/2014/chart" uri="{C3380CC4-5D6E-409C-BE32-E72D297353CC}">
              <c16:uniqueId val="{00000003-5DB1-4D34-831C-2D90DFACC364}"/>
            </c:ext>
          </c:extLst>
        </c:ser>
        <c:ser>
          <c:idx val="4"/>
          <c:order val="4"/>
          <c:tx>
            <c:strRef>
              <c:f>'SEC '!$F$635</c:f>
              <c:strCache>
                <c:ptCount val="1"/>
                <c:pt idx="0">
                  <c:v>Higher/Upper</c:v>
                </c:pt>
              </c:strCache>
            </c:strRef>
          </c:tx>
          <c:spPr>
            <a:solidFill>
              <a:schemeClr val="accent1"/>
            </a:solidFill>
            <a:ln>
              <a:noFill/>
            </a:ln>
            <a:effectLst/>
          </c:spPr>
          <c:invertIfNegative val="0"/>
          <c:dLbls>
            <c:dLbl>
              <c:idx val="0"/>
              <c:layout>
                <c:manualLayout>
                  <c:x val="-1.1274465590331432E-3"/>
                  <c:y val="-1.328299600798913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DB1-4D34-831C-2D90DFACC364}"/>
                </c:ext>
              </c:extLst>
            </c:dLbl>
            <c:dLbl>
              <c:idx val="1"/>
              <c:delete val="1"/>
              <c:extLst>
                <c:ext xmlns:c15="http://schemas.microsoft.com/office/drawing/2012/chart" uri="{CE6537A1-D6FC-4f65-9D91-7224C49458BB}"/>
                <c:ext xmlns:c16="http://schemas.microsoft.com/office/drawing/2014/chart" uri="{C3380CC4-5D6E-409C-BE32-E72D297353CC}">
                  <c16:uniqueId val="{00000006-5DB1-4D34-831C-2D90DFACC364}"/>
                </c:ext>
              </c:extLst>
            </c:dLbl>
            <c:dLbl>
              <c:idx val="2"/>
              <c:layout>
                <c:manualLayout>
                  <c:x val="-5.6372327951655088E-3"/>
                  <c:y val="-1.59395952095868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5DB1-4D34-831C-2D90DFACC364}"/>
                </c:ext>
              </c:extLst>
            </c:dLbl>
            <c:dLbl>
              <c:idx val="3"/>
              <c:layout>
                <c:manualLayout>
                  <c:x val="-2.8186163975827547E-2"/>
                  <c:y val="-1.59395952095868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DB1-4D34-831C-2D90DFACC364}"/>
                </c:ext>
              </c:extLst>
            </c:dLbl>
            <c:dLbl>
              <c:idx val="5"/>
              <c:layout>
                <c:manualLayout>
                  <c:x val="-2.593127085776134E-2"/>
                  <c:y val="-2.39093928143803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DB1-4D34-831C-2D90DFACC364}"/>
                </c:ext>
              </c:extLst>
            </c:dLbl>
            <c:dLbl>
              <c:idx val="6"/>
              <c:layout>
                <c:manualLayout>
                  <c:x val="-2.367637773969522E-2"/>
                  <c:y val="-2.65659920159780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DB1-4D34-831C-2D90DFACC364}"/>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'!$A$636:$A$642</c:f>
              <c:strCache>
                <c:ptCount val="7"/>
                <c:pt idx="0">
                  <c:v>Others (Please Specify)</c:v>
                </c:pt>
                <c:pt idx="1">
                  <c:v>Gin</c:v>
                </c:pt>
                <c:pt idx="2">
                  <c:v>Wine</c:v>
                </c:pt>
                <c:pt idx="3">
                  <c:v>Rum</c:v>
                </c:pt>
                <c:pt idx="4">
                  <c:v>Whisky</c:v>
                </c:pt>
                <c:pt idx="5">
                  <c:v>Vodka</c:v>
                </c:pt>
                <c:pt idx="6">
                  <c:v>Beer</c:v>
                </c:pt>
              </c:strCache>
            </c:strRef>
          </c:cat>
          <c:val>
            <c:numRef>
              <c:f>'SEC '!$F$636:$F$642</c:f>
              <c:numCache>
                <c:formatCode>0%</c:formatCode>
                <c:ptCount val="7"/>
                <c:pt idx="0">
                  <c:v>2.2222222222222223E-2</c:v>
                </c:pt>
                <c:pt idx="1">
                  <c:v>0</c:v>
                </c:pt>
                <c:pt idx="2">
                  <c:v>2.2222222222222223E-2</c:v>
                </c:pt>
                <c:pt idx="3">
                  <c:v>8.8888888888888892E-2</c:v>
                </c:pt>
                <c:pt idx="4">
                  <c:v>0.31111111111111112</c:v>
                </c:pt>
                <c:pt idx="5">
                  <c:v>0.24444444444444444</c:v>
                </c:pt>
                <c:pt idx="6">
                  <c:v>0.84444444444444444</c:v>
                </c:pt>
              </c:numCache>
            </c:numRef>
          </c:val>
          <c:extLst>
            <c:ext xmlns:c16="http://schemas.microsoft.com/office/drawing/2014/chart" uri="{C3380CC4-5D6E-409C-BE32-E72D297353CC}">
              <c16:uniqueId val="{00000004-5DB1-4D34-831C-2D90DFACC364}"/>
            </c:ext>
          </c:extLst>
        </c:ser>
        <c:dLbls>
          <c:dLblPos val="outEnd"/>
          <c:showLegendKey val="0"/>
          <c:showVal val="1"/>
          <c:showCatName val="0"/>
          <c:showSerName val="0"/>
          <c:showPercent val="0"/>
          <c:showBubbleSize val="0"/>
        </c:dLbls>
        <c:gapWidth val="182"/>
        <c:axId val="1751985520"/>
        <c:axId val="1751986000"/>
      </c:barChart>
      <c:catAx>
        <c:axId val="175198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751986000"/>
        <c:crosses val="autoZero"/>
        <c:auto val="1"/>
        <c:lblAlgn val="ctr"/>
        <c:lblOffset val="100"/>
        <c:noMultiLvlLbl val="0"/>
      </c:catAx>
      <c:valAx>
        <c:axId val="175198600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751985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r>
              <a:rPr lang="en-US"/>
              <a:t>Upper Middle</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endParaRPr lang="en-US"/>
        </a:p>
      </c:txPr>
    </c:title>
    <c:autoTitleDeleted val="0"/>
    <c:plotArea>
      <c:layout/>
      <c:barChart>
        <c:barDir val="bar"/>
        <c:grouping val="clustered"/>
        <c:varyColors val="0"/>
        <c:ser>
          <c:idx val="0"/>
          <c:order val="0"/>
          <c:tx>
            <c:strRef>
              <c:f>Comparison!$B$599</c:f>
              <c:strCache>
                <c:ptCount val="1"/>
                <c:pt idx="0">
                  <c:v>Next Summer</c:v>
                </c:pt>
              </c:strCache>
            </c:strRef>
          </c:tx>
          <c:spPr>
            <a:solidFill>
              <a:schemeClr val="accent2"/>
            </a:solidFill>
            <a:ln>
              <a:noFill/>
            </a:ln>
            <a:effectLst/>
          </c:spPr>
          <c:invertIfNegative val="0"/>
          <c:dLbls>
            <c:dLbl>
              <c:idx val="0"/>
              <c:layout>
                <c:manualLayout>
                  <c:x val="-8.4853678068181829E-17"/>
                  <c:y val="1.759258617943052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43A-49CE-B42B-F4DFCF8BDF9F}"/>
                </c:ext>
              </c:extLst>
            </c:dLbl>
            <c:dLbl>
              <c:idx val="2"/>
              <c:layout>
                <c:manualLayout>
                  <c:x val="2.314217953775774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43A-49CE-B42B-F4DFCF8BDF9F}"/>
                </c:ext>
              </c:extLst>
            </c:dLbl>
            <c:dLbl>
              <c:idx val="3"/>
              <c:layout>
                <c:manualLayout>
                  <c:x val="9.256871815103096E-3"/>
                  <c:y val="1.172839078628696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43A-49CE-B42B-F4DFCF8BDF9F}"/>
                </c:ext>
              </c:extLst>
            </c:dLbl>
            <c:dLbl>
              <c:idx val="6"/>
              <c:layout>
                <c:manualLayout>
                  <c:x val="-2.314217953775774E-3"/>
                  <c:y val="8.796293089715237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43A-49CE-B42B-F4DFCF8BDF9F}"/>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Comparison!$A$600:$A$606</c:f>
              <c:strCache>
                <c:ptCount val="7"/>
                <c:pt idx="0">
                  <c:v>Others (Please Specify)</c:v>
                </c:pt>
                <c:pt idx="1">
                  <c:v>Gin</c:v>
                </c:pt>
                <c:pt idx="2">
                  <c:v>Wine</c:v>
                </c:pt>
                <c:pt idx="3">
                  <c:v>Vodka</c:v>
                </c:pt>
                <c:pt idx="4">
                  <c:v>Rum</c:v>
                </c:pt>
                <c:pt idx="5">
                  <c:v>Whisky</c:v>
                </c:pt>
                <c:pt idx="6">
                  <c:v>Beer</c:v>
                </c:pt>
              </c:strCache>
            </c:strRef>
          </c:cat>
          <c:val>
            <c:numRef>
              <c:f>Comparison!$B$600:$B$606</c:f>
              <c:numCache>
                <c:formatCode>0%</c:formatCode>
                <c:ptCount val="7"/>
                <c:pt idx="0">
                  <c:v>4.5801526717557252E-2</c:v>
                </c:pt>
                <c:pt idx="1">
                  <c:v>3.0534351145038167E-2</c:v>
                </c:pt>
                <c:pt idx="2">
                  <c:v>5.3435114503816793E-2</c:v>
                </c:pt>
                <c:pt idx="3">
                  <c:v>7.6335877862595422E-2</c:v>
                </c:pt>
                <c:pt idx="4">
                  <c:v>0.20610687022900764</c:v>
                </c:pt>
                <c:pt idx="5">
                  <c:v>0.20610687022900764</c:v>
                </c:pt>
                <c:pt idx="6">
                  <c:v>0.8854961832061069</c:v>
                </c:pt>
              </c:numCache>
            </c:numRef>
          </c:val>
          <c:extLst>
            <c:ext xmlns:c16="http://schemas.microsoft.com/office/drawing/2014/chart" uri="{C3380CC4-5D6E-409C-BE32-E72D297353CC}">
              <c16:uniqueId val="{00000000-C43A-49CE-B42B-F4DFCF8BDF9F}"/>
            </c:ext>
          </c:extLst>
        </c:ser>
        <c:ser>
          <c:idx val="1"/>
          <c:order val="1"/>
          <c:tx>
            <c:strRef>
              <c:f>Comparison!$C$599</c:f>
              <c:strCache>
                <c:ptCount val="1"/>
                <c:pt idx="0">
                  <c:v>Last Summer</c:v>
                </c:pt>
              </c:strCache>
            </c:strRef>
          </c:tx>
          <c:spPr>
            <a:solidFill>
              <a:schemeClr val="accent1"/>
            </a:solidFill>
            <a:ln>
              <a:noFill/>
            </a:ln>
            <a:effectLst/>
          </c:spPr>
          <c:invertIfNegative val="0"/>
          <c:dLbls>
            <c:dLbl>
              <c:idx val="1"/>
              <c:layout>
                <c:manualLayout>
                  <c:x val="2.314217953775774E-3"/>
                  <c:y val="-1.759258617943052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43A-49CE-B42B-F4DFCF8BDF9F}"/>
                </c:ext>
              </c:extLst>
            </c:dLbl>
            <c:dLbl>
              <c:idx val="2"/>
              <c:layout>
                <c:manualLayout>
                  <c:x val="2.314217953775774E-3"/>
                  <c:y val="-1.172839078628701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43A-49CE-B42B-F4DFCF8BDF9F}"/>
                </c:ext>
              </c:extLst>
            </c:dLbl>
            <c:dLbl>
              <c:idx val="3"/>
              <c:layout>
                <c:manualLayout>
                  <c:x val="4.628435907551548E-3"/>
                  <c:y val="-8.796293089715263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43A-49CE-B42B-F4DFCF8BDF9F}"/>
                </c:ext>
              </c:extLst>
            </c:dLbl>
            <c:dLbl>
              <c:idx val="4"/>
              <c:layout>
                <c:manualLayout>
                  <c:x val="-4.628435907551548E-3"/>
                  <c:y val="-2.345678157257408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43A-49CE-B42B-F4DFCF8BDF9F}"/>
                </c:ext>
              </c:extLst>
            </c:dLbl>
            <c:dLbl>
              <c:idx val="5"/>
              <c:layout>
                <c:manualLayout>
                  <c:x val="-1.3885307722654646E-2"/>
                  <c:y val="-1.46604884828587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43A-49CE-B42B-F4DFCF8BDF9F}"/>
                </c:ext>
              </c:extLst>
            </c:dLbl>
            <c:dLbl>
              <c:idx val="6"/>
              <c:layout>
                <c:manualLayout>
                  <c:x val="-2.314217953775774E-3"/>
                  <c:y val="-1.759258617943055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43A-49CE-B42B-F4DFCF8BDF9F}"/>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Comparison!$A$600:$A$606</c:f>
              <c:strCache>
                <c:ptCount val="7"/>
                <c:pt idx="0">
                  <c:v>Others (Please Specify)</c:v>
                </c:pt>
                <c:pt idx="1">
                  <c:v>Gin</c:v>
                </c:pt>
                <c:pt idx="2">
                  <c:v>Wine</c:v>
                </c:pt>
                <c:pt idx="3">
                  <c:v>Vodka</c:v>
                </c:pt>
                <c:pt idx="4">
                  <c:v>Rum</c:v>
                </c:pt>
                <c:pt idx="5">
                  <c:v>Whisky</c:v>
                </c:pt>
                <c:pt idx="6">
                  <c:v>Beer</c:v>
                </c:pt>
              </c:strCache>
            </c:strRef>
          </c:cat>
          <c:val>
            <c:numRef>
              <c:f>Comparison!$C$600:$C$606</c:f>
              <c:numCache>
                <c:formatCode>0%</c:formatCode>
                <c:ptCount val="7"/>
                <c:pt idx="0">
                  <c:v>3.8167938931297711E-2</c:v>
                </c:pt>
                <c:pt idx="1">
                  <c:v>3.0534351145038167E-2</c:v>
                </c:pt>
                <c:pt idx="2">
                  <c:v>5.3435114503816793E-2</c:v>
                </c:pt>
                <c:pt idx="3">
                  <c:v>0.10687022900763359</c:v>
                </c:pt>
                <c:pt idx="4">
                  <c:v>0.22137404580152673</c:v>
                </c:pt>
                <c:pt idx="5">
                  <c:v>0.23664122137404581</c:v>
                </c:pt>
                <c:pt idx="6">
                  <c:v>0.87022900763358779</c:v>
                </c:pt>
              </c:numCache>
            </c:numRef>
          </c:val>
          <c:extLst>
            <c:ext xmlns:c16="http://schemas.microsoft.com/office/drawing/2014/chart" uri="{C3380CC4-5D6E-409C-BE32-E72D297353CC}">
              <c16:uniqueId val="{00000001-C43A-49CE-B42B-F4DFCF8BDF9F}"/>
            </c:ext>
          </c:extLst>
        </c:ser>
        <c:dLbls>
          <c:dLblPos val="outEnd"/>
          <c:showLegendKey val="0"/>
          <c:showVal val="1"/>
          <c:showCatName val="0"/>
          <c:showSerName val="0"/>
          <c:showPercent val="0"/>
          <c:showBubbleSize val="0"/>
        </c:dLbls>
        <c:gapWidth val="182"/>
        <c:axId val="483648080"/>
        <c:axId val="483646640"/>
      </c:barChart>
      <c:catAx>
        <c:axId val="4836480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483646640"/>
        <c:crosses val="autoZero"/>
        <c:auto val="1"/>
        <c:lblAlgn val="ctr"/>
        <c:lblOffset val="100"/>
        <c:noMultiLvlLbl val="0"/>
      </c:catAx>
      <c:valAx>
        <c:axId val="48364664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48364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r>
              <a:rPr lang="en-US"/>
              <a:t>Higher/Upper</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endParaRPr lang="en-US"/>
        </a:p>
      </c:txPr>
    </c:title>
    <c:autoTitleDeleted val="0"/>
    <c:plotArea>
      <c:layout/>
      <c:barChart>
        <c:barDir val="bar"/>
        <c:grouping val="clustered"/>
        <c:varyColors val="0"/>
        <c:ser>
          <c:idx val="0"/>
          <c:order val="0"/>
          <c:tx>
            <c:strRef>
              <c:f>Comparison!$B$619</c:f>
              <c:strCache>
                <c:ptCount val="1"/>
                <c:pt idx="0">
                  <c:v>Next Summer</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Comparison!$A$620:$A$625</c:f>
              <c:strCache>
                <c:ptCount val="6"/>
                <c:pt idx="0">
                  <c:v>Others (Please Specify)</c:v>
                </c:pt>
                <c:pt idx="1">
                  <c:v>Wine</c:v>
                </c:pt>
                <c:pt idx="2">
                  <c:v>Vodka</c:v>
                </c:pt>
                <c:pt idx="3">
                  <c:v>Whisky</c:v>
                </c:pt>
                <c:pt idx="4">
                  <c:v>Rum</c:v>
                </c:pt>
                <c:pt idx="5">
                  <c:v>Beer</c:v>
                </c:pt>
              </c:strCache>
            </c:strRef>
          </c:cat>
          <c:val>
            <c:numRef>
              <c:f>Comparison!$B$620:$B$625</c:f>
              <c:numCache>
                <c:formatCode>0%</c:formatCode>
                <c:ptCount val="6"/>
                <c:pt idx="0">
                  <c:v>2.2222222222222223E-2</c:v>
                </c:pt>
                <c:pt idx="1">
                  <c:v>2.2222222222222223E-2</c:v>
                </c:pt>
                <c:pt idx="2">
                  <c:v>6.6666666666666666E-2</c:v>
                </c:pt>
                <c:pt idx="3">
                  <c:v>0.22222222222222221</c:v>
                </c:pt>
                <c:pt idx="4">
                  <c:v>0.33333333333333331</c:v>
                </c:pt>
                <c:pt idx="5">
                  <c:v>0.84444444444444444</c:v>
                </c:pt>
              </c:numCache>
            </c:numRef>
          </c:val>
          <c:extLst>
            <c:ext xmlns:c16="http://schemas.microsoft.com/office/drawing/2014/chart" uri="{C3380CC4-5D6E-409C-BE32-E72D297353CC}">
              <c16:uniqueId val="{00000000-9F98-44EE-BFB8-4F5B6DE230FF}"/>
            </c:ext>
          </c:extLst>
        </c:ser>
        <c:ser>
          <c:idx val="1"/>
          <c:order val="1"/>
          <c:tx>
            <c:strRef>
              <c:f>Comparison!$C$619</c:f>
              <c:strCache>
                <c:ptCount val="1"/>
                <c:pt idx="0">
                  <c:v>Last Summer</c:v>
                </c:pt>
              </c:strCache>
            </c:strRef>
          </c:tx>
          <c:spPr>
            <a:solidFill>
              <a:schemeClr val="accent1"/>
            </a:solidFill>
            <a:ln>
              <a:noFill/>
            </a:ln>
            <a:effectLst/>
          </c:spPr>
          <c:invertIfNegative val="0"/>
          <c:dLbls>
            <c:dLbl>
              <c:idx val="0"/>
              <c:layout>
                <c:manualLayout>
                  <c:x val="-4.483118499588489E-3"/>
                  <c:y val="-1.172839349406630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F98-44EE-BFB8-4F5B6DE230FF}"/>
                </c:ext>
              </c:extLst>
            </c:dLbl>
            <c:dLbl>
              <c:idx val="1"/>
              <c:layout>
                <c:manualLayout>
                  <c:x val="0"/>
                  <c:y val="-1.466049186758274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F98-44EE-BFB8-4F5B6DE230FF}"/>
                </c:ext>
              </c:extLst>
            </c:dLbl>
            <c:dLbl>
              <c:idx val="2"/>
              <c:layout>
                <c:manualLayout>
                  <c:x val="0"/>
                  <c:y val="-2.052468861461578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F98-44EE-BFB8-4F5B6DE230FF}"/>
                </c:ext>
              </c:extLst>
            </c:dLbl>
            <c:dLbl>
              <c:idx val="3"/>
              <c:layout>
                <c:manualLayout>
                  <c:x val="-1.1207796248971221E-2"/>
                  <c:y val="-1.466049186758274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F98-44EE-BFB8-4F5B6DE230FF}"/>
                </c:ext>
              </c:extLst>
            </c:dLbl>
            <c:dLbl>
              <c:idx val="4"/>
              <c:layout>
                <c:manualLayout>
                  <c:x val="0"/>
                  <c:y val="-1.46604918675827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F98-44EE-BFB8-4F5B6DE230FF}"/>
                </c:ext>
              </c:extLst>
            </c:dLbl>
            <c:dLbl>
              <c:idx val="5"/>
              <c:layout>
                <c:manualLayout>
                  <c:x val="-1.6437911273004065E-16"/>
                  <c:y val="-2.9320983735165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F98-44EE-BFB8-4F5B6DE230FF}"/>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Comparison!$A$620:$A$625</c:f>
              <c:strCache>
                <c:ptCount val="6"/>
                <c:pt idx="0">
                  <c:v>Others (Please Specify)</c:v>
                </c:pt>
                <c:pt idx="1">
                  <c:v>Wine</c:v>
                </c:pt>
                <c:pt idx="2">
                  <c:v>Vodka</c:v>
                </c:pt>
                <c:pt idx="3">
                  <c:v>Whisky</c:v>
                </c:pt>
                <c:pt idx="4">
                  <c:v>Rum</c:v>
                </c:pt>
                <c:pt idx="5">
                  <c:v>Beer</c:v>
                </c:pt>
              </c:strCache>
            </c:strRef>
          </c:cat>
          <c:val>
            <c:numRef>
              <c:f>Comparison!$C$620:$C$625</c:f>
              <c:numCache>
                <c:formatCode>0%</c:formatCode>
                <c:ptCount val="6"/>
                <c:pt idx="0">
                  <c:v>2.2222222222222223E-2</c:v>
                </c:pt>
                <c:pt idx="1">
                  <c:v>2.2222222222222223E-2</c:v>
                </c:pt>
                <c:pt idx="2">
                  <c:v>8.8888888888888892E-2</c:v>
                </c:pt>
                <c:pt idx="3">
                  <c:v>0.24444444444444444</c:v>
                </c:pt>
                <c:pt idx="4">
                  <c:v>0.31111111111111112</c:v>
                </c:pt>
                <c:pt idx="5">
                  <c:v>0.84444444444444444</c:v>
                </c:pt>
              </c:numCache>
            </c:numRef>
          </c:val>
          <c:extLst>
            <c:ext xmlns:c16="http://schemas.microsoft.com/office/drawing/2014/chart" uri="{C3380CC4-5D6E-409C-BE32-E72D297353CC}">
              <c16:uniqueId val="{00000001-9F98-44EE-BFB8-4F5B6DE230FF}"/>
            </c:ext>
          </c:extLst>
        </c:ser>
        <c:dLbls>
          <c:dLblPos val="outEnd"/>
          <c:showLegendKey val="0"/>
          <c:showVal val="1"/>
          <c:showCatName val="0"/>
          <c:showSerName val="0"/>
          <c:showPercent val="0"/>
          <c:showBubbleSize val="0"/>
        </c:dLbls>
        <c:gapWidth val="182"/>
        <c:axId val="483647600"/>
        <c:axId val="483659120"/>
      </c:barChart>
      <c:catAx>
        <c:axId val="4836476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483659120"/>
        <c:crosses val="autoZero"/>
        <c:auto val="1"/>
        <c:lblAlgn val="ctr"/>
        <c:lblOffset val="100"/>
        <c:noMultiLvlLbl val="0"/>
      </c:catAx>
      <c:valAx>
        <c:axId val="48365912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48364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chemeClr val="accent1"/>
                </a:solidFill>
                <a:latin typeface="+mn-lt"/>
                <a:ea typeface="+mn-ea"/>
                <a:cs typeface="+mn-cs"/>
              </a:defRPr>
            </a:pPr>
            <a:r>
              <a:rPr lang="en-US"/>
              <a:t>Middle </a:t>
            </a:r>
          </a:p>
        </c:rich>
      </c:tx>
      <c:overlay val="0"/>
      <c:spPr>
        <a:noFill/>
        <a:ln>
          <a:noFill/>
        </a:ln>
        <a:effectLst/>
      </c:spPr>
      <c:txPr>
        <a:bodyPr rot="0" spcFirstLastPara="1" vertOverflow="ellipsis" vert="horz" wrap="square" anchor="ctr" anchorCtr="1"/>
        <a:lstStyle/>
        <a:p>
          <a:pPr>
            <a:defRPr sz="1320" b="0" i="0" u="none" strike="noStrike" kern="1200" spc="0" baseline="0">
              <a:solidFill>
                <a:schemeClr val="accent1"/>
              </a:solidFill>
              <a:latin typeface="+mn-lt"/>
              <a:ea typeface="+mn-ea"/>
              <a:cs typeface="+mn-cs"/>
            </a:defRPr>
          </a:pPr>
          <a:endParaRPr lang="en-US"/>
        </a:p>
      </c:txPr>
    </c:title>
    <c:autoTitleDeleted val="0"/>
    <c:plotArea>
      <c:layout/>
      <c:barChart>
        <c:barDir val="bar"/>
        <c:grouping val="clustered"/>
        <c:varyColors val="0"/>
        <c:ser>
          <c:idx val="0"/>
          <c:order val="0"/>
          <c:tx>
            <c:strRef>
              <c:f>Comparison!$B$574</c:f>
              <c:strCache>
                <c:ptCount val="1"/>
                <c:pt idx="0">
                  <c:v>Next Summer</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Comparison!$A$575:$A$581</c:f>
              <c:strCache>
                <c:ptCount val="7"/>
                <c:pt idx="0">
                  <c:v>Others (Please Specify)</c:v>
                </c:pt>
                <c:pt idx="1">
                  <c:v>Gin</c:v>
                </c:pt>
                <c:pt idx="2">
                  <c:v>Wine</c:v>
                </c:pt>
                <c:pt idx="3">
                  <c:v>Vodka</c:v>
                </c:pt>
                <c:pt idx="4">
                  <c:v>Rum</c:v>
                </c:pt>
                <c:pt idx="5">
                  <c:v>Whisky</c:v>
                </c:pt>
                <c:pt idx="6">
                  <c:v>Beer</c:v>
                </c:pt>
              </c:strCache>
            </c:strRef>
          </c:cat>
          <c:val>
            <c:numRef>
              <c:f>Comparison!$B$575:$B$581</c:f>
              <c:numCache>
                <c:formatCode>0%</c:formatCode>
                <c:ptCount val="7"/>
                <c:pt idx="0">
                  <c:v>4.3165467625899283E-2</c:v>
                </c:pt>
                <c:pt idx="1">
                  <c:v>2.1582733812949641E-2</c:v>
                </c:pt>
                <c:pt idx="2">
                  <c:v>7.9136690647482008E-2</c:v>
                </c:pt>
                <c:pt idx="3">
                  <c:v>7.9136690647482008E-2</c:v>
                </c:pt>
                <c:pt idx="4">
                  <c:v>0.1366906474820144</c:v>
                </c:pt>
                <c:pt idx="5">
                  <c:v>0.16546762589928057</c:v>
                </c:pt>
                <c:pt idx="6">
                  <c:v>0.87769784172661869</c:v>
                </c:pt>
              </c:numCache>
            </c:numRef>
          </c:val>
          <c:extLst>
            <c:ext xmlns:c16="http://schemas.microsoft.com/office/drawing/2014/chart" uri="{C3380CC4-5D6E-409C-BE32-E72D297353CC}">
              <c16:uniqueId val="{00000000-0DA4-4261-AFA2-E2A3C2A7BCA5}"/>
            </c:ext>
          </c:extLst>
        </c:ser>
        <c:ser>
          <c:idx val="1"/>
          <c:order val="1"/>
          <c:tx>
            <c:strRef>
              <c:f>Comparison!$C$574</c:f>
              <c:strCache>
                <c:ptCount val="1"/>
                <c:pt idx="0">
                  <c:v>Last Summer</c:v>
                </c:pt>
              </c:strCache>
            </c:strRef>
          </c:tx>
          <c:spPr>
            <a:solidFill>
              <a:schemeClr val="accent1"/>
            </a:solidFill>
            <a:ln>
              <a:noFill/>
            </a:ln>
            <a:effectLst/>
          </c:spPr>
          <c:invertIfNegative val="0"/>
          <c:dLbls>
            <c:dLbl>
              <c:idx val="0"/>
              <c:layout>
                <c:manualLayout>
                  <c:x val="-2.0205169977981198E-2"/>
                  <c:y val="-1.466049186758274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DA4-4261-AFA2-E2A3C2A7BCA5}"/>
                </c:ext>
              </c:extLst>
            </c:dLbl>
            <c:dLbl>
              <c:idx val="1"/>
              <c:layout>
                <c:manualLayout>
                  <c:x val="-1.6837641648317615E-2"/>
                  <c:y val="-2.345678698813249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DA4-4261-AFA2-E2A3C2A7BCA5}"/>
                </c:ext>
              </c:extLst>
            </c:dLbl>
            <c:dLbl>
              <c:idx val="2"/>
              <c:layout>
                <c:manualLayout>
                  <c:x val="-1.3470113318654092E-2"/>
                  <c:y val="-2.052468861461594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DA4-4261-AFA2-E2A3C2A7BCA5}"/>
                </c:ext>
              </c:extLst>
            </c:dLbl>
            <c:dLbl>
              <c:idx val="3"/>
              <c:layout>
                <c:manualLayout>
                  <c:x val="0"/>
                  <c:y val="-8.796295120549645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DA4-4261-AFA2-E2A3C2A7BCA5}"/>
                </c:ext>
              </c:extLst>
            </c:dLbl>
            <c:dLbl>
              <c:idx val="4"/>
              <c:layout>
                <c:manualLayout>
                  <c:x val="-1.3470113318654154E-2"/>
                  <c:y val="-2.0524688614615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DA4-4261-AFA2-E2A3C2A7BCA5}"/>
                </c:ext>
              </c:extLst>
            </c:dLbl>
            <c:dLbl>
              <c:idx val="5"/>
              <c:layout>
                <c:manualLayout>
                  <c:x val="-1.010258498899063E-2"/>
                  <c:y val="-2.0524688614615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DA4-4261-AFA2-E2A3C2A7BCA5}"/>
                </c:ext>
              </c:extLst>
            </c:dLbl>
            <c:dLbl>
              <c:idx val="6"/>
              <c:layout>
                <c:manualLayout>
                  <c:x val="-2.020516997798126E-2"/>
                  <c:y val="-2.345678698813238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DA4-4261-AFA2-E2A3C2A7BCA5}"/>
                </c:ext>
              </c:extLst>
            </c:dLbl>
            <c:spPr>
              <a:noFill/>
              <a:ln>
                <a:solidFill>
                  <a:schemeClr val="accent1"/>
                </a:solidFill>
              </a:ln>
              <a:effectLst/>
            </c:spPr>
            <c:txPr>
              <a:bodyPr rot="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Comparison!$A$575:$A$581</c:f>
              <c:strCache>
                <c:ptCount val="7"/>
                <c:pt idx="0">
                  <c:v>Others (Please Specify)</c:v>
                </c:pt>
                <c:pt idx="1">
                  <c:v>Gin</c:v>
                </c:pt>
                <c:pt idx="2">
                  <c:v>Wine</c:v>
                </c:pt>
                <c:pt idx="3">
                  <c:v>Vodka</c:v>
                </c:pt>
                <c:pt idx="4">
                  <c:v>Rum</c:v>
                </c:pt>
                <c:pt idx="5">
                  <c:v>Whisky</c:v>
                </c:pt>
                <c:pt idx="6">
                  <c:v>Beer</c:v>
                </c:pt>
              </c:strCache>
            </c:strRef>
          </c:cat>
          <c:val>
            <c:numRef>
              <c:f>Comparison!$C$575:$C$581</c:f>
              <c:numCache>
                <c:formatCode>0%</c:formatCode>
                <c:ptCount val="7"/>
                <c:pt idx="0">
                  <c:v>3.5971223021582732E-2</c:v>
                </c:pt>
                <c:pt idx="1">
                  <c:v>2.8776978417266189E-2</c:v>
                </c:pt>
                <c:pt idx="2">
                  <c:v>9.3525179856115109E-2</c:v>
                </c:pt>
                <c:pt idx="3">
                  <c:v>0.11510791366906475</c:v>
                </c:pt>
                <c:pt idx="4">
                  <c:v>0.14388489208633093</c:v>
                </c:pt>
                <c:pt idx="5">
                  <c:v>0.19424460431654678</c:v>
                </c:pt>
                <c:pt idx="6">
                  <c:v>0.87050359712230219</c:v>
                </c:pt>
              </c:numCache>
            </c:numRef>
          </c:val>
          <c:extLst>
            <c:ext xmlns:c16="http://schemas.microsoft.com/office/drawing/2014/chart" uri="{C3380CC4-5D6E-409C-BE32-E72D297353CC}">
              <c16:uniqueId val="{00000001-0DA4-4261-AFA2-E2A3C2A7BCA5}"/>
            </c:ext>
          </c:extLst>
        </c:ser>
        <c:dLbls>
          <c:dLblPos val="outEnd"/>
          <c:showLegendKey val="0"/>
          <c:showVal val="1"/>
          <c:showCatName val="0"/>
          <c:showSerName val="0"/>
          <c:showPercent val="0"/>
          <c:showBubbleSize val="0"/>
        </c:dLbls>
        <c:gapWidth val="182"/>
        <c:axId val="272764624"/>
        <c:axId val="272765104"/>
      </c:barChart>
      <c:catAx>
        <c:axId val="2727646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crossAx val="272765104"/>
        <c:crosses val="autoZero"/>
        <c:auto val="1"/>
        <c:lblAlgn val="ctr"/>
        <c:lblOffset val="100"/>
        <c:noMultiLvlLbl val="0"/>
      </c:catAx>
      <c:valAx>
        <c:axId val="272765104"/>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crossAx val="27276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100">
          <a:solidFill>
            <a:schemeClr val="accent1"/>
          </a:solidFill>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chemeClr val="accent1"/>
                </a:solidFill>
                <a:latin typeface="+mn-lt"/>
                <a:ea typeface="+mn-ea"/>
                <a:cs typeface="+mn-cs"/>
              </a:defRPr>
            </a:pPr>
            <a:r>
              <a:rPr lang="en-US"/>
              <a:t>Lower Middle </a:t>
            </a:r>
          </a:p>
        </c:rich>
      </c:tx>
      <c:overlay val="0"/>
      <c:spPr>
        <a:noFill/>
        <a:ln>
          <a:noFill/>
        </a:ln>
        <a:effectLst/>
      </c:spPr>
      <c:txPr>
        <a:bodyPr rot="0" spcFirstLastPara="1" vertOverflow="ellipsis" vert="horz" wrap="square" anchor="ctr" anchorCtr="1"/>
        <a:lstStyle/>
        <a:p>
          <a:pPr>
            <a:defRPr sz="1320" b="0" i="0" u="none" strike="noStrike" kern="1200" spc="0" baseline="0">
              <a:solidFill>
                <a:schemeClr val="accent1"/>
              </a:solidFill>
              <a:latin typeface="+mn-lt"/>
              <a:ea typeface="+mn-ea"/>
              <a:cs typeface="+mn-cs"/>
            </a:defRPr>
          </a:pPr>
          <a:endParaRPr lang="en-US"/>
        </a:p>
      </c:txPr>
    </c:title>
    <c:autoTitleDeleted val="0"/>
    <c:plotArea>
      <c:layout/>
      <c:barChart>
        <c:barDir val="bar"/>
        <c:grouping val="clustered"/>
        <c:varyColors val="0"/>
        <c:ser>
          <c:idx val="0"/>
          <c:order val="0"/>
          <c:tx>
            <c:strRef>
              <c:f>Comparison!$B$555</c:f>
              <c:strCache>
                <c:ptCount val="1"/>
                <c:pt idx="0">
                  <c:v>Next Summer </c:v>
                </c:pt>
              </c:strCache>
            </c:strRef>
          </c:tx>
          <c:spPr>
            <a:solidFill>
              <a:schemeClr val="accent2"/>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Comparison!$A$556:$A$562</c:f>
              <c:strCache>
                <c:ptCount val="7"/>
                <c:pt idx="0">
                  <c:v>Others (Please Specify)</c:v>
                </c:pt>
                <c:pt idx="1">
                  <c:v>Gin</c:v>
                </c:pt>
                <c:pt idx="2">
                  <c:v>Wine</c:v>
                </c:pt>
                <c:pt idx="3">
                  <c:v>Rum</c:v>
                </c:pt>
                <c:pt idx="4">
                  <c:v>Vodka</c:v>
                </c:pt>
                <c:pt idx="5">
                  <c:v>Whisky</c:v>
                </c:pt>
                <c:pt idx="6">
                  <c:v>Beer</c:v>
                </c:pt>
              </c:strCache>
            </c:strRef>
          </c:cat>
          <c:val>
            <c:numRef>
              <c:f>Comparison!$B$556:$B$562</c:f>
              <c:numCache>
                <c:formatCode>0%</c:formatCode>
                <c:ptCount val="7"/>
                <c:pt idx="0">
                  <c:v>3.8461538461538464E-2</c:v>
                </c:pt>
                <c:pt idx="1">
                  <c:v>7.6923076923076927E-2</c:v>
                </c:pt>
                <c:pt idx="2">
                  <c:v>0.15384615384615385</c:v>
                </c:pt>
                <c:pt idx="3">
                  <c:v>0.19230769230769232</c:v>
                </c:pt>
                <c:pt idx="4">
                  <c:v>0.25</c:v>
                </c:pt>
                <c:pt idx="5">
                  <c:v>0.23076923076923078</c:v>
                </c:pt>
                <c:pt idx="6">
                  <c:v>0.92307692307692313</c:v>
                </c:pt>
              </c:numCache>
            </c:numRef>
          </c:val>
          <c:extLst>
            <c:ext xmlns:c16="http://schemas.microsoft.com/office/drawing/2014/chart" uri="{C3380CC4-5D6E-409C-BE32-E72D297353CC}">
              <c16:uniqueId val="{00000000-8E4C-431B-A2E8-6D7A58206AD6}"/>
            </c:ext>
          </c:extLst>
        </c:ser>
        <c:ser>
          <c:idx val="1"/>
          <c:order val="1"/>
          <c:tx>
            <c:strRef>
              <c:f>Comparison!$C$555</c:f>
              <c:strCache>
                <c:ptCount val="1"/>
                <c:pt idx="0">
                  <c:v>Last Summer</c:v>
                </c:pt>
              </c:strCache>
            </c:strRef>
          </c:tx>
          <c:spPr>
            <a:solidFill>
              <a:schemeClr val="accent1"/>
            </a:solidFill>
            <a:ln>
              <a:noFill/>
            </a:ln>
            <a:effectLst/>
          </c:spPr>
          <c:invertIfNegative val="0"/>
          <c:dLbls>
            <c:dLbl>
              <c:idx val="0"/>
              <c:layout>
                <c:manualLayout>
                  <c:x val="-1.010258498899057E-2"/>
                  <c:y val="-1.759259024109929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E4C-431B-A2E8-6D7A58206AD6}"/>
                </c:ext>
              </c:extLst>
            </c:dLbl>
            <c:dLbl>
              <c:idx val="1"/>
              <c:layout>
                <c:manualLayout>
                  <c:x val="-1.3470113318654154E-2"/>
                  <c:y val="-1.759259024109939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E4C-431B-A2E8-6D7A58206AD6}"/>
                </c:ext>
              </c:extLst>
            </c:dLbl>
            <c:dLbl>
              <c:idx val="2"/>
              <c:layout>
                <c:manualLayout>
                  <c:x val="-6.1737306182535319E-17"/>
                  <c:y val="-3.225308210868203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E4C-431B-A2E8-6D7A58206AD6}"/>
                </c:ext>
              </c:extLst>
            </c:dLbl>
            <c:dLbl>
              <c:idx val="3"/>
              <c:layout>
                <c:manualLayout>
                  <c:x val="-6.1737306182535319E-17"/>
                  <c:y val="-8.796295120549645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E4C-431B-A2E8-6D7A58206AD6}"/>
                </c:ext>
              </c:extLst>
            </c:dLbl>
            <c:dLbl>
              <c:idx val="4"/>
              <c:layout>
                <c:manualLayout>
                  <c:x val="-3.3675283296635845E-3"/>
                  <c:y val="-2.0524688614615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E4C-431B-A2E8-6D7A58206AD6}"/>
                </c:ext>
              </c:extLst>
            </c:dLbl>
            <c:dLbl>
              <c:idx val="5"/>
              <c:layout>
                <c:manualLayout>
                  <c:x val="-3.3675283296635229E-3"/>
                  <c:y val="-2.05246886146158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E4C-431B-A2E8-6D7A58206AD6}"/>
                </c:ext>
              </c:extLst>
            </c:dLbl>
            <c:dLbl>
              <c:idx val="6"/>
              <c:layout>
                <c:manualLayout>
                  <c:x val="-3.0307754966971707E-2"/>
                  <c:y val="-2.345678698813238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E4C-431B-A2E8-6D7A58206AD6}"/>
                </c:ext>
              </c:extLst>
            </c:dLbl>
            <c:spPr>
              <a:noFill/>
              <a:ln>
                <a:solidFill>
                  <a:schemeClr val="accent1"/>
                </a:solidFill>
              </a:ln>
              <a:effectLst/>
            </c:spPr>
            <c:txPr>
              <a:bodyPr rot="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Comparison!$A$556:$A$562</c:f>
              <c:strCache>
                <c:ptCount val="7"/>
                <c:pt idx="0">
                  <c:v>Others (Please Specify)</c:v>
                </c:pt>
                <c:pt idx="1">
                  <c:v>Gin</c:v>
                </c:pt>
                <c:pt idx="2">
                  <c:v>Wine</c:v>
                </c:pt>
                <c:pt idx="3">
                  <c:v>Rum</c:v>
                </c:pt>
                <c:pt idx="4">
                  <c:v>Vodka</c:v>
                </c:pt>
                <c:pt idx="5">
                  <c:v>Whisky</c:v>
                </c:pt>
                <c:pt idx="6">
                  <c:v>Beer</c:v>
                </c:pt>
              </c:strCache>
            </c:strRef>
          </c:cat>
          <c:val>
            <c:numRef>
              <c:f>Comparison!$C$556:$C$562</c:f>
              <c:numCache>
                <c:formatCode>0%</c:formatCode>
                <c:ptCount val="7"/>
                <c:pt idx="0">
                  <c:v>7.6923076923076927E-2</c:v>
                </c:pt>
                <c:pt idx="1">
                  <c:v>5.7692307692307696E-2</c:v>
                </c:pt>
                <c:pt idx="2">
                  <c:v>0.17307692307692307</c:v>
                </c:pt>
                <c:pt idx="3">
                  <c:v>0.17307692307692307</c:v>
                </c:pt>
                <c:pt idx="4">
                  <c:v>0.26923076923076922</c:v>
                </c:pt>
                <c:pt idx="5">
                  <c:v>0.30769230769230771</c:v>
                </c:pt>
                <c:pt idx="6">
                  <c:v>0.94230769230769229</c:v>
                </c:pt>
              </c:numCache>
            </c:numRef>
          </c:val>
          <c:extLst>
            <c:ext xmlns:c16="http://schemas.microsoft.com/office/drawing/2014/chart" uri="{C3380CC4-5D6E-409C-BE32-E72D297353CC}">
              <c16:uniqueId val="{00000001-8E4C-431B-A2E8-6D7A58206AD6}"/>
            </c:ext>
          </c:extLst>
        </c:ser>
        <c:dLbls>
          <c:dLblPos val="outEnd"/>
          <c:showLegendKey val="0"/>
          <c:showVal val="1"/>
          <c:showCatName val="0"/>
          <c:showSerName val="0"/>
          <c:showPercent val="0"/>
          <c:showBubbleSize val="0"/>
        </c:dLbls>
        <c:gapWidth val="182"/>
        <c:axId val="870606384"/>
        <c:axId val="870606864"/>
      </c:barChart>
      <c:catAx>
        <c:axId val="8706063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crossAx val="870606864"/>
        <c:crosses val="autoZero"/>
        <c:auto val="1"/>
        <c:lblAlgn val="ctr"/>
        <c:lblOffset val="100"/>
        <c:noMultiLvlLbl val="0"/>
      </c:catAx>
      <c:valAx>
        <c:axId val="870606864"/>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crossAx val="87060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100">
          <a:solidFill>
            <a:schemeClr val="accent1"/>
          </a:solidFill>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chemeClr val="accent1"/>
                </a:solidFill>
                <a:latin typeface="+mn-lt"/>
                <a:ea typeface="+mn-ea"/>
                <a:cs typeface="+mn-cs"/>
              </a:defRPr>
            </a:pPr>
            <a:r>
              <a:rPr lang="en-US"/>
              <a:t>Lower</a:t>
            </a:r>
          </a:p>
        </c:rich>
      </c:tx>
      <c:overlay val="0"/>
      <c:spPr>
        <a:noFill/>
        <a:ln>
          <a:noFill/>
        </a:ln>
        <a:effectLst/>
      </c:spPr>
      <c:txPr>
        <a:bodyPr rot="0" spcFirstLastPara="1" vertOverflow="ellipsis" vert="horz" wrap="square" anchor="ctr" anchorCtr="1"/>
        <a:lstStyle/>
        <a:p>
          <a:pPr>
            <a:defRPr sz="1320" b="0" i="0" u="none" strike="noStrike" kern="1200" spc="0" baseline="0">
              <a:solidFill>
                <a:schemeClr val="accent1"/>
              </a:solidFill>
              <a:latin typeface="+mn-lt"/>
              <a:ea typeface="+mn-ea"/>
              <a:cs typeface="+mn-cs"/>
            </a:defRPr>
          </a:pPr>
          <a:endParaRPr lang="en-US"/>
        </a:p>
      </c:txPr>
    </c:title>
    <c:autoTitleDeleted val="0"/>
    <c:plotArea>
      <c:layout/>
      <c:barChart>
        <c:barDir val="bar"/>
        <c:grouping val="clustered"/>
        <c:varyColors val="0"/>
        <c:ser>
          <c:idx val="0"/>
          <c:order val="0"/>
          <c:tx>
            <c:strRef>
              <c:f>Comparison!$B$527</c:f>
              <c:strCache>
                <c:ptCount val="1"/>
                <c:pt idx="0">
                  <c:v>Next Summer</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Comparison!$A$528:$A$531</c:f>
              <c:strCache>
                <c:ptCount val="4"/>
                <c:pt idx="0">
                  <c:v>Vodka</c:v>
                </c:pt>
                <c:pt idx="1">
                  <c:v>Rum</c:v>
                </c:pt>
                <c:pt idx="2">
                  <c:v>Whisky</c:v>
                </c:pt>
                <c:pt idx="3">
                  <c:v>Beer</c:v>
                </c:pt>
              </c:strCache>
            </c:strRef>
          </c:cat>
          <c:val>
            <c:numRef>
              <c:f>Comparison!$B$528:$B$531</c:f>
              <c:numCache>
                <c:formatCode>0%</c:formatCode>
                <c:ptCount val="4"/>
                <c:pt idx="0">
                  <c:v>0.11764705882352941</c:v>
                </c:pt>
                <c:pt idx="1">
                  <c:v>0.17647058823529413</c:v>
                </c:pt>
                <c:pt idx="2">
                  <c:v>0.23529411764705882</c:v>
                </c:pt>
                <c:pt idx="3">
                  <c:v>1</c:v>
                </c:pt>
              </c:numCache>
            </c:numRef>
          </c:val>
          <c:extLst>
            <c:ext xmlns:c16="http://schemas.microsoft.com/office/drawing/2014/chart" uri="{C3380CC4-5D6E-409C-BE32-E72D297353CC}">
              <c16:uniqueId val="{00000000-AABD-4425-9563-6B0ADBC55CA3}"/>
            </c:ext>
          </c:extLst>
        </c:ser>
        <c:ser>
          <c:idx val="1"/>
          <c:order val="1"/>
          <c:tx>
            <c:strRef>
              <c:f>Comparison!$C$527</c:f>
              <c:strCache>
                <c:ptCount val="1"/>
                <c:pt idx="0">
                  <c:v>Last Summer</c:v>
                </c:pt>
              </c:strCache>
            </c:strRef>
          </c:tx>
          <c:spPr>
            <a:solidFill>
              <a:schemeClr val="accent2"/>
            </a:solidFill>
            <a:ln>
              <a:noFill/>
            </a:ln>
            <a:effectLst/>
          </c:spPr>
          <c:invertIfNegative val="0"/>
          <c:dLbls>
            <c:dLbl>
              <c:idx val="0"/>
              <c:layout>
                <c:manualLayout>
                  <c:x val="0"/>
                  <c:y val="-8.796297151384966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711-4B08-8C49-B78D89026900}"/>
                </c:ext>
              </c:extLst>
            </c:dLbl>
            <c:dLbl>
              <c:idx val="1"/>
              <c:layout>
                <c:manualLayout>
                  <c:x val="3.631505685165042E-3"/>
                  <c:y val="2.932099050461655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711-4B08-8C49-B78D89026900}"/>
                </c:ext>
              </c:extLst>
            </c:dLbl>
            <c:dLbl>
              <c:idx val="2"/>
              <c:layout>
                <c:manualLayout>
                  <c:x val="-6.6576835126745164E-17"/>
                  <c:y val="-2.0524693353231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711-4B08-8C49-B78D89026900}"/>
                </c:ext>
              </c:extLst>
            </c:dLbl>
            <c:dLbl>
              <c:idx val="3"/>
              <c:layout>
                <c:manualLayout>
                  <c:x val="-1.8157528425825211E-2"/>
                  <c:y val="-2.05246933532315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ABD-4425-9563-6B0ADBC55CA3}"/>
                </c:ext>
              </c:extLst>
            </c:dLbl>
            <c:spPr>
              <a:noFill/>
              <a:ln>
                <a:solidFill>
                  <a:schemeClr val="accent1"/>
                </a:solidFill>
              </a:ln>
              <a:effectLst/>
            </c:spPr>
            <c:txPr>
              <a:bodyPr rot="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Comparison!$A$528:$A$531</c:f>
              <c:strCache>
                <c:ptCount val="4"/>
                <c:pt idx="0">
                  <c:v>Vodka</c:v>
                </c:pt>
                <c:pt idx="1">
                  <c:v>Rum</c:v>
                </c:pt>
                <c:pt idx="2">
                  <c:v>Whisky</c:v>
                </c:pt>
                <c:pt idx="3">
                  <c:v>Beer</c:v>
                </c:pt>
              </c:strCache>
            </c:strRef>
          </c:cat>
          <c:val>
            <c:numRef>
              <c:f>Comparison!$C$528:$C$531</c:f>
              <c:numCache>
                <c:formatCode>0%</c:formatCode>
                <c:ptCount val="4"/>
                <c:pt idx="0">
                  <c:v>0.11764705882352941</c:v>
                </c:pt>
                <c:pt idx="1">
                  <c:v>0.23529411764705882</c:v>
                </c:pt>
                <c:pt idx="2">
                  <c:v>0.23529411764705882</c:v>
                </c:pt>
                <c:pt idx="3">
                  <c:v>1</c:v>
                </c:pt>
              </c:numCache>
            </c:numRef>
          </c:val>
          <c:extLst>
            <c:ext xmlns:c16="http://schemas.microsoft.com/office/drawing/2014/chart" uri="{C3380CC4-5D6E-409C-BE32-E72D297353CC}">
              <c16:uniqueId val="{00000001-AABD-4425-9563-6B0ADBC55CA3}"/>
            </c:ext>
          </c:extLst>
        </c:ser>
        <c:dLbls>
          <c:dLblPos val="outEnd"/>
          <c:showLegendKey val="0"/>
          <c:showVal val="1"/>
          <c:showCatName val="0"/>
          <c:showSerName val="0"/>
          <c:showPercent val="0"/>
          <c:showBubbleSize val="0"/>
        </c:dLbls>
        <c:gapWidth val="182"/>
        <c:axId val="868050432"/>
        <c:axId val="868053792"/>
      </c:barChart>
      <c:catAx>
        <c:axId val="868050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crossAx val="868053792"/>
        <c:crosses val="autoZero"/>
        <c:auto val="1"/>
        <c:lblAlgn val="ctr"/>
        <c:lblOffset val="100"/>
        <c:noMultiLvlLbl val="0"/>
      </c:catAx>
      <c:valAx>
        <c:axId val="86805379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crossAx val="86805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1100">
          <a:solidFill>
            <a:schemeClr val="accent1"/>
          </a:solidFill>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'SEC '!$B$740</c:f>
              <c:strCache>
                <c:ptCount val="1"/>
                <c:pt idx="0">
                  <c:v>Higher/Upper</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B508-44F9-8FB2-9766D7878CB7}"/>
                </c:ext>
              </c:extLst>
            </c:dLbl>
            <c:dLbl>
              <c:idx val="1"/>
              <c:layout>
                <c:manualLayout>
                  <c:x val="-1.3529358708397263E-2"/>
                  <c:y val="5.535873660029793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508-44F9-8FB2-9766D7878CB7}"/>
                </c:ext>
              </c:extLst>
            </c:dLbl>
            <c:dLbl>
              <c:idx val="2"/>
              <c:delete val="1"/>
              <c:extLst>
                <c:ext xmlns:c15="http://schemas.microsoft.com/office/drawing/2012/chart" uri="{CE6537A1-D6FC-4f65-9D91-7224C49458BB}"/>
                <c:ext xmlns:c16="http://schemas.microsoft.com/office/drawing/2014/chart" uri="{C3380CC4-5D6E-409C-BE32-E72D297353CC}">
                  <c16:uniqueId val="{00000008-B508-44F9-8FB2-9766D7878CB7}"/>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'!$A$741:$A$745</c:f>
              <c:strCache>
                <c:ptCount val="5"/>
                <c:pt idx="0">
                  <c:v>Not important at all</c:v>
                </c:pt>
                <c:pt idx="1">
                  <c:v>Not important</c:v>
                </c:pt>
                <c:pt idx="2">
                  <c:v>Neutral</c:v>
                </c:pt>
                <c:pt idx="3">
                  <c:v>Important</c:v>
                </c:pt>
                <c:pt idx="4">
                  <c:v>Very Important</c:v>
                </c:pt>
              </c:strCache>
            </c:strRef>
          </c:cat>
          <c:val>
            <c:numRef>
              <c:f>'SEC '!$B$741:$B$745</c:f>
              <c:numCache>
                <c:formatCode>0%</c:formatCode>
                <c:ptCount val="5"/>
                <c:pt idx="0">
                  <c:v>0</c:v>
                </c:pt>
                <c:pt idx="1">
                  <c:v>4.4444444444444446E-2</c:v>
                </c:pt>
                <c:pt idx="2">
                  <c:v>0</c:v>
                </c:pt>
                <c:pt idx="3">
                  <c:v>8.8888888888888892E-2</c:v>
                </c:pt>
                <c:pt idx="4">
                  <c:v>0.8666666666666667</c:v>
                </c:pt>
              </c:numCache>
            </c:numRef>
          </c:val>
          <c:extLst>
            <c:ext xmlns:c16="http://schemas.microsoft.com/office/drawing/2014/chart" uri="{C3380CC4-5D6E-409C-BE32-E72D297353CC}">
              <c16:uniqueId val="{00000000-B508-44F9-8FB2-9766D7878CB7}"/>
            </c:ext>
          </c:extLst>
        </c:ser>
        <c:ser>
          <c:idx val="1"/>
          <c:order val="1"/>
          <c:tx>
            <c:strRef>
              <c:f>'SEC '!$C$740</c:f>
              <c:strCache>
                <c:ptCount val="1"/>
                <c:pt idx="0">
                  <c:v>Upper Middle</c:v>
                </c:pt>
              </c:strCache>
            </c:strRef>
          </c:tx>
          <c:spPr>
            <a:solidFill>
              <a:schemeClr val="accent2"/>
            </a:solidFill>
            <a:ln>
              <a:noFill/>
            </a:ln>
            <a:effectLst/>
          </c:spPr>
          <c:invertIfNegative val="0"/>
          <c:dLbls>
            <c:dLbl>
              <c:idx val="1"/>
              <c:layout>
                <c:manualLayout>
                  <c:x val="-7.8921259132317123E-3"/>
                  <c:y val="-1.0148984468119999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508-44F9-8FB2-9766D7878CB7}"/>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'!$A$741:$A$745</c:f>
              <c:strCache>
                <c:ptCount val="5"/>
                <c:pt idx="0">
                  <c:v>Not important at all</c:v>
                </c:pt>
                <c:pt idx="1">
                  <c:v>Not important</c:v>
                </c:pt>
                <c:pt idx="2">
                  <c:v>Neutral</c:v>
                </c:pt>
                <c:pt idx="3">
                  <c:v>Important</c:v>
                </c:pt>
                <c:pt idx="4">
                  <c:v>Very Important</c:v>
                </c:pt>
              </c:strCache>
            </c:strRef>
          </c:cat>
          <c:val>
            <c:numRef>
              <c:f>'SEC '!$C$741:$C$745</c:f>
              <c:numCache>
                <c:formatCode>0%</c:formatCode>
                <c:ptCount val="5"/>
                <c:pt idx="0">
                  <c:v>7.6335877862595417E-3</c:v>
                </c:pt>
                <c:pt idx="1">
                  <c:v>0.11450381679389313</c:v>
                </c:pt>
                <c:pt idx="2">
                  <c:v>7.6335877862595417E-3</c:v>
                </c:pt>
                <c:pt idx="3">
                  <c:v>0.18320610687022901</c:v>
                </c:pt>
                <c:pt idx="4">
                  <c:v>0.68702290076335881</c:v>
                </c:pt>
              </c:numCache>
            </c:numRef>
          </c:val>
          <c:extLst>
            <c:ext xmlns:c16="http://schemas.microsoft.com/office/drawing/2014/chart" uri="{C3380CC4-5D6E-409C-BE32-E72D297353CC}">
              <c16:uniqueId val="{00000001-B508-44F9-8FB2-9766D7878CB7}"/>
            </c:ext>
          </c:extLst>
        </c:ser>
        <c:ser>
          <c:idx val="2"/>
          <c:order val="2"/>
          <c:tx>
            <c:strRef>
              <c:f>'SEC '!$D$740</c:f>
              <c:strCache>
                <c:ptCount val="1"/>
                <c:pt idx="0">
                  <c:v>Middle</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B508-44F9-8FB2-9766D7878CB7}"/>
                </c:ext>
              </c:extLst>
            </c:dLbl>
            <c:dLbl>
              <c:idx val="2"/>
              <c:delete val="1"/>
              <c:extLst>
                <c:ext xmlns:c15="http://schemas.microsoft.com/office/drawing/2012/chart" uri="{CE6537A1-D6FC-4f65-9D91-7224C49458BB}"/>
                <c:ext xmlns:c16="http://schemas.microsoft.com/office/drawing/2014/chart" uri="{C3380CC4-5D6E-409C-BE32-E72D297353CC}">
                  <c16:uniqueId val="{00000009-B508-44F9-8FB2-9766D7878CB7}"/>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'!$A$741:$A$745</c:f>
              <c:strCache>
                <c:ptCount val="5"/>
                <c:pt idx="0">
                  <c:v>Not important at all</c:v>
                </c:pt>
                <c:pt idx="1">
                  <c:v>Not important</c:v>
                </c:pt>
                <c:pt idx="2">
                  <c:v>Neutral</c:v>
                </c:pt>
                <c:pt idx="3">
                  <c:v>Important</c:v>
                </c:pt>
                <c:pt idx="4">
                  <c:v>Very Important</c:v>
                </c:pt>
              </c:strCache>
            </c:strRef>
          </c:cat>
          <c:val>
            <c:numRef>
              <c:f>'SEC '!$D$741:$D$745</c:f>
              <c:numCache>
                <c:formatCode>0%</c:formatCode>
                <c:ptCount val="5"/>
                <c:pt idx="0">
                  <c:v>0</c:v>
                </c:pt>
                <c:pt idx="1">
                  <c:v>7.9136690647482008E-2</c:v>
                </c:pt>
                <c:pt idx="2">
                  <c:v>0</c:v>
                </c:pt>
                <c:pt idx="3">
                  <c:v>0.38848920863309355</c:v>
                </c:pt>
                <c:pt idx="4">
                  <c:v>0.53237410071942448</c:v>
                </c:pt>
              </c:numCache>
            </c:numRef>
          </c:val>
          <c:extLst>
            <c:ext xmlns:c16="http://schemas.microsoft.com/office/drawing/2014/chart" uri="{C3380CC4-5D6E-409C-BE32-E72D297353CC}">
              <c16:uniqueId val="{00000002-B508-44F9-8FB2-9766D7878CB7}"/>
            </c:ext>
          </c:extLst>
        </c:ser>
        <c:ser>
          <c:idx val="3"/>
          <c:order val="3"/>
          <c:tx>
            <c:strRef>
              <c:f>'SEC '!$E$740</c:f>
              <c:strCache>
                <c:ptCount val="1"/>
                <c:pt idx="0">
                  <c:v>Lower Middle</c:v>
                </c:pt>
              </c:strCache>
            </c:strRef>
          </c:tx>
          <c:spPr>
            <a:solidFill>
              <a:schemeClr val="tx2">
                <a:lumMod val="75000"/>
                <a:lumOff val="25000"/>
              </a:schemeClr>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A-B508-44F9-8FB2-9766D7878CB7}"/>
                </c:ext>
              </c:extLst>
            </c:dLbl>
            <c:dLbl>
              <c:idx val="3"/>
              <c:layout>
                <c:manualLayout>
                  <c:x val="-1.3529358708397304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508-44F9-8FB2-9766D7878CB7}"/>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'!$A$741:$A$745</c:f>
              <c:strCache>
                <c:ptCount val="5"/>
                <c:pt idx="0">
                  <c:v>Not important at all</c:v>
                </c:pt>
                <c:pt idx="1">
                  <c:v>Not important</c:v>
                </c:pt>
                <c:pt idx="2">
                  <c:v>Neutral</c:v>
                </c:pt>
                <c:pt idx="3">
                  <c:v>Important</c:v>
                </c:pt>
                <c:pt idx="4">
                  <c:v>Very Important</c:v>
                </c:pt>
              </c:strCache>
            </c:strRef>
          </c:cat>
          <c:val>
            <c:numRef>
              <c:f>'SEC '!$E$741:$E$745</c:f>
              <c:numCache>
                <c:formatCode>0%</c:formatCode>
                <c:ptCount val="5"/>
                <c:pt idx="0">
                  <c:v>1.9230769230769232E-2</c:v>
                </c:pt>
                <c:pt idx="1">
                  <c:v>0.19230769230769232</c:v>
                </c:pt>
                <c:pt idx="2">
                  <c:v>0</c:v>
                </c:pt>
                <c:pt idx="3">
                  <c:v>0.5</c:v>
                </c:pt>
                <c:pt idx="4">
                  <c:v>0.28846153846153844</c:v>
                </c:pt>
              </c:numCache>
            </c:numRef>
          </c:val>
          <c:extLst>
            <c:ext xmlns:c16="http://schemas.microsoft.com/office/drawing/2014/chart" uri="{C3380CC4-5D6E-409C-BE32-E72D297353CC}">
              <c16:uniqueId val="{00000003-B508-44F9-8FB2-9766D7878CB7}"/>
            </c:ext>
          </c:extLst>
        </c:ser>
        <c:ser>
          <c:idx val="4"/>
          <c:order val="4"/>
          <c:tx>
            <c:strRef>
              <c:f>'SEC '!$F$740</c:f>
              <c:strCache>
                <c:ptCount val="1"/>
                <c:pt idx="0">
                  <c:v>Lower</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B508-44F9-8FB2-9766D7878CB7}"/>
                </c:ext>
              </c:extLst>
            </c:dLbl>
            <c:dLbl>
              <c:idx val="2"/>
              <c:delete val="1"/>
              <c:extLst>
                <c:ext xmlns:c15="http://schemas.microsoft.com/office/drawing/2012/chart" uri="{CE6537A1-D6FC-4f65-9D91-7224C49458BB}"/>
                <c:ext xmlns:c16="http://schemas.microsoft.com/office/drawing/2014/chart" uri="{C3380CC4-5D6E-409C-BE32-E72D297353CC}">
                  <c16:uniqueId val="{0000000B-B508-44F9-8FB2-9766D7878CB7}"/>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 '!$A$741:$A$745</c:f>
              <c:strCache>
                <c:ptCount val="5"/>
                <c:pt idx="0">
                  <c:v>Not important at all</c:v>
                </c:pt>
                <c:pt idx="1">
                  <c:v>Not important</c:v>
                </c:pt>
                <c:pt idx="2">
                  <c:v>Neutral</c:v>
                </c:pt>
                <c:pt idx="3">
                  <c:v>Important</c:v>
                </c:pt>
                <c:pt idx="4">
                  <c:v>Very Important</c:v>
                </c:pt>
              </c:strCache>
            </c:strRef>
          </c:cat>
          <c:val>
            <c:numRef>
              <c:f>'SEC '!$F$741:$F$745</c:f>
              <c:numCache>
                <c:formatCode>0%</c:formatCode>
                <c:ptCount val="5"/>
                <c:pt idx="0">
                  <c:v>0</c:v>
                </c:pt>
                <c:pt idx="1">
                  <c:v>0.29411764705882354</c:v>
                </c:pt>
                <c:pt idx="2">
                  <c:v>0</c:v>
                </c:pt>
                <c:pt idx="3">
                  <c:v>0.52941176470588236</c:v>
                </c:pt>
                <c:pt idx="4">
                  <c:v>0.17647058823529413</c:v>
                </c:pt>
              </c:numCache>
            </c:numRef>
          </c:val>
          <c:extLst>
            <c:ext xmlns:c16="http://schemas.microsoft.com/office/drawing/2014/chart" uri="{C3380CC4-5D6E-409C-BE32-E72D297353CC}">
              <c16:uniqueId val="{00000004-B508-44F9-8FB2-9766D7878CB7}"/>
            </c:ext>
          </c:extLst>
        </c:ser>
        <c:dLbls>
          <c:dLblPos val="outEnd"/>
          <c:showLegendKey val="0"/>
          <c:showVal val="1"/>
          <c:showCatName val="0"/>
          <c:showSerName val="0"/>
          <c:showPercent val="0"/>
          <c:showBubbleSize val="0"/>
        </c:dLbls>
        <c:gapWidth val="219"/>
        <c:overlap val="-27"/>
        <c:axId val="1752062320"/>
        <c:axId val="1752065680"/>
      </c:barChart>
      <c:catAx>
        <c:axId val="175206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752065680"/>
        <c:crosses val="autoZero"/>
        <c:auto val="1"/>
        <c:lblAlgn val="ctr"/>
        <c:lblOffset val="100"/>
        <c:noMultiLvlLbl val="0"/>
      </c:catAx>
      <c:valAx>
        <c:axId val="175206568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75206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SEC!$B$1430</c:f>
              <c:strCache>
                <c:ptCount val="1"/>
                <c:pt idx="0">
                  <c:v>Lower</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9-4F33-41F9-B2F9-25A9149938C0}"/>
                </c:ext>
              </c:extLst>
            </c:dLbl>
            <c:dLbl>
              <c:idx val="1"/>
              <c:delete val="1"/>
              <c:extLst>
                <c:ext xmlns:c15="http://schemas.microsoft.com/office/drawing/2012/chart" uri="{CE6537A1-D6FC-4f65-9D91-7224C49458BB}"/>
                <c:ext xmlns:c16="http://schemas.microsoft.com/office/drawing/2014/chart" uri="{C3380CC4-5D6E-409C-BE32-E72D297353CC}">
                  <c16:uniqueId val="{00000007-4F33-41F9-B2F9-25A9149938C0}"/>
                </c:ext>
              </c:extLst>
            </c:dLbl>
            <c:dLbl>
              <c:idx val="2"/>
              <c:delete val="1"/>
              <c:extLst>
                <c:ext xmlns:c15="http://schemas.microsoft.com/office/drawing/2012/chart" uri="{CE6537A1-D6FC-4f65-9D91-7224C49458BB}"/>
                <c:ext xmlns:c16="http://schemas.microsoft.com/office/drawing/2014/chart" uri="{C3380CC4-5D6E-409C-BE32-E72D297353CC}">
                  <c16:uniqueId val="{00000005-4F33-41F9-B2F9-25A9149938C0}"/>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SEC!$A$1431:$A$1435</c:f>
              <c:strCache>
                <c:ptCount val="5"/>
                <c:pt idx="0">
                  <c:v>Brand Name Creates Emotional Connection</c:v>
                </c:pt>
                <c:pt idx="1">
                  <c:v>Brand Name Reflects Value</c:v>
                </c:pt>
                <c:pt idx="2">
                  <c:v>Brand Name Reflects Social Status</c:v>
                </c:pt>
                <c:pt idx="3">
                  <c:v>Brand Name Creates Brand Recall</c:v>
                </c:pt>
                <c:pt idx="4">
                  <c:v>Brand Name Reflects Its Authenticity</c:v>
                </c:pt>
              </c:strCache>
            </c:strRef>
          </c:cat>
          <c:val>
            <c:numRef>
              <c:f>SEC!$B$1431:$B$1435</c:f>
              <c:numCache>
                <c:formatCode>0%</c:formatCode>
                <c:ptCount val="5"/>
                <c:pt idx="0">
                  <c:v>0</c:v>
                </c:pt>
                <c:pt idx="1">
                  <c:v>0</c:v>
                </c:pt>
                <c:pt idx="2">
                  <c:v>0</c:v>
                </c:pt>
                <c:pt idx="3">
                  <c:v>0.22222222222222221</c:v>
                </c:pt>
                <c:pt idx="4">
                  <c:v>0.77777777777777779</c:v>
                </c:pt>
              </c:numCache>
            </c:numRef>
          </c:val>
          <c:extLst>
            <c:ext xmlns:c16="http://schemas.microsoft.com/office/drawing/2014/chart" uri="{C3380CC4-5D6E-409C-BE32-E72D297353CC}">
              <c16:uniqueId val="{00000000-4F33-41F9-B2F9-25A9149938C0}"/>
            </c:ext>
          </c:extLst>
        </c:ser>
        <c:ser>
          <c:idx val="1"/>
          <c:order val="1"/>
          <c:tx>
            <c:strRef>
              <c:f>SEC!$C$1430</c:f>
              <c:strCache>
                <c:ptCount val="1"/>
                <c:pt idx="0">
                  <c:v>Lower Middle </c:v>
                </c:pt>
              </c:strCache>
            </c:strRef>
          </c:tx>
          <c:spPr>
            <a:solidFill>
              <a:schemeClr val="tx2">
                <a:lumMod val="75000"/>
                <a:lumOff val="25000"/>
              </a:schemeClr>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6-4F33-41F9-B2F9-25A9149938C0}"/>
                </c:ext>
              </c:extLst>
            </c:dLbl>
            <c:dLbl>
              <c:idx val="4"/>
              <c:layout>
                <c:manualLayout>
                  <c:x val="-1.1274465590331018E-3"/>
                  <c:y val="1.615646240473888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F33-41F9-B2F9-25A9149938C0}"/>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SEC!$A$1431:$A$1435</c:f>
              <c:strCache>
                <c:ptCount val="5"/>
                <c:pt idx="0">
                  <c:v>Brand Name Creates Emotional Connection</c:v>
                </c:pt>
                <c:pt idx="1">
                  <c:v>Brand Name Reflects Value</c:v>
                </c:pt>
                <c:pt idx="2">
                  <c:v>Brand Name Reflects Social Status</c:v>
                </c:pt>
                <c:pt idx="3">
                  <c:v>Brand Name Creates Brand Recall</c:v>
                </c:pt>
                <c:pt idx="4">
                  <c:v>Brand Name Reflects Its Authenticity</c:v>
                </c:pt>
              </c:strCache>
            </c:strRef>
          </c:cat>
          <c:val>
            <c:numRef>
              <c:f>SEC!$C$1431:$C$1435</c:f>
              <c:numCache>
                <c:formatCode>0%</c:formatCode>
                <c:ptCount val="5"/>
                <c:pt idx="0">
                  <c:v>7.8947368421052627E-2</c:v>
                </c:pt>
                <c:pt idx="1">
                  <c:v>0</c:v>
                </c:pt>
                <c:pt idx="2">
                  <c:v>0.15789473684210525</c:v>
                </c:pt>
                <c:pt idx="3">
                  <c:v>0.13157894736842105</c:v>
                </c:pt>
                <c:pt idx="4">
                  <c:v>0.63157894736842102</c:v>
                </c:pt>
              </c:numCache>
            </c:numRef>
          </c:val>
          <c:extLst>
            <c:ext xmlns:c16="http://schemas.microsoft.com/office/drawing/2014/chart" uri="{C3380CC4-5D6E-409C-BE32-E72D297353CC}">
              <c16:uniqueId val="{00000001-4F33-41F9-B2F9-25A9149938C0}"/>
            </c:ext>
          </c:extLst>
        </c:ser>
        <c:ser>
          <c:idx val="2"/>
          <c:order val="2"/>
          <c:tx>
            <c:strRef>
              <c:f>SEC!$D$1430</c:f>
              <c:strCache>
                <c:ptCount val="1"/>
                <c:pt idx="0">
                  <c:v>Middle </c:v>
                </c:pt>
              </c:strCache>
            </c:strRef>
          </c:tx>
          <c:spPr>
            <a:solidFill>
              <a:schemeClr val="accent3"/>
            </a:solidFill>
            <a:ln>
              <a:noFill/>
            </a:ln>
            <a:effectLst/>
          </c:spPr>
          <c:invertIfNegative val="0"/>
          <c:dLbls>
            <c:dLbl>
              <c:idx val="3"/>
              <c:layout>
                <c:manualLayout>
                  <c:x val="-1.1274465590331018E-3"/>
                  <c:y val="1.884920613886203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F33-41F9-B2F9-25A9149938C0}"/>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SEC!$A$1431:$A$1435</c:f>
              <c:strCache>
                <c:ptCount val="5"/>
                <c:pt idx="0">
                  <c:v>Brand Name Creates Emotional Connection</c:v>
                </c:pt>
                <c:pt idx="1">
                  <c:v>Brand Name Reflects Value</c:v>
                </c:pt>
                <c:pt idx="2">
                  <c:v>Brand Name Reflects Social Status</c:v>
                </c:pt>
                <c:pt idx="3">
                  <c:v>Brand Name Creates Brand Recall</c:v>
                </c:pt>
                <c:pt idx="4">
                  <c:v>Brand Name Reflects Its Authenticity</c:v>
                </c:pt>
              </c:strCache>
            </c:strRef>
          </c:cat>
          <c:val>
            <c:numRef>
              <c:f>SEC!$D$1431:$D$1435</c:f>
              <c:numCache>
                <c:formatCode>0%</c:formatCode>
                <c:ptCount val="5"/>
                <c:pt idx="0">
                  <c:v>4.1095890410958902E-2</c:v>
                </c:pt>
                <c:pt idx="1">
                  <c:v>2.7397260273972601E-2</c:v>
                </c:pt>
                <c:pt idx="2">
                  <c:v>0.20547945205479451</c:v>
                </c:pt>
                <c:pt idx="3">
                  <c:v>8.2191780821917804E-2</c:v>
                </c:pt>
                <c:pt idx="4">
                  <c:v>0.64383561643835618</c:v>
                </c:pt>
              </c:numCache>
            </c:numRef>
          </c:val>
          <c:extLst>
            <c:ext xmlns:c16="http://schemas.microsoft.com/office/drawing/2014/chart" uri="{C3380CC4-5D6E-409C-BE32-E72D297353CC}">
              <c16:uniqueId val="{00000002-4F33-41F9-B2F9-25A9149938C0}"/>
            </c:ext>
          </c:extLst>
        </c:ser>
        <c:ser>
          <c:idx val="3"/>
          <c:order val="3"/>
          <c:tx>
            <c:strRef>
              <c:f>SEC!$E$1430</c:f>
              <c:strCache>
                <c:ptCount val="1"/>
                <c:pt idx="0">
                  <c:v>Upper Middle </c:v>
                </c:pt>
              </c:strCache>
            </c:strRef>
          </c:tx>
          <c:spPr>
            <a:solidFill>
              <a:schemeClr val="accent2"/>
            </a:solidFill>
            <a:ln>
              <a:noFill/>
            </a:ln>
            <a:effectLst/>
          </c:spPr>
          <c:invertIfNegative val="0"/>
          <c:dLbls>
            <c:dLbl>
              <c:idx val="0"/>
              <c:layout>
                <c:manualLayout>
                  <c:x val="-5.6372327951655088E-3"/>
                  <c:y val="-3.23129248094777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F33-41F9-B2F9-25A9149938C0}"/>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SEC!$A$1431:$A$1435</c:f>
              <c:strCache>
                <c:ptCount val="5"/>
                <c:pt idx="0">
                  <c:v>Brand Name Creates Emotional Connection</c:v>
                </c:pt>
                <c:pt idx="1">
                  <c:v>Brand Name Reflects Value</c:v>
                </c:pt>
                <c:pt idx="2">
                  <c:v>Brand Name Reflects Social Status</c:v>
                </c:pt>
                <c:pt idx="3">
                  <c:v>Brand Name Creates Brand Recall</c:v>
                </c:pt>
                <c:pt idx="4">
                  <c:v>Brand Name Reflects Its Authenticity</c:v>
                </c:pt>
              </c:strCache>
            </c:strRef>
          </c:cat>
          <c:val>
            <c:numRef>
              <c:f>SEC!$E$1431:$E$1435</c:f>
              <c:numCache>
                <c:formatCode>0%</c:formatCode>
                <c:ptCount val="5"/>
                <c:pt idx="0">
                  <c:v>5.4794520547945202E-2</c:v>
                </c:pt>
                <c:pt idx="1">
                  <c:v>0.12328767123287671</c:v>
                </c:pt>
                <c:pt idx="2">
                  <c:v>0.15068493150684931</c:v>
                </c:pt>
                <c:pt idx="3">
                  <c:v>8.2191780821917804E-2</c:v>
                </c:pt>
                <c:pt idx="4">
                  <c:v>0.58904109589041098</c:v>
                </c:pt>
              </c:numCache>
            </c:numRef>
          </c:val>
          <c:extLst>
            <c:ext xmlns:c16="http://schemas.microsoft.com/office/drawing/2014/chart" uri="{C3380CC4-5D6E-409C-BE32-E72D297353CC}">
              <c16:uniqueId val="{00000003-4F33-41F9-B2F9-25A9149938C0}"/>
            </c:ext>
          </c:extLst>
        </c:ser>
        <c:ser>
          <c:idx val="4"/>
          <c:order val="4"/>
          <c:tx>
            <c:strRef>
              <c:f>SEC!$F$1430</c:f>
              <c:strCache>
                <c:ptCount val="1"/>
                <c:pt idx="0">
                  <c:v>Higher/Upper</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8-4F33-41F9-B2F9-25A9149938C0}"/>
                </c:ext>
              </c:extLst>
            </c:dLbl>
            <c:dLbl>
              <c:idx val="3"/>
              <c:layout>
                <c:manualLayout>
                  <c:x val="-1.1274465590331018E-2"/>
                  <c:y val="-3.23129248094777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F33-41F9-B2F9-25A9149938C0}"/>
                </c:ext>
              </c:extLst>
            </c:dLbl>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SEC!$A$1431:$A$1435</c:f>
              <c:strCache>
                <c:ptCount val="5"/>
                <c:pt idx="0">
                  <c:v>Brand Name Creates Emotional Connection</c:v>
                </c:pt>
                <c:pt idx="1">
                  <c:v>Brand Name Reflects Value</c:v>
                </c:pt>
                <c:pt idx="2">
                  <c:v>Brand Name Reflects Social Status</c:v>
                </c:pt>
                <c:pt idx="3">
                  <c:v>Brand Name Creates Brand Recall</c:v>
                </c:pt>
                <c:pt idx="4">
                  <c:v>Brand Name Reflects Its Authenticity</c:v>
                </c:pt>
              </c:strCache>
            </c:strRef>
          </c:cat>
          <c:val>
            <c:numRef>
              <c:f>SEC!$F$1431:$F$1435</c:f>
              <c:numCache>
                <c:formatCode>0%</c:formatCode>
                <c:ptCount val="5"/>
                <c:pt idx="0">
                  <c:v>0</c:v>
                </c:pt>
                <c:pt idx="1">
                  <c:v>8.6956521739130432E-2</c:v>
                </c:pt>
                <c:pt idx="2">
                  <c:v>8.6956521739130432E-2</c:v>
                </c:pt>
                <c:pt idx="3">
                  <c:v>8.6956521739130432E-2</c:v>
                </c:pt>
                <c:pt idx="4">
                  <c:v>0.73913043478260865</c:v>
                </c:pt>
              </c:numCache>
            </c:numRef>
          </c:val>
          <c:extLst>
            <c:ext xmlns:c16="http://schemas.microsoft.com/office/drawing/2014/chart" uri="{C3380CC4-5D6E-409C-BE32-E72D297353CC}">
              <c16:uniqueId val="{00000004-4F33-41F9-B2F9-25A9149938C0}"/>
            </c:ext>
          </c:extLst>
        </c:ser>
        <c:dLbls>
          <c:dLblPos val="outEnd"/>
          <c:showLegendKey val="0"/>
          <c:showVal val="1"/>
          <c:showCatName val="0"/>
          <c:showSerName val="0"/>
          <c:showPercent val="0"/>
          <c:showBubbleSize val="0"/>
        </c:dLbls>
        <c:gapWidth val="182"/>
        <c:axId val="1640839311"/>
        <c:axId val="1640838831"/>
      </c:barChart>
      <c:catAx>
        <c:axId val="16408393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640838831"/>
        <c:crosses val="autoZero"/>
        <c:auto val="1"/>
        <c:lblAlgn val="ctr"/>
        <c:lblOffset val="100"/>
        <c:noMultiLvlLbl val="0"/>
      </c:catAx>
      <c:valAx>
        <c:axId val="1640838831"/>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6408393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SEC!$B$1200</c:f>
              <c:strCache>
                <c:ptCount val="1"/>
                <c:pt idx="0">
                  <c:v>Higher/Upper</c:v>
                </c:pt>
              </c:strCache>
            </c:strRef>
          </c:tx>
          <c:spPr>
            <a:solidFill>
              <a:schemeClr val="accent1"/>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7-A5DB-4EC1-8712-6A350E44AEF8}"/>
                </c:ext>
              </c:extLst>
            </c:dLbl>
            <c:dLbl>
              <c:idx val="3"/>
              <c:delete val="1"/>
              <c:extLst>
                <c:ext xmlns:c15="http://schemas.microsoft.com/office/drawing/2012/chart" uri="{CE6537A1-D6FC-4f65-9D91-7224C49458BB}"/>
                <c:ext xmlns:c16="http://schemas.microsoft.com/office/drawing/2014/chart" uri="{C3380CC4-5D6E-409C-BE32-E72D297353CC}">
                  <c16:uniqueId val="{0000000A-A5DB-4EC1-8712-6A350E44AEF8}"/>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SEC!$A$1201:$A$1204</c:f>
              <c:strCache>
                <c:ptCount val="4"/>
                <c:pt idx="0">
                  <c:v>Personal Satisfaction Matters, Brand doesn't</c:v>
                </c:pt>
                <c:pt idx="1">
                  <c:v>Choices are Driven by Quality </c:v>
                </c:pt>
                <c:pt idx="2">
                  <c:v>Consumption for Social Enjoyment </c:v>
                </c:pt>
                <c:pt idx="3">
                  <c:v>Choices are Driven By Price</c:v>
                </c:pt>
              </c:strCache>
            </c:strRef>
          </c:cat>
          <c:val>
            <c:numRef>
              <c:f>SEC!$B$1201:$B$1204</c:f>
              <c:numCache>
                <c:formatCode>0%</c:formatCode>
                <c:ptCount val="4"/>
                <c:pt idx="0">
                  <c:v>0.5</c:v>
                </c:pt>
                <c:pt idx="1">
                  <c:v>0.5</c:v>
                </c:pt>
                <c:pt idx="2">
                  <c:v>0</c:v>
                </c:pt>
                <c:pt idx="3">
                  <c:v>0</c:v>
                </c:pt>
              </c:numCache>
            </c:numRef>
          </c:val>
          <c:extLst>
            <c:ext xmlns:c16="http://schemas.microsoft.com/office/drawing/2014/chart" uri="{C3380CC4-5D6E-409C-BE32-E72D297353CC}">
              <c16:uniqueId val="{00000000-A5DB-4EC1-8712-6A350E44AEF8}"/>
            </c:ext>
          </c:extLst>
        </c:ser>
        <c:ser>
          <c:idx val="1"/>
          <c:order val="1"/>
          <c:tx>
            <c:strRef>
              <c:f>SEC!$C$1200</c:f>
              <c:strCache>
                <c:ptCount val="1"/>
                <c:pt idx="0">
                  <c:v>Upper Middle </c:v>
                </c:pt>
              </c:strCache>
            </c:strRef>
          </c:tx>
          <c:spPr>
            <a:solidFill>
              <a:schemeClr val="accent2"/>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8-A5DB-4EC1-8712-6A350E44AEF8}"/>
                </c:ext>
              </c:extLst>
            </c:dLbl>
            <c:dLbl>
              <c:idx val="3"/>
              <c:delete val="1"/>
              <c:extLst>
                <c:ext xmlns:c15="http://schemas.microsoft.com/office/drawing/2012/chart" uri="{CE6537A1-D6FC-4f65-9D91-7224C49458BB}"/>
                <c:ext xmlns:c16="http://schemas.microsoft.com/office/drawing/2014/chart" uri="{C3380CC4-5D6E-409C-BE32-E72D297353CC}">
                  <c16:uniqueId val="{0000000B-A5DB-4EC1-8712-6A350E44AEF8}"/>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SEC!$A$1201:$A$1204</c:f>
              <c:strCache>
                <c:ptCount val="4"/>
                <c:pt idx="0">
                  <c:v>Personal Satisfaction Matters, Brand doesn't</c:v>
                </c:pt>
                <c:pt idx="1">
                  <c:v>Choices are Driven by Quality </c:v>
                </c:pt>
                <c:pt idx="2">
                  <c:v>Consumption for Social Enjoyment </c:v>
                </c:pt>
                <c:pt idx="3">
                  <c:v>Choices are Driven By Price</c:v>
                </c:pt>
              </c:strCache>
            </c:strRef>
          </c:cat>
          <c:val>
            <c:numRef>
              <c:f>SEC!$C$1201:$C$1204</c:f>
              <c:numCache>
                <c:formatCode>0%</c:formatCode>
                <c:ptCount val="4"/>
                <c:pt idx="0">
                  <c:v>0.9375</c:v>
                </c:pt>
                <c:pt idx="1">
                  <c:v>6.25E-2</c:v>
                </c:pt>
                <c:pt idx="2">
                  <c:v>0</c:v>
                </c:pt>
                <c:pt idx="3">
                  <c:v>0</c:v>
                </c:pt>
              </c:numCache>
            </c:numRef>
          </c:val>
          <c:extLst>
            <c:ext xmlns:c16="http://schemas.microsoft.com/office/drawing/2014/chart" uri="{C3380CC4-5D6E-409C-BE32-E72D297353CC}">
              <c16:uniqueId val="{00000001-A5DB-4EC1-8712-6A350E44AEF8}"/>
            </c:ext>
          </c:extLst>
        </c:ser>
        <c:ser>
          <c:idx val="2"/>
          <c:order val="2"/>
          <c:tx>
            <c:strRef>
              <c:f>SEC!$D$1200</c:f>
              <c:strCache>
                <c:ptCount val="1"/>
                <c:pt idx="0">
                  <c:v>Middle </c:v>
                </c:pt>
              </c:strCache>
            </c:strRef>
          </c:tx>
          <c:spPr>
            <a:solidFill>
              <a:schemeClr val="accent3"/>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9-A5DB-4EC1-8712-6A350E44AEF8}"/>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SEC!$A$1201:$A$1204</c:f>
              <c:strCache>
                <c:ptCount val="4"/>
                <c:pt idx="0">
                  <c:v>Personal Satisfaction Matters, Brand doesn't</c:v>
                </c:pt>
                <c:pt idx="1">
                  <c:v>Choices are Driven by Quality </c:v>
                </c:pt>
                <c:pt idx="2">
                  <c:v>Consumption for Social Enjoyment </c:v>
                </c:pt>
                <c:pt idx="3">
                  <c:v>Choices are Driven By Price</c:v>
                </c:pt>
              </c:strCache>
            </c:strRef>
          </c:cat>
          <c:val>
            <c:numRef>
              <c:f>SEC!$D$1201:$D$1204</c:f>
              <c:numCache>
                <c:formatCode>0%</c:formatCode>
                <c:ptCount val="4"/>
                <c:pt idx="0">
                  <c:v>0.72727272727272729</c:v>
                </c:pt>
                <c:pt idx="1">
                  <c:v>0.18181818181818182</c:v>
                </c:pt>
                <c:pt idx="2">
                  <c:v>0</c:v>
                </c:pt>
                <c:pt idx="3">
                  <c:v>9.0909090909090912E-2</c:v>
                </c:pt>
              </c:numCache>
            </c:numRef>
          </c:val>
          <c:extLst>
            <c:ext xmlns:c16="http://schemas.microsoft.com/office/drawing/2014/chart" uri="{C3380CC4-5D6E-409C-BE32-E72D297353CC}">
              <c16:uniqueId val="{00000002-A5DB-4EC1-8712-6A350E44AEF8}"/>
            </c:ext>
          </c:extLst>
        </c:ser>
        <c:ser>
          <c:idx val="3"/>
          <c:order val="3"/>
          <c:tx>
            <c:strRef>
              <c:f>SEC!$E$1200</c:f>
              <c:strCache>
                <c:ptCount val="1"/>
                <c:pt idx="0">
                  <c:v>Lower Middle </c:v>
                </c:pt>
              </c:strCache>
            </c:strRef>
          </c:tx>
          <c:spPr>
            <a:solidFill>
              <a:schemeClr val="tx2">
                <a:lumMod val="75000"/>
                <a:lumOff val="25000"/>
              </a:schemeClr>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5-A5DB-4EC1-8712-6A350E44AEF8}"/>
                </c:ext>
              </c:extLst>
            </c:dLbl>
            <c:dLbl>
              <c:idx val="3"/>
              <c:delete val="1"/>
              <c:extLst>
                <c:ext xmlns:c15="http://schemas.microsoft.com/office/drawing/2012/chart" uri="{CE6537A1-D6FC-4f65-9D91-7224C49458BB}"/>
                <c:ext xmlns:c16="http://schemas.microsoft.com/office/drawing/2014/chart" uri="{C3380CC4-5D6E-409C-BE32-E72D297353CC}">
                  <c16:uniqueId val="{0000000C-A5DB-4EC1-8712-6A350E44AEF8}"/>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SEC!$A$1201:$A$1204</c:f>
              <c:strCache>
                <c:ptCount val="4"/>
                <c:pt idx="0">
                  <c:v>Personal Satisfaction Matters, Brand doesn't</c:v>
                </c:pt>
                <c:pt idx="1">
                  <c:v>Choices are Driven by Quality </c:v>
                </c:pt>
                <c:pt idx="2">
                  <c:v>Consumption for Social Enjoyment </c:v>
                </c:pt>
                <c:pt idx="3">
                  <c:v>Choices are Driven By Price</c:v>
                </c:pt>
              </c:strCache>
            </c:strRef>
          </c:cat>
          <c:val>
            <c:numRef>
              <c:f>SEC!$E$1201:$E$1204</c:f>
              <c:numCache>
                <c:formatCode>0%</c:formatCode>
                <c:ptCount val="4"/>
                <c:pt idx="0">
                  <c:v>0.81818181818181823</c:v>
                </c:pt>
                <c:pt idx="1">
                  <c:v>0</c:v>
                </c:pt>
                <c:pt idx="2">
                  <c:v>0.18181818181818182</c:v>
                </c:pt>
                <c:pt idx="3">
                  <c:v>0</c:v>
                </c:pt>
              </c:numCache>
            </c:numRef>
          </c:val>
          <c:extLst>
            <c:ext xmlns:c16="http://schemas.microsoft.com/office/drawing/2014/chart" uri="{C3380CC4-5D6E-409C-BE32-E72D297353CC}">
              <c16:uniqueId val="{00000003-A5DB-4EC1-8712-6A350E44AEF8}"/>
            </c:ext>
          </c:extLst>
        </c:ser>
        <c:ser>
          <c:idx val="4"/>
          <c:order val="4"/>
          <c:tx>
            <c:strRef>
              <c:f>SEC!$F$1200</c:f>
              <c:strCache>
                <c:ptCount val="1"/>
                <c:pt idx="0">
                  <c:v>Lower </c:v>
                </c:pt>
              </c:strCache>
            </c:strRef>
          </c:tx>
          <c:spPr>
            <a:solidFill>
              <a:schemeClr val="accent2">
                <a:lumMod val="60000"/>
                <a:lumOff val="40000"/>
              </a:schemeClr>
            </a:solidFill>
            <a:ln>
              <a:noFill/>
            </a:ln>
            <a:effectLst/>
          </c:spPr>
          <c:invertIfNegative val="0"/>
          <c:dLbls>
            <c:dLbl>
              <c:idx val="0"/>
              <c:layout>
                <c:manualLayout>
                  <c:x val="7.8921259132317123E-3"/>
                  <c:y val="5.349099276966041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5DB-4EC1-8712-6A350E44AEF8}"/>
                </c:ext>
              </c:extLst>
            </c:dLbl>
            <c:dLbl>
              <c:idx val="1"/>
              <c:delete val="1"/>
              <c:extLst>
                <c:ext xmlns:c15="http://schemas.microsoft.com/office/drawing/2012/chart" uri="{CE6537A1-D6FC-4f65-9D91-7224C49458BB}"/>
                <c:ext xmlns:c16="http://schemas.microsoft.com/office/drawing/2014/chart" uri="{C3380CC4-5D6E-409C-BE32-E72D297353CC}">
                  <c16:uniqueId val="{00000006-A5DB-4EC1-8712-6A350E44AEF8}"/>
                </c:ext>
              </c:extLst>
            </c:dLbl>
            <c:dLbl>
              <c:idx val="3"/>
              <c:delete val="1"/>
              <c:extLst>
                <c:ext xmlns:c15="http://schemas.microsoft.com/office/drawing/2012/chart" uri="{CE6537A1-D6FC-4f65-9D91-7224C49458BB}"/>
                <c:ext xmlns:c16="http://schemas.microsoft.com/office/drawing/2014/chart" uri="{C3380CC4-5D6E-409C-BE32-E72D297353CC}">
                  <c16:uniqueId val="{0000000D-A5DB-4EC1-8712-6A350E44AEF8}"/>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SEC!$A$1201:$A$1204</c:f>
              <c:strCache>
                <c:ptCount val="4"/>
                <c:pt idx="0">
                  <c:v>Personal Satisfaction Matters, Brand doesn't</c:v>
                </c:pt>
                <c:pt idx="1">
                  <c:v>Choices are Driven by Quality </c:v>
                </c:pt>
                <c:pt idx="2">
                  <c:v>Consumption for Social Enjoyment </c:v>
                </c:pt>
                <c:pt idx="3">
                  <c:v>Choices are Driven By Price</c:v>
                </c:pt>
              </c:strCache>
            </c:strRef>
          </c:cat>
          <c:val>
            <c:numRef>
              <c:f>SEC!$F$1201:$F$1204</c:f>
              <c:numCache>
                <c:formatCode>0%</c:formatCode>
                <c:ptCount val="4"/>
                <c:pt idx="0">
                  <c:v>0.75</c:v>
                </c:pt>
                <c:pt idx="1">
                  <c:v>0</c:v>
                </c:pt>
                <c:pt idx="2">
                  <c:v>0.25</c:v>
                </c:pt>
                <c:pt idx="3">
                  <c:v>0</c:v>
                </c:pt>
              </c:numCache>
            </c:numRef>
          </c:val>
          <c:extLst>
            <c:ext xmlns:c16="http://schemas.microsoft.com/office/drawing/2014/chart" uri="{C3380CC4-5D6E-409C-BE32-E72D297353CC}">
              <c16:uniqueId val="{00000004-A5DB-4EC1-8712-6A350E44AEF8}"/>
            </c:ext>
          </c:extLst>
        </c:ser>
        <c:dLbls>
          <c:dLblPos val="outEnd"/>
          <c:showLegendKey val="0"/>
          <c:showVal val="1"/>
          <c:showCatName val="0"/>
          <c:showSerName val="0"/>
          <c:showPercent val="0"/>
          <c:showBubbleSize val="0"/>
        </c:dLbls>
        <c:gapWidth val="219"/>
        <c:overlap val="-27"/>
        <c:axId val="1640844591"/>
        <c:axId val="1640845071"/>
      </c:barChart>
      <c:catAx>
        <c:axId val="16408445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640845071"/>
        <c:crosses val="autoZero"/>
        <c:auto val="1"/>
        <c:lblAlgn val="ctr"/>
        <c:lblOffset val="100"/>
        <c:noMultiLvlLbl val="0"/>
      </c:catAx>
      <c:valAx>
        <c:axId val="1640845071"/>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6408445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SEC!$B$906</c:f>
              <c:strCache>
                <c:ptCount val="1"/>
                <c:pt idx="0">
                  <c:v>Lower </c:v>
                </c:pt>
              </c:strCache>
            </c:strRef>
          </c:tx>
          <c:spPr>
            <a:solidFill>
              <a:schemeClr val="accent2">
                <a:lumMod val="60000"/>
                <a:lumOff val="40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1-FDBF-43CB-886B-90E5F4A3C3CC}"/>
                </c:ext>
              </c:extLst>
            </c:dLbl>
            <c:dLbl>
              <c:idx val="1"/>
              <c:delete val="1"/>
              <c:extLst>
                <c:ext xmlns:c15="http://schemas.microsoft.com/office/drawing/2012/chart" uri="{CE6537A1-D6FC-4f65-9D91-7224C49458BB}"/>
                <c:ext xmlns:c16="http://schemas.microsoft.com/office/drawing/2014/chart" uri="{C3380CC4-5D6E-409C-BE32-E72D297353CC}">
                  <c16:uniqueId val="{0000000E-FDBF-43CB-886B-90E5F4A3C3CC}"/>
                </c:ext>
              </c:extLst>
            </c:dLbl>
            <c:dLbl>
              <c:idx val="3"/>
              <c:delete val="1"/>
              <c:extLst>
                <c:ext xmlns:c15="http://schemas.microsoft.com/office/drawing/2012/chart" uri="{CE6537A1-D6FC-4f65-9D91-7224C49458BB}"/>
                <c:ext xmlns:c16="http://schemas.microsoft.com/office/drawing/2014/chart" uri="{C3380CC4-5D6E-409C-BE32-E72D297353CC}">
                  <c16:uniqueId val="{00000006-FDBF-43CB-886B-90E5F4A3C3CC}"/>
                </c:ext>
              </c:extLst>
            </c:dLbl>
            <c:dLbl>
              <c:idx val="4"/>
              <c:layout>
                <c:manualLayout>
                  <c:x val="-8.2678459220477988E-17"/>
                  <c:y val="2.739331866173069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FDBF-43CB-886B-90E5F4A3C3CC}"/>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SEC!$A$907:$A$911</c:f>
              <c:strCache>
                <c:ptCount val="5"/>
                <c:pt idx="0">
                  <c:v>Increase in Price of Preferred Brands</c:v>
                </c:pt>
                <c:pt idx="1">
                  <c:v>Lack of Availability of Preferred Brands</c:v>
                </c:pt>
                <c:pt idx="2">
                  <c:v>Lifestyle Change</c:v>
                </c:pt>
                <c:pt idx="3">
                  <c:v>Peer Influence</c:v>
                </c:pt>
                <c:pt idx="4">
                  <c:v>Change in Preference</c:v>
                </c:pt>
              </c:strCache>
            </c:strRef>
          </c:cat>
          <c:val>
            <c:numRef>
              <c:f>SEC!$B$907:$B$911</c:f>
              <c:numCache>
                <c:formatCode>0%</c:formatCode>
                <c:ptCount val="5"/>
                <c:pt idx="0">
                  <c:v>0</c:v>
                </c:pt>
                <c:pt idx="1">
                  <c:v>0</c:v>
                </c:pt>
                <c:pt idx="2">
                  <c:v>0.5</c:v>
                </c:pt>
                <c:pt idx="3">
                  <c:v>0</c:v>
                </c:pt>
                <c:pt idx="4">
                  <c:v>0.5</c:v>
                </c:pt>
              </c:numCache>
            </c:numRef>
          </c:val>
          <c:extLst>
            <c:ext xmlns:c16="http://schemas.microsoft.com/office/drawing/2014/chart" uri="{C3380CC4-5D6E-409C-BE32-E72D297353CC}">
              <c16:uniqueId val="{00000000-FDBF-43CB-886B-90E5F4A3C3CC}"/>
            </c:ext>
          </c:extLst>
        </c:ser>
        <c:ser>
          <c:idx val="1"/>
          <c:order val="1"/>
          <c:tx>
            <c:strRef>
              <c:f>SEC!$C$906</c:f>
              <c:strCache>
                <c:ptCount val="1"/>
                <c:pt idx="0">
                  <c:v>Lower Middle </c:v>
                </c:pt>
              </c:strCache>
            </c:strRef>
          </c:tx>
          <c:spPr>
            <a:solidFill>
              <a:schemeClr val="tx2">
                <a:lumMod val="75000"/>
                <a:lumOff val="25000"/>
              </a:schemeClr>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D-FDBF-43CB-886B-90E5F4A3C3CC}"/>
                </c:ext>
              </c:extLst>
            </c:dLbl>
            <c:dLbl>
              <c:idx val="2"/>
              <c:delete val="1"/>
              <c:extLst>
                <c:ext xmlns:c15="http://schemas.microsoft.com/office/drawing/2012/chart" uri="{CE6537A1-D6FC-4f65-9D91-7224C49458BB}"/>
                <c:ext xmlns:c16="http://schemas.microsoft.com/office/drawing/2014/chart" uri="{C3380CC4-5D6E-409C-BE32-E72D297353CC}">
                  <c16:uniqueId val="{0000000A-FDBF-43CB-886B-90E5F4A3C3CC}"/>
                </c:ext>
              </c:extLst>
            </c:dLbl>
            <c:dLbl>
              <c:idx val="4"/>
              <c:layout>
                <c:manualLayout>
                  <c:x val="-6.7646793541986114E-3"/>
                  <c:y val="4.38293098587691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FDBF-43CB-886B-90E5F4A3C3CC}"/>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SEC!$A$907:$A$911</c:f>
              <c:strCache>
                <c:ptCount val="5"/>
                <c:pt idx="0">
                  <c:v>Increase in Price of Preferred Brands</c:v>
                </c:pt>
                <c:pt idx="1">
                  <c:v>Lack of Availability of Preferred Brands</c:v>
                </c:pt>
                <c:pt idx="2">
                  <c:v>Lifestyle Change</c:v>
                </c:pt>
                <c:pt idx="3">
                  <c:v>Peer Influence</c:v>
                </c:pt>
                <c:pt idx="4">
                  <c:v>Change in Preference</c:v>
                </c:pt>
              </c:strCache>
            </c:strRef>
          </c:cat>
          <c:val>
            <c:numRef>
              <c:f>SEC!$C$907:$C$911</c:f>
              <c:numCache>
                <c:formatCode>0%</c:formatCode>
                <c:ptCount val="5"/>
                <c:pt idx="0">
                  <c:v>7.6923076923076927E-2</c:v>
                </c:pt>
                <c:pt idx="1">
                  <c:v>0</c:v>
                </c:pt>
                <c:pt idx="2">
                  <c:v>0</c:v>
                </c:pt>
                <c:pt idx="3">
                  <c:v>0.23076923076923078</c:v>
                </c:pt>
                <c:pt idx="4">
                  <c:v>0.69230769230769229</c:v>
                </c:pt>
              </c:numCache>
            </c:numRef>
          </c:val>
          <c:extLst>
            <c:ext xmlns:c16="http://schemas.microsoft.com/office/drawing/2014/chart" uri="{C3380CC4-5D6E-409C-BE32-E72D297353CC}">
              <c16:uniqueId val="{00000001-FDBF-43CB-886B-90E5F4A3C3CC}"/>
            </c:ext>
          </c:extLst>
        </c:ser>
        <c:ser>
          <c:idx val="2"/>
          <c:order val="2"/>
          <c:tx>
            <c:strRef>
              <c:f>SEC!$D$906</c:f>
              <c:strCache>
                <c:ptCount val="1"/>
                <c:pt idx="0">
                  <c:v>Middle </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0-FDBF-43CB-886B-90E5F4A3C3CC}"/>
                </c:ext>
              </c:extLst>
            </c:dLbl>
            <c:dLbl>
              <c:idx val="1"/>
              <c:delete val="1"/>
              <c:extLst>
                <c:ext xmlns:c15="http://schemas.microsoft.com/office/drawing/2012/chart" uri="{CE6537A1-D6FC-4f65-9D91-7224C49458BB}"/>
                <c:ext xmlns:c16="http://schemas.microsoft.com/office/drawing/2014/chart" uri="{C3380CC4-5D6E-409C-BE32-E72D297353CC}">
                  <c16:uniqueId val="{0000000C-FDBF-43CB-886B-90E5F4A3C3CC}"/>
                </c:ext>
              </c:extLst>
            </c:dLbl>
            <c:dLbl>
              <c:idx val="2"/>
              <c:delete val="1"/>
              <c:extLst>
                <c:ext xmlns:c15="http://schemas.microsoft.com/office/drawing/2012/chart" uri="{CE6537A1-D6FC-4f65-9D91-7224C49458BB}"/>
                <c:ext xmlns:c16="http://schemas.microsoft.com/office/drawing/2014/chart" uri="{C3380CC4-5D6E-409C-BE32-E72D297353CC}">
                  <c16:uniqueId val="{00000009-FDBF-43CB-886B-90E5F4A3C3CC}"/>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SEC!$A$907:$A$911</c:f>
              <c:strCache>
                <c:ptCount val="5"/>
                <c:pt idx="0">
                  <c:v>Increase in Price of Preferred Brands</c:v>
                </c:pt>
                <c:pt idx="1">
                  <c:v>Lack of Availability of Preferred Brands</c:v>
                </c:pt>
                <c:pt idx="2">
                  <c:v>Lifestyle Change</c:v>
                </c:pt>
                <c:pt idx="3">
                  <c:v>Peer Influence</c:v>
                </c:pt>
                <c:pt idx="4">
                  <c:v>Change in Preference</c:v>
                </c:pt>
              </c:strCache>
            </c:strRef>
          </c:cat>
          <c:val>
            <c:numRef>
              <c:f>SEC!$D$907:$D$911</c:f>
              <c:numCache>
                <c:formatCode>0%</c:formatCode>
                <c:ptCount val="5"/>
                <c:pt idx="0">
                  <c:v>0</c:v>
                </c:pt>
                <c:pt idx="1">
                  <c:v>0</c:v>
                </c:pt>
                <c:pt idx="2">
                  <c:v>0</c:v>
                </c:pt>
                <c:pt idx="3">
                  <c:v>0.2857142857142857</c:v>
                </c:pt>
                <c:pt idx="4">
                  <c:v>0.7142857142857143</c:v>
                </c:pt>
              </c:numCache>
            </c:numRef>
          </c:val>
          <c:extLst>
            <c:ext xmlns:c16="http://schemas.microsoft.com/office/drawing/2014/chart" uri="{C3380CC4-5D6E-409C-BE32-E72D297353CC}">
              <c16:uniqueId val="{00000002-FDBF-43CB-886B-90E5F4A3C3CC}"/>
            </c:ext>
          </c:extLst>
        </c:ser>
        <c:ser>
          <c:idx val="3"/>
          <c:order val="3"/>
          <c:tx>
            <c:strRef>
              <c:f>SEC!$E$906</c:f>
              <c:strCache>
                <c:ptCount val="1"/>
                <c:pt idx="0">
                  <c:v>Upper Middle </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B-FDBF-43CB-886B-90E5F4A3C3CC}"/>
                </c:ext>
              </c:extLst>
            </c:dLbl>
            <c:dLbl>
              <c:idx val="2"/>
              <c:delete val="1"/>
              <c:extLst>
                <c:ext xmlns:c15="http://schemas.microsoft.com/office/drawing/2012/chart" uri="{CE6537A1-D6FC-4f65-9D91-7224C49458BB}"/>
                <c:ext xmlns:c16="http://schemas.microsoft.com/office/drawing/2014/chart" uri="{C3380CC4-5D6E-409C-BE32-E72D297353CC}">
                  <c16:uniqueId val="{00000008-FDBF-43CB-886B-90E5F4A3C3CC}"/>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SEC!$A$907:$A$911</c:f>
              <c:strCache>
                <c:ptCount val="5"/>
                <c:pt idx="0">
                  <c:v>Increase in Price of Preferred Brands</c:v>
                </c:pt>
                <c:pt idx="1">
                  <c:v>Lack of Availability of Preferred Brands</c:v>
                </c:pt>
                <c:pt idx="2">
                  <c:v>Lifestyle Change</c:v>
                </c:pt>
                <c:pt idx="3">
                  <c:v>Peer Influence</c:v>
                </c:pt>
                <c:pt idx="4">
                  <c:v>Change in Preference</c:v>
                </c:pt>
              </c:strCache>
            </c:strRef>
          </c:cat>
          <c:val>
            <c:numRef>
              <c:f>SEC!$E$907:$E$911</c:f>
              <c:numCache>
                <c:formatCode>0%</c:formatCode>
                <c:ptCount val="5"/>
                <c:pt idx="0">
                  <c:v>7.6923076923076927E-2</c:v>
                </c:pt>
                <c:pt idx="1">
                  <c:v>0</c:v>
                </c:pt>
                <c:pt idx="2">
                  <c:v>0</c:v>
                </c:pt>
                <c:pt idx="3">
                  <c:v>7.6923076923076927E-2</c:v>
                </c:pt>
                <c:pt idx="4">
                  <c:v>0.84615384615384615</c:v>
                </c:pt>
              </c:numCache>
            </c:numRef>
          </c:val>
          <c:extLst>
            <c:ext xmlns:c16="http://schemas.microsoft.com/office/drawing/2014/chart" uri="{C3380CC4-5D6E-409C-BE32-E72D297353CC}">
              <c16:uniqueId val="{00000003-FDBF-43CB-886B-90E5F4A3C3CC}"/>
            </c:ext>
          </c:extLst>
        </c:ser>
        <c:ser>
          <c:idx val="4"/>
          <c:order val="4"/>
          <c:tx>
            <c:strRef>
              <c:f>SEC!$F$906</c:f>
              <c:strCache>
                <c:ptCount val="1"/>
                <c:pt idx="0">
                  <c:v>Higher/Upper</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F-FDBF-43CB-886B-90E5F4A3C3CC}"/>
                </c:ext>
              </c:extLst>
            </c:dLbl>
            <c:dLbl>
              <c:idx val="2"/>
              <c:delete val="1"/>
              <c:extLst>
                <c:ext xmlns:c15="http://schemas.microsoft.com/office/drawing/2012/chart" uri="{CE6537A1-D6FC-4f65-9D91-7224C49458BB}"/>
                <c:ext xmlns:c16="http://schemas.microsoft.com/office/drawing/2014/chart" uri="{C3380CC4-5D6E-409C-BE32-E72D297353CC}">
                  <c16:uniqueId val="{00000007-FDBF-43CB-886B-90E5F4A3C3CC}"/>
                </c:ext>
              </c:extLst>
            </c:dLbl>
            <c:dLbl>
              <c:idx val="3"/>
              <c:delete val="1"/>
              <c:extLst>
                <c:ext xmlns:c15="http://schemas.microsoft.com/office/drawing/2012/chart" uri="{CE6537A1-D6FC-4f65-9D91-7224C49458BB}"/>
                <c:ext xmlns:c16="http://schemas.microsoft.com/office/drawing/2014/chart" uri="{C3380CC4-5D6E-409C-BE32-E72D297353CC}">
                  <c16:uniqueId val="{00000005-FDBF-43CB-886B-90E5F4A3C3CC}"/>
                </c:ext>
              </c:extLst>
            </c:dLbl>
            <c:dLbl>
              <c:idx val="4"/>
              <c:layout>
                <c:manualLayout>
                  <c:x val="-2.2548931180662035E-2"/>
                  <c:y val="-3.013265052790376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FDBF-43CB-886B-90E5F4A3C3CC}"/>
                </c:ext>
              </c:extLst>
            </c:dLbl>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SEC!$A$907:$A$911</c:f>
              <c:strCache>
                <c:ptCount val="5"/>
                <c:pt idx="0">
                  <c:v>Increase in Price of Preferred Brands</c:v>
                </c:pt>
                <c:pt idx="1">
                  <c:v>Lack of Availability of Preferred Brands</c:v>
                </c:pt>
                <c:pt idx="2">
                  <c:v>Lifestyle Change</c:v>
                </c:pt>
                <c:pt idx="3">
                  <c:v>Peer Influence</c:v>
                </c:pt>
                <c:pt idx="4">
                  <c:v>Change in Preference</c:v>
                </c:pt>
              </c:strCache>
            </c:strRef>
          </c:cat>
          <c:val>
            <c:numRef>
              <c:f>SEC!$F$907:$F$911</c:f>
              <c:numCache>
                <c:formatCode>0%</c:formatCode>
                <c:ptCount val="5"/>
                <c:pt idx="0">
                  <c:v>0</c:v>
                </c:pt>
                <c:pt idx="1">
                  <c:v>0.2</c:v>
                </c:pt>
                <c:pt idx="2">
                  <c:v>0</c:v>
                </c:pt>
                <c:pt idx="3">
                  <c:v>0</c:v>
                </c:pt>
                <c:pt idx="4">
                  <c:v>0.8</c:v>
                </c:pt>
              </c:numCache>
            </c:numRef>
          </c:val>
          <c:extLst>
            <c:ext xmlns:c16="http://schemas.microsoft.com/office/drawing/2014/chart" uri="{C3380CC4-5D6E-409C-BE32-E72D297353CC}">
              <c16:uniqueId val="{00000004-FDBF-43CB-886B-90E5F4A3C3CC}"/>
            </c:ext>
          </c:extLst>
        </c:ser>
        <c:dLbls>
          <c:dLblPos val="outEnd"/>
          <c:showLegendKey val="0"/>
          <c:showVal val="1"/>
          <c:showCatName val="0"/>
          <c:showSerName val="0"/>
          <c:showPercent val="0"/>
          <c:showBubbleSize val="0"/>
        </c:dLbls>
        <c:gapWidth val="182"/>
        <c:axId val="78694543"/>
        <c:axId val="78695023"/>
      </c:barChart>
      <c:catAx>
        <c:axId val="7869454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8695023"/>
        <c:crosses val="autoZero"/>
        <c:auto val="1"/>
        <c:lblAlgn val="ctr"/>
        <c:lblOffset val="100"/>
        <c:noMultiLvlLbl val="0"/>
      </c:catAx>
      <c:valAx>
        <c:axId val="78695023"/>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86945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SEC!$B$1003</c:f>
              <c:strCache>
                <c:ptCount val="1"/>
                <c:pt idx="0">
                  <c:v>Higher/Upper</c:v>
                </c:pt>
              </c:strCache>
            </c:strRef>
          </c:tx>
          <c:spPr>
            <a:solidFill>
              <a:schemeClr val="accent1"/>
            </a:solidFill>
            <a:ln>
              <a:noFill/>
            </a:ln>
            <a:effectLst/>
          </c:spPr>
          <c:invertIfNegative val="0"/>
          <c:dLbls>
            <c:dLbl>
              <c:idx val="0"/>
              <c:layout>
                <c:manualLayout>
                  <c:x val="-7.8921259132317123E-3"/>
                  <c:y val="7.943146253128264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4B2-4F5E-8889-1F41284829DA}"/>
                </c:ext>
              </c:extLst>
            </c:dLbl>
            <c:dLbl>
              <c:idx val="1"/>
              <c:layout>
                <c:manualLayout>
                  <c:x val="-6.7646793541986522E-3"/>
                  <c:y val="-2.64771541770951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4B2-4F5E-8889-1F41284829DA}"/>
                </c:ext>
              </c:extLst>
            </c:dLbl>
            <c:dLbl>
              <c:idx val="2"/>
              <c:delete val="1"/>
              <c:extLst>
                <c:ext xmlns:c15="http://schemas.microsoft.com/office/drawing/2012/chart" uri="{CE6537A1-D6FC-4f65-9D91-7224C49458BB}"/>
                <c:ext xmlns:c16="http://schemas.microsoft.com/office/drawing/2014/chart" uri="{C3380CC4-5D6E-409C-BE32-E72D297353CC}">
                  <c16:uniqueId val="{00000006-C4B2-4F5E-8889-1F41284829DA}"/>
                </c:ext>
              </c:extLst>
            </c:dLbl>
            <c:dLbl>
              <c:idx val="3"/>
              <c:delete val="1"/>
              <c:extLst>
                <c:ext xmlns:c15="http://schemas.microsoft.com/office/drawing/2012/chart" uri="{CE6537A1-D6FC-4f65-9D91-7224C49458BB}"/>
                <c:ext xmlns:c16="http://schemas.microsoft.com/office/drawing/2014/chart" uri="{C3380CC4-5D6E-409C-BE32-E72D297353CC}">
                  <c16:uniqueId val="{00000008-C4B2-4F5E-8889-1F41284829DA}"/>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SEC!$A$1004:$A$1007</c:f>
              <c:strCache>
                <c:ptCount val="4"/>
                <c:pt idx="0">
                  <c:v>Weather Influence</c:v>
                </c:pt>
                <c:pt idx="1">
                  <c:v>Change in Preference</c:v>
                </c:pt>
                <c:pt idx="2">
                  <c:v>Peer Influence</c:v>
                </c:pt>
                <c:pt idx="3">
                  <c:v>Availability of More Options in Winter</c:v>
                </c:pt>
              </c:strCache>
            </c:strRef>
          </c:cat>
          <c:val>
            <c:numRef>
              <c:f>SEC!$B$1004:$B$1007</c:f>
              <c:numCache>
                <c:formatCode>0%</c:formatCode>
                <c:ptCount val="4"/>
                <c:pt idx="0">
                  <c:v>0.83333333333333337</c:v>
                </c:pt>
                <c:pt idx="1">
                  <c:v>0.16666666666666666</c:v>
                </c:pt>
                <c:pt idx="2">
                  <c:v>0</c:v>
                </c:pt>
                <c:pt idx="3">
                  <c:v>0</c:v>
                </c:pt>
              </c:numCache>
            </c:numRef>
          </c:val>
          <c:extLst>
            <c:ext xmlns:c16="http://schemas.microsoft.com/office/drawing/2014/chart" uri="{C3380CC4-5D6E-409C-BE32-E72D297353CC}">
              <c16:uniqueId val="{00000000-C4B2-4F5E-8889-1F41284829DA}"/>
            </c:ext>
          </c:extLst>
        </c:ser>
        <c:ser>
          <c:idx val="1"/>
          <c:order val="1"/>
          <c:tx>
            <c:strRef>
              <c:f>SEC!$C$1003</c:f>
              <c:strCache>
                <c:ptCount val="1"/>
                <c:pt idx="0">
                  <c:v>Upper Middle </c:v>
                </c:pt>
              </c:strCache>
            </c:strRef>
          </c:tx>
          <c:spPr>
            <a:solidFill>
              <a:schemeClr val="accent2"/>
            </a:solidFill>
            <a:ln>
              <a:noFill/>
            </a:ln>
            <a:effectLst/>
          </c:spPr>
          <c:invertIfNegative val="0"/>
          <c:dLbls>
            <c:dLbl>
              <c:idx val="0"/>
              <c:layout>
                <c:manualLayout>
                  <c:x val="3.3823396770992849E-3"/>
                  <c:y val="-2.647715417709421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4B2-4F5E-8889-1F41284829DA}"/>
                </c:ext>
              </c:extLst>
            </c:dLbl>
            <c:dLbl>
              <c:idx val="3"/>
              <c:delete val="1"/>
              <c:extLst>
                <c:ext xmlns:c15="http://schemas.microsoft.com/office/drawing/2012/chart" uri="{CE6537A1-D6FC-4f65-9D91-7224C49458BB}"/>
                <c:ext xmlns:c16="http://schemas.microsoft.com/office/drawing/2014/chart" uri="{C3380CC4-5D6E-409C-BE32-E72D297353CC}">
                  <c16:uniqueId val="{00000009-C4B2-4F5E-8889-1F41284829DA}"/>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SEC!$A$1004:$A$1007</c:f>
              <c:strCache>
                <c:ptCount val="4"/>
                <c:pt idx="0">
                  <c:v>Weather Influence</c:v>
                </c:pt>
                <c:pt idx="1">
                  <c:v>Change in Preference</c:v>
                </c:pt>
                <c:pt idx="2">
                  <c:v>Peer Influence</c:v>
                </c:pt>
                <c:pt idx="3">
                  <c:v>Availability of More Options in Winter</c:v>
                </c:pt>
              </c:strCache>
            </c:strRef>
          </c:cat>
          <c:val>
            <c:numRef>
              <c:f>SEC!$C$1004:$C$1007</c:f>
              <c:numCache>
                <c:formatCode>0%</c:formatCode>
                <c:ptCount val="4"/>
                <c:pt idx="0">
                  <c:v>0.8545454545454545</c:v>
                </c:pt>
                <c:pt idx="1">
                  <c:v>0.10909090909090909</c:v>
                </c:pt>
                <c:pt idx="2">
                  <c:v>3.6363636363636362E-2</c:v>
                </c:pt>
                <c:pt idx="3">
                  <c:v>0</c:v>
                </c:pt>
              </c:numCache>
            </c:numRef>
          </c:val>
          <c:extLst>
            <c:ext xmlns:c16="http://schemas.microsoft.com/office/drawing/2014/chart" uri="{C3380CC4-5D6E-409C-BE32-E72D297353CC}">
              <c16:uniqueId val="{00000001-C4B2-4F5E-8889-1F41284829DA}"/>
            </c:ext>
          </c:extLst>
        </c:ser>
        <c:ser>
          <c:idx val="2"/>
          <c:order val="2"/>
          <c:tx>
            <c:strRef>
              <c:f>SEC!$D$1003</c:f>
              <c:strCache>
                <c:ptCount val="1"/>
                <c:pt idx="0">
                  <c:v>Middle </c:v>
                </c:pt>
              </c:strCache>
            </c:strRef>
          </c:tx>
          <c:spPr>
            <a:solidFill>
              <a:schemeClr val="accent3"/>
            </a:solidFill>
            <a:ln>
              <a:noFill/>
            </a:ln>
            <a:effectLst/>
          </c:spPr>
          <c:invertIfNegative val="0"/>
          <c:dLbls>
            <c:dLbl>
              <c:idx val="0"/>
              <c:layout>
                <c:manualLayout>
                  <c:x val="1.3529358708397223E-2"/>
                  <c:y val="2.647715417709446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4B2-4F5E-8889-1F41284829DA}"/>
                </c:ext>
              </c:extLst>
            </c:dLbl>
            <c:dLbl>
              <c:idx val="1"/>
              <c:layout>
                <c:manualLayout>
                  <c:x val="4.509786236132407E-3"/>
                  <c:y val="1.853400792396595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C4B2-4F5E-8889-1F41284829DA}"/>
                </c:ext>
              </c:extLst>
            </c:dLbl>
            <c:dLbl>
              <c:idx val="3"/>
              <c:delete val="1"/>
              <c:extLst>
                <c:ext xmlns:c15="http://schemas.microsoft.com/office/drawing/2012/chart" uri="{CE6537A1-D6FC-4f65-9D91-7224C49458BB}"/>
                <c:ext xmlns:c16="http://schemas.microsoft.com/office/drawing/2014/chart" uri="{C3380CC4-5D6E-409C-BE32-E72D297353CC}">
                  <c16:uniqueId val="{0000000A-C4B2-4F5E-8889-1F41284829DA}"/>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SEC!$A$1004:$A$1007</c:f>
              <c:strCache>
                <c:ptCount val="4"/>
                <c:pt idx="0">
                  <c:v>Weather Influence</c:v>
                </c:pt>
                <c:pt idx="1">
                  <c:v>Change in Preference</c:v>
                </c:pt>
                <c:pt idx="2">
                  <c:v>Peer Influence</c:v>
                </c:pt>
                <c:pt idx="3">
                  <c:v>Availability of More Options in Winter</c:v>
                </c:pt>
              </c:strCache>
            </c:strRef>
          </c:cat>
          <c:val>
            <c:numRef>
              <c:f>SEC!$D$1004:$D$1007</c:f>
              <c:numCache>
                <c:formatCode>0%</c:formatCode>
                <c:ptCount val="4"/>
                <c:pt idx="0">
                  <c:v>0.84090909090909094</c:v>
                </c:pt>
                <c:pt idx="1">
                  <c:v>0.11363636363636363</c:v>
                </c:pt>
                <c:pt idx="2">
                  <c:v>4.5454545454545456E-2</c:v>
                </c:pt>
                <c:pt idx="3">
                  <c:v>0</c:v>
                </c:pt>
              </c:numCache>
            </c:numRef>
          </c:val>
          <c:extLst>
            <c:ext xmlns:c16="http://schemas.microsoft.com/office/drawing/2014/chart" uri="{C3380CC4-5D6E-409C-BE32-E72D297353CC}">
              <c16:uniqueId val="{00000002-C4B2-4F5E-8889-1F41284829DA}"/>
            </c:ext>
          </c:extLst>
        </c:ser>
        <c:ser>
          <c:idx val="3"/>
          <c:order val="3"/>
          <c:tx>
            <c:strRef>
              <c:f>SEC!$E$1003</c:f>
              <c:strCache>
                <c:ptCount val="1"/>
                <c:pt idx="0">
                  <c:v>Lower Middle </c:v>
                </c:pt>
              </c:strCache>
            </c:strRef>
          </c:tx>
          <c:spPr>
            <a:solidFill>
              <a:schemeClr val="tx2">
                <a:lumMod val="75000"/>
                <a:lumOff val="25000"/>
              </a:schemeClr>
            </a:solidFill>
            <a:ln>
              <a:noFill/>
            </a:ln>
            <a:effectLst/>
          </c:spPr>
          <c:invertIfNegative val="0"/>
          <c:dLbls>
            <c:dLbl>
              <c:idx val="1"/>
              <c:layout>
                <c:manualLayout>
                  <c:x val="5.6372327951654264E-3"/>
                  <c:y val="1.059086167083768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C4B2-4F5E-8889-1F41284829DA}"/>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SEC!$A$1004:$A$1007</c:f>
              <c:strCache>
                <c:ptCount val="4"/>
                <c:pt idx="0">
                  <c:v>Weather Influence</c:v>
                </c:pt>
                <c:pt idx="1">
                  <c:v>Change in Preference</c:v>
                </c:pt>
                <c:pt idx="2">
                  <c:v>Peer Influence</c:v>
                </c:pt>
                <c:pt idx="3">
                  <c:v>Availability of More Options in Winter</c:v>
                </c:pt>
              </c:strCache>
            </c:strRef>
          </c:cat>
          <c:val>
            <c:numRef>
              <c:f>SEC!$E$1004:$E$1007</c:f>
              <c:numCache>
                <c:formatCode>0%</c:formatCode>
                <c:ptCount val="4"/>
                <c:pt idx="0">
                  <c:v>0.73076923076923073</c:v>
                </c:pt>
                <c:pt idx="1">
                  <c:v>0.19230769230769232</c:v>
                </c:pt>
                <c:pt idx="2">
                  <c:v>3.8461538461538464E-2</c:v>
                </c:pt>
                <c:pt idx="3">
                  <c:v>3.8461538461538464E-2</c:v>
                </c:pt>
              </c:numCache>
            </c:numRef>
          </c:val>
          <c:extLst>
            <c:ext xmlns:c16="http://schemas.microsoft.com/office/drawing/2014/chart" uri="{C3380CC4-5D6E-409C-BE32-E72D297353CC}">
              <c16:uniqueId val="{00000003-C4B2-4F5E-8889-1F41284829DA}"/>
            </c:ext>
          </c:extLst>
        </c:ser>
        <c:ser>
          <c:idx val="4"/>
          <c:order val="4"/>
          <c:tx>
            <c:strRef>
              <c:f>SEC!$F$1003</c:f>
              <c:strCache>
                <c:ptCount val="1"/>
                <c:pt idx="0">
                  <c:v>Lower </c:v>
                </c:pt>
              </c:strCache>
            </c:strRef>
          </c:tx>
          <c:spPr>
            <a:solidFill>
              <a:schemeClr val="accent2">
                <a:lumMod val="60000"/>
                <a:lumOff val="40000"/>
              </a:schemeClr>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5-C4B2-4F5E-8889-1F41284829DA}"/>
                </c:ext>
              </c:extLst>
            </c:dLbl>
            <c:dLbl>
              <c:idx val="2"/>
              <c:delete val="1"/>
              <c:extLst>
                <c:ext xmlns:c15="http://schemas.microsoft.com/office/drawing/2012/chart" uri="{CE6537A1-D6FC-4f65-9D91-7224C49458BB}"/>
                <c:ext xmlns:c16="http://schemas.microsoft.com/office/drawing/2014/chart" uri="{C3380CC4-5D6E-409C-BE32-E72D297353CC}">
                  <c16:uniqueId val="{00000007-C4B2-4F5E-8889-1F41284829DA}"/>
                </c:ext>
              </c:extLst>
            </c:dLbl>
            <c:dLbl>
              <c:idx val="3"/>
              <c:delete val="1"/>
              <c:extLst>
                <c:ext xmlns:c15="http://schemas.microsoft.com/office/drawing/2012/chart" uri="{CE6537A1-D6FC-4f65-9D91-7224C49458BB}"/>
                <c:ext xmlns:c16="http://schemas.microsoft.com/office/drawing/2014/chart" uri="{C3380CC4-5D6E-409C-BE32-E72D297353CC}">
                  <c16:uniqueId val="{0000000B-C4B2-4F5E-8889-1F41284829DA}"/>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SEC!$A$1004:$A$1007</c:f>
              <c:strCache>
                <c:ptCount val="4"/>
                <c:pt idx="0">
                  <c:v>Weather Influence</c:v>
                </c:pt>
                <c:pt idx="1">
                  <c:v>Change in Preference</c:v>
                </c:pt>
                <c:pt idx="2">
                  <c:v>Peer Influence</c:v>
                </c:pt>
                <c:pt idx="3">
                  <c:v>Availability of More Options in Winter</c:v>
                </c:pt>
              </c:strCache>
            </c:strRef>
          </c:cat>
          <c:val>
            <c:numRef>
              <c:f>SEC!$F$1004:$F$1007</c:f>
              <c:numCache>
                <c:formatCode>General</c:formatCode>
                <c:ptCount val="4"/>
                <c:pt idx="0" formatCode="0%">
                  <c:v>1</c:v>
                </c:pt>
                <c:pt idx="1">
                  <c:v>0</c:v>
                </c:pt>
                <c:pt idx="2">
                  <c:v>0</c:v>
                </c:pt>
                <c:pt idx="3">
                  <c:v>0</c:v>
                </c:pt>
              </c:numCache>
            </c:numRef>
          </c:val>
          <c:extLst>
            <c:ext xmlns:c16="http://schemas.microsoft.com/office/drawing/2014/chart" uri="{C3380CC4-5D6E-409C-BE32-E72D297353CC}">
              <c16:uniqueId val="{00000004-C4B2-4F5E-8889-1F41284829DA}"/>
            </c:ext>
          </c:extLst>
        </c:ser>
        <c:dLbls>
          <c:dLblPos val="outEnd"/>
          <c:showLegendKey val="0"/>
          <c:showVal val="1"/>
          <c:showCatName val="0"/>
          <c:showSerName val="0"/>
          <c:showPercent val="0"/>
          <c:showBubbleSize val="0"/>
        </c:dLbls>
        <c:gapWidth val="219"/>
        <c:overlap val="-27"/>
        <c:axId val="78688303"/>
        <c:axId val="78686383"/>
      </c:barChart>
      <c:catAx>
        <c:axId val="78688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8686383"/>
        <c:crosses val="autoZero"/>
        <c:auto val="1"/>
        <c:lblAlgn val="ctr"/>
        <c:lblOffset val="100"/>
        <c:noMultiLvlLbl val="0"/>
      </c:catAx>
      <c:valAx>
        <c:axId val="78686383"/>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86883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'Overall Analysis'!$A$644:$A$654</cx:f>
        <cx:lvl ptCount="11">
          <cx:pt idx="0">SEC 2</cx:pt>
          <cx:pt idx="1">SEC 3</cx:pt>
          <cx:pt idx="2">SEC 4</cx:pt>
          <cx:pt idx="3">SEC 5</cx:pt>
          <cx:pt idx="4">SEC 6</cx:pt>
          <cx:pt idx="5">SEC 7</cx:pt>
          <cx:pt idx="6">SEC 8</cx:pt>
          <cx:pt idx="7">SEC 9</cx:pt>
          <cx:pt idx="8">SEC 10</cx:pt>
          <cx:pt idx="9">SEC 11</cx:pt>
          <cx:pt idx="10">SEC 12</cx:pt>
        </cx:lvl>
      </cx:strDim>
      <cx:numDim type="val">
        <cx:f>'Overall Analysis'!$B$644:$B$654</cx:f>
        <cx:lvl ptCount="11" formatCode="0.00%">
          <cx:pt idx="0">0.0026041666666666665</cx:pt>
          <cx:pt idx="1">0.0078125</cx:pt>
          <cx:pt idx="2">0.013020833333333334</cx:pt>
          <cx:pt idx="3">0.052083333333333336</cx:pt>
          <cx:pt idx="4">0.041666666666666664</cx:pt>
          <cx:pt idx="5">0.1875</cx:pt>
          <cx:pt idx="6">0.15364583333333334</cx:pt>
          <cx:pt idx="7">0.21354166666666666</cx:pt>
          <cx:pt idx="8">0.1484375</cx:pt>
          <cx:pt idx="9">0.13541666666666666</cx:pt>
          <cx:pt idx="10">0.044270833333333336</cx:pt>
        </cx:lvl>
      </cx:numDim>
    </cx:data>
  </cx:chartData>
  <cx:chart>
    <cx:plotArea>
      <cx:plotAreaRegion>
        <cx:series layoutId="funnel" uniqueId="{2181518F-3625-4FC6-A420-FA18C54E6DC4}">
          <cx:dataPt idx="5">
            <cx:spPr>
              <a:solidFill>
                <a:srgbClr val="F25822"/>
              </a:solidFill>
            </cx:spPr>
          </cx:dataPt>
          <cx:dataPt idx="6">
            <cx:spPr>
              <a:solidFill>
                <a:srgbClr val="F25822"/>
              </a:solidFill>
            </cx:spPr>
          </cx:dataPt>
          <cx:dataPt idx="7">
            <cx:spPr>
              <a:solidFill>
                <a:srgbClr val="9999FF"/>
              </a:solidFill>
            </cx:spPr>
          </cx:dataPt>
          <cx:dataPt idx="8">
            <cx:spPr>
              <a:solidFill>
                <a:srgbClr val="9999FF"/>
              </a:solidFill>
            </cx:spPr>
          </cx:dataPt>
          <cx:dataPt idx="9">
            <cx:spPr>
              <a:solidFill>
                <a:srgbClr val="012F49">
                  <a:lumMod val="75000"/>
                  <a:lumOff val="25000"/>
                </a:srgbClr>
              </a:solidFill>
            </cx:spPr>
          </cx:dataPt>
          <cx:dataPt idx="10">
            <cx:spPr>
              <a:solidFill>
                <a:srgbClr val="F25822">
                  <a:lumMod val="60000"/>
                  <a:lumOff val="40000"/>
                </a:srgbClr>
              </a:solidFill>
            </cx:spPr>
          </cx:dataPt>
          <cx:dataLabels>
            <cx:txPr>
              <a:bodyPr vertOverflow="overflow" horzOverflow="overflow" wrap="square" lIns="0" tIns="0" rIns="0" bIns="0"/>
              <a:lstStyle/>
              <a:p>
                <a:pPr algn="ctr" rtl="0">
                  <a:defRPr sz="1600" b="0" i="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defRPr>
                </a:pPr>
                <a:endParaRPr lang="en-US" sz="1600">
                  <a:solidFill>
                    <a:schemeClr val="bg1"/>
                  </a:solidFill>
                </a:endParaRPr>
              </a:p>
            </cx:txPr>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1600">
                <a:solidFill>
                  <a:schemeClr val="accent1"/>
                </a:solidFill>
              </a:defRPr>
            </a:pPr>
            <a:endParaRPr lang="en-US" sz="1600" b="0" i="0" u="none" strike="noStrike" baseline="0">
              <a:solidFill>
                <a:schemeClr val="accent1"/>
              </a:solidFill>
              <a:latin typeface="Times New Roman"/>
            </a:endParaRPr>
          </a:p>
        </cx:txPr>
      </cx:axis>
    </cx:plotArea>
  </cx:chart>
  <cx:spPr>
    <a:ln>
      <a:solidFill>
        <a:schemeClr val="accent1"/>
      </a:solidFill>
    </a:ln>
  </cx:spPr>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0.32972</cdr:x>
      <cdr:y>0.05015</cdr:y>
    </cdr:from>
    <cdr:to>
      <cdr:x>0.83795</cdr:x>
      <cdr:y>0.42393</cdr:y>
    </cdr:to>
    <cdr:sp macro="" textlink="">
      <cdr:nvSpPr>
        <cdr:cNvPr id="2" name="Speech Bubble: Rectangle 1">
          <a:extLst xmlns:a="http://schemas.openxmlformats.org/drawingml/2006/main">
            <a:ext uri="{FF2B5EF4-FFF2-40B4-BE49-F238E27FC236}">
              <a16:creationId xmlns:a16="http://schemas.microsoft.com/office/drawing/2014/main" id="{0F76C0EA-5C87-A789-0AA7-7B3C6ADC069B}"/>
            </a:ext>
          </a:extLst>
        </cdr:cNvPr>
        <cdr:cNvSpPr/>
      </cdr:nvSpPr>
      <cdr:spPr>
        <a:xfrm xmlns:a="http://schemas.openxmlformats.org/drawingml/2006/main">
          <a:off x="1797641" y="235919"/>
          <a:ext cx="2770911" cy="1758583"/>
        </a:xfrm>
        <a:prstGeom xmlns:a="http://schemas.openxmlformats.org/drawingml/2006/main" prst="wedgeRectCallout">
          <a:avLst>
            <a:gd name="adj1" fmla="val -71679"/>
            <a:gd name="adj2" fmla="val -48058"/>
          </a:avLst>
        </a:prstGeom>
      </cdr:spPr>
      <cdr:style>
        <a:lnRef xmlns:a="http://schemas.openxmlformats.org/drawingml/2006/main" idx="2">
          <a:schemeClr val="accent1"/>
        </a:lnRef>
        <a:fillRef xmlns:a="http://schemas.openxmlformats.org/drawingml/2006/main" idx="1">
          <a:schemeClr val="lt1"/>
        </a:fillRef>
        <a:effectRef xmlns:a="http://schemas.openxmlformats.org/drawingml/2006/main" idx="0">
          <a:schemeClr val="accent1"/>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xmlns:a="http://schemas.openxmlformats.org/drawingml/2006/main">
          <a:r>
            <a:rPr lang="en-GB" sz="1600" dirty="0">
              <a:solidFill>
                <a:schemeClr val="accent1"/>
              </a:solidFill>
            </a:rPr>
            <a:t>Among 11.72% of the respondents who don’t consider brand name important in selecting liquor brands, 64% reported personal satisfaction matters more than the brand</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FEA99B-D56B-469D-B614-2D9EE2A6D3F9}" type="datetimeFigureOut">
              <a:rPr lang="en-US" smtClean="0"/>
              <a:t>3/6/2026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0F3EC-4AB4-440E-88C8-3EFE72B6BE76}" type="slidenum">
              <a:rPr lang="en-US" smtClean="0"/>
              <a:t>‹#›</a:t>
            </a:fld>
            <a:endParaRPr lang="en-US"/>
          </a:p>
        </p:txBody>
      </p:sp>
    </p:spTree>
    <p:extLst>
      <p:ext uri="{BB962C8B-B14F-4D97-AF65-F5344CB8AC3E}">
        <p14:creationId xmlns:p14="http://schemas.microsoft.com/office/powerpoint/2010/main" val="888001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2</a:t>
            </a:fld>
            <a:endParaRPr lang="en-US"/>
          </a:p>
        </p:txBody>
      </p:sp>
    </p:spTree>
    <p:extLst>
      <p:ext uri="{BB962C8B-B14F-4D97-AF65-F5344CB8AC3E}">
        <p14:creationId xmlns:p14="http://schemas.microsoft.com/office/powerpoint/2010/main" val="780850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186FB-98C2-A623-FBDE-1F1BD7621C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C2DE1-DBE1-D6BD-670D-0483BFB830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08F4E0-762A-1199-17F6-35E7757B9E33}"/>
              </a:ext>
            </a:extLst>
          </p:cNvPr>
          <p:cNvSpPr>
            <a:spLocks noGrp="1"/>
          </p:cNvSpPr>
          <p:nvPr>
            <p:ph type="body" idx="1"/>
          </p:nvPr>
        </p:nvSpPr>
        <p:spPr/>
        <p:txBody>
          <a:bodyPr/>
          <a:lstStyle/>
          <a:p>
            <a:r>
              <a:rPr lang="en-US" dirty="0"/>
              <a:t>CAPI: Computer Assisted Personal Interview</a:t>
            </a:r>
          </a:p>
        </p:txBody>
      </p:sp>
      <p:sp>
        <p:nvSpPr>
          <p:cNvPr id="4" name="Slide Number Placeholder 3">
            <a:extLst>
              <a:ext uri="{FF2B5EF4-FFF2-40B4-BE49-F238E27FC236}">
                <a16:creationId xmlns:a16="http://schemas.microsoft.com/office/drawing/2014/main" id="{37139D85-6430-DFD1-779E-B88B608EDEF3}"/>
              </a:ext>
            </a:extLst>
          </p:cNvPr>
          <p:cNvSpPr>
            <a:spLocks noGrp="1"/>
          </p:cNvSpPr>
          <p:nvPr>
            <p:ph type="sldNum" sz="quarter" idx="5"/>
          </p:nvPr>
        </p:nvSpPr>
        <p:spPr/>
        <p:txBody>
          <a:bodyPr/>
          <a:lstStyle/>
          <a:p>
            <a:fld id="{D250F3EC-4AB4-440E-88C8-3EFE72B6BE76}" type="slidenum">
              <a:rPr lang="en-US" smtClean="0"/>
              <a:t>3</a:t>
            </a:fld>
            <a:endParaRPr lang="en-US"/>
          </a:p>
        </p:txBody>
      </p:sp>
    </p:spTree>
    <p:extLst>
      <p:ext uri="{BB962C8B-B14F-4D97-AF65-F5344CB8AC3E}">
        <p14:creationId xmlns:p14="http://schemas.microsoft.com/office/powerpoint/2010/main" val="26314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4</a:t>
            </a:fld>
            <a:endParaRPr lang="en-US"/>
          </a:p>
        </p:txBody>
      </p:sp>
    </p:spTree>
    <p:extLst>
      <p:ext uri="{BB962C8B-B14F-4D97-AF65-F5344CB8AC3E}">
        <p14:creationId xmlns:p14="http://schemas.microsoft.com/office/powerpoint/2010/main" val="1515136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6</a:t>
            </a:fld>
            <a:endParaRPr lang="en-US"/>
          </a:p>
        </p:txBody>
      </p:sp>
    </p:spTree>
    <p:extLst>
      <p:ext uri="{BB962C8B-B14F-4D97-AF65-F5344CB8AC3E}">
        <p14:creationId xmlns:p14="http://schemas.microsoft.com/office/powerpoint/2010/main" val="2863112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7</a:t>
            </a:fld>
            <a:endParaRPr lang="en-US"/>
          </a:p>
        </p:txBody>
      </p:sp>
    </p:spTree>
    <p:extLst>
      <p:ext uri="{BB962C8B-B14F-4D97-AF65-F5344CB8AC3E}">
        <p14:creationId xmlns:p14="http://schemas.microsoft.com/office/powerpoint/2010/main" val="3467698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8</a:t>
            </a:fld>
            <a:endParaRPr lang="en-US"/>
          </a:p>
        </p:txBody>
      </p:sp>
    </p:spTree>
    <p:extLst>
      <p:ext uri="{BB962C8B-B14F-4D97-AF65-F5344CB8AC3E}">
        <p14:creationId xmlns:p14="http://schemas.microsoft.com/office/powerpoint/2010/main" val="3579927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7E452-6C2C-D29B-1D2C-C7CAD25D74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35FB5-BEED-2330-B91F-0AA6F3780A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17A88C-E04D-56CA-964E-DF9CE5AF4B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E831E6-0E60-4636-AA8C-B60B408C6629}"/>
              </a:ext>
            </a:extLst>
          </p:cNvPr>
          <p:cNvSpPr>
            <a:spLocks noGrp="1"/>
          </p:cNvSpPr>
          <p:nvPr>
            <p:ph type="sldNum" sz="quarter" idx="5"/>
          </p:nvPr>
        </p:nvSpPr>
        <p:spPr/>
        <p:txBody>
          <a:bodyPr/>
          <a:lstStyle/>
          <a:p>
            <a:fld id="{D250F3EC-4AB4-440E-88C8-3EFE72B6BE76}" type="slidenum">
              <a:rPr lang="en-US" smtClean="0"/>
              <a:t>9</a:t>
            </a:fld>
            <a:endParaRPr lang="en-US"/>
          </a:p>
        </p:txBody>
      </p:sp>
    </p:spTree>
    <p:extLst>
      <p:ext uri="{BB962C8B-B14F-4D97-AF65-F5344CB8AC3E}">
        <p14:creationId xmlns:p14="http://schemas.microsoft.com/office/powerpoint/2010/main" val="499545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22BCA-33C6-F4DC-E5C8-31374A52AB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F08D21-A3B2-97C0-9874-AC035B0843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3F9D53-230C-2A30-5663-D5BB3F61FA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30FDA0-8FB1-30F1-4AB4-7AB1927BBD90}"/>
              </a:ext>
            </a:extLst>
          </p:cNvPr>
          <p:cNvSpPr>
            <a:spLocks noGrp="1"/>
          </p:cNvSpPr>
          <p:nvPr>
            <p:ph type="sldNum" sz="quarter" idx="5"/>
          </p:nvPr>
        </p:nvSpPr>
        <p:spPr/>
        <p:txBody>
          <a:bodyPr/>
          <a:lstStyle/>
          <a:p>
            <a:fld id="{D250F3EC-4AB4-440E-88C8-3EFE72B6BE76}" type="slidenum">
              <a:rPr lang="en-US" smtClean="0"/>
              <a:t>10</a:t>
            </a:fld>
            <a:endParaRPr lang="en-US"/>
          </a:p>
        </p:txBody>
      </p:sp>
    </p:spTree>
    <p:extLst>
      <p:ext uri="{BB962C8B-B14F-4D97-AF65-F5344CB8AC3E}">
        <p14:creationId xmlns:p14="http://schemas.microsoft.com/office/powerpoint/2010/main" val="2257466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174B4-1787-7A3A-06D4-965D64583A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C9F5E1-392A-D8BE-B7D0-31D5D3F7A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ABA291-81FB-C164-90D9-8A89EB66E6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08BAFE-537D-A1C8-423A-DF1F950AA20E}"/>
              </a:ext>
            </a:extLst>
          </p:cNvPr>
          <p:cNvSpPr>
            <a:spLocks noGrp="1"/>
          </p:cNvSpPr>
          <p:nvPr>
            <p:ph type="sldNum" sz="quarter" idx="5"/>
          </p:nvPr>
        </p:nvSpPr>
        <p:spPr/>
        <p:txBody>
          <a:bodyPr/>
          <a:lstStyle/>
          <a:p>
            <a:fld id="{D250F3EC-4AB4-440E-88C8-3EFE72B6BE76}" type="slidenum">
              <a:rPr lang="en-US" smtClean="0"/>
              <a:t>11</a:t>
            </a:fld>
            <a:endParaRPr lang="en-US"/>
          </a:p>
        </p:txBody>
      </p:sp>
    </p:spTree>
    <p:extLst>
      <p:ext uri="{BB962C8B-B14F-4D97-AF65-F5344CB8AC3E}">
        <p14:creationId xmlns:p14="http://schemas.microsoft.com/office/powerpoint/2010/main" val="14839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B56E8-1087-A20A-BFFF-0AA03C5410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CC3A9-9DEB-A72F-65E5-F088FC480F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C97D5A-45C8-33AD-5EBC-A0D935354F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97FE20-2D87-F5FE-4BED-B0900185EC1F}"/>
              </a:ext>
            </a:extLst>
          </p:cNvPr>
          <p:cNvSpPr>
            <a:spLocks noGrp="1"/>
          </p:cNvSpPr>
          <p:nvPr>
            <p:ph type="sldNum" sz="quarter" idx="5"/>
          </p:nvPr>
        </p:nvSpPr>
        <p:spPr/>
        <p:txBody>
          <a:bodyPr/>
          <a:lstStyle/>
          <a:p>
            <a:fld id="{D250F3EC-4AB4-440E-88C8-3EFE72B6BE76}" type="slidenum">
              <a:rPr lang="en-US" smtClean="0"/>
              <a:t>12</a:t>
            </a:fld>
            <a:endParaRPr lang="en-US"/>
          </a:p>
        </p:txBody>
      </p:sp>
    </p:spTree>
    <p:extLst>
      <p:ext uri="{BB962C8B-B14F-4D97-AF65-F5344CB8AC3E}">
        <p14:creationId xmlns:p14="http://schemas.microsoft.com/office/powerpoint/2010/main" val="15275916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C20AB-999A-5934-6AD6-CAD7358102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AEEAC2-C3C3-14B6-9FBE-8F9BEEF5A3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306905-F9E4-F683-5B50-B618D98290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C3E5AD-014F-6F60-4825-32F9D861D25B}"/>
              </a:ext>
            </a:extLst>
          </p:cNvPr>
          <p:cNvSpPr>
            <a:spLocks noGrp="1"/>
          </p:cNvSpPr>
          <p:nvPr>
            <p:ph type="sldNum" sz="quarter" idx="5"/>
          </p:nvPr>
        </p:nvSpPr>
        <p:spPr/>
        <p:txBody>
          <a:bodyPr/>
          <a:lstStyle/>
          <a:p>
            <a:fld id="{D250F3EC-4AB4-440E-88C8-3EFE72B6BE76}" type="slidenum">
              <a:rPr lang="en-US" smtClean="0"/>
              <a:t>13</a:t>
            </a:fld>
            <a:endParaRPr lang="en-US"/>
          </a:p>
        </p:txBody>
      </p:sp>
    </p:spTree>
    <p:extLst>
      <p:ext uri="{BB962C8B-B14F-4D97-AF65-F5344CB8AC3E}">
        <p14:creationId xmlns:p14="http://schemas.microsoft.com/office/powerpoint/2010/main" val="4225617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3A1D5-DA9D-A6AE-A99E-0519A5A2C8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EF6623-DE56-7297-918F-28AFEBB6F7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865BC3-1EF8-F0C2-E6B8-F1300DDB4F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0B8642-EAFE-DD46-1876-9E1ABFCB4A32}"/>
              </a:ext>
            </a:extLst>
          </p:cNvPr>
          <p:cNvSpPr>
            <a:spLocks noGrp="1"/>
          </p:cNvSpPr>
          <p:nvPr>
            <p:ph type="sldNum" sz="quarter" idx="5"/>
          </p:nvPr>
        </p:nvSpPr>
        <p:spPr/>
        <p:txBody>
          <a:bodyPr/>
          <a:lstStyle/>
          <a:p>
            <a:fld id="{D250F3EC-4AB4-440E-88C8-3EFE72B6BE76}" type="slidenum">
              <a:rPr lang="en-US" smtClean="0"/>
              <a:t>14</a:t>
            </a:fld>
            <a:endParaRPr lang="en-US"/>
          </a:p>
        </p:txBody>
      </p:sp>
    </p:spTree>
    <p:extLst>
      <p:ext uri="{BB962C8B-B14F-4D97-AF65-F5344CB8AC3E}">
        <p14:creationId xmlns:p14="http://schemas.microsoft.com/office/powerpoint/2010/main" val="1491159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ACE13-DFDB-0E00-3A78-76712AA374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885A68-7001-EF81-47CD-8BB7633352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D67A78-64E6-8ABE-0835-5F87D395E5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5FA90B-3F13-6116-62C7-382D663D75A3}"/>
              </a:ext>
            </a:extLst>
          </p:cNvPr>
          <p:cNvSpPr>
            <a:spLocks noGrp="1"/>
          </p:cNvSpPr>
          <p:nvPr>
            <p:ph type="sldNum" sz="quarter" idx="5"/>
          </p:nvPr>
        </p:nvSpPr>
        <p:spPr/>
        <p:txBody>
          <a:bodyPr/>
          <a:lstStyle/>
          <a:p>
            <a:fld id="{D250F3EC-4AB4-440E-88C8-3EFE72B6BE76}" type="slidenum">
              <a:rPr lang="en-US" smtClean="0"/>
              <a:t>15</a:t>
            </a:fld>
            <a:endParaRPr lang="en-US"/>
          </a:p>
        </p:txBody>
      </p:sp>
    </p:spTree>
    <p:extLst>
      <p:ext uri="{BB962C8B-B14F-4D97-AF65-F5344CB8AC3E}">
        <p14:creationId xmlns:p14="http://schemas.microsoft.com/office/powerpoint/2010/main" val="2825566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823F3-A841-ED80-D2E9-D4FD593D1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451BEF-6B29-5512-D761-5683390641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29C03F-8174-A094-885B-BEE5512D96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B408B7-9191-A230-6145-BF95DBD98E88}"/>
              </a:ext>
            </a:extLst>
          </p:cNvPr>
          <p:cNvSpPr>
            <a:spLocks noGrp="1"/>
          </p:cNvSpPr>
          <p:nvPr>
            <p:ph type="sldNum" sz="quarter" idx="5"/>
          </p:nvPr>
        </p:nvSpPr>
        <p:spPr/>
        <p:txBody>
          <a:bodyPr/>
          <a:lstStyle/>
          <a:p>
            <a:fld id="{D250F3EC-4AB4-440E-88C8-3EFE72B6BE76}" type="slidenum">
              <a:rPr lang="en-US" smtClean="0"/>
              <a:t>16</a:t>
            </a:fld>
            <a:endParaRPr lang="en-US"/>
          </a:p>
        </p:txBody>
      </p:sp>
    </p:spTree>
    <p:extLst>
      <p:ext uri="{BB962C8B-B14F-4D97-AF65-F5344CB8AC3E}">
        <p14:creationId xmlns:p14="http://schemas.microsoft.com/office/powerpoint/2010/main" val="1524229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B3964-1E68-04D9-F4FA-A77B79BE69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8B14B9-70E2-539E-E8D8-1C0A583ECA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11C587-9800-E950-0BA4-F4DA232F0C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B1C8DD-AE5E-FB2F-A98E-773173362251}"/>
              </a:ext>
            </a:extLst>
          </p:cNvPr>
          <p:cNvSpPr>
            <a:spLocks noGrp="1"/>
          </p:cNvSpPr>
          <p:nvPr>
            <p:ph type="sldNum" sz="quarter" idx="5"/>
          </p:nvPr>
        </p:nvSpPr>
        <p:spPr/>
        <p:txBody>
          <a:bodyPr/>
          <a:lstStyle/>
          <a:p>
            <a:fld id="{D250F3EC-4AB4-440E-88C8-3EFE72B6BE76}" type="slidenum">
              <a:rPr lang="en-US" smtClean="0"/>
              <a:t>17</a:t>
            </a:fld>
            <a:endParaRPr lang="en-US"/>
          </a:p>
        </p:txBody>
      </p:sp>
    </p:spTree>
    <p:extLst>
      <p:ext uri="{BB962C8B-B14F-4D97-AF65-F5344CB8AC3E}">
        <p14:creationId xmlns:p14="http://schemas.microsoft.com/office/powerpoint/2010/main" val="272849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6398C-2E23-3EBF-9572-96562FC8A2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F1B4F7-8653-078D-969F-009D0A2074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E8C241-E474-D9C1-ED90-9F81E139A4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98D8B-B87C-C111-C07F-66A3EEEAD867}"/>
              </a:ext>
            </a:extLst>
          </p:cNvPr>
          <p:cNvSpPr>
            <a:spLocks noGrp="1"/>
          </p:cNvSpPr>
          <p:nvPr>
            <p:ph type="sldNum" sz="quarter" idx="5"/>
          </p:nvPr>
        </p:nvSpPr>
        <p:spPr/>
        <p:txBody>
          <a:bodyPr/>
          <a:lstStyle/>
          <a:p>
            <a:fld id="{D250F3EC-4AB4-440E-88C8-3EFE72B6BE76}" type="slidenum">
              <a:rPr lang="en-US" smtClean="0"/>
              <a:t>18</a:t>
            </a:fld>
            <a:endParaRPr lang="en-US"/>
          </a:p>
        </p:txBody>
      </p:sp>
    </p:spTree>
    <p:extLst>
      <p:ext uri="{BB962C8B-B14F-4D97-AF65-F5344CB8AC3E}">
        <p14:creationId xmlns:p14="http://schemas.microsoft.com/office/powerpoint/2010/main" val="3476153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36885-7AE3-D84C-8A92-54F64014A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05A633-8D2D-4EF6-BC5E-5737DB22E1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9E0830-3715-AF0D-4EDE-DB101AE10F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3C54DE-A178-4095-BDEF-ED5CB6A5B42E}"/>
              </a:ext>
            </a:extLst>
          </p:cNvPr>
          <p:cNvSpPr>
            <a:spLocks noGrp="1"/>
          </p:cNvSpPr>
          <p:nvPr>
            <p:ph type="sldNum" sz="quarter" idx="5"/>
          </p:nvPr>
        </p:nvSpPr>
        <p:spPr/>
        <p:txBody>
          <a:bodyPr/>
          <a:lstStyle/>
          <a:p>
            <a:fld id="{D250F3EC-4AB4-440E-88C8-3EFE72B6BE76}" type="slidenum">
              <a:rPr lang="en-US" smtClean="0"/>
              <a:t>19</a:t>
            </a:fld>
            <a:endParaRPr lang="en-US"/>
          </a:p>
        </p:txBody>
      </p:sp>
    </p:spTree>
    <p:extLst>
      <p:ext uri="{BB962C8B-B14F-4D97-AF65-F5344CB8AC3E}">
        <p14:creationId xmlns:p14="http://schemas.microsoft.com/office/powerpoint/2010/main" val="399377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8C0F1-CD51-DFE2-CB23-E240873CD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360B59-F669-E039-6773-F4CA356ED7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D248B-EED1-327D-770F-86B18A2751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022910-C67B-21BD-AA27-CAA057E00333}"/>
              </a:ext>
            </a:extLst>
          </p:cNvPr>
          <p:cNvSpPr>
            <a:spLocks noGrp="1"/>
          </p:cNvSpPr>
          <p:nvPr>
            <p:ph type="sldNum" sz="quarter" idx="5"/>
          </p:nvPr>
        </p:nvSpPr>
        <p:spPr/>
        <p:txBody>
          <a:bodyPr/>
          <a:lstStyle/>
          <a:p>
            <a:fld id="{D250F3EC-4AB4-440E-88C8-3EFE72B6BE76}" type="slidenum">
              <a:rPr lang="en-US" smtClean="0"/>
              <a:t>20</a:t>
            </a:fld>
            <a:endParaRPr lang="en-US"/>
          </a:p>
        </p:txBody>
      </p:sp>
    </p:spTree>
    <p:extLst>
      <p:ext uri="{BB962C8B-B14F-4D97-AF65-F5344CB8AC3E}">
        <p14:creationId xmlns:p14="http://schemas.microsoft.com/office/powerpoint/2010/main" val="1351400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CC8FB-20D3-46DF-382E-F80050D3D5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DCD354-7913-0DBC-1AA4-21BFC6AC19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297E6F-DBEA-BEE5-F8A2-3876DB6979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369CE0-553B-D208-3ADC-BD2948C4A137}"/>
              </a:ext>
            </a:extLst>
          </p:cNvPr>
          <p:cNvSpPr>
            <a:spLocks noGrp="1"/>
          </p:cNvSpPr>
          <p:nvPr>
            <p:ph type="sldNum" sz="quarter" idx="5"/>
          </p:nvPr>
        </p:nvSpPr>
        <p:spPr/>
        <p:txBody>
          <a:bodyPr/>
          <a:lstStyle/>
          <a:p>
            <a:fld id="{D250F3EC-4AB4-440E-88C8-3EFE72B6BE76}" type="slidenum">
              <a:rPr lang="en-US" smtClean="0"/>
              <a:t>21</a:t>
            </a:fld>
            <a:endParaRPr lang="en-US"/>
          </a:p>
        </p:txBody>
      </p:sp>
    </p:spTree>
    <p:extLst>
      <p:ext uri="{BB962C8B-B14F-4D97-AF65-F5344CB8AC3E}">
        <p14:creationId xmlns:p14="http://schemas.microsoft.com/office/powerpoint/2010/main" val="14398006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EA101-3462-B550-9CBE-E36771288C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64A571-51A2-5450-5399-F84B9CAA5A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5C7ED7-D2B6-177B-4FA8-AD09D0867A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F859D1-521D-DDBE-A2E4-313CE7B72E01}"/>
              </a:ext>
            </a:extLst>
          </p:cNvPr>
          <p:cNvSpPr>
            <a:spLocks noGrp="1"/>
          </p:cNvSpPr>
          <p:nvPr>
            <p:ph type="sldNum" sz="quarter" idx="5"/>
          </p:nvPr>
        </p:nvSpPr>
        <p:spPr/>
        <p:txBody>
          <a:bodyPr/>
          <a:lstStyle/>
          <a:p>
            <a:fld id="{D250F3EC-4AB4-440E-88C8-3EFE72B6BE76}" type="slidenum">
              <a:rPr lang="en-US" smtClean="0"/>
              <a:t>22</a:t>
            </a:fld>
            <a:endParaRPr lang="en-US"/>
          </a:p>
        </p:txBody>
      </p:sp>
    </p:spTree>
    <p:extLst>
      <p:ext uri="{BB962C8B-B14F-4D97-AF65-F5344CB8AC3E}">
        <p14:creationId xmlns:p14="http://schemas.microsoft.com/office/powerpoint/2010/main" val="3517483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018AD-872A-E1C9-0561-6A46E5B50C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C32EA-91E1-C972-430E-C354D8CF81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461EC3-8049-0344-78CC-BE0949E79E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02998F-68B3-36DD-3E1B-8BBD8BAC7D5C}"/>
              </a:ext>
            </a:extLst>
          </p:cNvPr>
          <p:cNvSpPr>
            <a:spLocks noGrp="1"/>
          </p:cNvSpPr>
          <p:nvPr>
            <p:ph type="sldNum" sz="quarter" idx="5"/>
          </p:nvPr>
        </p:nvSpPr>
        <p:spPr/>
        <p:txBody>
          <a:bodyPr/>
          <a:lstStyle/>
          <a:p>
            <a:fld id="{D250F3EC-4AB4-440E-88C8-3EFE72B6BE76}" type="slidenum">
              <a:rPr lang="en-US" smtClean="0"/>
              <a:t>23</a:t>
            </a:fld>
            <a:endParaRPr lang="en-US"/>
          </a:p>
        </p:txBody>
      </p:sp>
    </p:spTree>
    <p:extLst>
      <p:ext uri="{BB962C8B-B14F-4D97-AF65-F5344CB8AC3E}">
        <p14:creationId xmlns:p14="http://schemas.microsoft.com/office/powerpoint/2010/main" val="32602548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3595E-E148-95E8-CA54-5796FB3D7A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08C176-8E8A-F859-2B3B-2C49154EE1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2C9F96-76ED-966E-ADE5-2DC26B1881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5EF73A-0588-7237-FAD2-54DAC9E871E2}"/>
              </a:ext>
            </a:extLst>
          </p:cNvPr>
          <p:cNvSpPr>
            <a:spLocks noGrp="1"/>
          </p:cNvSpPr>
          <p:nvPr>
            <p:ph type="sldNum" sz="quarter" idx="5"/>
          </p:nvPr>
        </p:nvSpPr>
        <p:spPr/>
        <p:txBody>
          <a:bodyPr/>
          <a:lstStyle/>
          <a:p>
            <a:fld id="{D250F3EC-4AB4-440E-88C8-3EFE72B6BE76}" type="slidenum">
              <a:rPr lang="en-US" smtClean="0"/>
              <a:t>24</a:t>
            </a:fld>
            <a:endParaRPr lang="en-US"/>
          </a:p>
        </p:txBody>
      </p:sp>
    </p:spTree>
    <p:extLst>
      <p:ext uri="{BB962C8B-B14F-4D97-AF65-F5344CB8AC3E}">
        <p14:creationId xmlns:p14="http://schemas.microsoft.com/office/powerpoint/2010/main" val="2958164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21A52-C6C0-690B-3CF6-890771B961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BD9EBE-51A6-0D1B-FB64-3B4EC7931C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98DD9E-300E-DE17-1B75-B4E95F9834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0EA2CD-060A-5073-51FA-70C582361A7E}"/>
              </a:ext>
            </a:extLst>
          </p:cNvPr>
          <p:cNvSpPr>
            <a:spLocks noGrp="1"/>
          </p:cNvSpPr>
          <p:nvPr>
            <p:ph type="sldNum" sz="quarter" idx="5"/>
          </p:nvPr>
        </p:nvSpPr>
        <p:spPr/>
        <p:txBody>
          <a:bodyPr/>
          <a:lstStyle/>
          <a:p>
            <a:fld id="{D250F3EC-4AB4-440E-88C8-3EFE72B6BE76}" type="slidenum">
              <a:rPr lang="en-US" smtClean="0"/>
              <a:t>25</a:t>
            </a:fld>
            <a:endParaRPr lang="en-US"/>
          </a:p>
        </p:txBody>
      </p:sp>
    </p:spTree>
    <p:extLst>
      <p:ext uri="{BB962C8B-B14F-4D97-AF65-F5344CB8AC3E}">
        <p14:creationId xmlns:p14="http://schemas.microsoft.com/office/powerpoint/2010/main" val="3161196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953F2-8335-F84D-A1AA-D86FAC605C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DCEC0-823C-BF84-7215-EF9C238F18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A24A48-653B-7EE7-37E2-5D18C5923A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C2CBC7-047A-EFA8-8DC4-4EFDEDF0217F}"/>
              </a:ext>
            </a:extLst>
          </p:cNvPr>
          <p:cNvSpPr>
            <a:spLocks noGrp="1"/>
          </p:cNvSpPr>
          <p:nvPr>
            <p:ph type="sldNum" sz="quarter" idx="5"/>
          </p:nvPr>
        </p:nvSpPr>
        <p:spPr/>
        <p:txBody>
          <a:bodyPr/>
          <a:lstStyle/>
          <a:p>
            <a:fld id="{D250F3EC-4AB4-440E-88C8-3EFE72B6BE76}" type="slidenum">
              <a:rPr lang="en-US" smtClean="0"/>
              <a:t>26</a:t>
            </a:fld>
            <a:endParaRPr lang="en-US"/>
          </a:p>
        </p:txBody>
      </p:sp>
    </p:spTree>
    <p:extLst>
      <p:ext uri="{BB962C8B-B14F-4D97-AF65-F5344CB8AC3E}">
        <p14:creationId xmlns:p14="http://schemas.microsoft.com/office/powerpoint/2010/main" val="30632586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05082-7A23-8C9F-BAA5-FBD8AD0FD2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ECFEB7-EF12-7535-B0E6-D56C893F0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2BFBA0-716A-D448-82A2-E207680AF9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FA0094-7B65-D13E-704C-D09A838B5C3D}"/>
              </a:ext>
            </a:extLst>
          </p:cNvPr>
          <p:cNvSpPr>
            <a:spLocks noGrp="1"/>
          </p:cNvSpPr>
          <p:nvPr>
            <p:ph type="sldNum" sz="quarter" idx="5"/>
          </p:nvPr>
        </p:nvSpPr>
        <p:spPr/>
        <p:txBody>
          <a:bodyPr/>
          <a:lstStyle/>
          <a:p>
            <a:fld id="{D250F3EC-4AB4-440E-88C8-3EFE72B6BE76}" type="slidenum">
              <a:rPr lang="en-US" smtClean="0"/>
              <a:t>27</a:t>
            </a:fld>
            <a:endParaRPr lang="en-US"/>
          </a:p>
        </p:txBody>
      </p:sp>
    </p:spTree>
    <p:extLst>
      <p:ext uri="{BB962C8B-B14F-4D97-AF65-F5344CB8AC3E}">
        <p14:creationId xmlns:p14="http://schemas.microsoft.com/office/powerpoint/2010/main" val="13903827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9CC08-AFC4-0D76-8803-90D5D4E66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388BB6-975C-2153-6EEA-9937A1E48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44B82C-655B-5516-3FA7-EA9E2D051D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C74421-4AD7-273C-03C4-EDE566AD3F74}"/>
              </a:ext>
            </a:extLst>
          </p:cNvPr>
          <p:cNvSpPr>
            <a:spLocks noGrp="1"/>
          </p:cNvSpPr>
          <p:nvPr>
            <p:ph type="sldNum" sz="quarter" idx="5"/>
          </p:nvPr>
        </p:nvSpPr>
        <p:spPr/>
        <p:txBody>
          <a:bodyPr/>
          <a:lstStyle/>
          <a:p>
            <a:fld id="{D250F3EC-4AB4-440E-88C8-3EFE72B6BE76}" type="slidenum">
              <a:rPr lang="en-US" smtClean="0"/>
              <a:t>28</a:t>
            </a:fld>
            <a:endParaRPr lang="en-US"/>
          </a:p>
        </p:txBody>
      </p:sp>
    </p:spTree>
    <p:extLst>
      <p:ext uri="{BB962C8B-B14F-4D97-AF65-F5344CB8AC3E}">
        <p14:creationId xmlns:p14="http://schemas.microsoft.com/office/powerpoint/2010/main" val="15857150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51762-C69C-5A4A-E4AE-C1D3409968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AF731E-7BD2-E116-6F5E-21D5189FF0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D8232B-1919-DC0A-FCB6-2B2ECF8695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0BB5F3-E86A-C39C-7BA0-CCC97CB3AF78}"/>
              </a:ext>
            </a:extLst>
          </p:cNvPr>
          <p:cNvSpPr>
            <a:spLocks noGrp="1"/>
          </p:cNvSpPr>
          <p:nvPr>
            <p:ph type="sldNum" sz="quarter" idx="5"/>
          </p:nvPr>
        </p:nvSpPr>
        <p:spPr/>
        <p:txBody>
          <a:bodyPr/>
          <a:lstStyle/>
          <a:p>
            <a:fld id="{D250F3EC-4AB4-440E-88C8-3EFE72B6BE76}" type="slidenum">
              <a:rPr lang="en-US" smtClean="0"/>
              <a:t>29</a:t>
            </a:fld>
            <a:endParaRPr lang="en-US"/>
          </a:p>
        </p:txBody>
      </p:sp>
    </p:spTree>
    <p:extLst>
      <p:ext uri="{BB962C8B-B14F-4D97-AF65-F5344CB8AC3E}">
        <p14:creationId xmlns:p14="http://schemas.microsoft.com/office/powerpoint/2010/main" val="33606737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CAAD1-BCC8-07F4-93CE-A7C53E2243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7830FA-812B-3830-F8A2-A03C32882D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05EE56-3C54-1BC3-6722-4692C8B2CC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978784-36BE-596A-0A2C-78049A0BD159}"/>
              </a:ext>
            </a:extLst>
          </p:cNvPr>
          <p:cNvSpPr>
            <a:spLocks noGrp="1"/>
          </p:cNvSpPr>
          <p:nvPr>
            <p:ph type="sldNum" sz="quarter" idx="5"/>
          </p:nvPr>
        </p:nvSpPr>
        <p:spPr/>
        <p:txBody>
          <a:bodyPr/>
          <a:lstStyle/>
          <a:p>
            <a:fld id="{D250F3EC-4AB4-440E-88C8-3EFE72B6BE76}" type="slidenum">
              <a:rPr lang="en-US" smtClean="0"/>
              <a:t>30</a:t>
            </a:fld>
            <a:endParaRPr lang="en-US"/>
          </a:p>
        </p:txBody>
      </p:sp>
    </p:spTree>
    <p:extLst>
      <p:ext uri="{BB962C8B-B14F-4D97-AF65-F5344CB8AC3E}">
        <p14:creationId xmlns:p14="http://schemas.microsoft.com/office/powerpoint/2010/main" val="283634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64E89-16C4-B146-BFC7-636C6F2A64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2FE6C8-D228-EE35-26BB-C5C3A59987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C2C093-3FCC-E353-0BB1-AA8E925234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73DDF5-2ACD-7FA4-E73E-CDA226F6BB7B}"/>
              </a:ext>
            </a:extLst>
          </p:cNvPr>
          <p:cNvSpPr>
            <a:spLocks noGrp="1"/>
          </p:cNvSpPr>
          <p:nvPr>
            <p:ph type="sldNum" sz="quarter" idx="5"/>
          </p:nvPr>
        </p:nvSpPr>
        <p:spPr/>
        <p:txBody>
          <a:bodyPr/>
          <a:lstStyle/>
          <a:p>
            <a:fld id="{D250F3EC-4AB4-440E-88C8-3EFE72B6BE76}" type="slidenum">
              <a:rPr lang="en-US" smtClean="0"/>
              <a:t>31</a:t>
            </a:fld>
            <a:endParaRPr lang="en-US"/>
          </a:p>
        </p:txBody>
      </p:sp>
    </p:spTree>
    <p:extLst>
      <p:ext uri="{BB962C8B-B14F-4D97-AF65-F5344CB8AC3E}">
        <p14:creationId xmlns:p14="http://schemas.microsoft.com/office/powerpoint/2010/main" val="41030129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4695A-6157-3E5D-5FB0-84783CFAF4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F32A72-1E26-7F18-A6F9-179784A44B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1B00CC-5A2C-2736-2194-232EF9C3C7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AF1EB8-F326-C259-BC84-AEA9731009A2}"/>
              </a:ext>
            </a:extLst>
          </p:cNvPr>
          <p:cNvSpPr>
            <a:spLocks noGrp="1"/>
          </p:cNvSpPr>
          <p:nvPr>
            <p:ph type="sldNum" sz="quarter" idx="5"/>
          </p:nvPr>
        </p:nvSpPr>
        <p:spPr/>
        <p:txBody>
          <a:bodyPr/>
          <a:lstStyle/>
          <a:p>
            <a:fld id="{D250F3EC-4AB4-440E-88C8-3EFE72B6BE76}" type="slidenum">
              <a:rPr lang="en-US" smtClean="0"/>
              <a:t>33</a:t>
            </a:fld>
            <a:endParaRPr lang="en-US"/>
          </a:p>
        </p:txBody>
      </p:sp>
    </p:spTree>
    <p:extLst>
      <p:ext uri="{BB962C8B-B14F-4D97-AF65-F5344CB8AC3E}">
        <p14:creationId xmlns:p14="http://schemas.microsoft.com/office/powerpoint/2010/main" val="36446587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C4F48-2E08-A6E9-7069-7E910EE455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212D41-CF2D-83C7-3AC4-E622AEC65D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101F95-785F-6549-5A48-E8446A1306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CC5BF2-1486-A6E6-4A05-DAB186B9CB83}"/>
              </a:ext>
            </a:extLst>
          </p:cNvPr>
          <p:cNvSpPr>
            <a:spLocks noGrp="1"/>
          </p:cNvSpPr>
          <p:nvPr>
            <p:ph type="sldNum" sz="quarter" idx="5"/>
          </p:nvPr>
        </p:nvSpPr>
        <p:spPr/>
        <p:txBody>
          <a:bodyPr/>
          <a:lstStyle/>
          <a:p>
            <a:fld id="{D250F3EC-4AB4-440E-88C8-3EFE72B6BE76}" type="slidenum">
              <a:rPr lang="en-US" smtClean="0"/>
              <a:t>34</a:t>
            </a:fld>
            <a:endParaRPr lang="en-US"/>
          </a:p>
        </p:txBody>
      </p:sp>
    </p:spTree>
    <p:extLst>
      <p:ext uri="{BB962C8B-B14F-4D97-AF65-F5344CB8AC3E}">
        <p14:creationId xmlns:p14="http://schemas.microsoft.com/office/powerpoint/2010/main" val="30423279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91101-A823-6B16-904D-954BF332DD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36F89F-834A-2CCB-4D26-46682BA873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591B09-2899-89CE-E942-A50B234810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5041B9-C46E-5EC8-99AD-07516C9BF961}"/>
              </a:ext>
            </a:extLst>
          </p:cNvPr>
          <p:cNvSpPr>
            <a:spLocks noGrp="1"/>
          </p:cNvSpPr>
          <p:nvPr>
            <p:ph type="sldNum" sz="quarter" idx="5"/>
          </p:nvPr>
        </p:nvSpPr>
        <p:spPr/>
        <p:txBody>
          <a:bodyPr/>
          <a:lstStyle/>
          <a:p>
            <a:fld id="{D250F3EC-4AB4-440E-88C8-3EFE72B6BE76}" type="slidenum">
              <a:rPr lang="en-US" smtClean="0"/>
              <a:t>35</a:t>
            </a:fld>
            <a:endParaRPr lang="en-US"/>
          </a:p>
        </p:txBody>
      </p:sp>
    </p:spTree>
    <p:extLst>
      <p:ext uri="{BB962C8B-B14F-4D97-AF65-F5344CB8AC3E}">
        <p14:creationId xmlns:p14="http://schemas.microsoft.com/office/powerpoint/2010/main" val="13462739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177DA-9124-4201-12AD-DFBE95BE66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ED0B99-3100-FC7C-3964-A8F2AE6F64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F10B32-3670-7D5C-CD8F-69F897F935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5A2FC5-3126-81A1-71A1-4BDAEA5754C8}"/>
              </a:ext>
            </a:extLst>
          </p:cNvPr>
          <p:cNvSpPr>
            <a:spLocks noGrp="1"/>
          </p:cNvSpPr>
          <p:nvPr>
            <p:ph type="sldNum" sz="quarter" idx="5"/>
          </p:nvPr>
        </p:nvSpPr>
        <p:spPr/>
        <p:txBody>
          <a:bodyPr/>
          <a:lstStyle/>
          <a:p>
            <a:fld id="{D250F3EC-4AB4-440E-88C8-3EFE72B6BE76}" type="slidenum">
              <a:rPr lang="en-US" smtClean="0"/>
              <a:t>36</a:t>
            </a:fld>
            <a:endParaRPr lang="en-US"/>
          </a:p>
        </p:txBody>
      </p:sp>
    </p:spTree>
    <p:extLst>
      <p:ext uri="{BB962C8B-B14F-4D97-AF65-F5344CB8AC3E}">
        <p14:creationId xmlns:p14="http://schemas.microsoft.com/office/powerpoint/2010/main" val="31783617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1BA81-CACC-285B-6179-99145A2181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798B0C-765F-D033-734E-B319E0BEE0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4E4325-E8B9-8754-A45D-01105F3F91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DE6F17-005F-7AC4-1F71-1B14FBE79BB3}"/>
              </a:ext>
            </a:extLst>
          </p:cNvPr>
          <p:cNvSpPr>
            <a:spLocks noGrp="1"/>
          </p:cNvSpPr>
          <p:nvPr>
            <p:ph type="sldNum" sz="quarter" idx="5"/>
          </p:nvPr>
        </p:nvSpPr>
        <p:spPr/>
        <p:txBody>
          <a:bodyPr/>
          <a:lstStyle/>
          <a:p>
            <a:fld id="{D250F3EC-4AB4-440E-88C8-3EFE72B6BE76}" type="slidenum">
              <a:rPr lang="en-US" smtClean="0"/>
              <a:t>37</a:t>
            </a:fld>
            <a:endParaRPr lang="en-US"/>
          </a:p>
        </p:txBody>
      </p:sp>
    </p:spTree>
    <p:extLst>
      <p:ext uri="{BB962C8B-B14F-4D97-AF65-F5344CB8AC3E}">
        <p14:creationId xmlns:p14="http://schemas.microsoft.com/office/powerpoint/2010/main" val="27490703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29606-36CD-3FC4-2A51-BDDC7ECB00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D00923-CA8E-A86B-A010-2B994F8F68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DAEC1-835B-0638-456E-980B53D7D8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B521C0-F162-3A63-AC96-CEFA749CFFDE}"/>
              </a:ext>
            </a:extLst>
          </p:cNvPr>
          <p:cNvSpPr>
            <a:spLocks noGrp="1"/>
          </p:cNvSpPr>
          <p:nvPr>
            <p:ph type="sldNum" sz="quarter" idx="5"/>
          </p:nvPr>
        </p:nvSpPr>
        <p:spPr/>
        <p:txBody>
          <a:bodyPr/>
          <a:lstStyle/>
          <a:p>
            <a:fld id="{D250F3EC-4AB4-440E-88C8-3EFE72B6BE76}" type="slidenum">
              <a:rPr lang="en-US" smtClean="0"/>
              <a:t>38</a:t>
            </a:fld>
            <a:endParaRPr lang="en-US"/>
          </a:p>
        </p:txBody>
      </p:sp>
    </p:spTree>
    <p:extLst>
      <p:ext uri="{BB962C8B-B14F-4D97-AF65-F5344CB8AC3E}">
        <p14:creationId xmlns:p14="http://schemas.microsoft.com/office/powerpoint/2010/main" val="18342654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55F62-2B00-D2DD-602C-0C81EAFAD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69B27-CC0C-2CA0-7453-52986DB928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46045-6C43-99E8-5EB2-8B12206683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1C20D7-3290-4581-C513-522BC4222E04}"/>
              </a:ext>
            </a:extLst>
          </p:cNvPr>
          <p:cNvSpPr>
            <a:spLocks noGrp="1"/>
          </p:cNvSpPr>
          <p:nvPr>
            <p:ph type="sldNum" sz="quarter" idx="5"/>
          </p:nvPr>
        </p:nvSpPr>
        <p:spPr/>
        <p:txBody>
          <a:bodyPr/>
          <a:lstStyle/>
          <a:p>
            <a:fld id="{D250F3EC-4AB4-440E-88C8-3EFE72B6BE76}" type="slidenum">
              <a:rPr lang="en-US" smtClean="0"/>
              <a:t>39</a:t>
            </a:fld>
            <a:endParaRPr lang="en-US"/>
          </a:p>
        </p:txBody>
      </p:sp>
    </p:spTree>
    <p:extLst>
      <p:ext uri="{BB962C8B-B14F-4D97-AF65-F5344CB8AC3E}">
        <p14:creationId xmlns:p14="http://schemas.microsoft.com/office/powerpoint/2010/main" val="3047611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D57E6-DD9C-7739-F074-2C311D8344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BDD4C4-9141-0A77-417C-6E59CF79F1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95D0AD-4D68-F1F2-CA53-7D00D4FA6C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DBCAD6-0E5D-8FF4-C267-C133BAE1ED1D}"/>
              </a:ext>
            </a:extLst>
          </p:cNvPr>
          <p:cNvSpPr>
            <a:spLocks noGrp="1"/>
          </p:cNvSpPr>
          <p:nvPr>
            <p:ph type="sldNum" sz="quarter" idx="5"/>
          </p:nvPr>
        </p:nvSpPr>
        <p:spPr/>
        <p:txBody>
          <a:bodyPr/>
          <a:lstStyle/>
          <a:p>
            <a:fld id="{D250F3EC-4AB4-440E-88C8-3EFE72B6BE76}" type="slidenum">
              <a:rPr lang="en-US" smtClean="0"/>
              <a:t>40</a:t>
            </a:fld>
            <a:endParaRPr lang="en-US"/>
          </a:p>
        </p:txBody>
      </p:sp>
    </p:spTree>
    <p:extLst>
      <p:ext uri="{BB962C8B-B14F-4D97-AF65-F5344CB8AC3E}">
        <p14:creationId xmlns:p14="http://schemas.microsoft.com/office/powerpoint/2010/main" val="41669617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98553-313D-DB4C-25C9-8CD78438BD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D8B768-8414-0F5B-0710-577487B259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8A1F45-CBFE-8DC7-5870-65E5EF37F1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D12053-E9DE-D911-0016-8B5F0A8BEDA4}"/>
              </a:ext>
            </a:extLst>
          </p:cNvPr>
          <p:cNvSpPr>
            <a:spLocks noGrp="1"/>
          </p:cNvSpPr>
          <p:nvPr>
            <p:ph type="sldNum" sz="quarter" idx="5"/>
          </p:nvPr>
        </p:nvSpPr>
        <p:spPr/>
        <p:txBody>
          <a:bodyPr/>
          <a:lstStyle/>
          <a:p>
            <a:fld id="{D250F3EC-4AB4-440E-88C8-3EFE72B6BE76}" type="slidenum">
              <a:rPr lang="en-US" smtClean="0"/>
              <a:t>41</a:t>
            </a:fld>
            <a:endParaRPr lang="en-US"/>
          </a:p>
        </p:txBody>
      </p:sp>
    </p:spTree>
    <p:extLst>
      <p:ext uri="{BB962C8B-B14F-4D97-AF65-F5344CB8AC3E}">
        <p14:creationId xmlns:p14="http://schemas.microsoft.com/office/powerpoint/2010/main" val="34388870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51581-EA10-2E29-8B8F-6B105F0E2F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584AB-E504-D075-C71E-9F7087E20C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393FD4-DC9E-0811-7B7A-DBC54E8E6B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E5FFBD-70A2-35E4-0483-7C64AE66AF8D}"/>
              </a:ext>
            </a:extLst>
          </p:cNvPr>
          <p:cNvSpPr>
            <a:spLocks noGrp="1"/>
          </p:cNvSpPr>
          <p:nvPr>
            <p:ph type="sldNum" sz="quarter" idx="5"/>
          </p:nvPr>
        </p:nvSpPr>
        <p:spPr/>
        <p:txBody>
          <a:bodyPr/>
          <a:lstStyle/>
          <a:p>
            <a:fld id="{D250F3EC-4AB4-440E-88C8-3EFE72B6BE76}" type="slidenum">
              <a:rPr lang="en-US" smtClean="0"/>
              <a:t>42</a:t>
            </a:fld>
            <a:endParaRPr lang="en-US"/>
          </a:p>
        </p:txBody>
      </p:sp>
    </p:spTree>
    <p:extLst>
      <p:ext uri="{BB962C8B-B14F-4D97-AF65-F5344CB8AC3E}">
        <p14:creationId xmlns:p14="http://schemas.microsoft.com/office/powerpoint/2010/main" val="28127628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E3447-7F87-71CC-7E60-BF853AF215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BBAABD-CFFA-DD11-CB16-4D4C3D0FF5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CB64FC-7A03-605A-3046-D1707F0888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02A756-7755-BC73-24DB-271FBB3460ED}"/>
              </a:ext>
            </a:extLst>
          </p:cNvPr>
          <p:cNvSpPr>
            <a:spLocks noGrp="1"/>
          </p:cNvSpPr>
          <p:nvPr>
            <p:ph type="sldNum" sz="quarter" idx="5"/>
          </p:nvPr>
        </p:nvSpPr>
        <p:spPr/>
        <p:txBody>
          <a:bodyPr/>
          <a:lstStyle/>
          <a:p>
            <a:fld id="{D250F3EC-4AB4-440E-88C8-3EFE72B6BE76}" type="slidenum">
              <a:rPr lang="en-US" smtClean="0"/>
              <a:t>43</a:t>
            </a:fld>
            <a:endParaRPr lang="en-US"/>
          </a:p>
        </p:txBody>
      </p:sp>
    </p:spTree>
    <p:extLst>
      <p:ext uri="{BB962C8B-B14F-4D97-AF65-F5344CB8AC3E}">
        <p14:creationId xmlns:p14="http://schemas.microsoft.com/office/powerpoint/2010/main" val="12292369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80569-806D-460E-9B7A-699D163879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DF684F-E2BC-9D13-AAA7-E419A6FE56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FE3C86-F0AC-B419-B2C1-312596DC1A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6CB954-72D2-3021-7E84-9C0FEBE565A7}"/>
              </a:ext>
            </a:extLst>
          </p:cNvPr>
          <p:cNvSpPr>
            <a:spLocks noGrp="1"/>
          </p:cNvSpPr>
          <p:nvPr>
            <p:ph type="sldNum" sz="quarter" idx="5"/>
          </p:nvPr>
        </p:nvSpPr>
        <p:spPr/>
        <p:txBody>
          <a:bodyPr/>
          <a:lstStyle/>
          <a:p>
            <a:fld id="{D250F3EC-4AB4-440E-88C8-3EFE72B6BE76}" type="slidenum">
              <a:rPr lang="en-US" smtClean="0"/>
              <a:t>44</a:t>
            </a:fld>
            <a:endParaRPr lang="en-US"/>
          </a:p>
        </p:txBody>
      </p:sp>
    </p:spTree>
    <p:extLst>
      <p:ext uri="{BB962C8B-B14F-4D97-AF65-F5344CB8AC3E}">
        <p14:creationId xmlns:p14="http://schemas.microsoft.com/office/powerpoint/2010/main" val="36876791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40453-3D90-26C0-0E40-9D13F22E1E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D5A70B-1A2B-B8EE-6B79-2CC6B70745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3EC9FC-9DAA-4FD6-471B-8B695C484E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E75F05-0F6F-73C4-897C-036B8755782A}"/>
              </a:ext>
            </a:extLst>
          </p:cNvPr>
          <p:cNvSpPr>
            <a:spLocks noGrp="1"/>
          </p:cNvSpPr>
          <p:nvPr>
            <p:ph type="sldNum" sz="quarter" idx="5"/>
          </p:nvPr>
        </p:nvSpPr>
        <p:spPr/>
        <p:txBody>
          <a:bodyPr/>
          <a:lstStyle/>
          <a:p>
            <a:fld id="{D250F3EC-4AB4-440E-88C8-3EFE72B6BE76}" type="slidenum">
              <a:rPr lang="en-US" smtClean="0"/>
              <a:t>45</a:t>
            </a:fld>
            <a:endParaRPr lang="en-US"/>
          </a:p>
        </p:txBody>
      </p:sp>
    </p:spTree>
    <p:extLst>
      <p:ext uri="{BB962C8B-B14F-4D97-AF65-F5344CB8AC3E}">
        <p14:creationId xmlns:p14="http://schemas.microsoft.com/office/powerpoint/2010/main" val="3726294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6FE35-C47B-E783-5C36-4E19A7EA82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61CDF0-C57D-1C62-5600-A1A5922843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C8DFC7-657A-7A71-1EAE-EDFF8E1D7E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DE02F7-DB90-074C-F683-0B4DA45AD524}"/>
              </a:ext>
            </a:extLst>
          </p:cNvPr>
          <p:cNvSpPr>
            <a:spLocks noGrp="1"/>
          </p:cNvSpPr>
          <p:nvPr>
            <p:ph type="sldNum" sz="quarter" idx="5"/>
          </p:nvPr>
        </p:nvSpPr>
        <p:spPr/>
        <p:txBody>
          <a:bodyPr/>
          <a:lstStyle/>
          <a:p>
            <a:fld id="{D250F3EC-4AB4-440E-88C8-3EFE72B6BE76}" type="slidenum">
              <a:rPr lang="en-US" smtClean="0"/>
              <a:t>46</a:t>
            </a:fld>
            <a:endParaRPr lang="en-US"/>
          </a:p>
        </p:txBody>
      </p:sp>
    </p:spTree>
    <p:extLst>
      <p:ext uri="{BB962C8B-B14F-4D97-AF65-F5344CB8AC3E}">
        <p14:creationId xmlns:p14="http://schemas.microsoft.com/office/powerpoint/2010/main" val="9082865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9FE38-E7BB-4280-846D-3873C1F490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A0DC48-32E5-AE0B-FEA3-7C6809A078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12A4F1-176E-7DD3-D889-B3E750B666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57B148-9733-8C80-1BD3-4E9EEA6F2BB6}"/>
              </a:ext>
            </a:extLst>
          </p:cNvPr>
          <p:cNvSpPr>
            <a:spLocks noGrp="1"/>
          </p:cNvSpPr>
          <p:nvPr>
            <p:ph type="sldNum" sz="quarter" idx="5"/>
          </p:nvPr>
        </p:nvSpPr>
        <p:spPr/>
        <p:txBody>
          <a:bodyPr/>
          <a:lstStyle/>
          <a:p>
            <a:fld id="{D250F3EC-4AB4-440E-88C8-3EFE72B6BE76}" type="slidenum">
              <a:rPr lang="en-US" smtClean="0"/>
              <a:t>47</a:t>
            </a:fld>
            <a:endParaRPr lang="en-US"/>
          </a:p>
        </p:txBody>
      </p:sp>
    </p:spTree>
    <p:extLst>
      <p:ext uri="{BB962C8B-B14F-4D97-AF65-F5344CB8AC3E}">
        <p14:creationId xmlns:p14="http://schemas.microsoft.com/office/powerpoint/2010/main" val="31109470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541B4-FAE6-6BA7-E43F-CC26B2186A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D410BB-DB18-6A3E-6EBF-86B34ECD55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6BE635-24EE-1858-77ED-7DDB86CA6F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3C654A-5031-F5FB-D442-EF48EFFB81D8}"/>
              </a:ext>
            </a:extLst>
          </p:cNvPr>
          <p:cNvSpPr>
            <a:spLocks noGrp="1"/>
          </p:cNvSpPr>
          <p:nvPr>
            <p:ph type="sldNum" sz="quarter" idx="5"/>
          </p:nvPr>
        </p:nvSpPr>
        <p:spPr/>
        <p:txBody>
          <a:bodyPr/>
          <a:lstStyle/>
          <a:p>
            <a:fld id="{D250F3EC-4AB4-440E-88C8-3EFE72B6BE76}" type="slidenum">
              <a:rPr lang="en-US" smtClean="0"/>
              <a:t>48</a:t>
            </a:fld>
            <a:endParaRPr lang="en-US"/>
          </a:p>
        </p:txBody>
      </p:sp>
    </p:spTree>
    <p:extLst>
      <p:ext uri="{BB962C8B-B14F-4D97-AF65-F5344CB8AC3E}">
        <p14:creationId xmlns:p14="http://schemas.microsoft.com/office/powerpoint/2010/main" val="3470595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0FB1A-3BF3-629E-8C7A-D63832B534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E6D12-E2F7-C193-4BDF-71FD5A95FB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12D0C7-E551-2E61-5BBC-1232D5AFD9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672D78-5A16-9541-DFC5-49AC2B5ED15D}"/>
              </a:ext>
            </a:extLst>
          </p:cNvPr>
          <p:cNvSpPr>
            <a:spLocks noGrp="1"/>
          </p:cNvSpPr>
          <p:nvPr>
            <p:ph type="sldNum" sz="quarter" idx="5"/>
          </p:nvPr>
        </p:nvSpPr>
        <p:spPr/>
        <p:txBody>
          <a:bodyPr/>
          <a:lstStyle/>
          <a:p>
            <a:fld id="{D250F3EC-4AB4-440E-88C8-3EFE72B6BE76}" type="slidenum">
              <a:rPr lang="en-US" smtClean="0"/>
              <a:t>49</a:t>
            </a:fld>
            <a:endParaRPr lang="en-US"/>
          </a:p>
        </p:txBody>
      </p:sp>
    </p:spTree>
    <p:extLst>
      <p:ext uri="{BB962C8B-B14F-4D97-AF65-F5344CB8AC3E}">
        <p14:creationId xmlns:p14="http://schemas.microsoft.com/office/powerpoint/2010/main" val="34271964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1BEE4-0673-4651-78DC-877B40D88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BAE608-AF24-C3B3-B9EC-65300C38AA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A63BF-7766-62B7-1901-065DE9842A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407769-B858-FB2E-2230-A238CA299A93}"/>
              </a:ext>
            </a:extLst>
          </p:cNvPr>
          <p:cNvSpPr>
            <a:spLocks noGrp="1"/>
          </p:cNvSpPr>
          <p:nvPr>
            <p:ph type="sldNum" sz="quarter" idx="5"/>
          </p:nvPr>
        </p:nvSpPr>
        <p:spPr/>
        <p:txBody>
          <a:bodyPr/>
          <a:lstStyle/>
          <a:p>
            <a:fld id="{D250F3EC-4AB4-440E-88C8-3EFE72B6BE76}" type="slidenum">
              <a:rPr lang="en-US" smtClean="0"/>
              <a:t>50</a:t>
            </a:fld>
            <a:endParaRPr lang="en-US"/>
          </a:p>
        </p:txBody>
      </p:sp>
    </p:spTree>
    <p:extLst>
      <p:ext uri="{BB962C8B-B14F-4D97-AF65-F5344CB8AC3E}">
        <p14:creationId xmlns:p14="http://schemas.microsoft.com/office/powerpoint/2010/main" val="617868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51BBC-F12E-EFFB-E4AC-8287956669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5DC1AB-F637-807F-823B-3D3EAA34B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D8ADD1-A52F-A956-9C48-0AA277D7AC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767BF0-92D8-377E-AB07-1E9307A17246}"/>
              </a:ext>
            </a:extLst>
          </p:cNvPr>
          <p:cNvSpPr>
            <a:spLocks noGrp="1"/>
          </p:cNvSpPr>
          <p:nvPr>
            <p:ph type="sldNum" sz="quarter" idx="5"/>
          </p:nvPr>
        </p:nvSpPr>
        <p:spPr/>
        <p:txBody>
          <a:bodyPr/>
          <a:lstStyle/>
          <a:p>
            <a:fld id="{D250F3EC-4AB4-440E-88C8-3EFE72B6BE76}" type="slidenum">
              <a:rPr lang="en-US" smtClean="0"/>
              <a:t>51</a:t>
            </a:fld>
            <a:endParaRPr lang="en-US"/>
          </a:p>
        </p:txBody>
      </p:sp>
    </p:spTree>
    <p:extLst>
      <p:ext uri="{BB962C8B-B14F-4D97-AF65-F5344CB8AC3E}">
        <p14:creationId xmlns:p14="http://schemas.microsoft.com/office/powerpoint/2010/main" val="19296851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6CA9A-982F-F3B0-FBB9-C9195E95D0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26FD5-5B51-8495-1E47-7F65EF3714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1939AC-1496-15A0-DAEB-73842B06D5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5C1875-C8B7-60D4-8EC9-0B3B8C48EB4E}"/>
              </a:ext>
            </a:extLst>
          </p:cNvPr>
          <p:cNvSpPr>
            <a:spLocks noGrp="1"/>
          </p:cNvSpPr>
          <p:nvPr>
            <p:ph type="sldNum" sz="quarter" idx="5"/>
          </p:nvPr>
        </p:nvSpPr>
        <p:spPr/>
        <p:txBody>
          <a:bodyPr/>
          <a:lstStyle/>
          <a:p>
            <a:fld id="{D250F3EC-4AB4-440E-88C8-3EFE72B6BE76}" type="slidenum">
              <a:rPr lang="en-US" smtClean="0"/>
              <a:t>52</a:t>
            </a:fld>
            <a:endParaRPr lang="en-US"/>
          </a:p>
        </p:txBody>
      </p:sp>
    </p:spTree>
    <p:extLst>
      <p:ext uri="{BB962C8B-B14F-4D97-AF65-F5344CB8AC3E}">
        <p14:creationId xmlns:p14="http://schemas.microsoft.com/office/powerpoint/2010/main" val="24495327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1CCD7-704E-FE0B-4E52-DA36B55B4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411793-804D-3D8A-26D5-9483D8291B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27FBCA-E4BF-EFA2-D564-DADBD5DC32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9FC7D7-2CE1-44A4-4B57-D15EE44D532D}"/>
              </a:ext>
            </a:extLst>
          </p:cNvPr>
          <p:cNvSpPr>
            <a:spLocks noGrp="1"/>
          </p:cNvSpPr>
          <p:nvPr>
            <p:ph type="sldNum" sz="quarter" idx="5"/>
          </p:nvPr>
        </p:nvSpPr>
        <p:spPr/>
        <p:txBody>
          <a:bodyPr/>
          <a:lstStyle/>
          <a:p>
            <a:fld id="{D250F3EC-4AB4-440E-88C8-3EFE72B6BE76}" type="slidenum">
              <a:rPr lang="en-US" smtClean="0"/>
              <a:t>53</a:t>
            </a:fld>
            <a:endParaRPr lang="en-US"/>
          </a:p>
        </p:txBody>
      </p:sp>
    </p:spTree>
    <p:extLst>
      <p:ext uri="{BB962C8B-B14F-4D97-AF65-F5344CB8AC3E}">
        <p14:creationId xmlns:p14="http://schemas.microsoft.com/office/powerpoint/2010/main" val="1180844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F2B42-A5CB-F350-B319-1ABA60544F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A24052-74CC-EE1B-15C5-6D82B0F0C3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081A56-84ED-98AD-A3AD-352509BEE2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BDF2BE-86EA-311F-34BD-585FCB80ED6D}"/>
              </a:ext>
            </a:extLst>
          </p:cNvPr>
          <p:cNvSpPr>
            <a:spLocks noGrp="1"/>
          </p:cNvSpPr>
          <p:nvPr>
            <p:ph type="sldNum" sz="quarter" idx="5"/>
          </p:nvPr>
        </p:nvSpPr>
        <p:spPr/>
        <p:txBody>
          <a:bodyPr/>
          <a:lstStyle/>
          <a:p>
            <a:fld id="{D250F3EC-4AB4-440E-88C8-3EFE72B6BE76}" type="slidenum">
              <a:rPr lang="en-US" smtClean="0"/>
              <a:t>54</a:t>
            </a:fld>
            <a:endParaRPr lang="en-US"/>
          </a:p>
        </p:txBody>
      </p:sp>
    </p:spTree>
    <p:extLst>
      <p:ext uri="{BB962C8B-B14F-4D97-AF65-F5344CB8AC3E}">
        <p14:creationId xmlns:p14="http://schemas.microsoft.com/office/powerpoint/2010/main" val="25422336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5B0A8-D516-6DE2-E9B5-E1EF30FBCF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14CBD7-70E2-9043-5A94-F791A460C2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D3B3D7-3CC8-1AFD-3078-74B1465366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0E31F5-D35E-574E-6890-6B908BFD8625}"/>
              </a:ext>
            </a:extLst>
          </p:cNvPr>
          <p:cNvSpPr>
            <a:spLocks noGrp="1"/>
          </p:cNvSpPr>
          <p:nvPr>
            <p:ph type="sldNum" sz="quarter" idx="5"/>
          </p:nvPr>
        </p:nvSpPr>
        <p:spPr/>
        <p:txBody>
          <a:bodyPr/>
          <a:lstStyle/>
          <a:p>
            <a:fld id="{D250F3EC-4AB4-440E-88C8-3EFE72B6BE76}" type="slidenum">
              <a:rPr lang="en-US" smtClean="0"/>
              <a:t>55</a:t>
            </a:fld>
            <a:endParaRPr lang="en-US"/>
          </a:p>
        </p:txBody>
      </p:sp>
    </p:spTree>
    <p:extLst>
      <p:ext uri="{BB962C8B-B14F-4D97-AF65-F5344CB8AC3E}">
        <p14:creationId xmlns:p14="http://schemas.microsoft.com/office/powerpoint/2010/main" val="38874377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BE977-FDA5-3C53-86BF-4C6694C017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DC38FD-8030-4BD7-D418-17AAAAB4DD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233999-8C25-EA81-BD86-614EE4E264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42B12F-890E-0E41-78B7-5FF181B604F6}"/>
              </a:ext>
            </a:extLst>
          </p:cNvPr>
          <p:cNvSpPr>
            <a:spLocks noGrp="1"/>
          </p:cNvSpPr>
          <p:nvPr>
            <p:ph type="sldNum" sz="quarter" idx="5"/>
          </p:nvPr>
        </p:nvSpPr>
        <p:spPr/>
        <p:txBody>
          <a:bodyPr/>
          <a:lstStyle/>
          <a:p>
            <a:fld id="{D250F3EC-4AB4-440E-88C8-3EFE72B6BE76}" type="slidenum">
              <a:rPr lang="en-US" smtClean="0"/>
              <a:t>56</a:t>
            </a:fld>
            <a:endParaRPr lang="en-US"/>
          </a:p>
        </p:txBody>
      </p:sp>
    </p:spTree>
    <p:extLst>
      <p:ext uri="{BB962C8B-B14F-4D97-AF65-F5344CB8AC3E}">
        <p14:creationId xmlns:p14="http://schemas.microsoft.com/office/powerpoint/2010/main" val="16150606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0A7E7-72B6-0EC2-96C8-DE6DBE209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AA1EF1-4DD5-5A9D-567B-8DF9F8D7AE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ACB31B-F94F-1F7B-631F-C9159B9BA8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4328C1-C963-9E7A-7748-E0B4BCF0C792}"/>
              </a:ext>
            </a:extLst>
          </p:cNvPr>
          <p:cNvSpPr>
            <a:spLocks noGrp="1"/>
          </p:cNvSpPr>
          <p:nvPr>
            <p:ph type="sldNum" sz="quarter" idx="5"/>
          </p:nvPr>
        </p:nvSpPr>
        <p:spPr/>
        <p:txBody>
          <a:bodyPr/>
          <a:lstStyle/>
          <a:p>
            <a:fld id="{D250F3EC-4AB4-440E-88C8-3EFE72B6BE76}" type="slidenum">
              <a:rPr lang="en-US" smtClean="0"/>
              <a:t>58</a:t>
            </a:fld>
            <a:endParaRPr lang="en-US"/>
          </a:p>
        </p:txBody>
      </p:sp>
    </p:spTree>
    <p:extLst>
      <p:ext uri="{BB962C8B-B14F-4D97-AF65-F5344CB8AC3E}">
        <p14:creationId xmlns:p14="http://schemas.microsoft.com/office/powerpoint/2010/main" val="23902773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16657-9DEA-04BD-283F-89B8D8079C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6CAA84-18C3-79CC-AF88-9152327263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60BA0F-4D0E-C165-F962-0542A61466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519083-5B13-8166-AD93-9EEEE4B4FE8F}"/>
              </a:ext>
            </a:extLst>
          </p:cNvPr>
          <p:cNvSpPr>
            <a:spLocks noGrp="1"/>
          </p:cNvSpPr>
          <p:nvPr>
            <p:ph type="sldNum" sz="quarter" idx="5"/>
          </p:nvPr>
        </p:nvSpPr>
        <p:spPr/>
        <p:txBody>
          <a:bodyPr/>
          <a:lstStyle/>
          <a:p>
            <a:fld id="{D250F3EC-4AB4-440E-88C8-3EFE72B6BE76}" type="slidenum">
              <a:rPr lang="en-US" smtClean="0"/>
              <a:t>59</a:t>
            </a:fld>
            <a:endParaRPr lang="en-US"/>
          </a:p>
        </p:txBody>
      </p:sp>
    </p:spTree>
    <p:extLst>
      <p:ext uri="{BB962C8B-B14F-4D97-AF65-F5344CB8AC3E}">
        <p14:creationId xmlns:p14="http://schemas.microsoft.com/office/powerpoint/2010/main" val="30513573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750A9-63DC-2292-3E3B-30E9B439C8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587DA1-4077-2E6E-13CB-E049C3710B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FC1975-FF58-5471-84B6-F679808F50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9983E1-2200-44E4-54F8-C1591D8B7951}"/>
              </a:ext>
            </a:extLst>
          </p:cNvPr>
          <p:cNvSpPr>
            <a:spLocks noGrp="1"/>
          </p:cNvSpPr>
          <p:nvPr>
            <p:ph type="sldNum" sz="quarter" idx="5"/>
          </p:nvPr>
        </p:nvSpPr>
        <p:spPr/>
        <p:txBody>
          <a:bodyPr/>
          <a:lstStyle/>
          <a:p>
            <a:fld id="{D250F3EC-4AB4-440E-88C8-3EFE72B6BE76}" type="slidenum">
              <a:rPr lang="en-US" smtClean="0"/>
              <a:t>60</a:t>
            </a:fld>
            <a:endParaRPr lang="en-US"/>
          </a:p>
        </p:txBody>
      </p:sp>
    </p:spTree>
    <p:extLst>
      <p:ext uri="{BB962C8B-B14F-4D97-AF65-F5344CB8AC3E}">
        <p14:creationId xmlns:p14="http://schemas.microsoft.com/office/powerpoint/2010/main" val="18651075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B0784-4D4C-9081-168E-FA61A6E029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D163F6-BC1D-4911-D4D1-DF23B2BE2F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381D18-DA68-A654-C11A-E1610DE472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0F0AB0-5602-4B33-4F14-34A475992805}"/>
              </a:ext>
            </a:extLst>
          </p:cNvPr>
          <p:cNvSpPr>
            <a:spLocks noGrp="1"/>
          </p:cNvSpPr>
          <p:nvPr>
            <p:ph type="sldNum" sz="quarter" idx="5"/>
          </p:nvPr>
        </p:nvSpPr>
        <p:spPr/>
        <p:txBody>
          <a:bodyPr/>
          <a:lstStyle/>
          <a:p>
            <a:fld id="{D250F3EC-4AB4-440E-88C8-3EFE72B6BE76}" type="slidenum">
              <a:rPr lang="en-US" smtClean="0"/>
              <a:t>61</a:t>
            </a:fld>
            <a:endParaRPr lang="en-US"/>
          </a:p>
        </p:txBody>
      </p:sp>
    </p:spTree>
    <p:extLst>
      <p:ext uri="{BB962C8B-B14F-4D97-AF65-F5344CB8AC3E}">
        <p14:creationId xmlns:p14="http://schemas.microsoft.com/office/powerpoint/2010/main" val="15127166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95AE4-8A61-12B7-AEC0-75C621FA16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566613-ECF9-3173-D463-59AB660FCF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0D179-6423-B02C-AAED-8BE7284FEC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6BAAB4-A170-B001-B953-1FA947DFB305}"/>
              </a:ext>
            </a:extLst>
          </p:cNvPr>
          <p:cNvSpPr>
            <a:spLocks noGrp="1"/>
          </p:cNvSpPr>
          <p:nvPr>
            <p:ph type="sldNum" sz="quarter" idx="5"/>
          </p:nvPr>
        </p:nvSpPr>
        <p:spPr/>
        <p:txBody>
          <a:bodyPr/>
          <a:lstStyle/>
          <a:p>
            <a:fld id="{D250F3EC-4AB4-440E-88C8-3EFE72B6BE76}" type="slidenum">
              <a:rPr lang="en-US" smtClean="0"/>
              <a:t>62</a:t>
            </a:fld>
            <a:endParaRPr lang="en-US"/>
          </a:p>
        </p:txBody>
      </p:sp>
    </p:spTree>
    <p:extLst>
      <p:ext uri="{BB962C8B-B14F-4D97-AF65-F5344CB8AC3E}">
        <p14:creationId xmlns:p14="http://schemas.microsoft.com/office/powerpoint/2010/main" val="14216423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3B21C-2B68-62B4-CAA9-B0E7F79AC5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C7513C-ACBF-688C-091D-F7973DDFD7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0B522A-748D-0B8D-6912-220C3D54B8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A2FC2F-B9BC-3921-228F-C304112EF52A}"/>
              </a:ext>
            </a:extLst>
          </p:cNvPr>
          <p:cNvSpPr>
            <a:spLocks noGrp="1"/>
          </p:cNvSpPr>
          <p:nvPr>
            <p:ph type="sldNum" sz="quarter" idx="5"/>
          </p:nvPr>
        </p:nvSpPr>
        <p:spPr/>
        <p:txBody>
          <a:bodyPr/>
          <a:lstStyle/>
          <a:p>
            <a:fld id="{D250F3EC-4AB4-440E-88C8-3EFE72B6BE76}" type="slidenum">
              <a:rPr lang="en-US" smtClean="0"/>
              <a:t>63</a:t>
            </a:fld>
            <a:endParaRPr lang="en-US"/>
          </a:p>
        </p:txBody>
      </p:sp>
    </p:spTree>
    <p:extLst>
      <p:ext uri="{BB962C8B-B14F-4D97-AF65-F5344CB8AC3E}">
        <p14:creationId xmlns:p14="http://schemas.microsoft.com/office/powerpoint/2010/main" val="36434928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574B8-9FE7-C4AB-5F47-00D2060049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BF19A2-0EC8-611A-AD95-3EFFA0948C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EA1FC1-03CA-3628-B2BA-B915E82985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126202-F9A2-4F77-997E-AB7EB3C6C822}"/>
              </a:ext>
            </a:extLst>
          </p:cNvPr>
          <p:cNvSpPr>
            <a:spLocks noGrp="1"/>
          </p:cNvSpPr>
          <p:nvPr>
            <p:ph type="sldNum" sz="quarter" idx="5"/>
          </p:nvPr>
        </p:nvSpPr>
        <p:spPr/>
        <p:txBody>
          <a:bodyPr/>
          <a:lstStyle/>
          <a:p>
            <a:fld id="{D250F3EC-4AB4-440E-88C8-3EFE72B6BE76}" type="slidenum">
              <a:rPr lang="en-US" smtClean="0"/>
              <a:t>64</a:t>
            </a:fld>
            <a:endParaRPr lang="en-US"/>
          </a:p>
        </p:txBody>
      </p:sp>
    </p:spTree>
    <p:extLst>
      <p:ext uri="{BB962C8B-B14F-4D97-AF65-F5344CB8AC3E}">
        <p14:creationId xmlns:p14="http://schemas.microsoft.com/office/powerpoint/2010/main" val="15448204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981AB-ECBF-26A4-D8C7-D6B46F3D29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B6C709-94F4-BC1C-3D31-C417346D68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001F46-1757-B8B7-3C11-9170006C8C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EA069E-C383-A9AE-B2EF-E850C49F9C45}"/>
              </a:ext>
            </a:extLst>
          </p:cNvPr>
          <p:cNvSpPr>
            <a:spLocks noGrp="1"/>
          </p:cNvSpPr>
          <p:nvPr>
            <p:ph type="sldNum" sz="quarter" idx="5"/>
          </p:nvPr>
        </p:nvSpPr>
        <p:spPr/>
        <p:txBody>
          <a:bodyPr/>
          <a:lstStyle/>
          <a:p>
            <a:fld id="{D250F3EC-4AB4-440E-88C8-3EFE72B6BE76}" type="slidenum">
              <a:rPr lang="en-US" smtClean="0"/>
              <a:t>65</a:t>
            </a:fld>
            <a:endParaRPr lang="en-US"/>
          </a:p>
        </p:txBody>
      </p:sp>
    </p:spTree>
    <p:extLst>
      <p:ext uri="{BB962C8B-B14F-4D97-AF65-F5344CB8AC3E}">
        <p14:creationId xmlns:p14="http://schemas.microsoft.com/office/powerpoint/2010/main" val="5717399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71F0D-22C9-680C-4AD2-27C5B4E512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D53DE8-B9B1-1633-AEE5-C7BA624DA9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61B7B3-122A-B70E-EFB1-EE43761FF0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AF450C-551B-B4A9-7934-6D46048B2F7E}"/>
              </a:ext>
            </a:extLst>
          </p:cNvPr>
          <p:cNvSpPr>
            <a:spLocks noGrp="1"/>
          </p:cNvSpPr>
          <p:nvPr>
            <p:ph type="sldNum" sz="quarter" idx="5"/>
          </p:nvPr>
        </p:nvSpPr>
        <p:spPr/>
        <p:txBody>
          <a:bodyPr/>
          <a:lstStyle/>
          <a:p>
            <a:fld id="{D250F3EC-4AB4-440E-88C8-3EFE72B6BE76}" type="slidenum">
              <a:rPr lang="en-US" smtClean="0"/>
              <a:t>66</a:t>
            </a:fld>
            <a:endParaRPr lang="en-US"/>
          </a:p>
        </p:txBody>
      </p:sp>
    </p:spTree>
    <p:extLst>
      <p:ext uri="{BB962C8B-B14F-4D97-AF65-F5344CB8AC3E}">
        <p14:creationId xmlns:p14="http://schemas.microsoft.com/office/powerpoint/2010/main" val="8659923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DE532-481A-259A-7C3A-2D961983E4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5705D5-DB91-56BC-EB57-D48CCF2241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7454F-A542-D843-9A35-0D2DC2CE6E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6FF512-914C-E031-1574-ADE9C18F462A}"/>
              </a:ext>
            </a:extLst>
          </p:cNvPr>
          <p:cNvSpPr>
            <a:spLocks noGrp="1"/>
          </p:cNvSpPr>
          <p:nvPr>
            <p:ph type="sldNum" sz="quarter" idx="5"/>
          </p:nvPr>
        </p:nvSpPr>
        <p:spPr/>
        <p:txBody>
          <a:bodyPr/>
          <a:lstStyle/>
          <a:p>
            <a:fld id="{D250F3EC-4AB4-440E-88C8-3EFE72B6BE76}" type="slidenum">
              <a:rPr lang="en-US" smtClean="0"/>
              <a:t>67</a:t>
            </a:fld>
            <a:endParaRPr lang="en-US"/>
          </a:p>
        </p:txBody>
      </p:sp>
    </p:spTree>
    <p:extLst>
      <p:ext uri="{BB962C8B-B14F-4D97-AF65-F5344CB8AC3E}">
        <p14:creationId xmlns:p14="http://schemas.microsoft.com/office/powerpoint/2010/main" val="20534252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05CCB-149F-462F-4877-7963C0337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F45CCA-CDE2-C0B5-EE60-8405E1A918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FEB580-E7EB-E4CB-1BFD-C54FAB73CE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11EE9A-1A71-8586-3E97-9C7E757C764F}"/>
              </a:ext>
            </a:extLst>
          </p:cNvPr>
          <p:cNvSpPr>
            <a:spLocks noGrp="1"/>
          </p:cNvSpPr>
          <p:nvPr>
            <p:ph type="sldNum" sz="quarter" idx="5"/>
          </p:nvPr>
        </p:nvSpPr>
        <p:spPr/>
        <p:txBody>
          <a:bodyPr/>
          <a:lstStyle/>
          <a:p>
            <a:fld id="{D250F3EC-4AB4-440E-88C8-3EFE72B6BE76}" type="slidenum">
              <a:rPr lang="en-US" smtClean="0"/>
              <a:t>68</a:t>
            </a:fld>
            <a:endParaRPr lang="en-US"/>
          </a:p>
        </p:txBody>
      </p:sp>
    </p:spTree>
    <p:extLst>
      <p:ext uri="{BB962C8B-B14F-4D97-AF65-F5344CB8AC3E}">
        <p14:creationId xmlns:p14="http://schemas.microsoft.com/office/powerpoint/2010/main" val="193125349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34B27-DECA-DD09-8BD4-DCB9E50C03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97DF95-5F9F-AA24-B393-AFBE242110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E9BBB9-50F6-6D81-3688-B5E7849E3D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F7270E-D8B4-55D2-8DC2-51C2EFC1077C}"/>
              </a:ext>
            </a:extLst>
          </p:cNvPr>
          <p:cNvSpPr>
            <a:spLocks noGrp="1"/>
          </p:cNvSpPr>
          <p:nvPr>
            <p:ph type="sldNum" sz="quarter" idx="5"/>
          </p:nvPr>
        </p:nvSpPr>
        <p:spPr/>
        <p:txBody>
          <a:bodyPr/>
          <a:lstStyle/>
          <a:p>
            <a:fld id="{D250F3EC-4AB4-440E-88C8-3EFE72B6BE76}" type="slidenum">
              <a:rPr lang="en-US" smtClean="0"/>
              <a:t>69</a:t>
            </a:fld>
            <a:endParaRPr lang="en-US"/>
          </a:p>
        </p:txBody>
      </p:sp>
    </p:spTree>
    <p:extLst>
      <p:ext uri="{BB962C8B-B14F-4D97-AF65-F5344CB8AC3E}">
        <p14:creationId xmlns:p14="http://schemas.microsoft.com/office/powerpoint/2010/main" val="8079167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BE142-5CE6-6D5F-16E5-A09EB08014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AE569A-EABE-17FA-14C4-0D28D68A0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13CE4D-3D0A-0EBD-7B3C-5252FA841E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0196B7-6736-CAB4-1956-38B67B3E02EF}"/>
              </a:ext>
            </a:extLst>
          </p:cNvPr>
          <p:cNvSpPr>
            <a:spLocks noGrp="1"/>
          </p:cNvSpPr>
          <p:nvPr>
            <p:ph type="sldNum" sz="quarter" idx="5"/>
          </p:nvPr>
        </p:nvSpPr>
        <p:spPr/>
        <p:txBody>
          <a:bodyPr/>
          <a:lstStyle/>
          <a:p>
            <a:fld id="{D250F3EC-4AB4-440E-88C8-3EFE72B6BE76}" type="slidenum">
              <a:rPr lang="en-US" smtClean="0"/>
              <a:t>70</a:t>
            </a:fld>
            <a:endParaRPr lang="en-US"/>
          </a:p>
        </p:txBody>
      </p:sp>
    </p:spTree>
    <p:extLst>
      <p:ext uri="{BB962C8B-B14F-4D97-AF65-F5344CB8AC3E}">
        <p14:creationId xmlns:p14="http://schemas.microsoft.com/office/powerpoint/2010/main" val="11826602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D9C68-EB03-67D0-78D5-C5D3DF6930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AD0DA3-0BE2-5CF1-CCCF-63DE9879E0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C02916-2077-C93F-E9B4-F524DA9B79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600DC9-C36F-B27A-748A-242EECB95E23}"/>
              </a:ext>
            </a:extLst>
          </p:cNvPr>
          <p:cNvSpPr>
            <a:spLocks noGrp="1"/>
          </p:cNvSpPr>
          <p:nvPr>
            <p:ph type="sldNum" sz="quarter" idx="5"/>
          </p:nvPr>
        </p:nvSpPr>
        <p:spPr/>
        <p:txBody>
          <a:bodyPr/>
          <a:lstStyle/>
          <a:p>
            <a:fld id="{D250F3EC-4AB4-440E-88C8-3EFE72B6BE76}" type="slidenum">
              <a:rPr lang="en-US" smtClean="0"/>
              <a:t>71</a:t>
            </a:fld>
            <a:endParaRPr lang="en-US"/>
          </a:p>
        </p:txBody>
      </p:sp>
    </p:spTree>
    <p:extLst>
      <p:ext uri="{BB962C8B-B14F-4D97-AF65-F5344CB8AC3E}">
        <p14:creationId xmlns:p14="http://schemas.microsoft.com/office/powerpoint/2010/main" val="21075757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B4349-2A10-925A-BF77-9EF2616879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5CE976-EF8B-C12C-51BE-DFB9827C5B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AAC4D2-F502-0809-F31B-F5E714F46F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8F54F4-1A3E-C82A-309D-C0D9CF6362D1}"/>
              </a:ext>
            </a:extLst>
          </p:cNvPr>
          <p:cNvSpPr>
            <a:spLocks noGrp="1"/>
          </p:cNvSpPr>
          <p:nvPr>
            <p:ph type="sldNum" sz="quarter" idx="5"/>
          </p:nvPr>
        </p:nvSpPr>
        <p:spPr/>
        <p:txBody>
          <a:bodyPr/>
          <a:lstStyle/>
          <a:p>
            <a:fld id="{D250F3EC-4AB4-440E-88C8-3EFE72B6BE76}" type="slidenum">
              <a:rPr lang="en-US" smtClean="0"/>
              <a:t>72</a:t>
            </a:fld>
            <a:endParaRPr lang="en-US"/>
          </a:p>
        </p:txBody>
      </p:sp>
    </p:spTree>
    <p:extLst>
      <p:ext uri="{BB962C8B-B14F-4D97-AF65-F5344CB8AC3E}">
        <p14:creationId xmlns:p14="http://schemas.microsoft.com/office/powerpoint/2010/main" val="294568488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831AF-F5FD-C064-D06C-DAA33FD87D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1D8D3D-541E-1076-0C0E-46F339268A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BC8A1-795A-0F57-09EC-35FA97F110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5D4A26-41CB-F1AC-5A28-F317A5EE43EF}"/>
              </a:ext>
            </a:extLst>
          </p:cNvPr>
          <p:cNvSpPr>
            <a:spLocks noGrp="1"/>
          </p:cNvSpPr>
          <p:nvPr>
            <p:ph type="sldNum" sz="quarter" idx="5"/>
          </p:nvPr>
        </p:nvSpPr>
        <p:spPr/>
        <p:txBody>
          <a:bodyPr/>
          <a:lstStyle/>
          <a:p>
            <a:fld id="{D250F3EC-4AB4-440E-88C8-3EFE72B6BE76}" type="slidenum">
              <a:rPr lang="en-US" smtClean="0"/>
              <a:t>73</a:t>
            </a:fld>
            <a:endParaRPr lang="en-US"/>
          </a:p>
        </p:txBody>
      </p:sp>
    </p:spTree>
    <p:extLst>
      <p:ext uri="{BB962C8B-B14F-4D97-AF65-F5344CB8AC3E}">
        <p14:creationId xmlns:p14="http://schemas.microsoft.com/office/powerpoint/2010/main" val="16515137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96FA9-6750-ACB6-6D11-F46CA0234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B16E0A-756C-49A2-96AB-A45CB5334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6E4FCB-EBD0-1143-59C8-8661BAEA1B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D1BA7C-9E42-5881-7E06-E96B84EF37CC}"/>
              </a:ext>
            </a:extLst>
          </p:cNvPr>
          <p:cNvSpPr>
            <a:spLocks noGrp="1"/>
          </p:cNvSpPr>
          <p:nvPr>
            <p:ph type="sldNum" sz="quarter" idx="5"/>
          </p:nvPr>
        </p:nvSpPr>
        <p:spPr/>
        <p:txBody>
          <a:bodyPr/>
          <a:lstStyle/>
          <a:p>
            <a:fld id="{D250F3EC-4AB4-440E-88C8-3EFE72B6BE76}" type="slidenum">
              <a:rPr lang="en-US" smtClean="0"/>
              <a:t>74</a:t>
            </a:fld>
            <a:endParaRPr lang="en-US"/>
          </a:p>
        </p:txBody>
      </p:sp>
    </p:spTree>
    <p:extLst>
      <p:ext uri="{BB962C8B-B14F-4D97-AF65-F5344CB8AC3E}">
        <p14:creationId xmlns:p14="http://schemas.microsoft.com/office/powerpoint/2010/main" val="211200994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7DF2B-798D-D40D-8101-CC16CBF3B1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255FCF-5CA5-5DFD-0BFB-0B6F24285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D81F48-E086-5B92-7D54-587A6D5F49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13AE52-5949-2D35-FC06-4A2D1A1A5701}"/>
              </a:ext>
            </a:extLst>
          </p:cNvPr>
          <p:cNvSpPr>
            <a:spLocks noGrp="1"/>
          </p:cNvSpPr>
          <p:nvPr>
            <p:ph type="sldNum" sz="quarter" idx="5"/>
          </p:nvPr>
        </p:nvSpPr>
        <p:spPr/>
        <p:txBody>
          <a:bodyPr/>
          <a:lstStyle/>
          <a:p>
            <a:fld id="{D250F3EC-4AB4-440E-88C8-3EFE72B6BE76}" type="slidenum">
              <a:rPr lang="en-US" smtClean="0"/>
              <a:t>75</a:t>
            </a:fld>
            <a:endParaRPr lang="en-US"/>
          </a:p>
        </p:txBody>
      </p:sp>
    </p:spTree>
    <p:extLst>
      <p:ext uri="{BB962C8B-B14F-4D97-AF65-F5344CB8AC3E}">
        <p14:creationId xmlns:p14="http://schemas.microsoft.com/office/powerpoint/2010/main" val="22884462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4EEA3-CBDF-532B-5771-697060DCB9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DACC91-5AEE-9A24-42B0-1A3020C26A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D5514B-2F64-CD99-62EA-B78CC8B979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141AAC-AC57-0F16-2D88-DD56B9920FBA}"/>
              </a:ext>
            </a:extLst>
          </p:cNvPr>
          <p:cNvSpPr>
            <a:spLocks noGrp="1"/>
          </p:cNvSpPr>
          <p:nvPr>
            <p:ph type="sldNum" sz="quarter" idx="5"/>
          </p:nvPr>
        </p:nvSpPr>
        <p:spPr/>
        <p:txBody>
          <a:bodyPr/>
          <a:lstStyle/>
          <a:p>
            <a:fld id="{D250F3EC-4AB4-440E-88C8-3EFE72B6BE76}" type="slidenum">
              <a:rPr lang="en-US" smtClean="0"/>
              <a:t>76</a:t>
            </a:fld>
            <a:endParaRPr lang="en-US"/>
          </a:p>
        </p:txBody>
      </p:sp>
    </p:spTree>
    <p:extLst>
      <p:ext uri="{BB962C8B-B14F-4D97-AF65-F5344CB8AC3E}">
        <p14:creationId xmlns:p14="http://schemas.microsoft.com/office/powerpoint/2010/main" val="18023093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DC54C-88C7-5F79-0A83-1A41B2E8B1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3A565F-BF45-E44D-1A39-0ECF85402D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FE40C8-0DAA-F9D2-D4A0-130D6E3FF6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175301-62EF-659E-A641-5955A25A30CA}"/>
              </a:ext>
            </a:extLst>
          </p:cNvPr>
          <p:cNvSpPr>
            <a:spLocks noGrp="1"/>
          </p:cNvSpPr>
          <p:nvPr>
            <p:ph type="sldNum" sz="quarter" idx="5"/>
          </p:nvPr>
        </p:nvSpPr>
        <p:spPr/>
        <p:txBody>
          <a:bodyPr/>
          <a:lstStyle/>
          <a:p>
            <a:fld id="{D250F3EC-4AB4-440E-88C8-3EFE72B6BE76}" type="slidenum">
              <a:rPr lang="en-US" smtClean="0"/>
              <a:t>77</a:t>
            </a:fld>
            <a:endParaRPr lang="en-US"/>
          </a:p>
        </p:txBody>
      </p:sp>
    </p:spTree>
    <p:extLst>
      <p:ext uri="{BB962C8B-B14F-4D97-AF65-F5344CB8AC3E}">
        <p14:creationId xmlns:p14="http://schemas.microsoft.com/office/powerpoint/2010/main" val="251899102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32BCE-8E7D-3942-6592-C08E61E25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3CBC36-71D7-99B0-9EA7-748D52B4F8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A353C6-A3A7-9D32-7B2F-6220A7E992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C6D3B5-B5F4-D558-2B3D-1F18BF78D53A}"/>
              </a:ext>
            </a:extLst>
          </p:cNvPr>
          <p:cNvSpPr>
            <a:spLocks noGrp="1"/>
          </p:cNvSpPr>
          <p:nvPr>
            <p:ph type="sldNum" sz="quarter" idx="5"/>
          </p:nvPr>
        </p:nvSpPr>
        <p:spPr/>
        <p:txBody>
          <a:bodyPr/>
          <a:lstStyle/>
          <a:p>
            <a:fld id="{D250F3EC-4AB4-440E-88C8-3EFE72B6BE76}" type="slidenum">
              <a:rPr lang="en-US" smtClean="0"/>
              <a:t>78</a:t>
            </a:fld>
            <a:endParaRPr lang="en-US"/>
          </a:p>
        </p:txBody>
      </p:sp>
    </p:spTree>
    <p:extLst>
      <p:ext uri="{BB962C8B-B14F-4D97-AF65-F5344CB8AC3E}">
        <p14:creationId xmlns:p14="http://schemas.microsoft.com/office/powerpoint/2010/main" val="38135549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8BF95-39DB-CF4E-A6BB-B856A1AC3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662630-3417-66F4-7C2F-E9E406E99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B813D6-AF68-68EF-0CEE-BB0F468BA1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696793-2646-5637-B2A0-A485D732EDD7}"/>
              </a:ext>
            </a:extLst>
          </p:cNvPr>
          <p:cNvSpPr>
            <a:spLocks noGrp="1"/>
          </p:cNvSpPr>
          <p:nvPr>
            <p:ph type="sldNum" sz="quarter" idx="5"/>
          </p:nvPr>
        </p:nvSpPr>
        <p:spPr/>
        <p:txBody>
          <a:bodyPr/>
          <a:lstStyle/>
          <a:p>
            <a:fld id="{D250F3EC-4AB4-440E-88C8-3EFE72B6BE76}" type="slidenum">
              <a:rPr lang="en-US" smtClean="0"/>
              <a:t>79</a:t>
            </a:fld>
            <a:endParaRPr lang="en-US"/>
          </a:p>
        </p:txBody>
      </p:sp>
    </p:spTree>
    <p:extLst>
      <p:ext uri="{BB962C8B-B14F-4D97-AF65-F5344CB8AC3E}">
        <p14:creationId xmlns:p14="http://schemas.microsoft.com/office/powerpoint/2010/main" val="190371545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0C1D7-4B0E-5250-F414-4518945389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9C94AE-CB72-B918-65E5-421799EC39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26BA36-E2B9-5263-DA51-A042235710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F6C82D-D123-7AF7-3103-3174BD4D36BF}"/>
              </a:ext>
            </a:extLst>
          </p:cNvPr>
          <p:cNvSpPr>
            <a:spLocks noGrp="1"/>
          </p:cNvSpPr>
          <p:nvPr>
            <p:ph type="sldNum" sz="quarter" idx="5"/>
          </p:nvPr>
        </p:nvSpPr>
        <p:spPr/>
        <p:txBody>
          <a:bodyPr/>
          <a:lstStyle/>
          <a:p>
            <a:fld id="{D250F3EC-4AB4-440E-88C8-3EFE72B6BE76}" type="slidenum">
              <a:rPr lang="en-US" smtClean="0"/>
              <a:t>80</a:t>
            </a:fld>
            <a:endParaRPr lang="en-US"/>
          </a:p>
        </p:txBody>
      </p:sp>
    </p:spTree>
    <p:extLst>
      <p:ext uri="{BB962C8B-B14F-4D97-AF65-F5344CB8AC3E}">
        <p14:creationId xmlns:p14="http://schemas.microsoft.com/office/powerpoint/2010/main" val="288402922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12280-F6CC-F907-5680-A74130C348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696179-9467-8A7A-A30B-AD53FC14ED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1AB2CD-944F-9E6E-7435-5644B00ECF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21F4B8-C73E-1DD2-5D15-4577B9D11BCB}"/>
              </a:ext>
            </a:extLst>
          </p:cNvPr>
          <p:cNvSpPr>
            <a:spLocks noGrp="1"/>
          </p:cNvSpPr>
          <p:nvPr>
            <p:ph type="sldNum" sz="quarter" idx="5"/>
          </p:nvPr>
        </p:nvSpPr>
        <p:spPr/>
        <p:txBody>
          <a:bodyPr/>
          <a:lstStyle/>
          <a:p>
            <a:fld id="{D250F3EC-4AB4-440E-88C8-3EFE72B6BE76}" type="slidenum">
              <a:rPr lang="en-US" smtClean="0"/>
              <a:t>81</a:t>
            </a:fld>
            <a:endParaRPr lang="en-US"/>
          </a:p>
        </p:txBody>
      </p:sp>
    </p:spTree>
    <p:extLst>
      <p:ext uri="{BB962C8B-B14F-4D97-AF65-F5344CB8AC3E}">
        <p14:creationId xmlns:p14="http://schemas.microsoft.com/office/powerpoint/2010/main" val="18328717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944C5-633C-5764-C338-3FB1510B98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24AC1D-6EBC-C07F-EC7F-36399AD017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937975-430E-8B69-10D2-FB6A9842BC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F22FD2-4549-3D2B-18DF-A1BA9E27F649}"/>
              </a:ext>
            </a:extLst>
          </p:cNvPr>
          <p:cNvSpPr>
            <a:spLocks noGrp="1"/>
          </p:cNvSpPr>
          <p:nvPr>
            <p:ph type="sldNum" sz="quarter" idx="5"/>
          </p:nvPr>
        </p:nvSpPr>
        <p:spPr/>
        <p:txBody>
          <a:bodyPr/>
          <a:lstStyle/>
          <a:p>
            <a:fld id="{D250F3EC-4AB4-440E-88C8-3EFE72B6BE76}" type="slidenum">
              <a:rPr lang="en-US" smtClean="0"/>
              <a:t>82</a:t>
            </a:fld>
            <a:endParaRPr lang="en-US"/>
          </a:p>
        </p:txBody>
      </p:sp>
    </p:spTree>
    <p:extLst>
      <p:ext uri="{BB962C8B-B14F-4D97-AF65-F5344CB8AC3E}">
        <p14:creationId xmlns:p14="http://schemas.microsoft.com/office/powerpoint/2010/main" val="19410421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CC69C-9F18-0734-11F0-54114C58C1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A14058-8629-6F8E-1A3E-8F570DF16C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4938A8-66E6-16EE-2AF0-DCD188BDC8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AAD667-23E4-8B15-F4E0-39E71C3115C8}"/>
              </a:ext>
            </a:extLst>
          </p:cNvPr>
          <p:cNvSpPr>
            <a:spLocks noGrp="1"/>
          </p:cNvSpPr>
          <p:nvPr>
            <p:ph type="sldNum" sz="quarter" idx="5"/>
          </p:nvPr>
        </p:nvSpPr>
        <p:spPr/>
        <p:txBody>
          <a:bodyPr/>
          <a:lstStyle/>
          <a:p>
            <a:fld id="{D250F3EC-4AB4-440E-88C8-3EFE72B6BE76}" type="slidenum">
              <a:rPr lang="en-US" smtClean="0"/>
              <a:t>83</a:t>
            </a:fld>
            <a:endParaRPr lang="en-US"/>
          </a:p>
        </p:txBody>
      </p:sp>
    </p:spTree>
    <p:extLst>
      <p:ext uri="{BB962C8B-B14F-4D97-AF65-F5344CB8AC3E}">
        <p14:creationId xmlns:p14="http://schemas.microsoft.com/office/powerpoint/2010/main" val="38140134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CDC12-9C2C-C847-CFB8-1BD36F237E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B81C8E-1833-5ABA-7971-AF9ADA656F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C9734-2B5E-7FC5-986A-05B1BFE93F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C67D39-FBAB-4F16-2B21-85FDA4C8D186}"/>
              </a:ext>
            </a:extLst>
          </p:cNvPr>
          <p:cNvSpPr>
            <a:spLocks noGrp="1"/>
          </p:cNvSpPr>
          <p:nvPr>
            <p:ph type="sldNum" sz="quarter" idx="5"/>
          </p:nvPr>
        </p:nvSpPr>
        <p:spPr/>
        <p:txBody>
          <a:bodyPr/>
          <a:lstStyle/>
          <a:p>
            <a:fld id="{D250F3EC-4AB4-440E-88C8-3EFE72B6BE76}" type="slidenum">
              <a:rPr lang="en-US" smtClean="0"/>
              <a:t>84</a:t>
            </a:fld>
            <a:endParaRPr lang="en-US"/>
          </a:p>
        </p:txBody>
      </p:sp>
    </p:spTree>
    <p:extLst>
      <p:ext uri="{BB962C8B-B14F-4D97-AF65-F5344CB8AC3E}">
        <p14:creationId xmlns:p14="http://schemas.microsoft.com/office/powerpoint/2010/main" val="2171906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6394891"/>
            <a:ext cx="2844800" cy="365125"/>
          </a:xfrm>
        </p:spPr>
        <p:txBody>
          <a:bodyPr/>
          <a:lstStyle>
            <a:lvl1pPr>
              <a:defRPr>
                <a:solidFill>
                  <a:schemeClr val="accent1">
                    <a:lumMod val="75000"/>
                    <a:lumOff val="25000"/>
                  </a:schemeClr>
                </a:solidFill>
              </a:defRPr>
            </a:lvl1pPr>
          </a:lstStyle>
          <a:p>
            <a:endParaRPr lang="en-US"/>
          </a:p>
        </p:txBody>
      </p:sp>
      <p:sp>
        <p:nvSpPr>
          <p:cNvPr id="5" name="Footer Placeholder 4"/>
          <p:cNvSpPr>
            <a:spLocks noGrp="1"/>
          </p:cNvSpPr>
          <p:nvPr>
            <p:ph type="ftr" sz="quarter" idx="11"/>
          </p:nvPr>
        </p:nvSpPr>
        <p:spPr>
          <a:xfrm>
            <a:off x="581192" y="6390565"/>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6394891"/>
            <a:ext cx="1016440" cy="365125"/>
          </a:xfrm>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12355390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66575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460438"/>
          </a:xfrm>
        </p:spPr>
        <p:txBody>
          <a:bodyPr/>
          <a:lstStyle/>
          <a:p>
            <a:r>
              <a:rPr lang="en-US" dirty="0"/>
              <a:t>Click to edit Master title style</a:t>
            </a:r>
          </a:p>
        </p:txBody>
      </p:sp>
      <p:sp>
        <p:nvSpPr>
          <p:cNvPr id="3" name="Content Placeholder 2"/>
          <p:cNvSpPr>
            <a:spLocks noGrp="1"/>
          </p:cNvSpPr>
          <p:nvPr>
            <p:ph idx="1"/>
          </p:nvPr>
        </p:nvSpPr>
        <p:spPr>
          <a:xfrm>
            <a:off x="581192" y="1367909"/>
            <a:ext cx="11029615" cy="48974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605951" y="6387211"/>
            <a:ext cx="2844799" cy="365125"/>
          </a:xfrm>
        </p:spPr>
        <p:txBody>
          <a:bodyPr/>
          <a:lstStyle/>
          <a:p>
            <a:endParaRPr lang="en-US" dirty="0"/>
          </a:p>
        </p:txBody>
      </p:sp>
      <p:sp>
        <p:nvSpPr>
          <p:cNvPr id="5" name="Footer Placeholder 4"/>
          <p:cNvSpPr>
            <a:spLocks noGrp="1"/>
          </p:cNvSpPr>
          <p:nvPr>
            <p:ph type="ftr" sz="quarter" idx="11"/>
          </p:nvPr>
        </p:nvSpPr>
        <p:spPr>
          <a:xfrm>
            <a:off x="581192" y="6382885"/>
            <a:ext cx="6917210" cy="365125"/>
          </a:xfrm>
        </p:spPr>
        <p:txBody>
          <a:bodyPr/>
          <a:lstStyle/>
          <a:p>
            <a:endParaRPr lang="en-US"/>
          </a:p>
        </p:txBody>
      </p:sp>
      <p:sp>
        <p:nvSpPr>
          <p:cNvPr id="6" name="Slide Number Placeholder 5"/>
          <p:cNvSpPr>
            <a:spLocks noGrp="1"/>
          </p:cNvSpPr>
          <p:nvPr>
            <p:ph type="sldNum" sz="quarter" idx="12"/>
          </p:nvPr>
        </p:nvSpPr>
        <p:spPr>
          <a:xfrm>
            <a:off x="10558300" y="6387211"/>
            <a:ext cx="1052508" cy="365125"/>
          </a:xfrm>
        </p:spPr>
        <p:txBody>
          <a:bodyPr/>
          <a:lstStyle/>
          <a:p>
            <a:endParaRPr lang="en-US" dirty="0"/>
          </a:p>
          <a:p>
            <a:endParaRPr lang="en-US" dirty="0"/>
          </a:p>
          <a:p>
            <a:fld id="{3AE9CE0A-D5EE-46AB-A0D2-7A194B3FB90B}" type="slidenum">
              <a:rPr lang="en-US" smtClean="0"/>
              <a:pPr/>
              <a:t>‹#›</a:t>
            </a:fld>
            <a:endParaRPr lang="en-US" dirty="0"/>
          </a:p>
        </p:txBody>
      </p:sp>
    </p:spTree>
    <p:extLst>
      <p:ext uri="{BB962C8B-B14F-4D97-AF65-F5344CB8AC3E}">
        <p14:creationId xmlns:p14="http://schemas.microsoft.com/office/powerpoint/2010/main" val="4172347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4182014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E9CE0A-D5EE-46AB-A0D2-7A194B3FB90B}" type="slidenum">
              <a:rPr lang="en-US" smtClean="0"/>
              <a:t>‹#›</a:t>
            </a:fld>
            <a:endParaRPr lang="en-US"/>
          </a:p>
        </p:txBody>
      </p:sp>
      <p:sp>
        <p:nvSpPr>
          <p:cNvPr id="9" name="Rectangle 8">
            <a:extLst>
              <a:ext uri="{FF2B5EF4-FFF2-40B4-BE49-F238E27FC236}">
                <a16:creationId xmlns:a16="http://schemas.microsoft.com/office/drawing/2014/main" id="{3A7BA0AA-B53B-4D82-B7DF-6E8F34D31459}"/>
              </a:ext>
            </a:extLst>
          </p:cNvPr>
          <p:cNvSpPr/>
          <p:nvPr userDrawn="1"/>
        </p:nvSpPr>
        <p:spPr>
          <a:xfrm>
            <a:off x="436728" y="641444"/>
            <a:ext cx="11282150" cy="10235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b="1" u="sng" dirty="0">
              <a:highlight>
                <a:srgbClr val="FFFF00"/>
              </a:highlight>
            </a:endParaRPr>
          </a:p>
        </p:txBody>
      </p:sp>
    </p:spTree>
    <p:extLst>
      <p:ext uri="{BB962C8B-B14F-4D97-AF65-F5344CB8AC3E}">
        <p14:creationId xmlns:p14="http://schemas.microsoft.com/office/powerpoint/2010/main" val="1018761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5"/>
            <a:ext cx="11300036" cy="5821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2" y="661522"/>
            <a:ext cx="11029616" cy="459063"/>
          </a:xfrm>
        </p:spPr>
        <p:txBody>
          <a:bodyPr/>
          <a:lstStyle/>
          <a:p>
            <a:r>
              <a:rPr lang="en-US" dirty="0"/>
              <a:t>Click to edit Master title style</a:t>
            </a:r>
          </a:p>
        </p:txBody>
      </p:sp>
      <p:sp>
        <p:nvSpPr>
          <p:cNvPr id="3" name="Text Placeholder 2"/>
          <p:cNvSpPr>
            <a:spLocks noGrp="1"/>
          </p:cNvSpPr>
          <p:nvPr>
            <p:ph type="body" idx="1"/>
          </p:nvPr>
        </p:nvSpPr>
        <p:spPr>
          <a:xfrm>
            <a:off x="581192" y="1253379"/>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1880144"/>
            <a:ext cx="5393100" cy="441124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09" y="1229946"/>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1874080"/>
            <a:ext cx="5393100" cy="4417306"/>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585234" y="6363848"/>
            <a:ext cx="2844799" cy="365125"/>
          </a:xfrm>
        </p:spPr>
        <p:txBody>
          <a:bodyPr/>
          <a:lstStyle/>
          <a:p>
            <a:endParaRPr lang="en-US"/>
          </a:p>
        </p:txBody>
      </p:sp>
      <p:sp>
        <p:nvSpPr>
          <p:cNvPr id="8" name="Footer Placeholder 7"/>
          <p:cNvSpPr>
            <a:spLocks noGrp="1"/>
          </p:cNvSpPr>
          <p:nvPr>
            <p:ph type="ftr" sz="quarter" idx="11"/>
          </p:nvPr>
        </p:nvSpPr>
        <p:spPr>
          <a:xfrm>
            <a:off x="560475" y="6359522"/>
            <a:ext cx="6917210" cy="365125"/>
          </a:xfrm>
        </p:spPr>
        <p:txBody>
          <a:bodyPr/>
          <a:lstStyle/>
          <a:p>
            <a:endParaRPr lang="en-US"/>
          </a:p>
        </p:txBody>
      </p:sp>
      <p:sp>
        <p:nvSpPr>
          <p:cNvPr id="9" name="Slide Number Placeholder 8"/>
          <p:cNvSpPr>
            <a:spLocks noGrp="1"/>
          </p:cNvSpPr>
          <p:nvPr>
            <p:ph type="sldNum" sz="quarter" idx="12"/>
          </p:nvPr>
        </p:nvSpPr>
        <p:spPr>
          <a:xfrm>
            <a:off x="10537583" y="6363848"/>
            <a:ext cx="1052510" cy="365125"/>
          </a:xfrm>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2376210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3053050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408806423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9CE0A-D5EE-46AB-A0D2-7A194B3FB90B}" type="slidenum">
              <a:rPr lang="en-US" smtClean="0"/>
              <a:t>‹#›</a:t>
            </a:fld>
            <a:endParaRPr lang="en-US"/>
          </a:p>
        </p:txBody>
      </p:sp>
      <p:pic>
        <p:nvPicPr>
          <p:cNvPr id="6" name="Picture 5">
            <a:extLst>
              <a:ext uri="{FF2B5EF4-FFF2-40B4-BE49-F238E27FC236}">
                <a16:creationId xmlns:a16="http://schemas.microsoft.com/office/drawing/2014/main" id="{8C16B61E-D082-4A67-8ED4-CCBF9F7C9F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299" y="5318400"/>
            <a:ext cx="1772782" cy="1817474"/>
          </a:xfrm>
          <a:prstGeom prst="rect">
            <a:avLst/>
          </a:prstGeom>
        </p:spPr>
      </p:pic>
    </p:spTree>
    <p:extLst>
      <p:ext uri="{BB962C8B-B14F-4D97-AF65-F5344CB8AC3E}">
        <p14:creationId xmlns:p14="http://schemas.microsoft.com/office/powerpoint/2010/main" val="288661643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56E53A-BC93-4AF2-9E24-2EA1BDE42D8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89023" cy="6961074"/>
          </a:xfrm>
          <a:prstGeom prst="rect">
            <a:avLst/>
          </a:prstGeom>
        </p:spPr>
      </p:pic>
      <p:sp>
        <p:nvSpPr>
          <p:cNvPr id="6" name="Slide Number Placeholder 3">
            <a:extLst>
              <a:ext uri="{FF2B5EF4-FFF2-40B4-BE49-F238E27FC236}">
                <a16:creationId xmlns:a16="http://schemas.microsoft.com/office/drawing/2014/main" id="{9E9332A7-0FEA-4733-8B9B-017FFB03CFB7}"/>
              </a:ext>
            </a:extLst>
          </p:cNvPr>
          <p:cNvSpPr txBox="1">
            <a:spLocks/>
          </p:cNvSpPr>
          <p:nvPr userDrawn="1"/>
        </p:nvSpPr>
        <p:spPr>
          <a:xfrm>
            <a:off x="10558300" y="5956137"/>
            <a:ext cx="105251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AE9CE0A-D5EE-46AB-A0D2-7A194B3FB90B}" type="slidenum">
              <a:rPr lang="en-US" smtClean="0"/>
              <a:pPr/>
              <a:t>‹#›</a:t>
            </a:fld>
            <a:endParaRPr lang="en-US"/>
          </a:p>
        </p:txBody>
      </p:sp>
      <p:pic>
        <p:nvPicPr>
          <p:cNvPr id="11" name="Picture 10">
            <a:extLst>
              <a:ext uri="{FF2B5EF4-FFF2-40B4-BE49-F238E27FC236}">
                <a16:creationId xmlns:a16="http://schemas.microsoft.com/office/drawing/2014/main" id="{22469963-EABA-5981-EE41-13FD1D7843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39797" y="425589"/>
            <a:ext cx="4387273" cy="1194090"/>
          </a:xfrm>
          <a:prstGeom prst="rect">
            <a:avLst/>
          </a:prstGeom>
        </p:spPr>
      </p:pic>
    </p:spTree>
    <p:extLst>
      <p:ext uri="{BB962C8B-B14F-4D97-AF65-F5344CB8AC3E}">
        <p14:creationId xmlns:p14="http://schemas.microsoft.com/office/powerpoint/2010/main" val="2350584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9CE0A-D5EE-46AB-A0D2-7A194B3FB90B}" type="slidenum">
              <a:rPr lang="en-US" smtClean="0"/>
              <a:t>‹#›</a:t>
            </a:fld>
            <a:endParaRPr lang="en-US"/>
          </a:p>
        </p:txBody>
      </p:sp>
      <p:pic>
        <p:nvPicPr>
          <p:cNvPr id="7" name="Picture 6">
            <a:extLst>
              <a:ext uri="{FF2B5EF4-FFF2-40B4-BE49-F238E27FC236}">
                <a16:creationId xmlns:a16="http://schemas.microsoft.com/office/drawing/2014/main" id="{2E6D007A-EACC-471A-B34F-D91942E57B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77" y="14990"/>
            <a:ext cx="12189023" cy="6858000"/>
          </a:xfrm>
          <a:prstGeom prst="rect">
            <a:avLst/>
          </a:prstGeom>
        </p:spPr>
      </p:pic>
      <p:pic>
        <p:nvPicPr>
          <p:cNvPr id="6" name="Picture 5">
            <a:extLst>
              <a:ext uri="{FF2B5EF4-FFF2-40B4-BE49-F238E27FC236}">
                <a16:creationId xmlns:a16="http://schemas.microsoft.com/office/drawing/2014/main" id="{8C16B61E-D082-4A67-8ED4-CCBF9F7C9F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58299" y="5318400"/>
            <a:ext cx="1772782" cy="1817474"/>
          </a:xfrm>
          <a:prstGeom prst="rect">
            <a:avLst/>
          </a:prstGeom>
        </p:spPr>
      </p:pic>
    </p:spTree>
    <p:extLst>
      <p:ext uri="{BB962C8B-B14F-4D97-AF65-F5344CB8AC3E}">
        <p14:creationId xmlns:p14="http://schemas.microsoft.com/office/powerpoint/2010/main" val="3226946327"/>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E7D5AB9-A687-4E3C-A321-C01106B2E3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90518"/>
          </a:xfrm>
          <a:prstGeom prst="rect">
            <a:avLst/>
          </a:prstGeom>
        </p:spPr>
      </p:pic>
    </p:spTree>
    <p:extLst>
      <p:ext uri="{BB962C8B-B14F-4D97-AF65-F5344CB8AC3E}">
        <p14:creationId xmlns:p14="http://schemas.microsoft.com/office/powerpoint/2010/main" val="2365034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2357106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8305EDD-3B5D-2367-DB1E-7860934F27B6}"/>
              </a:ext>
            </a:extLst>
          </p:cNvPr>
          <p:cNvSpPr/>
          <p:nvPr userDrawn="1"/>
        </p:nvSpPr>
        <p:spPr>
          <a:xfrm>
            <a:off x="10421257" y="0"/>
            <a:ext cx="1773381" cy="24199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4AD9898-32F7-5F95-1D52-882565D3F93B}"/>
              </a:ext>
            </a:extLst>
          </p:cNvPr>
          <p:cNvSpPr/>
          <p:nvPr userDrawn="1"/>
        </p:nvSpPr>
        <p:spPr>
          <a:xfrm>
            <a:off x="0" y="-1"/>
            <a:ext cx="1773381" cy="24199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9CE0A-D5EE-46AB-A0D2-7A194B3FB90B}" type="slidenum">
              <a:rPr lang="en-US" smtClean="0"/>
              <a:t>‹#›</a:t>
            </a:fld>
            <a:endParaRPr lang="en-US"/>
          </a:p>
        </p:txBody>
      </p:sp>
      <p:pic>
        <p:nvPicPr>
          <p:cNvPr id="18" name="Picture 17">
            <a:extLst>
              <a:ext uri="{FF2B5EF4-FFF2-40B4-BE49-F238E27FC236}">
                <a16:creationId xmlns:a16="http://schemas.microsoft.com/office/drawing/2014/main" id="{0B595EDF-0C16-D752-CA22-0C0D45B643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8669" y="-392546"/>
            <a:ext cx="2095500" cy="2794000"/>
          </a:xfrm>
          <a:prstGeom prst="rect">
            <a:avLst/>
          </a:prstGeom>
        </p:spPr>
      </p:pic>
      <p:pic>
        <p:nvPicPr>
          <p:cNvPr id="19" name="Picture 18">
            <a:extLst>
              <a:ext uri="{FF2B5EF4-FFF2-40B4-BE49-F238E27FC236}">
                <a16:creationId xmlns:a16="http://schemas.microsoft.com/office/drawing/2014/main" id="{45DDB2B5-6554-8F4D-A9AD-D2E687BDC9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0496933" y="-392546"/>
            <a:ext cx="2095500" cy="2794000"/>
          </a:xfrm>
          <a:prstGeom prst="rect">
            <a:avLst/>
          </a:prstGeom>
        </p:spPr>
      </p:pic>
    </p:spTree>
    <p:extLst>
      <p:ext uri="{BB962C8B-B14F-4D97-AF65-F5344CB8AC3E}">
        <p14:creationId xmlns:p14="http://schemas.microsoft.com/office/powerpoint/2010/main" val="348876864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4279422306"/>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1621889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19135224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29098749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Red/Gray 2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805" y="1600200"/>
            <a:ext cx="5079595"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6197600" y="1600200"/>
            <a:ext cx="5080405"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a:xfrm>
            <a:off x="203200" y="6541622"/>
            <a:ext cx="2844800" cy="161583"/>
          </a:xfrm>
          <a:prstGeom prst="rect">
            <a:avLst/>
          </a:prstGeom>
        </p:spPr>
        <p:txBody>
          <a:bodyPr/>
          <a:lstStyle>
            <a:lvl1pPr>
              <a:defRPr>
                <a:solidFill>
                  <a:srgbClr val="6C6463"/>
                </a:solidFill>
              </a:defRPr>
            </a:lvl1pPr>
          </a:lstStyle>
          <a:p>
            <a:pPr defTabSz="342900"/>
            <a:fld id="{182EE30E-B8E1-4C69-AF14-32397C712C99}" type="datetime1">
              <a:rPr lang="en-US" smtClean="0"/>
              <a:pPr defTabSz="342900"/>
              <a:t>3/6/2026</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pPr defTabSz="342900"/>
            <a:r>
              <a:rPr lang="en-US"/>
              <a:t>TRAINING ON OTA INTEGRATION AND DIGITAL MARKETING FOR TOURISM AND HOSPITALITY ENTERPRISES</a:t>
            </a:r>
            <a:endParaRPr lang="en-US" dirty="0"/>
          </a:p>
        </p:txBody>
      </p:sp>
      <p:sp>
        <p:nvSpPr>
          <p:cNvPr id="7" name="Slide Number Placeholder 6"/>
          <p:cNvSpPr>
            <a:spLocks noGrp="1"/>
          </p:cNvSpPr>
          <p:nvPr>
            <p:ph type="sldNum" sz="quarter" idx="12"/>
          </p:nvPr>
        </p:nvSpPr>
        <p:spPr/>
        <p:txBody>
          <a:bodyPr/>
          <a:lstStyle>
            <a:lvl1pPr>
              <a:defRPr>
                <a:solidFill>
                  <a:srgbClr val="6C6463"/>
                </a:solidFill>
              </a:defRPr>
            </a:lvl1pPr>
          </a:lstStyle>
          <a:p>
            <a:pPr defTabSz="342900"/>
            <a:fld id="{42782948-4DBE-204D-AB9E-B65E067054AE}" type="slidenum">
              <a:rPr lang="en-US" smtClean="0"/>
              <a:pPr defTabSz="342900"/>
              <a:t>‹#›</a:t>
            </a:fld>
            <a:endParaRPr lang="en-US"/>
          </a:p>
        </p:txBody>
      </p:sp>
      <p:sp>
        <p:nvSpPr>
          <p:cNvPr id="10" name="Title 1"/>
          <p:cNvSpPr>
            <a:spLocks noGrp="1"/>
          </p:cNvSpPr>
          <p:nvPr>
            <p:ph type="title" hasCustomPrompt="1"/>
          </p:nvPr>
        </p:nvSpPr>
        <p:spPr>
          <a:xfrm>
            <a:off x="914805" y="848380"/>
            <a:ext cx="10363200" cy="523220"/>
          </a:xfrm>
        </p:spPr>
        <p:txBody>
          <a:bodyPr anchor="b" anchorCtr="0">
            <a:spAutoFit/>
          </a:bodyPr>
          <a:lstStyle>
            <a:lvl1pPr>
              <a:defRPr>
                <a:solidFill>
                  <a:srgbClr val="012F49"/>
                </a:solidFill>
              </a:defRPr>
            </a:lvl1pPr>
          </a:lstStyle>
          <a:p>
            <a:r>
              <a:rPr lang="en-US" dirty="0"/>
              <a:t>CLICK TO EDIT MASTER TITLE STYLE</a:t>
            </a:r>
          </a:p>
        </p:txBody>
      </p:sp>
    </p:spTree>
    <p:extLst>
      <p:ext uri="{BB962C8B-B14F-4D97-AF65-F5344CB8AC3E}">
        <p14:creationId xmlns:p14="http://schemas.microsoft.com/office/powerpoint/2010/main" val="2030522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3AE9CE0A-D5EE-46AB-A0D2-7A194B3FB90B}"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61633497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4664" r:id="rId8"/>
    <p:sldLayoutId id="2147484669" r:id="rId9"/>
    <p:sldLayoutId id="2147484665" r:id="rId10"/>
    <p:sldLayoutId id="2147484668" r:id="rId11"/>
    <p:sldLayoutId id="2147484666" r:id="rId12"/>
    <p:sldLayoutId id="2147484670" r:id="rId13"/>
    <p:sldLayoutId id="2147483698" r:id="rId14"/>
    <p:sldLayoutId id="2147483699" r:id="rId15"/>
    <p:sldLayoutId id="2147483700" r:id="rId16"/>
    <p:sldLayoutId id="2147483701" r:id="rId17"/>
    <p:sldLayoutId id="2147484667" r:id="rId18"/>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9.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20.png"/><Relationship Id="rId4" Type="http://schemas.microsoft.com/office/2014/relationships/chartEx" Target="../charts/chartEx1.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chart" Target="../charts/chart30.xml"/></Relationships>
</file>

<file path=ppt/slides/_rels/slide35.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chart" Target="../charts/chart32.xml"/></Relationships>
</file>

<file path=ppt/slides/_rels/slide36.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chart" Target="../charts/chart49.xml"/></Relationships>
</file>

<file path=ppt/slides/_rels/slide52.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55.xml"/><Relationship Id="rId1" Type="http://schemas.openxmlformats.org/officeDocument/2006/relationships/slideLayout" Target="../slideLayouts/slideLayout4.xml"/><Relationship Id="rId5" Type="http://schemas.openxmlformats.org/officeDocument/2006/relationships/chart" Target="../charts/chart58.xml"/><Relationship Id="rId4" Type="http://schemas.openxmlformats.org/officeDocument/2006/relationships/chart" Target="../charts/chart57.xml"/></Relationships>
</file>

<file path=ppt/slides/_rels/slide60.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56.xml"/><Relationship Id="rId1" Type="http://schemas.openxmlformats.org/officeDocument/2006/relationships/slideLayout" Target="../slideLayouts/slideLayout4.xml"/><Relationship Id="rId4" Type="http://schemas.openxmlformats.org/officeDocument/2006/relationships/chart" Target="../charts/chart60.xml"/></Relationships>
</file>

<file path=ppt/slides/_rels/slide61.xml.rels><?xml version="1.0" encoding="UTF-8" standalone="yes"?>
<Relationships xmlns="http://schemas.openxmlformats.org/package/2006/relationships"><Relationship Id="rId3" Type="http://schemas.openxmlformats.org/officeDocument/2006/relationships/chart" Target="../charts/chart61.xml"/><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chart" Target="../charts/chart62.xml"/></Relationships>
</file>

<file path=ppt/slides/_rels/slide62.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58.xml"/><Relationship Id="rId1" Type="http://schemas.openxmlformats.org/officeDocument/2006/relationships/slideLayout" Target="../slideLayouts/slideLayout4.xml"/><Relationship Id="rId5" Type="http://schemas.openxmlformats.org/officeDocument/2006/relationships/chart" Target="../charts/chart65.xml"/><Relationship Id="rId4" Type="http://schemas.openxmlformats.org/officeDocument/2006/relationships/chart" Target="../charts/chart64.xml"/></Relationships>
</file>

<file path=ppt/slides/_rels/slide63.xml.rels><?xml version="1.0" encoding="UTF-8" standalone="yes"?>
<Relationships xmlns="http://schemas.openxmlformats.org/package/2006/relationships"><Relationship Id="rId3" Type="http://schemas.openxmlformats.org/officeDocument/2006/relationships/chart" Target="../charts/chart66.xml"/><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chart" Target="../charts/chart67.xml"/><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chart" Target="../charts/chart68.xml"/><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chart" Target="../charts/chart69.xml"/><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chart" Target="../charts/chart70.xml"/><Relationship Id="rId2" Type="http://schemas.openxmlformats.org/officeDocument/2006/relationships/notesSlide" Target="../notesSlides/notesSlide63.xml"/><Relationship Id="rId1" Type="http://schemas.openxmlformats.org/officeDocument/2006/relationships/slideLayout" Target="../slideLayouts/slideLayout4.xml"/><Relationship Id="rId4" Type="http://schemas.openxmlformats.org/officeDocument/2006/relationships/chart" Target="../charts/chart71.xml"/></Relationships>
</file>

<file path=ppt/slides/_rels/slide68.xml.rels><?xml version="1.0" encoding="UTF-8" standalone="yes"?>
<Relationships xmlns="http://schemas.openxmlformats.org/package/2006/relationships"><Relationship Id="rId3" Type="http://schemas.openxmlformats.org/officeDocument/2006/relationships/chart" Target="../charts/chart72.xml"/><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chart" Target="../charts/chart73.xml"/><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chart" Target="../charts/chart74.xml"/><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chart" Target="../charts/chart75.xml"/><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chart" Target="../charts/chart76.xml"/><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chart" Target="../charts/chart77.xml"/><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chart" Target="../charts/chart78.xml"/><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chart" Target="../charts/chart79.xml"/><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chart" Target="../charts/chart80.xml"/><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chart" Target="../charts/chart81.xml"/><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chart" Target="../charts/chart82.xml"/><Relationship Id="rId2" Type="http://schemas.openxmlformats.org/officeDocument/2006/relationships/notesSlide" Target="../notesSlides/notesSlide74.xml"/><Relationship Id="rId1" Type="http://schemas.openxmlformats.org/officeDocument/2006/relationships/slideLayout" Target="../slideLayouts/slideLayout4.xml"/><Relationship Id="rId4" Type="http://schemas.openxmlformats.org/officeDocument/2006/relationships/chart" Target="../charts/chart83.xml"/></Relationships>
</file>

<file path=ppt/slides/_rels/slide79.xml.rels><?xml version="1.0" encoding="UTF-8" standalone="yes"?>
<Relationships xmlns="http://schemas.openxmlformats.org/package/2006/relationships"><Relationship Id="rId3" Type="http://schemas.openxmlformats.org/officeDocument/2006/relationships/chart" Target="../charts/chart84.xml"/><Relationship Id="rId2" Type="http://schemas.openxmlformats.org/officeDocument/2006/relationships/notesSlide" Target="../notesSlides/notesSlide75.xml"/><Relationship Id="rId1" Type="http://schemas.openxmlformats.org/officeDocument/2006/relationships/slideLayout" Target="../slideLayouts/slideLayout4.xml"/><Relationship Id="rId5" Type="http://schemas.openxmlformats.org/officeDocument/2006/relationships/chart" Target="../charts/chart86.xml"/><Relationship Id="rId4" Type="http://schemas.openxmlformats.org/officeDocument/2006/relationships/chart" Target="../charts/chart85.xml"/></Relationships>
</file>

<file path=ppt/slides/_rels/slide80.xml.rels><?xml version="1.0" encoding="UTF-8" standalone="yes"?>
<Relationships xmlns="http://schemas.openxmlformats.org/package/2006/relationships"><Relationship Id="rId3" Type="http://schemas.openxmlformats.org/officeDocument/2006/relationships/chart" Target="../charts/chart87.xml"/><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chart" Target="../charts/chart88.xml"/><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chart" Target="../charts/chart89.xml"/><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chart" Target="../charts/chart90.xml"/><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chart" Target="../charts/chart91.xml"/><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3">
            <a:extLst>
              <a:ext uri="{FF2B5EF4-FFF2-40B4-BE49-F238E27FC236}">
                <a16:creationId xmlns:a16="http://schemas.microsoft.com/office/drawing/2014/main" id="{13D4496E-B079-CFFA-0561-BE32CD705FA2}"/>
              </a:ext>
            </a:extLst>
          </p:cNvPr>
          <p:cNvSpPr txBox="1">
            <a:spLocks/>
          </p:cNvSpPr>
          <p:nvPr/>
        </p:nvSpPr>
        <p:spPr>
          <a:xfrm>
            <a:off x="2238393" y="2492524"/>
            <a:ext cx="9011092" cy="2993876"/>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800" b="1" dirty="0">
                <a:solidFill>
                  <a:schemeClr val="accent2"/>
                </a:solidFill>
                <a:latin typeface="+mn-lt"/>
                <a:ea typeface="Cambria" panose="02040503050406030204" pitchFamily="18" charset="0"/>
                <a:cs typeface="Calibri" panose="020F0502020204030204" pitchFamily="34" charset="0"/>
              </a:rPr>
              <a:t>Assessment of alcohol consumption in various seasons</a:t>
            </a:r>
          </a:p>
        </p:txBody>
      </p:sp>
      <p:sp>
        <p:nvSpPr>
          <p:cNvPr id="3" name="Title 13">
            <a:extLst>
              <a:ext uri="{FF2B5EF4-FFF2-40B4-BE49-F238E27FC236}">
                <a16:creationId xmlns:a16="http://schemas.microsoft.com/office/drawing/2014/main" id="{9FB83F61-D481-DC44-73D6-E9963D9D393B}"/>
              </a:ext>
            </a:extLst>
          </p:cNvPr>
          <p:cNvSpPr txBox="1">
            <a:spLocks/>
          </p:cNvSpPr>
          <p:nvPr/>
        </p:nvSpPr>
        <p:spPr>
          <a:xfrm>
            <a:off x="1968201" y="5876894"/>
            <a:ext cx="9011092" cy="981106"/>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23984" lvl="1" indent="0" algn="ctr">
              <a:buNone/>
            </a:pPr>
            <a:r>
              <a:rPr lang="en-GB" sz="2800" b="1" i="1" dirty="0">
                <a:solidFill>
                  <a:srgbClr val="012F49"/>
                </a:solidFill>
                <a:latin typeface="Calibri" panose="020F0502020204030204" pitchFamily="34" charset="0"/>
                <a:cs typeface="Calibri" panose="020F0502020204030204" pitchFamily="34" charset="0"/>
              </a:rPr>
              <a:t>February, 2026</a:t>
            </a:r>
          </a:p>
        </p:txBody>
      </p:sp>
      <p:pic>
        <p:nvPicPr>
          <p:cNvPr id="4" name="Picture 3">
            <a:extLst>
              <a:ext uri="{FF2B5EF4-FFF2-40B4-BE49-F238E27FC236}">
                <a16:creationId xmlns:a16="http://schemas.microsoft.com/office/drawing/2014/main" id="{A9366566-B523-88BE-613A-2BE1FC9097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4860" y="164532"/>
            <a:ext cx="6122236" cy="1707131"/>
          </a:xfrm>
          <a:prstGeom prst="rect">
            <a:avLst/>
          </a:prstGeom>
        </p:spPr>
      </p:pic>
    </p:spTree>
    <p:extLst>
      <p:ext uri="{BB962C8B-B14F-4D97-AF65-F5344CB8AC3E}">
        <p14:creationId xmlns:p14="http://schemas.microsoft.com/office/powerpoint/2010/main" val="1099439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DDBCE7-63B3-47C5-AAF9-815EA068C6E3}"/>
              </a:ext>
            </a:extLst>
          </p:cNvPr>
          <p:cNvSpPr>
            <a:spLocks noGrp="1"/>
          </p:cNvSpPr>
          <p:nvPr>
            <p:ph type="title"/>
          </p:nvPr>
        </p:nvSpPr>
        <p:spPr>
          <a:xfrm>
            <a:off x="581193" y="729658"/>
            <a:ext cx="11029616" cy="730631"/>
          </a:xfrm>
        </p:spPr>
        <p:txBody>
          <a:bodyPr/>
          <a:lstStyle/>
          <a:p>
            <a:r>
              <a:rPr lang="en-US" b="1" u="sng" dirty="0"/>
              <a:t>Research OBJECTIVES</a:t>
            </a:r>
            <a:endParaRPr lang="en-GB" b="1" u="sng" dirty="0"/>
          </a:p>
        </p:txBody>
      </p:sp>
      <p:grpSp>
        <p:nvGrpSpPr>
          <p:cNvPr id="32" name="Group 31">
            <a:extLst>
              <a:ext uri="{FF2B5EF4-FFF2-40B4-BE49-F238E27FC236}">
                <a16:creationId xmlns:a16="http://schemas.microsoft.com/office/drawing/2014/main" id="{2BFE5263-9538-4C24-9383-8BC5AAB35CCE}"/>
              </a:ext>
            </a:extLst>
          </p:cNvPr>
          <p:cNvGrpSpPr/>
          <p:nvPr/>
        </p:nvGrpSpPr>
        <p:grpSpPr>
          <a:xfrm>
            <a:off x="385083" y="2712271"/>
            <a:ext cx="11272537" cy="608619"/>
            <a:chOff x="725858" y="3908936"/>
            <a:chExt cx="10740281" cy="1443038"/>
          </a:xfrm>
        </p:grpSpPr>
        <p:sp>
          <p:nvSpPr>
            <p:cNvPr id="33" name="Google Shape;189;p20">
              <a:extLst>
                <a:ext uri="{FF2B5EF4-FFF2-40B4-BE49-F238E27FC236}">
                  <a16:creationId xmlns:a16="http://schemas.microsoft.com/office/drawing/2014/main" id="{4A529A47-4CB2-4E0D-9889-B508DEBFA418}"/>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34" name="Google Shape;190;p20">
              <a:extLst>
                <a:ext uri="{FF2B5EF4-FFF2-40B4-BE49-F238E27FC236}">
                  <a16:creationId xmlns:a16="http://schemas.microsoft.com/office/drawing/2014/main" id="{938BFD59-5B08-4649-B4BF-6B315170A1A7}"/>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35" name="Freeform: Shape 34">
              <a:extLst>
                <a:ext uri="{FF2B5EF4-FFF2-40B4-BE49-F238E27FC236}">
                  <a16:creationId xmlns:a16="http://schemas.microsoft.com/office/drawing/2014/main" id="{C849FD0B-BBDC-4556-9390-CACB8CE62F83}"/>
                </a:ext>
              </a:extLst>
            </p:cNvPr>
            <p:cNvSpPr>
              <a:spLocks/>
            </p:cNvSpPr>
            <p:nvPr/>
          </p:nvSpPr>
          <p:spPr bwMode="auto">
            <a:xfrm>
              <a:off x="1263887" y="4120633"/>
              <a:ext cx="1241916"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37" name="TextBox 36">
            <a:extLst>
              <a:ext uri="{FF2B5EF4-FFF2-40B4-BE49-F238E27FC236}">
                <a16:creationId xmlns:a16="http://schemas.microsoft.com/office/drawing/2014/main" id="{DE7D4EB1-B6DE-4795-85AD-8A5C39E0CED2}"/>
              </a:ext>
            </a:extLst>
          </p:cNvPr>
          <p:cNvSpPr txBox="1"/>
          <p:nvPr/>
        </p:nvSpPr>
        <p:spPr>
          <a:xfrm>
            <a:off x="3302801" y="2864476"/>
            <a:ext cx="8382564" cy="313932"/>
          </a:xfrm>
          <a:prstGeom prst="rect">
            <a:avLst/>
          </a:prstGeom>
          <a:noFill/>
        </p:spPr>
        <p:txBody>
          <a:bodyPr wrap="square">
            <a:spAutoFit/>
          </a:bodyPr>
          <a:lstStyle/>
          <a:p>
            <a:pPr lvl="0" defTabSz="711200">
              <a:lnSpc>
                <a:spcPct val="90000"/>
              </a:lnSpc>
              <a:spcBef>
                <a:spcPct val="0"/>
              </a:spcBef>
              <a:spcAft>
                <a:spcPct val="35000"/>
              </a:spcAft>
            </a:pPr>
            <a:r>
              <a:rPr lang="en-US" sz="1600" dirty="0">
                <a:solidFill>
                  <a:schemeClr val="accent1"/>
                </a:solidFill>
              </a:rPr>
              <a:t>To determine the most consumed alcoholic beverage category</a:t>
            </a:r>
          </a:p>
        </p:txBody>
      </p:sp>
      <p:grpSp>
        <p:nvGrpSpPr>
          <p:cNvPr id="38" name="Group 37">
            <a:extLst>
              <a:ext uri="{FF2B5EF4-FFF2-40B4-BE49-F238E27FC236}">
                <a16:creationId xmlns:a16="http://schemas.microsoft.com/office/drawing/2014/main" id="{DD0E2F7E-A233-49B3-812A-776808777B34}"/>
              </a:ext>
            </a:extLst>
          </p:cNvPr>
          <p:cNvGrpSpPr/>
          <p:nvPr/>
        </p:nvGrpSpPr>
        <p:grpSpPr>
          <a:xfrm>
            <a:off x="375920" y="3385686"/>
            <a:ext cx="11281699" cy="692760"/>
            <a:chOff x="725858" y="3908936"/>
            <a:chExt cx="10740281" cy="1443038"/>
          </a:xfrm>
        </p:grpSpPr>
        <p:sp>
          <p:nvSpPr>
            <p:cNvPr id="39" name="Google Shape;189;p20">
              <a:extLst>
                <a:ext uri="{FF2B5EF4-FFF2-40B4-BE49-F238E27FC236}">
                  <a16:creationId xmlns:a16="http://schemas.microsoft.com/office/drawing/2014/main" id="{C621304B-66B8-4F22-A405-73867F08B126}"/>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0" name="Google Shape;190;p20">
              <a:extLst>
                <a:ext uri="{FF2B5EF4-FFF2-40B4-BE49-F238E27FC236}">
                  <a16:creationId xmlns:a16="http://schemas.microsoft.com/office/drawing/2014/main" id="{30B03EAD-EE0A-4FDA-9836-DC34866E3903}"/>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1" name="Freeform: Shape 40">
              <a:extLst>
                <a:ext uri="{FF2B5EF4-FFF2-40B4-BE49-F238E27FC236}">
                  <a16:creationId xmlns:a16="http://schemas.microsoft.com/office/drawing/2014/main" id="{CC6D2560-5DFB-4BC1-9DC6-F93BC75CEEDC}"/>
                </a:ext>
              </a:extLst>
            </p:cNvPr>
            <p:cNvSpPr>
              <a:spLocks/>
            </p:cNvSpPr>
            <p:nvPr/>
          </p:nvSpPr>
          <p:spPr bwMode="auto">
            <a:xfrm>
              <a:off x="1262072" y="4120633"/>
              <a:ext cx="1237728"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43" name="TextBox 42">
            <a:extLst>
              <a:ext uri="{FF2B5EF4-FFF2-40B4-BE49-F238E27FC236}">
                <a16:creationId xmlns:a16="http://schemas.microsoft.com/office/drawing/2014/main" id="{D77A5E80-E7DB-4459-A9C9-BEF7AB5EAF90}"/>
              </a:ext>
            </a:extLst>
          </p:cNvPr>
          <p:cNvSpPr txBox="1"/>
          <p:nvPr/>
        </p:nvSpPr>
        <p:spPr>
          <a:xfrm>
            <a:off x="3266785" y="3461522"/>
            <a:ext cx="8241469" cy="535531"/>
          </a:xfrm>
          <a:prstGeom prst="rect">
            <a:avLst/>
          </a:prstGeom>
          <a:noFill/>
        </p:spPr>
        <p:txBody>
          <a:bodyPr wrap="square">
            <a:spAutoFit/>
          </a:bodyPr>
          <a:lstStyle/>
          <a:p>
            <a:pPr lvl="0" defTabSz="711200">
              <a:lnSpc>
                <a:spcPct val="90000"/>
              </a:lnSpc>
              <a:spcBef>
                <a:spcPct val="0"/>
              </a:spcBef>
              <a:spcAft>
                <a:spcPct val="35000"/>
              </a:spcAft>
            </a:pPr>
            <a:r>
              <a:rPr lang="en-US" sz="1600" dirty="0">
                <a:solidFill>
                  <a:schemeClr val="accent1"/>
                </a:solidFill>
              </a:rPr>
              <a:t>To assess changes in consumption behavior, including frequency of drinking, preferred alcohol strength, and average spending during the current winter versus last winter</a:t>
            </a:r>
          </a:p>
        </p:txBody>
      </p:sp>
      <p:grpSp>
        <p:nvGrpSpPr>
          <p:cNvPr id="44" name="Group 43">
            <a:extLst>
              <a:ext uri="{FF2B5EF4-FFF2-40B4-BE49-F238E27FC236}">
                <a16:creationId xmlns:a16="http://schemas.microsoft.com/office/drawing/2014/main" id="{A092ACA6-05D1-45C2-9FDB-DC21D21B2DF5}"/>
              </a:ext>
            </a:extLst>
          </p:cNvPr>
          <p:cNvGrpSpPr/>
          <p:nvPr/>
        </p:nvGrpSpPr>
        <p:grpSpPr>
          <a:xfrm>
            <a:off x="403909" y="4115464"/>
            <a:ext cx="11230638" cy="634413"/>
            <a:chOff x="725858" y="3908936"/>
            <a:chExt cx="10740281" cy="1443038"/>
          </a:xfrm>
        </p:grpSpPr>
        <p:sp>
          <p:nvSpPr>
            <p:cNvPr id="45" name="Google Shape;189;p20">
              <a:extLst>
                <a:ext uri="{FF2B5EF4-FFF2-40B4-BE49-F238E27FC236}">
                  <a16:creationId xmlns:a16="http://schemas.microsoft.com/office/drawing/2014/main" id="{28CF5C44-59F2-4349-A1DC-F3669D83BAF6}"/>
                </a:ext>
              </a:extLst>
            </p:cNvPr>
            <p:cNvSpPr/>
            <p:nvPr/>
          </p:nvSpPr>
          <p:spPr>
            <a:xfrm>
              <a:off x="725858" y="3908936"/>
              <a:ext cx="10740281" cy="1431465"/>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6" name="Google Shape;190;p20">
              <a:extLst>
                <a:ext uri="{FF2B5EF4-FFF2-40B4-BE49-F238E27FC236}">
                  <a16:creationId xmlns:a16="http://schemas.microsoft.com/office/drawing/2014/main" id="{BFCED6C1-E586-4039-B4DC-18A59395F7CF}"/>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7" name="Freeform: Shape 46">
              <a:extLst>
                <a:ext uri="{FF2B5EF4-FFF2-40B4-BE49-F238E27FC236}">
                  <a16:creationId xmlns:a16="http://schemas.microsoft.com/office/drawing/2014/main" id="{FF313794-26D4-4C36-8BE0-E35333DD16E9}"/>
                </a:ext>
              </a:extLst>
            </p:cNvPr>
            <p:cNvSpPr>
              <a:spLocks/>
            </p:cNvSpPr>
            <p:nvPr/>
          </p:nvSpPr>
          <p:spPr bwMode="auto">
            <a:xfrm>
              <a:off x="1262072" y="4120633"/>
              <a:ext cx="1237728"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10" name="TextBox 9">
            <a:extLst>
              <a:ext uri="{FF2B5EF4-FFF2-40B4-BE49-F238E27FC236}">
                <a16:creationId xmlns:a16="http://schemas.microsoft.com/office/drawing/2014/main" id="{73EC2F0C-5EB7-4912-B612-714E83C97618}"/>
              </a:ext>
            </a:extLst>
          </p:cNvPr>
          <p:cNvSpPr txBox="1"/>
          <p:nvPr/>
        </p:nvSpPr>
        <p:spPr>
          <a:xfrm flipH="1">
            <a:off x="1426813" y="1761440"/>
            <a:ext cx="719701" cy="523220"/>
          </a:xfrm>
          <a:prstGeom prst="rect">
            <a:avLst/>
          </a:prstGeom>
          <a:noFill/>
        </p:spPr>
        <p:txBody>
          <a:bodyPr wrap="square" rtlCol="0">
            <a:spAutoFit/>
          </a:bodyPr>
          <a:lstStyle/>
          <a:p>
            <a:pPr algn="ctr"/>
            <a:r>
              <a:rPr lang="en-GB" sz="2800" b="1" dirty="0">
                <a:solidFill>
                  <a:schemeClr val="bg1"/>
                </a:solidFill>
              </a:rPr>
              <a:t>1</a:t>
            </a:r>
            <a:endParaRPr lang="en-US" sz="2800" b="1" dirty="0">
              <a:solidFill>
                <a:schemeClr val="bg1"/>
              </a:solidFill>
            </a:endParaRPr>
          </a:p>
        </p:txBody>
      </p:sp>
      <p:sp>
        <p:nvSpPr>
          <p:cNvPr id="50" name="TextBox 49">
            <a:extLst>
              <a:ext uri="{FF2B5EF4-FFF2-40B4-BE49-F238E27FC236}">
                <a16:creationId xmlns:a16="http://schemas.microsoft.com/office/drawing/2014/main" id="{063B3FC7-5619-4422-9D08-78760BBBAC96}"/>
              </a:ext>
            </a:extLst>
          </p:cNvPr>
          <p:cNvSpPr txBox="1"/>
          <p:nvPr/>
        </p:nvSpPr>
        <p:spPr>
          <a:xfrm flipH="1">
            <a:off x="1298669" y="2315956"/>
            <a:ext cx="814547" cy="523220"/>
          </a:xfrm>
          <a:prstGeom prst="rect">
            <a:avLst/>
          </a:prstGeom>
          <a:noFill/>
        </p:spPr>
        <p:txBody>
          <a:bodyPr wrap="square" rtlCol="0">
            <a:spAutoFit/>
          </a:bodyPr>
          <a:lstStyle/>
          <a:p>
            <a:pPr algn="ctr"/>
            <a:r>
              <a:rPr lang="en-GB" sz="2800" b="1" dirty="0">
                <a:solidFill>
                  <a:schemeClr val="bg1"/>
                </a:solidFill>
              </a:rPr>
              <a:t>2</a:t>
            </a:r>
            <a:endParaRPr lang="en-US" sz="2800" b="1" dirty="0">
              <a:solidFill>
                <a:schemeClr val="bg1"/>
              </a:solidFill>
            </a:endParaRPr>
          </a:p>
        </p:txBody>
      </p:sp>
      <p:sp>
        <p:nvSpPr>
          <p:cNvPr id="51" name="TextBox 50">
            <a:extLst>
              <a:ext uri="{FF2B5EF4-FFF2-40B4-BE49-F238E27FC236}">
                <a16:creationId xmlns:a16="http://schemas.microsoft.com/office/drawing/2014/main" id="{B17D5B06-D0B4-4CB7-96D9-884B6A9671E6}"/>
              </a:ext>
            </a:extLst>
          </p:cNvPr>
          <p:cNvSpPr txBox="1"/>
          <p:nvPr/>
        </p:nvSpPr>
        <p:spPr>
          <a:xfrm flipH="1">
            <a:off x="1298666" y="2805480"/>
            <a:ext cx="814547" cy="523220"/>
          </a:xfrm>
          <a:prstGeom prst="rect">
            <a:avLst/>
          </a:prstGeom>
          <a:noFill/>
        </p:spPr>
        <p:txBody>
          <a:bodyPr wrap="square" rtlCol="0">
            <a:spAutoFit/>
          </a:bodyPr>
          <a:lstStyle/>
          <a:p>
            <a:pPr algn="ctr"/>
            <a:r>
              <a:rPr lang="en-GB" sz="2800" b="1" dirty="0">
                <a:solidFill>
                  <a:schemeClr val="bg1"/>
                </a:solidFill>
              </a:rPr>
              <a:t>2</a:t>
            </a:r>
            <a:endParaRPr lang="en-US" sz="2800" b="1" dirty="0">
              <a:solidFill>
                <a:schemeClr val="bg1"/>
              </a:solidFill>
            </a:endParaRPr>
          </a:p>
        </p:txBody>
      </p:sp>
      <p:sp>
        <p:nvSpPr>
          <p:cNvPr id="52" name="TextBox 51">
            <a:extLst>
              <a:ext uri="{FF2B5EF4-FFF2-40B4-BE49-F238E27FC236}">
                <a16:creationId xmlns:a16="http://schemas.microsoft.com/office/drawing/2014/main" id="{39D53701-7948-4DFB-9BA9-33447AB0034F}"/>
              </a:ext>
            </a:extLst>
          </p:cNvPr>
          <p:cNvSpPr txBox="1"/>
          <p:nvPr/>
        </p:nvSpPr>
        <p:spPr>
          <a:xfrm flipH="1">
            <a:off x="1299607" y="3444473"/>
            <a:ext cx="814547" cy="523220"/>
          </a:xfrm>
          <a:prstGeom prst="rect">
            <a:avLst/>
          </a:prstGeom>
          <a:noFill/>
        </p:spPr>
        <p:txBody>
          <a:bodyPr wrap="square" rtlCol="0">
            <a:spAutoFit/>
          </a:bodyPr>
          <a:lstStyle/>
          <a:p>
            <a:pPr algn="ctr"/>
            <a:r>
              <a:rPr lang="en-GB" sz="2800" b="1" dirty="0">
                <a:solidFill>
                  <a:schemeClr val="bg1"/>
                </a:solidFill>
              </a:rPr>
              <a:t>3</a:t>
            </a:r>
            <a:endParaRPr lang="en-US" sz="2800" b="1" dirty="0">
              <a:solidFill>
                <a:schemeClr val="bg1"/>
              </a:solidFill>
            </a:endParaRPr>
          </a:p>
        </p:txBody>
      </p:sp>
      <p:sp>
        <p:nvSpPr>
          <p:cNvPr id="53" name="TextBox 52">
            <a:extLst>
              <a:ext uri="{FF2B5EF4-FFF2-40B4-BE49-F238E27FC236}">
                <a16:creationId xmlns:a16="http://schemas.microsoft.com/office/drawing/2014/main" id="{66B43602-D297-4CA7-964F-2F9D4808C2D5}"/>
              </a:ext>
            </a:extLst>
          </p:cNvPr>
          <p:cNvSpPr txBox="1"/>
          <p:nvPr/>
        </p:nvSpPr>
        <p:spPr>
          <a:xfrm flipH="1">
            <a:off x="1298666" y="4238267"/>
            <a:ext cx="814547" cy="523220"/>
          </a:xfrm>
          <a:prstGeom prst="rect">
            <a:avLst/>
          </a:prstGeom>
          <a:noFill/>
        </p:spPr>
        <p:txBody>
          <a:bodyPr wrap="square" rtlCol="0">
            <a:spAutoFit/>
          </a:bodyPr>
          <a:lstStyle/>
          <a:p>
            <a:pPr algn="ctr"/>
            <a:r>
              <a:rPr lang="en-GB" sz="2800" b="1" dirty="0">
                <a:solidFill>
                  <a:schemeClr val="bg1"/>
                </a:solidFill>
              </a:rPr>
              <a:t>4</a:t>
            </a:r>
            <a:endParaRPr lang="en-US" sz="2800" b="1" dirty="0">
              <a:solidFill>
                <a:schemeClr val="bg1"/>
              </a:solidFill>
            </a:endParaRPr>
          </a:p>
        </p:txBody>
      </p:sp>
      <p:sp>
        <p:nvSpPr>
          <p:cNvPr id="56" name="TextBox 55">
            <a:extLst>
              <a:ext uri="{FF2B5EF4-FFF2-40B4-BE49-F238E27FC236}">
                <a16:creationId xmlns:a16="http://schemas.microsoft.com/office/drawing/2014/main" id="{5127E8CF-2FF9-4D35-B170-181794A7BB36}"/>
              </a:ext>
            </a:extLst>
          </p:cNvPr>
          <p:cNvSpPr txBox="1"/>
          <p:nvPr/>
        </p:nvSpPr>
        <p:spPr>
          <a:xfrm>
            <a:off x="3287992" y="4295296"/>
            <a:ext cx="7522108" cy="313932"/>
          </a:xfrm>
          <a:prstGeom prst="rect">
            <a:avLst/>
          </a:prstGeom>
          <a:noFill/>
        </p:spPr>
        <p:txBody>
          <a:bodyPr wrap="square">
            <a:spAutoFit/>
          </a:bodyPr>
          <a:lstStyle/>
          <a:p>
            <a:pPr defTabSz="711200">
              <a:lnSpc>
                <a:spcPct val="90000"/>
              </a:lnSpc>
              <a:spcBef>
                <a:spcPct val="0"/>
              </a:spcBef>
              <a:spcAft>
                <a:spcPct val="35000"/>
              </a:spcAft>
            </a:pPr>
            <a:r>
              <a:rPr lang="en-US" sz="1600" dirty="0">
                <a:solidFill>
                  <a:schemeClr val="accent1"/>
                </a:solidFill>
              </a:rPr>
              <a:t>To explore the importance of brand name in alcohol selection</a:t>
            </a:r>
          </a:p>
        </p:txBody>
      </p:sp>
      <p:grpSp>
        <p:nvGrpSpPr>
          <p:cNvPr id="61" name="Group 60">
            <a:extLst>
              <a:ext uri="{FF2B5EF4-FFF2-40B4-BE49-F238E27FC236}">
                <a16:creationId xmlns:a16="http://schemas.microsoft.com/office/drawing/2014/main" id="{87275506-3884-4081-A845-1B524AF0BD13}"/>
              </a:ext>
            </a:extLst>
          </p:cNvPr>
          <p:cNvGrpSpPr/>
          <p:nvPr/>
        </p:nvGrpSpPr>
        <p:grpSpPr>
          <a:xfrm>
            <a:off x="385085" y="2022783"/>
            <a:ext cx="11253712" cy="634414"/>
            <a:chOff x="725858" y="3908936"/>
            <a:chExt cx="10740281" cy="1443038"/>
          </a:xfrm>
        </p:grpSpPr>
        <p:sp>
          <p:nvSpPr>
            <p:cNvPr id="63" name="Google Shape;189;p20">
              <a:extLst>
                <a:ext uri="{FF2B5EF4-FFF2-40B4-BE49-F238E27FC236}">
                  <a16:creationId xmlns:a16="http://schemas.microsoft.com/office/drawing/2014/main" id="{CDFBBAF0-C91A-45E2-BDD0-CAA80EF9BED6}"/>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64" name="Google Shape;190;p20">
              <a:extLst>
                <a:ext uri="{FF2B5EF4-FFF2-40B4-BE49-F238E27FC236}">
                  <a16:creationId xmlns:a16="http://schemas.microsoft.com/office/drawing/2014/main" id="{FDA097B5-F4D1-4C7F-8D75-96CBB240D3D7}"/>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65" name="Freeform: Shape 64">
              <a:extLst>
                <a:ext uri="{FF2B5EF4-FFF2-40B4-BE49-F238E27FC236}">
                  <a16:creationId xmlns:a16="http://schemas.microsoft.com/office/drawing/2014/main" id="{98BD1B72-DFEF-45D4-9C23-A456D31BB3FF}"/>
                </a:ext>
              </a:extLst>
            </p:cNvPr>
            <p:cNvSpPr>
              <a:spLocks/>
            </p:cNvSpPr>
            <p:nvPr/>
          </p:nvSpPr>
          <p:spPr bwMode="auto">
            <a:xfrm>
              <a:off x="1262072" y="4120633"/>
              <a:ext cx="1237730"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66" name="TextBox 65">
            <a:extLst>
              <a:ext uri="{FF2B5EF4-FFF2-40B4-BE49-F238E27FC236}">
                <a16:creationId xmlns:a16="http://schemas.microsoft.com/office/drawing/2014/main" id="{010B7DBF-CBDD-4EE1-9641-65050B971393}"/>
              </a:ext>
            </a:extLst>
          </p:cNvPr>
          <p:cNvSpPr txBox="1"/>
          <p:nvPr/>
        </p:nvSpPr>
        <p:spPr>
          <a:xfrm>
            <a:off x="3294485" y="2069680"/>
            <a:ext cx="8352959" cy="535531"/>
          </a:xfrm>
          <a:prstGeom prst="rect">
            <a:avLst/>
          </a:prstGeom>
          <a:noFill/>
        </p:spPr>
        <p:txBody>
          <a:bodyPr wrap="square">
            <a:spAutoFit/>
          </a:bodyPr>
          <a:lstStyle/>
          <a:p>
            <a:pPr defTabSz="711200">
              <a:lnSpc>
                <a:spcPct val="90000"/>
              </a:lnSpc>
              <a:spcBef>
                <a:spcPct val="0"/>
              </a:spcBef>
              <a:spcAft>
                <a:spcPct val="35000"/>
              </a:spcAft>
            </a:pPr>
            <a:r>
              <a:rPr lang="en-US" sz="1600" dirty="0">
                <a:solidFill>
                  <a:schemeClr val="accent1"/>
                </a:solidFill>
              </a:rPr>
              <a:t>To understand seasonal patterns in alcohol consumption, comparing beverage category usage across winter and summer periods</a:t>
            </a:r>
          </a:p>
        </p:txBody>
      </p:sp>
      <p:sp>
        <p:nvSpPr>
          <p:cNvPr id="67" name="TextBox 66">
            <a:extLst>
              <a:ext uri="{FF2B5EF4-FFF2-40B4-BE49-F238E27FC236}">
                <a16:creationId xmlns:a16="http://schemas.microsoft.com/office/drawing/2014/main" id="{2676FDD9-61C1-4F30-94A0-820B71FBB9D7}"/>
              </a:ext>
            </a:extLst>
          </p:cNvPr>
          <p:cNvSpPr txBox="1"/>
          <p:nvPr/>
        </p:nvSpPr>
        <p:spPr>
          <a:xfrm flipH="1">
            <a:off x="1298667" y="2101353"/>
            <a:ext cx="814547" cy="523220"/>
          </a:xfrm>
          <a:prstGeom prst="rect">
            <a:avLst/>
          </a:prstGeom>
          <a:noFill/>
        </p:spPr>
        <p:txBody>
          <a:bodyPr wrap="square" rtlCol="0">
            <a:spAutoFit/>
          </a:bodyPr>
          <a:lstStyle/>
          <a:p>
            <a:pPr algn="ctr"/>
            <a:r>
              <a:rPr lang="en-GB" sz="2800" b="1" dirty="0">
                <a:solidFill>
                  <a:schemeClr val="bg1"/>
                </a:solidFill>
              </a:rPr>
              <a:t>1</a:t>
            </a:r>
            <a:endParaRPr lang="en-US" sz="2800" b="1" dirty="0">
              <a:solidFill>
                <a:schemeClr val="bg1"/>
              </a:solidFill>
            </a:endParaRPr>
          </a:p>
        </p:txBody>
      </p:sp>
      <p:grpSp>
        <p:nvGrpSpPr>
          <p:cNvPr id="36" name="Group 35">
            <a:extLst>
              <a:ext uri="{FF2B5EF4-FFF2-40B4-BE49-F238E27FC236}">
                <a16:creationId xmlns:a16="http://schemas.microsoft.com/office/drawing/2014/main" id="{6DB946B4-3597-453E-9023-61CB1A567E5B}"/>
              </a:ext>
            </a:extLst>
          </p:cNvPr>
          <p:cNvGrpSpPr/>
          <p:nvPr/>
        </p:nvGrpSpPr>
        <p:grpSpPr>
          <a:xfrm>
            <a:off x="394496" y="4852247"/>
            <a:ext cx="11234889" cy="727891"/>
            <a:chOff x="725858" y="3908936"/>
            <a:chExt cx="10740281" cy="1443038"/>
          </a:xfrm>
        </p:grpSpPr>
        <p:sp>
          <p:nvSpPr>
            <p:cNvPr id="57" name="Google Shape;189;p20">
              <a:extLst>
                <a:ext uri="{FF2B5EF4-FFF2-40B4-BE49-F238E27FC236}">
                  <a16:creationId xmlns:a16="http://schemas.microsoft.com/office/drawing/2014/main" id="{FBE99246-32D5-4A78-86DA-7D74C215B00C}"/>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58" name="Google Shape;190;p20">
              <a:extLst>
                <a:ext uri="{FF2B5EF4-FFF2-40B4-BE49-F238E27FC236}">
                  <a16:creationId xmlns:a16="http://schemas.microsoft.com/office/drawing/2014/main" id="{45243FF9-BF98-4BE5-9359-16F9C18C8E56}"/>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59" name="Freeform: Shape 58">
              <a:extLst>
                <a:ext uri="{FF2B5EF4-FFF2-40B4-BE49-F238E27FC236}">
                  <a16:creationId xmlns:a16="http://schemas.microsoft.com/office/drawing/2014/main" id="{D10A2880-3FA3-4B98-ACFB-1809F92F9E1E}"/>
                </a:ext>
              </a:extLst>
            </p:cNvPr>
            <p:cNvSpPr>
              <a:spLocks/>
            </p:cNvSpPr>
            <p:nvPr/>
          </p:nvSpPr>
          <p:spPr bwMode="auto">
            <a:xfrm>
              <a:off x="1262072" y="4120633"/>
              <a:ext cx="1237728" cy="1173736"/>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bg1"/>
                  </a:solidFill>
                  <a:effectLst/>
                  <a:uLnTx/>
                  <a:uFillTx/>
                  <a:latin typeface="+mj-lt"/>
                  <a:ea typeface="+mn-ea"/>
                  <a:cs typeface="+mn-cs"/>
                </a:rPr>
                <a:t>  6</a:t>
              </a:r>
              <a:endParaRPr kumimoji="0" lang="en-US" sz="2800" b="1" i="0" u="none" strike="noStrike" kern="1200" cap="none" spc="0" normalizeH="0" baseline="0" noProof="0" dirty="0">
                <a:ln>
                  <a:noFill/>
                </a:ln>
                <a:solidFill>
                  <a:schemeClr val="bg1"/>
                </a:solidFill>
                <a:effectLst/>
                <a:uLnTx/>
                <a:uFillTx/>
                <a:latin typeface="+mj-lt"/>
                <a:ea typeface="+mn-ea"/>
                <a:cs typeface="+mn-cs"/>
              </a:endParaRPr>
            </a:p>
          </p:txBody>
        </p:sp>
      </p:grpSp>
      <p:grpSp>
        <p:nvGrpSpPr>
          <p:cNvPr id="62" name="Group 61">
            <a:extLst>
              <a:ext uri="{FF2B5EF4-FFF2-40B4-BE49-F238E27FC236}">
                <a16:creationId xmlns:a16="http://schemas.microsoft.com/office/drawing/2014/main" id="{C59EBE97-99C4-43E1-9750-DAC2CF94907B}"/>
              </a:ext>
            </a:extLst>
          </p:cNvPr>
          <p:cNvGrpSpPr/>
          <p:nvPr/>
        </p:nvGrpSpPr>
        <p:grpSpPr>
          <a:xfrm>
            <a:off x="385083" y="5640859"/>
            <a:ext cx="11234889" cy="727891"/>
            <a:chOff x="725858" y="3908936"/>
            <a:chExt cx="10740281" cy="1443038"/>
          </a:xfrm>
        </p:grpSpPr>
        <p:sp>
          <p:nvSpPr>
            <p:cNvPr id="68" name="Google Shape;189;p20">
              <a:extLst>
                <a:ext uri="{FF2B5EF4-FFF2-40B4-BE49-F238E27FC236}">
                  <a16:creationId xmlns:a16="http://schemas.microsoft.com/office/drawing/2014/main" id="{FF2796AA-F41E-4895-9E5A-AA47A7831FF6}"/>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69" name="Google Shape;190;p20">
              <a:extLst>
                <a:ext uri="{FF2B5EF4-FFF2-40B4-BE49-F238E27FC236}">
                  <a16:creationId xmlns:a16="http://schemas.microsoft.com/office/drawing/2014/main" id="{80FB9097-0AE1-494C-8E60-717523601933}"/>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70" name="Freeform: Shape 69">
              <a:extLst>
                <a:ext uri="{FF2B5EF4-FFF2-40B4-BE49-F238E27FC236}">
                  <a16:creationId xmlns:a16="http://schemas.microsoft.com/office/drawing/2014/main" id="{53E8E0FB-BD5B-4B6D-B947-55F39C08CAE9}"/>
                </a:ext>
              </a:extLst>
            </p:cNvPr>
            <p:cNvSpPr>
              <a:spLocks/>
            </p:cNvSpPr>
            <p:nvPr/>
          </p:nvSpPr>
          <p:spPr bwMode="auto">
            <a:xfrm>
              <a:off x="1262072" y="4120633"/>
              <a:ext cx="1237728" cy="1173736"/>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bg1"/>
                  </a:solidFill>
                  <a:effectLst/>
                  <a:uLnTx/>
                  <a:uFillTx/>
                  <a:latin typeface="+mj-lt"/>
                  <a:ea typeface="+mn-ea"/>
                  <a:cs typeface="+mn-cs"/>
                </a:rPr>
                <a:t>  6</a:t>
              </a:r>
              <a:endParaRPr kumimoji="0" lang="en-US" sz="2800" b="1" i="0" u="none" strike="noStrike" kern="1200" cap="none" spc="0" normalizeH="0" baseline="0" noProof="0" dirty="0">
                <a:ln>
                  <a:noFill/>
                </a:ln>
                <a:solidFill>
                  <a:schemeClr val="bg1"/>
                </a:solidFill>
                <a:effectLst/>
                <a:uLnTx/>
                <a:uFillTx/>
                <a:latin typeface="+mj-lt"/>
                <a:ea typeface="+mn-ea"/>
                <a:cs typeface="+mn-cs"/>
              </a:endParaRPr>
            </a:p>
          </p:txBody>
        </p:sp>
      </p:grpSp>
      <p:sp>
        <p:nvSpPr>
          <p:cNvPr id="60" name="TextBox 59">
            <a:extLst>
              <a:ext uri="{FF2B5EF4-FFF2-40B4-BE49-F238E27FC236}">
                <a16:creationId xmlns:a16="http://schemas.microsoft.com/office/drawing/2014/main" id="{02B6BF2D-166F-4F38-9D07-1E7D17C733A2}"/>
              </a:ext>
            </a:extLst>
          </p:cNvPr>
          <p:cNvSpPr txBox="1"/>
          <p:nvPr/>
        </p:nvSpPr>
        <p:spPr>
          <a:xfrm>
            <a:off x="3287095" y="5814410"/>
            <a:ext cx="8200848" cy="313932"/>
          </a:xfrm>
          <a:prstGeom prst="rect">
            <a:avLst/>
          </a:prstGeom>
          <a:noFill/>
        </p:spPr>
        <p:txBody>
          <a:bodyPr wrap="square">
            <a:spAutoFit/>
          </a:bodyPr>
          <a:lstStyle/>
          <a:p>
            <a:pPr lvl="0" defTabSz="711200">
              <a:lnSpc>
                <a:spcPct val="90000"/>
              </a:lnSpc>
              <a:spcBef>
                <a:spcPct val="0"/>
              </a:spcBef>
              <a:spcAft>
                <a:spcPct val="35000"/>
              </a:spcAft>
            </a:pPr>
            <a:r>
              <a:rPr lang="en-US" sz="1600" dirty="0">
                <a:solidFill>
                  <a:schemeClr val="accent1"/>
                </a:solidFill>
              </a:rPr>
              <a:t>To identify the reasons of seasonal changes in alcohol beverage category </a:t>
            </a:r>
            <a:endParaRPr lang="en-US" sz="1600" dirty="0">
              <a:solidFill>
                <a:schemeClr val="accent1"/>
              </a:solidFill>
              <a:highlight>
                <a:srgbClr val="FFFF00"/>
              </a:highlight>
            </a:endParaRPr>
          </a:p>
        </p:txBody>
      </p:sp>
      <p:sp>
        <p:nvSpPr>
          <p:cNvPr id="71" name="TextBox 70">
            <a:extLst>
              <a:ext uri="{FF2B5EF4-FFF2-40B4-BE49-F238E27FC236}">
                <a16:creationId xmlns:a16="http://schemas.microsoft.com/office/drawing/2014/main" id="{A905BF7A-9F98-47D5-9A5C-FFDA6A152D57}"/>
              </a:ext>
            </a:extLst>
          </p:cNvPr>
          <p:cNvSpPr txBox="1"/>
          <p:nvPr/>
        </p:nvSpPr>
        <p:spPr>
          <a:xfrm>
            <a:off x="3307406" y="5056307"/>
            <a:ext cx="8200848" cy="313932"/>
          </a:xfrm>
          <a:prstGeom prst="rect">
            <a:avLst/>
          </a:prstGeom>
          <a:noFill/>
        </p:spPr>
        <p:txBody>
          <a:bodyPr wrap="square">
            <a:spAutoFit/>
          </a:bodyPr>
          <a:lstStyle/>
          <a:p>
            <a:pPr lvl="0" defTabSz="711200">
              <a:lnSpc>
                <a:spcPct val="90000"/>
              </a:lnSpc>
              <a:spcBef>
                <a:spcPct val="0"/>
              </a:spcBef>
              <a:spcAft>
                <a:spcPct val="35000"/>
              </a:spcAft>
            </a:pPr>
            <a:r>
              <a:rPr lang="en-US" sz="1600" dirty="0">
                <a:solidFill>
                  <a:schemeClr val="accent1"/>
                </a:solidFill>
              </a:rPr>
              <a:t>To explore the reasons of switching the brand within the same category </a:t>
            </a:r>
            <a:endParaRPr lang="en-US" sz="1600" dirty="0">
              <a:solidFill>
                <a:schemeClr val="accent1"/>
              </a:solidFill>
              <a:highlight>
                <a:srgbClr val="FFFF00"/>
              </a:highlight>
            </a:endParaRPr>
          </a:p>
        </p:txBody>
      </p:sp>
    </p:spTree>
    <p:extLst>
      <p:ext uri="{BB962C8B-B14F-4D97-AF65-F5344CB8AC3E}">
        <p14:creationId xmlns:p14="http://schemas.microsoft.com/office/powerpoint/2010/main" val="78771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9D7B0-FFB7-F40F-D69E-2EE91EB872C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841A81C-9102-FD23-C25E-793C128C8228}"/>
              </a:ext>
            </a:extLst>
          </p:cNvPr>
          <p:cNvSpPr>
            <a:spLocks noGrp="1"/>
          </p:cNvSpPr>
          <p:nvPr>
            <p:ph type="title"/>
          </p:nvPr>
        </p:nvSpPr>
        <p:spPr>
          <a:xfrm>
            <a:off x="465578" y="915492"/>
            <a:ext cx="11253455" cy="541202"/>
          </a:xfrm>
        </p:spPr>
        <p:txBody>
          <a:bodyPr/>
          <a:lstStyle/>
          <a:p>
            <a:r>
              <a:rPr lang="en-US" b="1" dirty="0"/>
              <a:t>Methodology </a:t>
            </a:r>
            <a:endParaRPr lang="en-GB" b="1" dirty="0"/>
          </a:p>
        </p:txBody>
      </p:sp>
      <p:sp>
        <p:nvSpPr>
          <p:cNvPr id="57" name="TextBox 56">
            <a:extLst>
              <a:ext uri="{FF2B5EF4-FFF2-40B4-BE49-F238E27FC236}">
                <a16:creationId xmlns:a16="http://schemas.microsoft.com/office/drawing/2014/main" id="{93BF8482-6C4D-DE5D-CFA2-FB7C8D72E053}"/>
              </a:ext>
            </a:extLst>
          </p:cNvPr>
          <p:cNvSpPr txBox="1"/>
          <p:nvPr/>
        </p:nvSpPr>
        <p:spPr>
          <a:xfrm>
            <a:off x="2285755" y="2375042"/>
            <a:ext cx="4228872" cy="830997"/>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Quantitative data generated through a structured survey questionnaire designed to systematically collect data for actionable insights</a:t>
            </a:r>
          </a:p>
        </p:txBody>
      </p:sp>
      <p:sp>
        <p:nvSpPr>
          <p:cNvPr id="59" name="TextBox 58">
            <a:extLst>
              <a:ext uri="{FF2B5EF4-FFF2-40B4-BE49-F238E27FC236}">
                <a16:creationId xmlns:a16="http://schemas.microsoft.com/office/drawing/2014/main" id="{3C0C6838-9901-5E28-58CC-34E06DA321FA}"/>
              </a:ext>
            </a:extLst>
          </p:cNvPr>
          <p:cNvSpPr txBox="1"/>
          <p:nvPr/>
        </p:nvSpPr>
        <p:spPr>
          <a:xfrm>
            <a:off x="8305166" y="2394660"/>
            <a:ext cx="2499382" cy="830997"/>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Scripting, Hosting and Pre-Testing of the survey questionnaire</a:t>
            </a:r>
          </a:p>
        </p:txBody>
      </p:sp>
      <p:grpSp>
        <p:nvGrpSpPr>
          <p:cNvPr id="65" name="Group 64">
            <a:extLst>
              <a:ext uri="{FF2B5EF4-FFF2-40B4-BE49-F238E27FC236}">
                <a16:creationId xmlns:a16="http://schemas.microsoft.com/office/drawing/2014/main" id="{F1E398BE-052D-4A3D-2E01-260F4C8018D6}"/>
              </a:ext>
            </a:extLst>
          </p:cNvPr>
          <p:cNvGrpSpPr/>
          <p:nvPr/>
        </p:nvGrpSpPr>
        <p:grpSpPr>
          <a:xfrm>
            <a:off x="1040215" y="2365238"/>
            <a:ext cx="1082626" cy="1397830"/>
            <a:chOff x="585217" y="1946332"/>
            <a:chExt cx="2281013" cy="2718821"/>
          </a:xfrm>
        </p:grpSpPr>
        <p:sp>
          <p:nvSpPr>
            <p:cNvPr id="66" name="Freeform 315">
              <a:extLst>
                <a:ext uri="{FF2B5EF4-FFF2-40B4-BE49-F238E27FC236}">
                  <a16:creationId xmlns:a16="http://schemas.microsoft.com/office/drawing/2014/main" id="{BA603433-E795-794D-CEB8-192E0995730F}"/>
                </a:ext>
              </a:extLst>
            </p:cNvPr>
            <p:cNvSpPr>
              <a:spLocks noChangeArrowheads="1"/>
            </p:cNvSpPr>
            <p:nvPr/>
          </p:nvSpPr>
          <p:spPr bwMode="auto">
            <a:xfrm>
              <a:off x="585217" y="1946332"/>
              <a:ext cx="2281013" cy="1941438"/>
            </a:xfrm>
            <a:prstGeom prst="roundRect">
              <a:avLst>
                <a:gd name="adj" fmla="val 9221"/>
              </a:avLst>
            </a:prstGeom>
            <a:solidFill>
              <a:srgbClr val="F25822"/>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67" name="Straight Connector 66">
              <a:extLst>
                <a:ext uri="{FF2B5EF4-FFF2-40B4-BE49-F238E27FC236}">
                  <a16:creationId xmlns:a16="http://schemas.microsoft.com/office/drawing/2014/main" id="{8AF7D8DF-9D42-3C9B-9762-F9FB1A193D8E}"/>
                </a:ext>
              </a:extLst>
            </p:cNvPr>
            <p:cNvCxnSpPr>
              <a:cxnSpLocks/>
            </p:cNvCxnSpPr>
            <p:nvPr/>
          </p:nvCxnSpPr>
          <p:spPr>
            <a:xfrm>
              <a:off x="1765634" y="3868361"/>
              <a:ext cx="0" cy="796792"/>
            </a:xfrm>
            <a:prstGeom prst="line">
              <a:avLst/>
            </a:prstGeom>
            <a:ln w="88900">
              <a:solidFill>
                <a:srgbClr val="FF5A15"/>
              </a:solidFill>
              <a:prstDash val="sysDash"/>
            </a:ln>
          </p:spPr>
          <p:style>
            <a:lnRef idx="1">
              <a:schemeClr val="accent1"/>
            </a:lnRef>
            <a:fillRef idx="0">
              <a:schemeClr val="accent1"/>
            </a:fillRef>
            <a:effectRef idx="0">
              <a:schemeClr val="accent1"/>
            </a:effectRef>
            <a:fontRef idx="minor">
              <a:schemeClr val="tx1"/>
            </a:fontRef>
          </p:style>
        </p:cxnSp>
        <p:sp>
          <p:nvSpPr>
            <p:cNvPr id="68" name="Freeform 316">
              <a:extLst>
                <a:ext uri="{FF2B5EF4-FFF2-40B4-BE49-F238E27FC236}">
                  <a16:creationId xmlns:a16="http://schemas.microsoft.com/office/drawing/2014/main" id="{DF43F768-FB32-A0F8-0581-D5F4A200F31F}"/>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grpSp>
        <p:nvGrpSpPr>
          <p:cNvPr id="69" name="Group 68">
            <a:extLst>
              <a:ext uri="{FF2B5EF4-FFF2-40B4-BE49-F238E27FC236}">
                <a16:creationId xmlns:a16="http://schemas.microsoft.com/office/drawing/2014/main" id="{26E7C10F-BF2A-7F71-A3E4-A7A6348B33C4}"/>
              </a:ext>
            </a:extLst>
          </p:cNvPr>
          <p:cNvGrpSpPr/>
          <p:nvPr/>
        </p:nvGrpSpPr>
        <p:grpSpPr>
          <a:xfrm>
            <a:off x="6947830" y="2402374"/>
            <a:ext cx="1110428" cy="1393817"/>
            <a:chOff x="585217" y="1946332"/>
            <a:chExt cx="2281013" cy="2718821"/>
          </a:xfrm>
          <a:solidFill>
            <a:srgbClr val="012F49"/>
          </a:solidFill>
        </p:grpSpPr>
        <p:sp>
          <p:nvSpPr>
            <p:cNvPr id="70" name="Freeform 315">
              <a:extLst>
                <a:ext uri="{FF2B5EF4-FFF2-40B4-BE49-F238E27FC236}">
                  <a16:creationId xmlns:a16="http://schemas.microsoft.com/office/drawing/2014/main" id="{4602ABB5-0A5B-943B-2A03-D2E537F2DF74}"/>
                </a:ext>
              </a:extLst>
            </p:cNvPr>
            <p:cNvSpPr>
              <a:spLocks noChangeArrowheads="1"/>
            </p:cNvSpPr>
            <p:nvPr/>
          </p:nvSpPr>
          <p:spPr bwMode="auto">
            <a:xfrm>
              <a:off x="585217" y="1946332"/>
              <a:ext cx="2281013" cy="1941438"/>
            </a:xfrm>
            <a:prstGeom prst="roundRect">
              <a:avLst>
                <a:gd name="adj" fmla="val 9221"/>
              </a:avLst>
            </a:prstGeom>
            <a:solidFill>
              <a:srgbClr val="9999FF"/>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71" name="Straight Connector 70">
              <a:extLst>
                <a:ext uri="{FF2B5EF4-FFF2-40B4-BE49-F238E27FC236}">
                  <a16:creationId xmlns:a16="http://schemas.microsoft.com/office/drawing/2014/main" id="{D2AB1D2D-4561-4A2C-F4D3-4554901DC37D}"/>
                </a:ext>
              </a:extLst>
            </p:cNvPr>
            <p:cNvCxnSpPr>
              <a:cxnSpLocks/>
            </p:cNvCxnSpPr>
            <p:nvPr/>
          </p:nvCxnSpPr>
          <p:spPr>
            <a:xfrm>
              <a:off x="1765634" y="3868361"/>
              <a:ext cx="0" cy="796792"/>
            </a:xfrm>
            <a:prstGeom prst="line">
              <a:avLst/>
            </a:prstGeom>
            <a:grpFill/>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72" name="Freeform 316">
              <a:extLst>
                <a:ext uri="{FF2B5EF4-FFF2-40B4-BE49-F238E27FC236}">
                  <a16:creationId xmlns:a16="http://schemas.microsoft.com/office/drawing/2014/main" id="{A9ABE27A-9885-B3D0-BC05-5660DF5A6BAE}"/>
                </a:ext>
              </a:extLst>
            </p:cNvPr>
            <p:cNvSpPr>
              <a:spLocks noChangeArrowheads="1"/>
            </p:cNvSpPr>
            <p:nvPr/>
          </p:nvSpPr>
          <p:spPr bwMode="auto">
            <a:xfrm>
              <a:off x="795944" y="2100968"/>
              <a:ext cx="1873810" cy="1594856"/>
            </a:xfrm>
            <a:prstGeom prst="roundRect">
              <a:avLst>
                <a:gd name="adj" fmla="val 10919"/>
              </a:avLst>
            </a:prstGeom>
            <a:solidFill>
              <a:srgbClr val="012F49"/>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pic>
        <p:nvPicPr>
          <p:cNvPr id="73" name="Graphic 141" descr="Workflow">
            <a:extLst>
              <a:ext uri="{FF2B5EF4-FFF2-40B4-BE49-F238E27FC236}">
                <a16:creationId xmlns:a16="http://schemas.microsoft.com/office/drawing/2014/main" id="{BD62D778-AAE4-4A34-30C0-B75323D67AC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73699" y="2468690"/>
            <a:ext cx="897547" cy="897547"/>
          </a:xfrm>
          <a:prstGeom prst="rect">
            <a:avLst/>
          </a:prstGeom>
          <a:ln>
            <a:solidFill>
              <a:srgbClr val="002060"/>
            </a:solidFill>
          </a:ln>
        </p:spPr>
      </p:pic>
      <p:grpSp>
        <p:nvGrpSpPr>
          <p:cNvPr id="74" name="Group 73">
            <a:extLst>
              <a:ext uri="{FF2B5EF4-FFF2-40B4-BE49-F238E27FC236}">
                <a16:creationId xmlns:a16="http://schemas.microsoft.com/office/drawing/2014/main" id="{DF7CF5DE-3CC7-57B5-88E8-15A1167D1A9F}"/>
              </a:ext>
            </a:extLst>
          </p:cNvPr>
          <p:cNvGrpSpPr/>
          <p:nvPr/>
        </p:nvGrpSpPr>
        <p:grpSpPr>
          <a:xfrm>
            <a:off x="404897" y="4298120"/>
            <a:ext cx="1100038" cy="1397830"/>
            <a:chOff x="585217" y="1946332"/>
            <a:chExt cx="2281013" cy="2718821"/>
          </a:xfrm>
          <a:solidFill>
            <a:srgbClr val="012F49"/>
          </a:solidFill>
        </p:grpSpPr>
        <p:sp>
          <p:nvSpPr>
            <p:cNvPr id="75" name="Freeform 315">
              <a:extLst>
                <a:ext uri="{FF2B5EF4-FFF2-40B4-BE49-F238E27FC236}">
                  <a16:creationId xmlns:a16="http://schemas.microsoft.com/office/drawing/2014/main" id="{AE9B374F-F4A0-EA90-1B01-58373087D0D9}"/>
                </a:ext>
              </a:extLst>
            </p:cNvPr>
            <p:cNvSpPr>
              <a:spLocks noChangeArrowheads="1"/>
            </p:cNvSpPr>
            <p:nvPr/>
          </p:nvSpPr>
          <p:spPr bwMode="auto">
            <a:xfrm>
              <a:off x="585217" y="1946332"/>
              <a:ext cx="2281013" cy="1941438"/>
            </a:xfrm>
            <a:prstGeom prst="roundRect">
              <a:avLst>
                <a:gd name="adj" fmla="val 9221"/>
              </a:avLst>
            </a:prstGeom>
            <a:solidFill>
              <a:srgbClr val="9999FF"/>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76" name="Straight Connector 75">
              <a:extLst>
                <a:ext uri="{FF2B5EF4-FFF2-40B4-BE49-F238E27FC236}">
                  <a16:creationId xmlns:a16="http://schemas.microsoft.com/office/drawing/2014/main" id="{4FF671AB-AF96-FB53-7021-C84B2725AECD}"/>
                </a:ext>
              </a:extLst>
            </p:cNvPr>
            <p:cNvCxnSpPr>
              <a:cxnSpLocks/>
            </p:cNvCxnSpPr>
            <p:nvPr/>
          </p:nvCxnSpPr>
          <p:spPr>
            <a:xfrm>
              <a:off x="1765634" y="3868361"/>
              <a:ext cx="0" cy="796792"/>
            </a:xfrm>
            <a:prstGeom prst="line">
              <a:avLst/>
            </a:prstGeom>
            <a:grpFill/>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77" name="Freeform 316">
              <a:extLst>
                <a:ext uri="{FF2B5EF4-FFF2-40B4-BE49-F238E27FC236}">
                  <a16:creationId xmlns:a16="http://schemas.microsoft.com/office/drawing/2014/main" id="{B8D86327-E7EE-A945-81C4-F9AEABF14B86}"/>
                </a:ext>
              </a:extLst>
            </p:cNvPr>
            <p:cNvSpPr>
              <a:spLocks noChangeArrowheads="1"/>
            </p:cNvSpPr>
            <p:nvPr/>
          </p:nvSpPr>
          <p:spPr bwMode="auto">
            <a:xfrm>
              <a:off x="795944" y="2100968"/>
              <a:ext cx="1873810" cy="1594856"/>
            </a:xfrm>
            <a:prstGeom prst="roundRect">
              <a:avLst>
                <a:gd name="adj" fmla="val 10919"/>
              </a:avLst>
            </a:prstGeom>
            <a:solidFill>
              <a:srgbClr val="012F49"/>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sp>
        <p:nvSpPr>
          <p:cNvPr id="78" name="TextBox 77">
            <a:extLst>
              <a:ext uri="{FF2B5EF4-FFF2-40B4-BE49-F238E27FC236}">
                <a16:creationId xmlns:a16="http://schemas.microsoft.com/office/drawing/2014/main" id="{5F18BDD0-E9C4-1269-7266-90626EC2E7BC}"/>
              </a:ext>
            </a:extLst>
          </p:cNvPr>
          <p:cNvSpPr txBox="1"/>
          <p:nvPr/>
        </p:nvSpPr>
        <p:spPr>
          <a:xfrm>
            <a:off x="1627145" y="4298545"/>
            <a:ext cx="2365447" cy="1569660"/>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Data collection conducted using a digital data collection platform to ensure efficiency, accuracy, and real-time monitoring</a:t>
            </a:r>
          </a:p>
        </p:txBody>
      </p:sp>
      <p:sp>
        <p:nvSpPr>
          <p:cNvPr id="79" name="TextBox 78">
            <a:extLst>
              <a:ext uri="{FF2B5EF4-FFF2-40B4-BE49-F238E27FC236}">
                <a16:creationId xmlns:a16="http://schemas.microsoft.com/office/drawing/2014/main" id="{DD7C4050-FF0C-F649-3DA4-8BDA7D7EEFD1}"/>
              </a:ext>
            </a:extLst>
          </p:cNvPr>
          <p:cNvSpPr txBox="1"/>
          <p:nvPr/>
        </p:nvSpPr>
        <p:spPr>
          <a:xfrm>
            <a:off x="5401493" y="4298120"/>
            <a:ext cx="2718984" cy="1569660"/>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The survey administered by experienced field enumerators to ensure data quality, respondent engagement, and accurate recording of responses.</a:t>
            </a:r>
          </a:p>
        </p:txBody>
      </p:sp>
      <p:grpSp>
        <p:nvGrpSpPr>
          <p:cNvPr id="80" name="Group 79">
            <a:extLst>
              <a:ext uri="{FF2B5EF4-FFF2-40B4-BE49-F238E27FC236}">
                <a16:creationId xmlns:a16="http://schemas.microsoft.com/office/drawing/2014/main" id="{5EB3565B-9864-DEC4-72E2-666552B1DA1D}"/>
              </a:ext>
            </a:extLst>
          </p:cNvPr>
          <p:cNvGrpSpPr/>
          <p:nvPr/>
        </p:nvGrpSpPr>
        <p:grpSpPr>
          <a:xfrm>
            <a:off x="4195014" y="4310922"/>
            <a:ext cx="1082626" cy="1397830"/>
            <a:chOff x="585217" y="1946332"/>
            <a:chExt cx="2281013" cy="2718821"/>
          </a:xfrm>
        </p:grpSpPr>
        <p:sp>
          <p:nvSpPr>
            <p:cNvPr id="81" name="Freeform 315">
              <a:extLst>
                <a:ext uri="{FF2B5EF4-FFF2-40B4-BE49-F238E27FC236}">
                  <a16:creationId xmlns:a16="http://schemas.microsoft.com/office/drawing/2014/main" id="{AE0C78B3-F9CF-E3A5-C170-8456A83F0193}"/>
                </a:ext>
              </a:extLst>
            </p:cNvPr>
            <p:cNvSpPr>
              <a:spLocks noChangeArrowheads="1"/>
            </p:cNvSpPr>
            <p:nvPr/>
          </p:nvSpPr>
          <p:spPr bwMode="auto">
            <a:xfrm>
              <a:off x="585217" y="1946332"/>
              <a:ext cx="2281013" cy="1941438"/>
            </a:xfrm>
            <a:prstGeom prst="roundRect">
              <a:avLst>
                <a:gd name="adj" fmla="val 9221"/>
              </a:avLst>
            </a:prstGeom>
            <a:solidFill>
              <a:srgbClr val="F25822"/>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82" name="Straight Connector 81">
              <a:extLst>
                <a:ext uri="{FF2B5EF4-FFF2-40B4-BE49-F238E27FC236}">
                  <a16:creationId xmlns:a16="http://schemas.microsoft.com/office/drawing/2014/main" id="{CE88C640-41F1-C362-D0C5-C5D21F5C741A}"/>
                </a:ext>
              </a:extLst>
            </p:cNvPr>
            <p:cNvCxnSpPr>
              <a:cxnSpLocks/>
            </p:cNvCxnSpPr>
            <p:nvPr/>
          </p:nvCxnSpPr>
          <p:spPr>
            <a:xfrm>
              <a:off x="1765634" y="3868361"/>
              <a:ext cx="0" cy="796792"/>
            </a:xfrm>
            <a:prstGeom prst="line">
              <a:avLst/>
            </a:prstGeom>
            <a:ln w="88900">
              <a:solidFill>
                <a:srgbClr val="FF5A15"/>
              </a:solidFill>
              <a:prstDash val="sysDash"/>
            </a:ln>
          </p:spPr>
          <p:style>
            <a:lnRef idx="1">
              <a:schemeClr val="accent1"/>
            </a:lnRef>
            <a:fillRef idx="0">
              <a:schemeClr val="accent1"/>
            </a:fillRef>
            <a:effectRef idx="0">
              <a:schemeClr val="accent1"/>
            </a:effectRef>
            <a:fontRef idx="minor">
              <a:schemeClr val="tx1"/>
            </a:fontRef>
          </p:style>
        </p:cxnSp>
        <p:sp>
          <p:nvSpPr>
            <p:cNvPr id="83" name="Freeform 316">
              <a:extLst>
                <a:ext uri="{FF2B5EF4-FFF2-40B4-BE49-F238E27FC236}">
                  <a16:creationId xmlns:a16="http://schemas.microsoft.com/office/drawing/2014/main" id="{2A95532A-FBAD-BBE4-741B-5ECB9EF5CCC8}"/>
                </a:ext>
              </a:extLst>
            </p:cNvPr>
            <p:cNvSpPr>
              <a:spLocks noChangeArrowheads="1"/>
            </p:cNvSpPr>
            <p:nvPr/>
          </p:nvSpPr>
          <p:spPr bwMode="auto">
            <a:xfrm>
              <a:off x="795944" y="2100968"/>
              <a:ext cx="1873810" cy="1594856"/>
            </a:xfrm>
            <a:prstGeom prst="roundRect">
              <a:avLst>
                <a:gd name="adj" fmla="val 10919"/>
              </a:avLst>
            </a:prstGeom>
            <a:solidFill>
              <a:srgbClr val="012F49"/>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sp>
        <p:nvSpPr>
          <p:cNvPr id="84" name="TextBox 83">
            <a:extLst>
              <a:ext uri="{FF2B5EF4-FFF2-40B4-BE49-F238E27FC236}">
                <a16:creationId xmlns:a16="http://schemas.microsoft.com/office/drawing/2014/main" id="{7D4F2630-7AC9-5C99-6E55-A5F36FFC223F}"/>
              </a:ext>
            </a:extLst>
          </p:cNvPr>
          <p:cNvSpPr txBox="1"/>
          <p:nvPr/>
        </p:nvSpPr>
        <p:spPr>
          <a:xfrm>
            <a:off x="9517653" y="4311720"/>
            <a:ext cx="2499382" cy="1077218"/>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Computer Aided Personal Interview (CAPI) with the respondents (Face to Face Interview) </a:t>
            </a:r>
          </a:p>
        </p:txBody>
      </p:sp>
      <p:grpSp>
        <p:nvGrpSpPr>
          <p:cNvPr id="85" name="Group 84">
            <a:extLst>
              <a:ext uri="{FF2B5EF4-FFF2-40B4-BE49-F238E27FC236}">
                <a16:creationId xmlns:a16="http://schemas.microsoft.com/office/drawing/2014/main" id="{844EAC25-EA0C-2F74-49C5-ECB7D6AD3828}"/>
              </a:ext>
            </a:extLst>
          </p:cNvPr>
          <p:cNvGrpSpPr/>
          <p:nvPr/>
        </p:nvGrpSpPr>
        <p:grpSpPr>
          <a:xfrm>
            <a:off x="8263851" y="4298120"/>
            <a:ext cx="1110428" cy="1393817"/>
            <a:chOff x="585217" y="1946332"/>
            <a:chExt cx="2281013" cy="2718821"/>
          </a:xfrm>
          <a:solidFill>
            <a:srgbClr val="012F49"/>
          </a:solidFill>
        </p:grpSpPr>
        <p:sp>
          <p:nvSpPr>
            <p:cNvPr id="86" name="Freeform 315">
              <a:extLst>
                <a:ext uri="{FF2B5EF4-FFF2-40B4-BE49-F238E27FC236}">
                  <a16:creationId xmlns:a16="http://schemas.microsoft.com/office/drawing/2014/main" id="{798CDACE-82F3-F506-04F7-A804402B9E14}"/>
                </a:ext>
              </a:extLst>
            </p:cNvPr>
            <p:cNvSpPr>
              <a:spLocks noChangeArrowheads="1"/>
            </p:cNvSpPr>
            <p:nvPr/>
          </p:nvSpPr>
          <p:spPr bwMode="auto">
            <a:xfrm>
              <a:off x="585217" y="1946332"/>
              <a:ext cx="2281013" cy="1941438"/>
            </a:xfrm>
            <a:prstGeom prst="roundRect">
              <a:avLst>
                <a:gd name="adj" fmla="val 9221"/>
              </a:avLst>
            </a:prstGeom>
            <a:grp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87" name="Straight Connector 86">
              <a:extLst>
                <a:ext uri="{FF2B5EF4-FFF2-40B4-BE49-F238E27FC236}">
                  <a16:creationId xmlns:a16="http://schemas.microsoft.com/office/drawing/2014/main" id="{5B632644-297B-8EB0-E2E9-3F2EC2EFE7D7}"/>
                </a:ext>
              </a:extLst>
            </p:cNvPr>
            <p:cNvCxnSpPr>
              <a:cxnSpLocks/>
            </p:cNvCxnSpPr>
            <p:nvPr/>
          </p:nvCxnSpPr>
          <p:spPr>
            <a:xfrm>
              <a:off x="1765634" y="3868361"/>
              <a:ext cx="0" cy="796792"/>
            </a:xfrm>
            <a:prstGeom prst="line">
              <a:avLst/>
            </a:prstGeom>
            <a:grpFill/>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88" name="Freeform 316">
              <a:extLst>
                <a:ext uri="{FF2B5EF4-FFF2-40B4-BE49-F238E27FC236}">
                  <a16:creationId xmlns:a16="http://schemas.microsoft.com/office/drawing/2014/main" id="{5C9B36AC-B6E2-1512-2413-4A41015FB3B8}"/>
                </a:ext>
              </a:extLst>
            </p:cNvPr>
            <p:cNvSpPr>
              <a:spLocks noChangeArrowheads="1"/>
            </p:cNvSpPr>
            <p:nvPr/>
          </p:nvSpPr>
          <p:spPr bwMode="auto">
            <a:xfrm>
              <a:off x="795944" y="2100968"/>
              <a:ext cx="1873810" cy="1594856"/>
            </a:xfrm>
            <a:prstGeom prst="roundRect">
              <a:avLst>
                <a:gd name="adj" fmla="val 10919"/>
              </a:avLst>
            </a:prstGeom>
            <a:solidFill>
              <a:srgbClr val="012F49"/>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pic>
        <p:nvPicPr>
          <p:cNvPr id="89" name="Graphic 137" descr="Business Growth">
            <a:extLst>
              <a:ext uri="{FF2B5EF4-FFF2-40B4-BE49-F238E27FC236}">
                <a16:creationId xmlns:a16="http://schemas.microsoft.com/office/drawing/2014/main" id="{12E82C63-6FFF-F8DB-6695-F5283001A74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3754" y="4362552"/>
            <a:ext cx="862866" cy="862866"/>
          </a:xfrm>
          <a:prstGeom prst="rect">
            <a:avLst/>
          </a:prstGeom>
          <a:ln>
            <a:solidFill>
              <a:srgbClr val="002060"/>
            </a:solidFill>
          </a:ln>
        </p:spPr>
      </p:pic>
      <p:pic>
        <p:nvPicPr>
          <p:cNvPr id="90" name="Graphic 89" descr="Playbook">
            <a:extLst>
              <a:ext uri="{FF2B5EF4-FFF2-40B4-BE49-F238E27FC236}">
                <a16:creationId xmlns:a16="http://schemas.microsoft.com/office/drawing/2014/main" id="{EECB81E3-9F13-FD6A-D517-363B37F91C7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10250" y="2394660"/>
            <a:ext cx="914400" cy="914400"/>
          </a:xfrm>
          <a:prstGeom prst="rect">
            <a:avLst/>
          </a:prstGeom>
        </p:spPr>
      </p:pic>
      <p:pic>
        <p:nvPicPr>
          <p:cNvPr id="91" name="Graphic 90" descr="Office worker">
            <a:extLst>
              <a:ext uri="{FF2B5EF4-FFF2-40B4-BE49-F238E27FC236}">
                <a16:creationId xmlns:a16="http://schemas.microsoft.com/office/drawing/2014/main" id="{C4390F5C-6B68-ABBD-266F-3FBBD98C160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86284" y="4336785"/>
            <a:ext cx="914400" cy="914400"/>
          </a:xfrm>
          <a:prstGeom prst="rect">
            <a:avLst/>
          </a:prstGeom>
        </p:spPr>
      </p:pic>
      <p:pic>
        <p:nvPicPr>
          <p:cNvPr id="92" name="Graphic 91" descr="Questions">
            <a:extLst>
              <a:ext uri="{FF2B5EF4-FFF2-40B4-BE49-F238E27FC236}">
                <a16:creationId xmlns:a16="http://schemas.microsoft.com/office/drawing/2014/main" id="{63DAB314-7A7E-DEF7-27DC-4B0CBD13432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364232" y="4336785"/>
            <a:ext cx="914400" cy="914400"/>
          </a:xfrm>
          <a:prstGeom prst="rect">
            <a:avLst/>
          </a:prstGeom>
        </p:spPr>
      </p:pic>
      <p:sp>
        <p:nvSpPr>
          <p:cNvPr id="93" name="TextBox 92">
            <a:extLst>
              <a:ext uri="{FF2B5EF4-FFF2-40B4-BE49-F238E27FC236}">
                <a16:creationId xmlns:a16="http://schemas.microsoft.com/office/drawing/2014/main" id="{D2007599-CCA1-E455-4CD4-083194D9E417}"/>
              </a:ext>
            </a:extLst>
          </p:cNvPr>
          <p:cNvSpPr txBox="1"/>
          <p:nvPr/>
        </p:nvSpPr>
        <p:spPr>
          <a:xfrm>
            <a:off x="1337990" y="1893713"/>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1.</a:t>
            </a:r>
          </a:p>
        </p:txBody>
      </p:sp>
      <p:sp>
        <p:nvSpPr>
          <p:cNvPr id="94" name="TextBox 93">
            <a:extLst>
              <a:ext uri="{FF2B5EF4-FFF2-40B4-BE49-F238E27FC236}">
                <a16:creationId xmlns:a16="http://schemas.microsoft.com/office/drawing/2014/main" id="{6F883F82-21FE-2274-28B7-9CFF1E6444B9}"/>
              </a:ext>
            </a:extLst>
          </p:cNvPr>
          <p:cNvSpPr txBox="1"/>
          <p:nvPr/>
        </p:nvSpPr>
        <p:spPr>
          <a:xfrm>
            <a:off x="7157765" y="1903955"/>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2.</a:t>
            </a:r>
          </a:p>
        </p:txBody>
      </p:sp>
      <p:sp>
        <p:nvSpPr>
          <p:cNvPr id="95" name="TextBox 94">
            <a:extLst>
              <a:ext uri="{FF2B5EF4-FFF2-40B4-BE49-F238E27FC236}">
                <a16:creationId xmlns:a16="http://schemas.microsoft.com/office/drawing/2014/main" id="{8C4E58F2-33D3-0EAD-D4E4-17B7E875E8EF}"/>
              </a:ext>
            </a:extLst>
          </p:cNvPr>
          <p:cNvSpPr txBox="1"/>
          <p:nvPr/>
        </p:nvSpPr>
        <p:spPr>
          <a:xfrm>
            <a:off x="8575527" y="3803092"/>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5.</a:t>
            </a:r>
          </a:p>
        </p:txBody>
      </p:sp>
      <p:sp>
        <p:nvSpPr>
          <p:cNvPr id="96" name="TextBox 95">
            <a:extLst>
              <a:ext uri="{FF2B5EF4-FFF2-40B4-BE49-F238E27FC236}">
                <a16:creationId xmlns:a16="http://schemas.microsoft.com/office/drawing/2014/main" id="{C5FD1936-4840-EA16-4B99-7DF05D37C382}"/>
              </a:ext>
            </a:extLst>
          </p:cNvPr>
          <p:cNvSpPr txBox="1"/>
          <p:nvPr/>
        </p:nvSpPr>
        <p:spPr>
          <a:xfrm>
            <a:off x="4499946" y="3843215"/>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4.</a:t>
            </a:r>
          </a:p>
        </p:txBody>
      </p:sp>
      <p:sp>
        <p:nvSpPr>
          <p:cNvPr id="97" name="TextBox 96">
            <a:extLst>
              <a:ext uri="{FF2B5EF4-FFF2-40B4-BE49-F238E27FC236}">
                <a16:creationId xmlns:a16="http://schemas.microsoft.com/office/drawing/2014/main" id="{B97BF188-4EFB-7C2E-3006-49DF7F121F0C}"/>
              </a:ext>
            </a:extLst>
          </p:cNvPr>
          <p:cNvSpPr txBox="1"/>
          <p:nvPr/>
        </p:nvSpPr>
        <p:spPr>
          <a:xfrm>
            <a:off x="730625" y="3855111"/>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3.</a:t>
            </a:r>
          </a:p>
        </p:txBody>
      </p:sp>
    </p:spTree>
    <p:extLst>
      <p:ext uri="{BB962C8B-B14F-4D97-AF65-F5344CB8AC3E}">
        <p14:creationId xmlns:p14="http://schemas.microsoft.com/office/powerpoint/2010/main" val="302201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DDBCE7-63B3-47C5-AAF9-815EA068C6E3}"/>
              </a:ext>
            </a:extLst>
          </p:cNvPr>
          <p:cNvSpPr>
            <a:spLocks noGrp="1"/>
          </p:cNvSpPr>
          <p:nvPr>
            <p:ph type="title"/>
          </p:nvPr>
        </p:nvSpPr>
        <p:spPr>
          <a:xfrm>
            <a:off x="465578" y="915492"/>
            <a:ext cx="11253455" cy="541202"/>
          </a:xfrm>
        </p:spPr>
        <p:txBody>
          <a:bodyPr/>
          <a:lstStyle/>
          <a:p>
            <a:r>
              <a:rPr lang="en-US" b="1" dirty="0"/>
              <a:t>Methodology AND SCREENER CRITERIA </a:t>
            </a:r>
            <a:endParaRPr lang="en-GB" b="1" dirty="0"/>
          </a:p>
        </p:txBody>
      </p:sp>
      <p:grpSp>
        <p:nvGrpSpPr>
          <p:cNvPr id="13" name="Group 12">
            <a:extLst>
              <a:ext uri="{FF2B5EF4-FFF2-40B4-BE49-F238E27FC236}">
                <a16:creationId xmlns:a16="http://schemas.microsoft.com/office/drawing/2014/main" id="{F5DB06C8-D61B-4C0C-B367-59A81FFECAD4}"/>
              </a:ext>
            </a:extLst>
          </p:cNvPr>
          <p:cNvGrpSpPr/>
          <p:nvPr/>
        </p:nvGrpSpPr>
        <p:grpSpPr>
          <a:xfrm>
            <a:off x="472967" y="3255456"/>
            <a:ext cx="5434809" cy="1373969"/>
            <a:chOff x="1990252" y="1691901"/>
            <a:chExt cx="5100486" cy="1373969"/>
          </a:xfrm>
        </p:grpSpPr>
        <p:sp>
          <p:nvSpPr>
            <p:cNvPr id="14" name="TextBox 13">
              <a:extLst>
                <a:ext uri="{FF2B5EF4-FFF2-40B4-BE49-F238E27FC236}">
                  <a16:creationId xmlns:a16="http://schemas.microsoft.com/office/drawing/2014/main" id="{546E5A23-E703-421A-90C8-DEA967F09E10}"/>
                </a:ext>
              </a:extLst>
            </p:cNvPr>
            <p:cNvSpPr txBox="1"/>
            <p:nvPr/>
          </p:nvSpPr>
          <p:spPr>
            <a:xfrm>
              <a:off x="1990253" y="1691901"/>
              <a:ext cx="5100485" cy="461665"/>
            </a:xfrm>
            <a:prstGeom prst="rect">
              <a:avLst/>
            </a:prstGeom>
            <a:noFill/>
          </p:spPr>
          <p:txBody>
            <a:bodyPr wrap="square" rtlCol="0" anchor="b">
              <a:spAutoFit/>
            </a:bodyPr>
            <a:lstStyle/>
            <a:p>
              <a:pPr defTabSz="457178">
                <a:spcBef>
                  <a:spcPct val="20000"/>
                </a:spcBef>
                <a:spcAft>
                  <a:spcPts val="600"/>
                </a:spcAft>
                <a:buClr>
                  <a:schemeClr val="accent2"/>
                </a:buClr>
                <a:buSzPct val="92000"/>
              </a:pPr>
              <a:r>
                <a:rPr lang="en-US" sz="2400" b="1" dirty="0">
                  <a:solidFill>
                    <a:schemeClr val="accent1"/>
                  </a:solidFill>
                  <a:cs typeface="Poppins" panose="00000500000000000000" pitchFamily="2" charset="0"/>
                </a:rPr>
                <a:t>Sample Size: 384</a:t>
              </a:r>
            </a:p>
          </p:txBody>
        </p:sp>
        <p:sp>
          <p:nvSpPr>
            <p:cNvPr id="15" name="TextBox 14">
              <a:extLst>
                <a:ext uri="{FF2B5EF4-FFF2-40B4-BE49-F238E27FC236}">
                  <a16:creationId xmlns:a16="http://schemas.microsoft.com/office/drawing/2014/main" id="{3B94878A-6997-411A-8A38-05C221785AD8}"/>
                </a:ext>
              </a:extLst>
            </p:cNvPr>
            <p:cNvSpPr txBox="1"/>
            <p:nvPr/>
          </p:nvSpPr>
          <p:spPr>
            <a:xfrm>
              <a:off x="1990252" y="2142540"/>
              <a:ext cx="4899245" cy="923330"/>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a:solidFill>
                    <a:schemeClr val="accent1"/>
                  </a:solidFill>
                </a:rPr>
                <a:t>Margin of error: 5%</a:t>
              </a:r>
            </a:p>
            <a:p>
              <a:pPr marL="285750" indent="-285750">
                <a:buClr>
                  <a:schemeClr val="accent2"/>
                </a:buClr>
                <a:buFont typeface="Wingdings" panose="05000000000000000000" pitchFamily="2" charset="2"/>
                <a:buChar char="Ø"/>
              </a:pPr>
              <a:r>
                <a:rPr lang="en-US" dirty="0">
                  <a:solidFill>
                    <a:schemeClr val="accent1"/>
                  </a:solidFill>
                </a:rPr>
                <a:t>Confidence interval: 95% </a:t>
              </a:r>
            </a:p>
            <a:p>
              <a:pPr marL="285750" indent="-285750">
                <a:buClr>
                  <a:schemeClr val="accent2"/>
                </a:buClr>
                <a:buFont typeface="Wingdings" panose="05000000000000000000" pitchFamily="2" charset="2"/>
                <a:buChar char="Ø"/>
              </a:pPr>
              <a:r>
                <a:rPr lang="en-US" dirty="0">
                  <a:solidFill>
                    <a:schemeClr val="accent1"/>
                  </a:solidFill>
                </a:rPr>
                <a:t>Design effect: 1</a:t>
              </a:r>
            </a:p>
          </p:txBody>
        </p:sp>
      </p:grpSp>
      <p:pic>
        <p:nvPicPr>
          <p:cNvPr id="16" name="Graphic 143" descr="Bar chart">
            <a:extLst>
              <a:ext uri="{FF2B5EF4-FFF2-40B4-BE49-F238E27FC236}">
                <a16:creationId xmlns:a16="http://schemas.microsoft.com/office/drawing/2014/main" id="{F5F03587-C57A-4C2E-AAB0-62C8863AF28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03788" y="3382030"/>
            <a:ext cx="776022" cy="714422"/>
          </a:xfrm>
          <a:prstGeom prst="rect">
            <a:avLst/>
          </a:prstGeom>
        </p:spPr>
      </p:pic>
      <p:grpSp>
        <p:nvGrpSpPr>
          <p:cNvPr id="23" name="Group 22">
            <a:extLst>
              <a:ext uri="{FF2B5EF4-FFF2-40B4-BE49-F238E27FC236}">
                <a16:creationId xmlns:a16="http://schemas.microsoft.com/office/drawing/2014/main" id="{D8FE3B98-193F-4844-A0C4-51CA2F28EB1F}"/>
              </a:ext>
            </a:extLst>
          </p:cNvPr>
          <p:cNvGrpSpPr/>
          <p:nvPr/>
        </p:nvGrpSpPr>
        <p:grpSpPr>
          <a:xfrm>
            <a:off x="6634504" y="1888398"/>
            <a:ext cx="4388463" cy="1457420"/>
            <a:chOff x="7599172" y="1606478"/>
            <a:chExt cx="3894416" cy="1457420"/>
          </a:xfrm>
        </p:grpSpPr>
        <p:sp>
          <p:nvSpPr>
            <p:cNvPr id="24" name="TextBox 23">
              <a:extLst>
                <a:ext uri="{FF2B5EF4-FFF2-40B4-BE49-F238E27FC236}">
                  <a16:creationId xmlns:a16="http://schemas.microsoft.com/office/drawing/2014/main" id="{5173803A-C94A-45C8-AC03-BCC6F57A264D}"/>
                </a:ext>
              </a:extLst>
            </p:cNvPr>
            <p:cNvSpPr txBox="1"/>
            <p:nvPr/>
          </p:nvSpPr>
          <p:spPr>
            <a:xfrm>
              <a:off x="7599172" y="1606478"/>
              <a:ext cx="3361275"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Data Analysis</a:t>
              </a:r>
            </a:p>
          </p:txBody>
        </p:sp>
        <p:sp>
          <p:nvSpPr>
            <p:cNvPr id="25" name="TextBox 24">
              <a:extLst>
                <a:ext uri="{FF2B5EF4-FFF2-40B4-BE49-F238E27FC236}">
                  <a16:creationId xmlns:a16="http://schemas.microsoft.com/office/drawing/2014/main" id="{DB0D03DA-DC03-4137-9E17-FA266EF19420}"/>
                </a:ext>
              </a:extLst>
            </p:cNvPr>
            <p:cNvSpPr txBox="1"/>
            <p:nvPr/>
          </p:nvSpPr>
          <p:spPr>
            <a:xfrm>
              <a:off x="7599172" y="2140568"/>
              <a:ext cx="3894416" cy="923330"/>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Descriptive statistics using Excel</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Content Analysis of Qualitative Data</a:t>
              </a:r>
            </a:p>
          </p:txBody>
        </p:sp>
      </p:grpSp>
      <p:sp>
        <p:nvSpPr>
          <p:cNvPr id="26" name="Content Placeholder 3">
            <a:extLst>
              <a:ext uri="{FF2B5EF4-FFF2-40B4-BE49-F238E27FC236}">
                <a16:creationId xmlns:a16="http://schemas.microsoft.com/office/drawing/2014/main" id="{C7DA7E06-3EF3-4AC9-A936-F7F350B4B05F}"/>
              </a:ext>
            </a:extLst>
          </p:cNvPr>
          <p:cNvSpPr txBox="1">
            <a:spLocks/>
          </p:cNvSpPr>
          <p:nvPr/>
        </p:nvSpPr>
        <p:spPr>
          <a:xfrm>
            <a:off x="465578" y="1928463"/>
            <a:ext cx="6168926" cy="1248040"/>
          </a:xfrm>
          <a:prstGeom prst="rect">
            <a:avLst/>
          </a:prstGeom>
        </p:spPr>
        <p:txBody>
          <a:bodyPr>
            <a:noAutofit/>
          </a:bodyPr>
          <a:lstStyle>
            <a:lvl1pPr marL="305984" indent="-305984"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29968" indent="-305984"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899956" indent="-269987"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938" indent="-2339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1920" indent="-2339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899906"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890"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876"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861"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2400" b="1" dirty="0">
                <a:solidFill>
                  <a:schemeClr val="accent1"/>
                </a:solidFill>
                <a:cs typeface="Poppins" panose="00000500000000000000" pitchFamily="2" charset="0"/>
              </a:rPr>
              <a:t>Research Design</a:t>
            </a:r>
            <a:endParaRPr lang="en-US" dirty="0">
              <a:solidFill>
                <a:schemeClr val="accent1"/>
              </a:solidFill>
              <a:cs typeface="Poppins" panose="00000500000000000000" pitchFamily="2" charset="0"/>
            </a:endParaRP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Quantitative research using survey tool with few open-ended questions.</a:t>
            </a:r>
          </a:p>
          <a:p>
            <a:pPr marL="285750" indent="-285750">
              <a:buClr>
                <a:schemeClr val="accent2"/>
              </a:buClr>
              <a:buFont typeface="Wingdings" panose="05000000000000000000" pitchFamily="2" charset="2"/>
              <a:buChar char="Ø"/>
            </a:pPr>
            <a:endParaRPr lang="en-US" dirty="0">
              <a:solidFill>
                <a:schemeClr val="accent1"/>
              </a:solidFill>
              <a:cs typeface="Poppins" panose="00000500000000000000" pitchFamily="2" charset="0"/>
            </a:endParaRPr>
          </a:p>
        </p:txBody>
      </p:sp>
      <p:sp>
        <p:nvSpPr>
          <p:cNvPr id="33" name="TextBox 32">
            <a:extLst>
              <a:ext uri="{FF2B5EF4-FFF2-40B4-BE49-F238E27FC236}">
                <a16:creationId xmlns:a16="http://schemas.microsoft.com/office/drawing/2014/main" id="{0B14DEF7-BD65-4E21-84D1-3A443AD0EDE5}"/>
              </a:ext>
            </a:extLst>
          </p:cNvPr>
          <p:cNvSpPr txBox="1"/>
          <p:nvPr/>
        </p:nvSpPr>
        <p:spPr>
          <a:xfrm>
            <a:off x="465578" y="4750088"/>
            <a:ext cx="5068948"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Length of Interview (LOI): </a:t>
            </a:r>
            <a:r>
              <a:rPr lang="en-US" dirty="0">
                <a:solidFill>
                  <a:schemeClr val="accent1"/>
                </a:solidFill>
                <a:cs typeface="Poppins" panose="00000500000000000000" pitchFamily="2" charset="0"/>
              </a:rPr>
              <a:t>15 mins. </a:t>
            </a:r>
          </a:p>
        </p:txBody>
      </p:sp>
      <p:sp>
        <p:nvSpPr>
          <p:cNvPr id="34" name="TextBox 33">
            <a:extLst>
              <a:ext uri="{FF2B5EF4-FFF2-40B4-BE49-F238E27FC236}">
                <a16:creationId xmlns:a16="http://schemas.microsoft.com/office/drawing/2014/main" id="{56663FF5-6EFA-48A0-AE27-1E2A3A6EADE4}"/>
              </a:ext>
            </a:extLst>
          </p:cNvPr>
          <p:cNvSpPr txBox="1"/>
          <p:nvPr/>
        </p:nvSpPr>
        <p:spPr>
          <a:xfrm>
            <a:off x="465578" y="5290706"/>
            <a:ext cx="3713390"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Location: </a:t>
            </a:r>
            <a:r>
              <a:rPr lang="en-US" dirty="0">
                <a:solidFill>
                  <a:schemeClr val="accent1"/>
                </a:solidFill>
              </a:rPr>
              <a:t>Kathmandu Valley</a:t>
            </a:r>
            <a:r>
              <a:rPr lang="en-US" dirty="0">
                <a:solidFill>
                  <a:schemeClr val="accent1"/>
                </a:solidFill>
                <a:cs typeface="Poppins" panose="00000500000000000000" pitchFamily="2" charset="0"/>
              </a:rPr>
              <a:t> </a:t>
            </a:r>
          </a:p>
        </p:txBody>
      </p:sp>
      <p:grpSp>
        <p:nvGrpSpPr>
          <p:cNvPr id="2" name="Group 1">
            <a:extLst>
              <a:ext uri="{FF2B5EF4-FFF2-40B4-BE49-F238E27FC236}">
                <a16:creationId xmlns:a16="http://schemas.microsoft.com/office/drawing/2014/main" id="{70B38818-E786-ABEA-3A5F-5F4A9234F05F}"/>
              </a:ext>
            </a:extLst>
          </p:cNvPr>
          <p:cNvGrpSpPr/>
          <p:nvPr/>
        </p:nvGrpSpPr>
        <p:grpSpPr>
          <a:xfrm>
            <a:off x="6634504" y="3480776"/>
            <a:ext cx="5084529" cy="2842414"/>
            <a:chOff x="7599172" y="1606478"/>
            <a:chExt cx="3894416" cy="2842414"/>
          </a:xfrm>
        </p:grpSpPr>
        <p:sp>
          <p:nvSpPr>
            <p:cNvPr id="3" name="TextBox 2">
              <a:extLst>
                <a:ext uri="{FF2B5EF4-FFF2-40B4-BE49-F238E27FC236}">
                  <a16:creationId xmlns:a16="http://schemas.microsoft.com/office/drawing/2014/main" id="{0410514F-BDF4-819C-1378-2843A25DCD22}"/>
                </a:ext>
              </a:extLst>
            </p:cNvPr>
            <p:cNvSpPr txBox="1"/>
            <p:nvPr/>
          </p:nvSpPr>
          <p:spPr>
            <a:xfrm>
              <a:off x="7599172" y="1606478"/>
              <a:ext cx="3361275"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Screener Criteria</a:t>
              </a:r>
            </a:p>
          </p:txBody>
        </p:sp>
        <p:sp>
          <p:nvSpPr>
            <p:cNvPr id="5" name="TextBox 4">
              <a:extLst>
                <a:ext uri="{FF2B5EF4-FFF2-40B4-BE49-F238E27FC236}">
                  <a16:creationId xmlns:a16="http://schemas.microsoft.com/office/drawing/2014/main" id="{DBD15AD2-39DC-19F5-A019-DD6FE23DE65C}"/>
                </a:ext>
              </a:extLst>
            </p:cNvPr>
            <p:cNvSpPr txBox="1"/>
            <p:nvPr/>
          </p:nvSpPr>
          <p:spPr>
            <a:xfrm>
              <a:off x="7599172" y="2140568"/>
              <a:ext cx="3894416" cy="2308324"/>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Male Respondents </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Respondents who have been consuming alcohol for more than 12 months.</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Respondents belonging to age group 18-45.</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Respondents who do not work in, and do not have household members working in, market research, marketing/ advertising/ public relations, mass media, or the alcohol beverage industry.</a:t>
              </a:r>
            </a:p>
          </p:txBody>
        </p:sp>
      </p:grpSp>
      <p:sp>
        <p:nvSpPr>
          <p:cNvPr id="17" name="TextBox 16">
            <a:extLst>
              <a:ext uri="{FF2B5EF4-FFF2-40B4-BE49-F238E27FC236}">
                <a16:creationId xmlns:a16="http://schemas.microsoft.com/office/drawing/2014/main" id="{41ACE4E1-B319-4940-821B-D7693DEEDA47}"/>
              </a:ext>
            </a:extLst>
          </p:cNvPr>
          <p:cNvSpPr txBox="1"/>
          <p:nvPr/>
        </p:nvSpPr>
        <p:spPr>
          <a:xfrm>
            <a:off x="472967" y="5889008"/>
            <a:ext cx="3713390" cy="461665"/>
          </a:xfrm>
          <a:prstGeom prst="rect">
            <a:avLst/>
          </a:prstGeom>
          <a:noFill/>
        </p:spPr>
        <p:txBody>
          <a:bodyPr wrap="square" rtlCol="0" anchor="b">
            <a:spAutoFit/>
          </a:bodyPr>
          <a:lstStyle/>
          <a:p>
            <a:r>
              <a:rPr lang="en-US" sz="2400" b="1">
                <a:solidFill>
                  <a:schemeClr val="accent1"/>
                </a:solidFill>
                <a:cs typeface="Poppins" panose="00000500000000000000" pitchFamily="2" charset="0"/>
              </a:rPr>
              <a:t>Field Work</a:t>
            </a:r>
            <a:r>
              <a:rPr lang="en-US" sz="2400" b="1" dirty="0">
                <a:solidFill>
                  <a:schemeClr val="accent1"/>
                </a:solidFill>
                <a:cs typeface="Poppins" panose="00000500000000000000" pitchFamily="2" charset="0"/>
              </a:rPr>
              <a:t>: </a:t>
            </a:r>
            <a:r>
              <a:rPr lang="en-US" dirty="0">
                <a:solidFill>
                  <a:schemeClr val="accent1"/>
                </a:solidFill>
              </a:rPr>
              <a:t>Jan 2026</a:t>
            </a:r>
            <a:endParaRPr lang="en-US" dirty="0">
              <a:solidFill>
                <a:schemeClr val="accent1"/>
              </a:solidFill>
              <a:cs typeface="Poppins" panose="00000500000000000000" pitchFamily="2" charset="0"/>
            </a:endParaRPr>
          </a:p>
        </p:txBody>
      </p:sp>
    </p:spTree>
    <p:extLst>
      <p:ext uri="{BB962C8B-B14F-4D97-AF65-F5344CB8AC3E}">
        <p14:creationId xmlns:p14="http://schemas.microsoft.com/office/powerpoint/2010/main" val="2745174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39A0AB-3544-47B2-BD8B-FB842C8291EE}"/>
              </a:ext>
            </a:extLst>
          </p:cNvPr>
          <p:cNvSpPr txBox="1"/>
          <p:nvPr/>
        </p:nvSpPr>
        <p:spPr>
          <a:xfrm>
            <a:off x="426501" y="2459504"/>
            <a:ext cx="11549742" cy="1569660"/>
          </a:xfrm>
          <a:prstGeom prst="rect">
            <a:avLst/>
          </a:prstGeom>
          <a:noFill/>
        </p:spPr>
        <p:txBody>
          <a:bodyPr wrap="square" rtlCol="0">
            <a:spAutoFit/>
          </a:bodyPr>
          <a:lstStyle/>
          <a:p>
            <a:pPr algn="ctr"/>
            <a:r>
              <a:rPr lang="en-US" sz="9600" b="1" dirty="0">
                <a:solidFill>
                  <a:schemeClr val="accent1"/>
                </a:solidFill>
              </a:rPr>
              <a:t>FINDINGS </a:t>
            </a:r>
          </a:p>
        </p:txBody>
      </p:sp>
    </p:spTree>
    <p:extLst>
      <p:ext uri="{BB962C8B-B14F-4D97-AF65-F5344CB8AC3E}">
        <p14:creationId xmlns:p14="http://schemas.microsoft.com/office/powerpoint/2010/main" val="255780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4E9F1A2F-F6AA-B664-5C09-574F4F21DBEE}"/>
              </a:ext>
            </a:extLst>
          </p:cNvPr>
          <p:cNvGraphicFramePr>
            <a:graphicFrameLocks/>
          </p:cNvGraphicFramePr>
          <p:nvPr/>
        </p:nvGraphicFramePr>
        <p:xfrm>
          <a:off x="463804" y="1903026"/>
          <a:ext cx="5439691" cy="462611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63804" y="1124019"/>
            <a:ext cx="11264392" cy="587277"/>
          </a:xfrm>
        </p:spPr>
        <p:txBody>
          <a:bodyPr>
            <a:noAutofit/>
          </a:bodyPr>
          <a:lstStyle/>
          <a:p>
            <a:r>
              <a:rPr lang="en-US" sz="2400" b="1" u="sng" dirty="0"/>
              <a:t>Demographics</a:t>
            </a:r>
            <a:br>
              <a:rPr lang="en-US" b="1" u="sng" dirty="0"/>
            </a:br>
            <a:r>
              <a:rPr lang="en-GB" sz="1800" b="1" cap="none" dirty="0"/>
              <a:t>Respondents are equally distributed across the age groups 18-30 and 31-45 and a majority of being married.</a:t>
            </a:r>
            <a:br>
              <a:rPr lang="en-GB" sz="1800" b="1" cap="none" dirty="0"/>
            </a:br>
            <a:endParaRPr lang="en-US" sz="1800" b="1" cap="none" dirty="0">
              <a:latin typeface="+mn-lt"/>
            </a:endParaRPr>
          </a:p>
        </p:txBody>
      </p:sp>
      <p:sp>
        <p:nvSpPr>
          <p:cNvPr id="7" name="Speech Bubble: Rectangle 6">
            <a:extLst>
              <a:ext uri="{FF2B5EF4-FFF2-40B4-BE49-F238E27FC236}">
                <a16:creationId xmlns:a16="http://schemas.microsoft.com/office/drawing/2014/main" id="{BE5C12B0-73A8-935B-D58C-9160ECC68821}"/>
              </a:ext>
            </a:extLst>
          </p:cNvPr>
          <p:cNvSpPr/>
          <p:nvPr/>
        </p:nvSpPr>
        <p:spPr>
          <a:xfrm>
            <a:off x="2975357" y="2493818"/>
            <a:ext cx="1084025" cy="1270029"/>
          </a:xfrm>
          <a:prstGeom prst="wedgeRectCallout">
            <a:avLst>
              <a:gd name="adj1" fmla="val -88027"/>
              <a:gd name="adj2" fmla="val -17834"/>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50% of the respondents belong to the age group 18-30</a:t>
            </a:r>
          </a:p>
        </p:txBody>
      </p:sp>
      <p:graphicFrame>
        <p:nvGraphicFramePr>
          <p:cNvPr id="8" name="Chart 7">
            <a:extLst>
              <a:ext uri="{FF2B5EF4-FFF2-40B4-BE49-F238E27FC236}">
                <a16:creationId xmlns:a16="http://schemas.microsoft.com/office/drawing/2014/main" id="{41B97309-C8BE-A749-6376-9AC2CE4956C8}"/>
              </a:ext>
            </a:extLst>
          </p:cNvPr>
          <p:cNvGraphicFramePr>
            <a:graphicFrameLocks/>
          </p:cNvGraphicFramePr>
          <p:nvPr/>
        </p:nvGraphicFramePr>
        <p:xfrm>
          <a:off x="6288504" y="1903025"/>
          <a:ext cx="5439691" cy="4626111"/>
        </p:xfrm>
        <a:graphic>
          <a:graphicData uri="http://schemas.openxmlformats.org/drawingml/2006/chart">
            <c:chart xmlns:c="http://schemas.openxmlformats.org/drawingml/2006/chart" xmlns:r="http://schemas.openxmlformats.org/officeDocument/2006/relationships" r:id="rId4"/>
          </a:graphicData>
        </a:graphic>
      </p:graphicFrame>
      <p:sp>
        <p:nvSpPr>
          <p:cNvPr id="9" name="Speech Bubble: Rectangle 8">
            <a:extLst>
              <a:ext uri="{FF2B5EF4-FFF2-40B4-BE49-F238E27FC236}">
                <a16:creationId xmlns:a16="http://schemas.microsoft.com/office/drawing/2014/main" id="{C27A8CCE-4378-8DCE-CD3B-291FDBCB4D16}"/>
              </a:ext>
            </a:extLst>
          </p:cNvPr>
          <p:cNvSpPr/>
          <p:nvPr/>
        </p:nvSpPr>
        <p:spPr>
          <a:xfrm>
            <a:off x="9008349" y="2600796"/>
            <a:ext cx="1355819" cy="828204"/>
          </a:xfrm>
          <a:prstGeom prst="wedgeRectCallout">
            <a:avLst>
              <a:gd name="adj1" fmla="val -95190"/>
              <a:gd name="adj2" fmla="val -4795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53% of the respondents are married</a:t>
            </a:r>
          </a:p>
        </p:txBody>
      </p:sp>
    </p:spTree>
    <p:extLst>
      <p:ext uri="{BB962C8B-B14F-4D97-AF65-F5344CB8AC3E}">
        <p14:creationId xmlns:p14="http://schemas.microsoft.com/office/powerpoint/2010/main" val="3688169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B078095A-7510-DD6F-CF92-831BC21C4539}"/>
              </a:ext>
            </a:extLst>
          </p:cNvPr>
          <p:cNvGraphicFramePr>
            <a:graphicFrameLocks/>
          </p:cNvGraphicFramePr>
          <p:nvPr>
            <p:extLst>
              <p:ext uri="{D42A27DB-BD31-4B8C-83A1-F6EECF244321}">
                <p14:modId xmlns:p14="http://schemas.microsoft.com/office/powerpoint/2010/main" val="1100776257"/>
              </p:ext>
            </p:extLst>
          </p:nvPr>
        </p:nvGraphicFramePr>
        <p:xfrm>
          <a:off x="6096001" y="1983242"/>
          <a:ext cx="5632194" cy="446568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63804" y="670221"/>
            <a:ext cx="11264392" cy="976044"/>
          </a:xfrm>
        </p:spPr>
        <p:txBody>
          <a:bodyPr>
            <a:noAutofit/>
          </a:bodyPr>
          <a:lstStyle/>
          <a:p>
            <a:r>
              <a:rPr lang="en-US" sz="2400" b="1" u="sng" dirty="0"/>
              <a:t>Socio-economic classification (SEC)</a:t>
            </a:r>
            <a:br>
              <a:rPr lang="en-US" sz="2700" b="1" u="sng" dirty="0"/>
            </a:br>
            <a:r>
              <a:rPr lang="en-GB" sz="1800" b="1" cap="none" dirty="0"/>
              <a:t>Majority of the respondents belong to Middle Class.</a:t>
            </a:r>
            <a:br>
              <a:rPr lang="en-GB" sz="1800" b="1" cap="none" dirty="0"/>
            </a:br>
            <a:endParaRPr lang="en-US" sz="1800" cap="none" dirty="0">
              <a:latin typeface="+mn-lt"/>
            </a:endParaRPr>
          </a:p>
        </p:txBody>
      </p:sp>
      <p:sp>
        <p:nvSpPr>
          <p:cNvPr id="6" name="Speech Bubble: Rectangle 5">
            <a:extLst>
              <a:ext uri="{FF2B5EF4-FFF2-40B4-BE49-F238E27FC236}">
                <a16:creationId xmlns:a16="http://schemas.microsoft.com/office/drawing/2014/main" id="{FECEA5E5-9553-4EFE-B81F-DEEB45C08E77}"/>
              </a:ext>
            </a:extLst>
          </p:cNvPr>
          <p:cNvSpPr/>
          <p:nvPr/>
        </p:nvSpPr>
        <p:spPr>
          <a:xfrm>
            <a:off x="10084423" y="2285331"/>
            <a:ext cx="1433809" cy="951164"/>
          </a:xfrm>
          <a:prstGeom prst="wedgeRectCallout">
            <a:avLst>
              <a:gd name="adj1" fmla="val -76785"/>
              <a:gd name="adj2" fmla="val -43324"/>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36.20% of the respondents belong to Middle Class</a:t>
            </a:r>
          </a:p>
        </p:txBody>
      </p:sp>
      <mc:AlternateContent xmlns:mc="http://schemas.openxmlformats.org/markup-compatibility/2006" xmlns:cx2="http://schemas.microsoft.com/office/drawing/2015/10/21/chartex">
        <mc:Choice Requires="cx2">
          <p:graphicFrame>
            <p:nvGraphicFramePr>
              <p:cNvPr id="4" name="Chart 3">
                <a:extLst>
                  <a:ext uri="{FF2B5EF4-FFF2-40B4-BE49-F238E27FC236}">
                    <a16:creationId xmlns:a16="http://schemas.microsoft.com/office/drawing/2014/main" id="{3E2B753F-5360-9BE3-619A-56C206DC307B}"/>
                  </a:ext>
                </a:extLst>
              </p:cNvPr>
              <p:cNvGraphicFramePr/>
              <p:nvPr>
                <p:extLst>
                  <p:ext uri="{D42A27DB-BD31-4B8C-83A1-F6EECF244321}">
                    <p14:modId xmlns:p14="http://schemas.microsoft.com/office/powerpoint/2010/main" val="1879939630"/>
                  </p:ext>
                </p:extLst>
              </p:nvPr>
            </p:nvGraphicFramePr>
            <p:xfrm>
              <a:off x="463804" y="1983242"/>
              <a:ext cx="5519901" cy="4465684"/>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4" name="Chart 3">
                <a:extLst>
                  <a:ext uri="{FF2B5EF4-FFF2-40B4-BE49-F238E27FC236}">
                    <a16:creationId xmlns:a16="http://schemas.microsoft.com/office/drawing/2014/main" id="{3E2B753F-5360-9BE3-619A-56C206DC307B}"/>
                  </a:ext>
                </a:extLst>
              </p:cNvPr>
              <p:cNvPicPr>
                <a:picLocks noGrp="1" noRot="1" noChangeAspect="1" noMove="1" noResize="1" noEditPoints="1" noAdjustHandles="1" noChangeArrowheads="1" noChangeShapeType="1"/>
              </p:cNvPicPr>
              <p:nvPr/>
            </p:nvPicPr>
            <p:blipFill>
              <a:blip r:embed="rId5"/>
              <a:stretch>
                <a:fillRect/>
              </a:stretch>
            </p:blipFill>
            <p:spPr>
              <a:xfrm>
                <a:off x="463804" y="1983242"/>
                <a:ext cx="5519901" cy="4465684"/>
              </a:xfrm>
              <a:prstGeom prst="rect">
                <a:avLst/>
              </a:prstGeom>
            </p:spPr>
          </p:pic>
        </mc:Fallback>
      </mc:AlternateContent>
    </p:spTree>
    <p:extLst>
      <p:ext uri="{BB962C8B-B14F-4D97-AF65-F5344CB8AC3E}">
        <p14:creationId xmlns:p14="http://schemas.microsoft.com/office/powerpoint/2010/main" val="209535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7179A376-8FE9-2126-F34B-B1D1B566912B}"/>
              </a:ext>
            </a:extLst>
          </p:cNvPr>
          <p:cNvGraphicFramePr>
            <a:graphicFrameLocks/>
          </p:cNvGraphicFramePr>
          <p:nvPr>
            <p:extLst>
              <p:ext uri="{D42A27DB-BD31-4B8C-83A1-F6EECF244321}">
                <p14:modId xmlns:p14="http://schemas.microsoft.com/office/powerpoint/2010/main" val="1131192073"/>
              </p:ext>
            </p:extLst>
          </p:nvPr>
        </p:nvGraphicFramePr>
        <p:xfrm>
          <a:off x="463804" y="1782747"/>
          <a:ext cx="11264392" cy="446335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63804" y="866987"/>
            <a:ext cx="11264392" cy="745016"/>
          </a:xfrm>
        </p:spPr>
        <p:txBody>
          <a:bodyPr>
            <a:noAutofit/>
          </a:bodyPr>
          <a:lstStyle/>
          <a:p>
            <a:r>
              <a:rPr lang="en-US" sz="2000" b="1" u="sng" dirty="0"/>
              <a:t>Consumption OF ALCOHOL BEVERAGES THIS WINTER</a:t>
            </a:r>
            <a:br>
              <a:rPr lang="en-US" sz="2400" b="1" u="sng" dirty="0"/>
            </a:br>
            <a:r>
              <a:rPr lang="en-GB" sz="1800" b="1" cap="none" dirty="0"/>
              <a:t>Majority of the respondents consumed Rum this winter.</a:t>
            </a:r>
            <a:br>
              <a:rPr lang="en-GB" sz="1800" b="1" cap="none" dirty="0"/>
            </a:br>
            <a:r>
              <a:rPr lang="en-US" sz="1800" cap="none" dirty="0"/>
              <a:t>Which category of alcohol beverages are you currently consuming this winter?</a:t>
            </a:r>
            <a:endParaRPr lang="en-US" sz="1800" cap="none" dirty="0">
              <a:latin typeface="+mn-lt"/>
            </a:endParaRPr>
          </a:p>
        </p:txBody>
      </p:sp>
      <p:sp>
        <p:nvSpPr>
          <p:cNvPr id="3" name="Speech Bubble: Rectangle 2">
            <a:extLst>
              <a:ext uri="{FF2B5EF4-FFF2-40B4-BE49-F238E27FC236}">
                <a16:creationId xmlns:a16="http://schemas.microsoft.com/office/drawing/2014/main" id="{6B05D7CA-8740-1F34-6B42-38A697D2B6FE}"/>
              </a:ext>
            </a:extLst>
          </p:cNvPr>
          <p:cNvSpPr/>
          <p:nvPr/>
        </p:nvSpPr>
        <p:spPr>
          <a:xfrm>
            <a:off x="9579598" y="3381487"/>
            <a:ext cx="2148598" cy="693208"/>
          </a:xfrm>
          <a:prstGeom prst="wedgeRectCallout">
            <a:avLst>
              <a:gd name="adj1" fmla="val 20236"/>
              <a:gd name="adj2" fmla="val -15133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65% of the respondents  consumed Rum this winter</a:t>
            </a:r>
          </a:p>
        </p:txBody>
      </p:sp>
    </p:spTree>
    <p:extLst>
      <p:ext uri="{BB962C8B-B14F-4D97-AF65-F5344CB8AC3E}">
        <p14:creationId xmlns:p14="http://schemas.microsoft.com/office/powerpoint/2010/main" val="2360569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1D62D-531D-A55F-509B-B7F3E507EE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80C317-3B9F-BDF9-C085-671C7E53DAF7}"/>
              </a:ext>
            </a:extLst>
          </p:cNvPr>
          <p:cNvSpPr>
            <a:spLocks noGrp="1"/>
          </p:cNvSpPr>
          <p:nvPr>
            <p:ph type="title"/>
          </p:nvPr>
        </p:nvSpPr>
        <p:spPr>
          <a:xfrm>
            <a:off x="463804" y="704158"/>
            <a:ext cx="11264392" cy="745016"/>
          </a:xfrm>
        </p:spPr>
        <p:txBody>
          <a:bodyPr>
            <a:noAutofit/>
          </a:bodyPr>
          <a:lstStyle/>
          <a:p>
            <a:r>
              <a:rPr lang="en-US" sz="2000" b="1" u="sng" dirty="0"/>
              <a:t>consumption of alcohol beverages THIS WINTER VS LAST WINTER </a:t>
            </a:r>
            <a:br>
              <a:rPr lang="en-US" sz="2400" b="1" u="sng" dirty="0"/>
            </a:br>
            <a:r>
              <a:rPr lang="en-US" sz="1800" b="1" cap="none" dirty="0"/>
              <a:t>Preferences for </a:t>
            </a:r>
            <a:r>
              <a:rPr lang="en-GB" sz="1800" b="1" cap="none" dirty="0"/>
              <a:t>Rum are high this winter and last winter.</a:t>
            </a:r>
            <a:endParaRPr lang="en-US" sz="1800" cap="none" dirty="0">
              <a:latin typeface="+mn-lt"/>
            </a:endParaRPr>
          </a:p>
        </p:txBody>
      </p:sp>
      <p:sp>
        <p:nvSpPr>
          <p:cNvPr id="3" name="Speech Bubble: Rectangle 2">
            <a:extLst>
              <a:ext uri="{FF2B5EF4-FFF2-40B4-BE49-F238E27FC236}">
                <a16:creationId xmlns:a16="http://schemas.microsoft.com/office/drawing/2014/main" id="{4C7090B4-5FFE-59FF-E425-C143D3421239}"/>
              </a:ext>
            </a:extLst>
          </p:cNvPr>
          <p:cNvSpPr/>
          <p:nvPr/>
        </p:nvSpPr>
        <p:spPr>
          <a:xfrm>
            <a:off x="9520605" y="3429000"/>
            <a:ext cx="1909395" cy="693208"/>
          </a:xfrm>
          <a:prstGeom prst="wedgeRectCallout">
            <a:avLst>
              <a:gd name="adj1" fmla="val 20236"/>
              <a:gd name="adj2" fmla="val -15133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64% of the respondents  have consumed Rum last winter</a:t>
            </a:r>
          </a:p>
        </p:txBody>
      </p:sp>
      <p:graphicFrame>
        <p:nvGraphicFramePr>
          <p:cNvPr id="5" name="Chart 4">
            <a:extLst>
              <a:ext uri="{FF2B5EF4-FFF2-40B4-BE49-F238E27FC236}">
                <a16:creationId xmlns:a16="http://schemas.microsoft.com/office/drawing/2014/main" id="{F2A239DB-37D7-1B17-34B0-12F90DB28FB1}"/>
              </a:ext>
            </a:extLst>
          </p:cNvPr>
          <p:cNvGraphicFramePr>
            <a:graphicFrameLocks/>
          </p:cNvGraphicFramePr>
          <p:nvPr>
            <p:extLst>
              <p:ext uri="{D42A27DB-BD31-4B8C-83A1-F6EECF244321}">
                <p14:modId xmlns:p14="http://schemas.microsoft.com/office/powerpoint/2010/main" val="239127736"/>
              </p:ext>
            </p:extLst>
          </p:nvPr>
        </p:nvGraphicFramePr>
        <p:xfrm>
          <a:off x="463803" y="1917290"/>
          <a:ext cx="11264391" cy="443287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5A8910D6-30EC-4BEB-A607-D86C9B405689}"/>
              </a:ext>
            </a:extLst>
          </p:cNvPr>
          <p:cNvSpPr txBox="1"/>
          <p:nvPr/>
        </p:nvSpPr>
        <p:spPr>
          <a:xfrm>
            <a:off x="463802" y="6318582"/>
            <a:ext cx="11042397" cy="369332"/>
          </a:xfrm>
          <a:prstGeom prst="rect">
            <a:avLst/>
          </a:prstGeom>
          <a:noFill/>
          <a:ln>
            <a:solidFill>
              <a:schemeClr val="accent1"/>
            </a:solidFill>
          </a:ln>
        </p:spPr>
        <p:txBody>
          <a:bodyPr wrap="square" rtlCol="0">
            <a:spAutoFit/>
          </a:bodyPr>
          <a:lstStyle/>
          <a:p>
            <a:r>
              <a:rPr lang="en-US" dirty="0"/>
              <a:t>Note: This winter refers to Nov, Dec, Jan 2025/26 and Last winter refers to Nov, Dec, Jan 2024/25</a:t>
            </a:r>
          </a:p>
        </p:txBody>
      </p:sp>
    </p:spTree>
    <p:extLst>
      <p:ext uri="{BB962C8B-B14F-4D97-AF65-F5344CB8AC3E}">
        <p14:creationId xmlns:p14="http://schemas.microsoft.com/office/powerpoint/2010/main" val="1672525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A06CB-7C7C-D366-546A-3FE642CB1C19}"/>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3A2C361D-6A79-441E-98A1-14C724754502}"/>
              </a:ext>
            </a:extLst>
          </p:cNvPr>
          <p:cNvGraphicFramePr>
            <a:graphicFrameLocks/>
          </p:cNvGraphicFramePr>
          <p:nvPr>
            <p:extLst>
              <p:ext uri="{D42A27DB-BD31-4B8C-83A1-F6EECF244321}">
                <p14:modId xmlns:p14="http://schemas.microsoft.com/office/powerpoint/2010/main" val="3285131666"/>
              </p:ext>
            </p:extLst>
          </p:nvPr>
        </p:nvGraphicFramePr>
        <p:xfrm>
          <a:off x="463804" y="1858297"/>
          <a:ext cx="11157926" cy="474898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6C2D6026-5117-0DDF-6226-68EECAD682D6}"/>
              </a:ext>
            </a:extLst>
          </p:cNvPr>
          <p:cNvSpPr>
            <a:spLocks noGrp="1"/>
          </p:cNvSpPr>
          <p:nvPr>
            <p:ph type="title"/>
          </p:nvPr>
        </p:nvSpPr>
        <p:spPr>
          <a:xfrm>
            <a:off x="463804" y="989715"/>
            <a:ext cx="11264392" cy="745016"/>
          </a:xfrm>
        </p:spPr>
        <p:txBody>
          <a:bodyPr>
            <a:noAutofit/>
          </a:bodyPr>
          <a:lstStyle/>
          <a:p>
            <a:r>
              <a:rPr lang="en-US" sz="2000" b="1" u="sng" dirty="0"/>
              <a:t>most Consumed ALCOHOL BEVERAGE category THIS WINTER</a:t>
            </a:r>
            <a:br>
              <a:rPr lang="en-US" sz="2400" b="1" u="sng" dirty="0"/>
            </a:br>
            <a:r>
              <a:rPr lang="en-GB" sz="1600" b="1" cap="none" dirty="0"/>
              <a:t>Majority of the respondents consumed Rum as their first most consumed alcohol this winter.</a:t>
            </a:r>
            <a:br>
              <a:rPr lang="en-GB" sz="1600" b="1" cap="none" dirty="0"/>
            </a:br>
            <a:r>
              <a:rPr lang="en-US" sz="1600" cap="none" dirty="0"/>
              <a:t>Which category of alcohol beverages is most consumed during this winter? Kindly rank from 1 to 6 where 1 as highly consumed and 6 as least consumed.</a:t>
            </a:r>
            <a:endParaRPr lang="en-US" sz="1800" cap="none" dirty="0">
              <a:latin typeface="+mn-lt"/>
            </a:endParaRPr>
          </a:p>
        </p:txBody>
      </p:sp>
      <p:sp>
        <p:nvSpPr>
          <p:cNvPr id="3" name="Speech Bubble: Rectangle 2">
            <a:extLst>
              <a:ext uri="{FF2B5EF4-FFF2-40B4-BE49-F238E27FC236}">
                <a16:creationId xmlns:a16="http://schemas.microsoft.com/office/drawing/2014/main" id="{C84F1983-7D97-5249-F2D2-0475C8D7BE59}"/>
              </a:ext>
            </a:extLst>
          </p:cNvPr>
          <p:cNvSpPr/>
          <p:nvPr/>
        </p:nvSpPr>
        <p:spPr>
          <a:xfrm>
            <a:off x="2444831" y="1995411"/>
            <a:ext cx="2148598" cy="1289750"/>
          </a:xfrm>
          <a:prstGeom prst="wedgeRectCallout">
            <a:avLst>
              <a:gd name="adj1" fmla="val -77693"/>
              <a:gd name="adj2" fmla="val -17798"/>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49% of the respondents mostly consumed Rum as their first most consumed alcohol this winter</a:t>
            </a:r>
          </a:p>
        </p:txBody>
      </p:sp>
    </p:spTree>
    <p:extLst>
      <p:ext uri="{BB962C8B-B14F-4D97-AF65-F5344CB8AC3E}">
        <p14:creationId xmlns:p14="http://schemas.microsoft.com/office/powerpoint/2010/main" val="2871599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BFB95-E5C9-CC62-553A-0936D14F4F1B}"/>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A97C9272-6BDA-CA86-5C49-56DD11338C85}"/>
              </a:ext>
            </a:extLst>
          </p:cNvPr>
          <p:cNvGraphicFramePr>
            <a:graphicFrameLocks/>
          </p:cNvGraphicFramePr>
          <p:nvPr>
            <p:extLst>
              <p:ext uri="{D42A27DB-BD31-4B8C-83A1-F6EECF244321}">
                <p14:modId xmlns:p14="http://schemas.microsoft.com/office/powerpoint/2010/main" val="265252974"/>
              </p:ext>
            </p:extLst>
          </p:nvPr>
        </p:nvGraphicFramePr>
        <p:xfrm>
          <a:off x="463804" y="1843549"/>
          <a:ext cx="5632196" cy="468998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9F44E5FD-2F76-1CC0-B0CC-95E8BB3C73CD}"/>
              </a:ext>
            </a:extLst>
          </p:cNvPr>
          <p:cNvSpPr>
            <a:spLocks noGrp="1"/>
          </p:cNvSpPr>
          <p:nvPr>
            <p:ph type="title"/>
          </p:nvPr>
        </p:nvSpPr>
        <p:spPr>
          <a:xfrm>
            <a:off x="463804" y="698748"/>
            <a:ext cx="11264392" cy="745016"/>
          </a:xfrm>
        </p:spPr>
        <p:txBody>
          <a:bodyPr>
            <a:noAutofit/>
          </a:bodyPr>
          <a:lstStyle/>
          <a:p>
            <a:r>
              <a:rPr lang="en-US" sz="1800" b="1" u="sng" dirty="0"/>
              <a:t>most Consumed ALCOHOL BEVERAGE category this WINTER vs last winter</a:t>
            </a:r>
            <a:br>
              <a:rPr lang="en-US" sz="3600" b="1" u="sng" dirty="0"/>
            </a:br>
            <a:r>
              <a:rPr lang="en-GB" sz="1800" b="1" cap="none" dirty="0"/>
              <a:t>Rum dominates as the most consumed alcohol beverage in both winters.</a:t>
            </a:r>
            <a:endParaRPr lang="en-US" sz="1600" cap="none" dirty="0">
              <a:latin typeface="+mn-lt"/>
            </a:endParaRPr>
          </a:p>
        </p:txBody>
      </p:sp>
      <p:sp>
        <p:nvSpPr>
          <p:cNvPr id="3" name="Speech Bubble: Rectangle 2">
            <a:extLst>
              <a:ext uri="{FF2B5EF4-FFF2-40B4-BE49-F238E27FC236}">
                <a16:creationId xmlns:a16="http://schemas.microsoft.com/office/drawing/2014/main" id="{A3E06DD4-C731-5BB2-711B-C400711B2C7C}"/>
              </a:ext>
            </a:extLst>
          </p:cNvPr>
          <p:cNvSpPr/>
          <p:nvPr/>
        </p:nvSpPr>
        <p:spPr>
          <a:xfrm>
            <a:off x="3170550" y="4067174"/>
            <a:ext cx="2101384" cy="1095375"/>
          </a:xfrm>
          <a:prstGeom prst="wedgeRectCallout">
            <a:avLst>
              <a:gd name="adj1" fmla="val 22378"/>
              <a:gd name="adj2" fmla="val -7728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41% of the respondents consumed Beer as their first most consumed alcohol last winter</a:t>
            </a:r>
          </a:p>
        </p:txBody>
      </p:sp>
      <p:graphicFrame>
        <p:nvGraphicFramePr>
          <p:cNvPr id="6" name="Chart 5">
            <a:extLst>
              <a:ext uri="{FF2B5EF4-FFF2-40B4-BE49-F238E27FC236}">
                <a16:creationId xmlns:a16="http://schemas.microsoft.com/office/drawing/2014/main" id="{B55C2519-5B2C-7309-B13E-178A86D6C28B}"/>
              </a:ext>
            </a:extLst>
          </p:cNvPr>
          <p:cNvGraphicFramePr>
            <a:graphicFrameLocks/>
          </p:cNvGraphicFramePr>
          <p:nvPr>
            <p:extLst>
              <p:ext uri="{D42A27DB-BD31-4B8C-83A1-F6EECF244321}">
                <p14:modId xmlns:p14="http://schemas.microsoft.com/office/powerpoint/2010/main" val="613851882"/>
              </p:ext>
            </p:extLst>
          </p:nvPr>
        </p:nvGraphicFramePr>
        <p:xfrm>
          <a:off x="6292644" y="1843549"/>
          <a:ext cx="5435552" cy="468998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83298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AEE4A-1494-047D-AE46-8E173A30801D}"/>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0EF0E1B3-2133-4CB5-8A92-EF0D8C9192B1}"/>
              </a:ext>
            </a:extLst>
          </p:cNvPr>
          <p:cNvGraphicFramePr>
            <a:graphicFrameLocks/>
          </p:cNvGraphicFramePr>
          <p:nvPr>
            <p:extLst>
              <p:ext uri="{D42A27DB-BD31-4B8C-83A1-F6EECF244321}">
                <p14:modId xmlns:p14="http://schemas.microsoft.com/office/powerpoint/2010/main" val="70298279"/>
              </p:ext>
            </p:extLst>
          </p:nvPr>
        </p:nvGraphicFramePr>
        <p:xfrm>
          <a:off x="463803" y="1911927"/>
          <a:ext cx="11264391" cy="453043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1293BCF2-B78F-06DE-CFF6-24660AE38916}"/>
              </a:ext>
            </a:extLst>
          </p:cNvPr>
          <p:cNvSpPr>
            <a:spLocks noGrp="1"/>
          </p:cNvSpPr>
          <p:nvPr>
            <p:ph type="title"/>
          </p:nvPr>
        </p:nvSpPr>
        <p:spPr>
          <a:xfrm>
            <a:off x="463800" y="850500"/>
            <a:ext cx="11264392" cy="745016"/>
          </a:xfrm>
        </p:spPr>
        <p:txBody>
          <a:bodyPr>
            <a:noAutofit/>
          </a:bodyPr>
          <a:lstStyle/>
          <a:p>
            <a:r>
              <a:rPr lang="en-US" sz="2000" b="1" u="sng" dirty="0"/>
              <a:t>Change in frequency of alcohol consumption compared to last winter</a:t>
            </a:r>
            <a:br>
              <a:rPr lang="en-US" sz="3600" b="1" u="sng" dirty="0"/>
            </a:br>
            <a:r>
              <a:rPr lang="en-GB" sz="1600" b="1" cap="none" dirty="0"/>
              <a:t>Majority of the respondents reported decrease in frequency of alcohol consumption compared to last winter.</a:t>
            </a:r>
            <a:br>
              <a:rPr lang="en-GB" sz="1600" b="1" cap="none" dirty="0"/>
            </a:br>
            <a:r>
              <a:rPr lang="en-US" sz="1600" cap="none" dirty="0"/>
              <a:t>Compared to last winter, has your frequency of alcohol consumption increased, decreased or remains the same this winter? .</a:t>
            </a:r>
            <a:endParaRPr lang="en-US" sz="1800" cap="none" dirty="0">
              <a:latin typeface="+mn-lt"/>
            </a:endParaRPr>
          </a:p>
        </p:txBody>
      </p:sp>
      <p:sp>
        <p:nvSpPr>
          <p:cNvPr id="3" name="Speech Bubble: Rectangle 2">
            <a:extLst>
              <a:ext uri="{FF2B5EF4-FFF2-40B4-BE49-F238E27FC236}">
                <a16:creationId xmlns:a16="http://schemas.microsoft.com/office/drawing/2014/main" id="{54540704-D22B-4085-DAF0-4FC6B7F9A162}"/>
              </a:ext>
            </a:extLst>
          </p:cNvPr>
          <p:cNvSpPr/>
          <p:nvPr/>
        </p:nvSpPr>
        <p:spPr>
          <a:xfrm>
            <a:off x="1696428" y="2150687"/>
            <a:ext cx="2163953" cy="1296293"/>
          </a:xfrm>
          <a:prstGeom prst="wedgeRectCallout">
            <a:avLst>
              <a:gd name="adj1" fmla="val 9425"/>
              <a:gd name="adj2" fmla="val 8129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23% of the respondents reported an increase in frequency of alcohol consumption compared to last winter</a:t>
            </a:r>
          </a:p>
        </p:txBody>
      </p:sp>
    </p:spTree>
    <p:extLst>
      <p:ext uri="{BB962C8B-B14F-4D97-AF65-F5344CB8AC3E}">
        <p14:creationId xmlns:p14="http://schemas.microsoft.com/office/powerpoint/2010/main" val="1134981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D637B-5B0C-BF0E-2453-30B377C99944}"/>
            </a:ext>
          </a:extLst>
        </p:cNvPr>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A8662843-F61D-2CFD-C7A9-4BBF65BA1BF2}"/>
              </a:ext>
            </a:extLst>
          </p:cNvPr>
          <p:cNvGraphicFramePr>
            <a:graphicFrameLocks/>
          </p:cNvGraphicFramePr>
          <p:nvPr>
            <p:extLst>
              <p:ext uri="{D42A27DB-BD31-4B8C-83A1-F6EECF244321}">
                <p14:modId xmlns:p14="http://schemas.microsoft.com/office/powerpoint/2010/main" val="3280067076"/>
              </p:ext>
            </p:extLst>
          </p:nvPr>
        </p:nvGraphicFramePr>
        <p:xfrm>
          <a:off x="6428509" y="1814050"/>
          <a:ext cx="5299684" cy="471948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04E04432-6C16-D982-388B-0E1A955C490E}"/>
              </a:ext>
            </a:extLst>
          </p:cNvPr>
          <p:cNvSpPr>
            <a:spLocks noGrp="1"/>
          </p:cNvSpPr>
          <p:nvPr>
            <p:ph type="title"/>
          </p:nvPr>
        </p:nvSpPr>
        <p:spPr>
          <a:xfrm>
            <a:off x="463801" y="835080"/>
            <a:ext cx="11264392" cy="745016"/>
          </a:xfrm>
        </p:spPr>
        <p:txBody>
          <a:bodyPr>
            <a:noAutofit/>
          </a:bodyPr>
          <a:lstStyle/>
          <a:p>
            <a:r>
              <a:rPr lang="en-US" sz="2000" b="1" u="sng" dirty="0"/>
              <a:t>REASONS FOR increase in frequency of alcohol consumption</a:t>
            </a:r>
            <a:br>
              <a:rPr lang="en-US" sz="3600" b="1" u="sng" dirty="0"/>
            </a:br>
            <a:r>
              <a:rPr lang="en-GB" sz="1600" b="1" cap="none" dirty="0"/>
              <a:t>Majority of the respondents reported an increase in frequency of alcohol consumption due to increase in gatherings.</a:t>
            </a:r>
            <a:br>
              <a:rPr lang="en-GB" sz="1600" b="1" cap="none" dirty="0"/>
            </a:br>
            <a:r>
              <a:rPr lang="en-GB" sz="1600" cap="none" dirty="0"/>
              <a:t>Why has your frequency of alcohol consumption increased?</a:t>
            </a:r>
            <a:endParaRPr lang="en-US" sz="1800" cap="none" dirty="0">
              <a:latin typeface="+mn-lt"/>
            </a:endParaRPr>
          </a:p>
        </p:txBody>
      </p:sp>
      <p:sp>
        <p:nvSpPr>
          <p:cNvPr id="9" name="Speech Bubble: Rectangle 8">
            <a:extLst>
              <a:ext uri="{FF2B5EF4-FFF2-40B4-BE49-F238E27FC236}">
                <a16:creationId xmlns:a16="http://schemas.microsoft.com/office/drawing/2014/main" id="{BEB01AC3-2E37-174D-D01D-72FDD74DD93F}"/>
              </a:ext>
            </a:extLst>
          </p:cNvPr>
          <p:cNvSpPr/>
          <p:nvPr/>
        </p:nvSpPr>
        <p:spPr>
          <a:xfrm>
            <a:off x="10307782" y="3588327"/>
            <a:ext cx="1284449" cy="2434593"/>
          </a:xfrm>
          <a:prstGeom prst="wedgeRectCallout">
            <a:avLst>
              <a:gd name="adj1" fmla="val -13415"/>
              <a:gd name="adj2" fmla="val -6426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23% of the respondents whose frequency of alcohol consumption has increased, 36% stated due to weather influence</a:t>
            </a:r>
          </a:p>
        </p:txBody>
      </p:sp>
      <p:graphicFrame>
        <p:nvGraphicFramePr>
          <p:cNvPr id="5" name="Table 4">
            <a:extLst>
              <a:ext uri="{FF2B5EF4-FFF2-40B4-BE49-F238E27FC236}">
                <a16:creationId xmlns:a16="http://schemas.microsoft.com/office/drawing/2014/main" id="{3FFF3886-B85A-A898-2EBB-C015A465057B}"/>
              </a:ext>
            </a:extLst>
          </p:cNvPr>
          <p:cNvGraphicFramePr>
            <a:graphicFrameLocks noGrp="1"/>
          </p:cNvGraphicFramePr>
          <p:nvPr>
            <p:extLst>
              <p:ext uri="{D42A27DB-BD31-4B8C-83A1-F6EECF244321}">
                <p14:modId xmlns:p14="http://schemas.microsoft.com/office/powerpoint/2010/main" val="3776302308"/>
              </p:ext>
            </p:extLst>
          </p:nvPr>
        </p:nvGraphicFramePr>
        <p:xfrm>
          <a:off x="463801" y="1814050"/>
          <a:ext cx="5828746" cy="4719486"/>
        </p:xfrm>
        <a:graphic>
          <a:graphicData uri="http://schemas.openxmlformats.org/drawingml/2006/table">
            <a:tbl>
              <a:tblPr firstRow="1" firstCol="1" bandRow="1">
                <a:tableStyleId>{5940675A-B579-460E-94D1-54222C63F5DA}</a:tableStyleId>
              </a:tblPr>
              <a:tblGrid>
                <a:gridCol w="1863763">
                  <a:extLst>
                    <a:ext uri="{9D8B030D-6E8A-4147-A177-3AD203B41FA5}">
                      <a16:colId xmlns:a16="http://schemas.microsoft.com/office/drawing/2014/main" val="4008455134"/>
                    </a:ext>
                  </a:extLst>
                </a:gridCol>
                <a:gridCol w="3964983">
                  <a:extLst>
                    <a:ext uri="{9D8B030D-6E8A-4147-A177-3AD203B41FA5}">
                      <a16:colId xmlns:a16="http://schemas.microsoft.com/office/drawing/2014/main" val="3899001594"/>
                    </a:ext>
                  </a:extLst>
                </a:gridCol>
              </a:tblGrid>
              <a:tr h="758316">
                <a:tc>
                  <a:txBody>
                    <a:bodyPr/>
                    <a:lstStyle/>
                    <a:p>
                      <a:pPr marL="457200" marR="0" algn="l">
                        <a:lnSpc>
                          <a:spcPct val="115000"/>
                        </a:lnSpc>
                        <a:buNone/>
                      </a:pPr>
                      <a:r>
                        <a:rPr lang="en-US" sz="1400" kern="1200" dirty="0">
                          <a:effectLst/>
                        </a:rPr>
                        <a:t>Increase in Gatherings (39)</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223" marR="46223" marT="0" marB="0" anchor="ctr"/>
                </a:tc>
                <a:tc>
                  <a:txBody>
                    <a:bodyPr/>
                    <a:lstStyle/>
                    <a:p>
                      <a:pPr marL="457200" marR="0" algn="l">
                        <a:lnSpc>
                          <a:spcPct val="115000"/>
                        </a:lnSpc>
                        <a:spcAft>
                          <a:spcPts val="800"/>
                        </a:spcAft>
                        <a:buNone/>
                      </a:pPr>
                      <a:r>
                        <a:rPr lang="en-US" sz="1400" kern="1200">
                          <a:effectLst/>
                        </a:rPr>
                        <a:t>More drinking occasions due to frequent socializing, parties, festivals, friend gatherings, or hangouts.</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6223" marR="46223" marT="0" marB="0" anchor="ctr"/>
                </a:tc>
                <a:extLst>
                  <a:ext uri="{0D108BD9-81ED-4DB2-BD59-A6C34878D82A}">
                    <a16:rowId xmlns:a16="http://schemas.microsoft.com/office/drawing/2014/main" val="734668612"/>
                  </a:ext>
                </a:extLst>
              </a:tr>
              <a:tr h="919030">
                <a:tc>
                  <a:txBody>
                    <a:bodyPr/>
                    <a:lstStyle/>
                    <a:p>
                      <a:pPr marL="457200" marR="0" algn="l">
                        <a:lnSpc>
                          <a:spcPct val="115000"/>
                        </a:lnSpc>
                        <a:buNone/>
                      </a:pPr>
                      <a:r>
                        <a:rPr lang="en-US" sz="1400" kern="1200" dirty="0">
                          <a:effectLst/>
                        </a:rPr>
                        <a:t>Weather Influence (32)</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223" marR="46223" marT="0" marB="0" anchor="ctr"/>
                </a:tc>
                <a:tc>
                  <a:txBody>
                    <a:bodyPr/>
                    <a:lstStyle/>
                    <a:p>
                      <a:pPr marL="457200" marR="0" algn="l">
                        <a:lnSpc>
                          <a:spcPct val="115000"/>
                        </a:lnSpc>
                        <a:spcAft>
                          <a:spcPts val="800"/>
                        </a:spcAft>
                        <a:buNone/>
                      </a:pPr>
                      <a:r>
                        <a:rPr lang="en-US" sz="1400" kern="1200" dirty="0">
                          <a:effectLst/>
                        </a:rPr>
                        <a:t>Cold weather, winter season, or increased cold triggering higher alcohol consumption for warmth or comfort.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223" marR="46223" marT="0" marB="0" anchor="ctr"/>
                </a:tc>
                <a:extLst>
                  <a:ext uri="{0D108BD9-81ED-4DB2-BD59-A6C34878D82A}">
                    <a16:rowId xmlns:a16="http://schemas.microsoft.com/office/drawing/2014/main" val="65398332"/>
                  </a:ext>
                </a:extLst>
              </a:tr>
              <a:tr h="758316">
                <a:tc>
                  <a:txBody>
                    <a:bodyPr/>
                    <a:lstStyle/>
                    <a:p>
                      <a:pPr marL="457200" marR="0" algn="l">
                        <a:lnSpc>
                          <a:spcPct val="115000"/>
                        </a:lnSpc>
                        <a:buNone/>
                      </a:pPr>
                      <a:r>
                        <a:rPr lang="en-US" sz="1400" kern="1200">
                          <a:effectLst/>
                        </a:rPr>
                        <a:t>Lifestyle Change (20)</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6223" marR="46223" marT="0" marB="0" anchor="ctr"/>
                </a:tc>
                <a:tc>
                  <a:txBody>
                    <a:bodyPr/>
                    <a:lstStyle/>
                    <a:p>
                      <a:pPr marL="457200" marR="0" algn="l">
                        <a:lnSpc>
                          <a:spcPct val="115000"/>
                        </a:lnSpc>
                        <a:spcAft>
                          <a:spcPts val="800"/>
                        </a:spcAft>
                        <a:buNone/>
                      </a:pPr>
                      <a:r>
                        <a:rPr lang="en-US" sz="1400" kern="1200" dirty="0">
                          <a:effectLst/>
                        </a:rPr>
                        <a:t>Changes in habits, personality, age, routine leading to higher alcohol consumption.</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223" marR="46223" marT="0" marB="0" anchor="ctr"/>
                </a:tc>
                <a:extLst>
                  <a:ext uri="{0D108BD9-81ED-4DB2-BD59-A6C34878D82A}">
                    <a16:rowId xmlns:a16="http://schemas.microsoft.com/office/drawing/2014/main" val="1033193947"/>
                  </a:ext>
                </a:extLst>
              </a:tr>
              <a:tr h="758316">
                <a:tc>
                  <a:txBody>
                    <a:bodyPr/>
                    <a:lstStyle/>
                    <a:p>
                      <a:pPr marL="457200" marR="0" algn="l">
                        <a:lnSpc>
                          <a:spcPct val="115000"/>
                        </a:lnSpc>
                        <a:buNone/>
                      </a:pPr>
                      <a:r>
                        <a:rPr lang="en-US" sz="1400" kern="1200">
                          <a:effectLst/>
                        </a:rPr>
                        <a:t>Stress (15)</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6223" marR="46223" marT="0" marB="0" anchor="ctr"/>
                </a:tc>
                <a:tc>
                  <a:txBody>
                    <a:bodyPr/>
                    <a:lstStyle/>
                    <a:p>
                      <a:pPr marL="457200" marR="0" algn="l">
                        <a:lnSpc>
                          <a:spcPct val="115000"/>
                        </a:lnSpc>
                        <a:spcAft>
                          <a:spcPts val="800"/>
                        </a:spcAft>
                        <a:buNone/>
                      </a:pPr>
                      <a:r>
                        <a:rPr lang="en-US" sz="1400" kern="1200" dirty="0">
                          <a:effectLst/>
                        </a:rPr>
                        <a:t>Increased alcohol intake as a response to mental stress, work pressure, emotional strain</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223" marR="46223" marT="0" marB="0" anchor="ctr"/>
                </a:tc>
                <a:extLst>
                  <a:ext uri="{0D108BD9-81ED-4DB2-BD59-A6C34878D82A}">
                    <a16:rowId xmlns:a16="http://schemas.microsoft.com/office/drawing/2014/main" val="161445141"/>
                  </a:ext>
                </a:extLst>
              </a:tr>
              <a:tr h="1016149">
                <a:tc>
                  <a:txBody>
                    <a:bodyPr/>
                    <a:lstStyle/>
                    <a:p>
                      <a:pPr marL="457200" marR="0" algn="l">
                        <a:lnSpc>
                          <a:spcPct val="115000"/>
                        </a:lnSpc>
                        <a:buNone/>
                      </a:pPr>
                      <a:r>
                        <a:rPr lang="en-US" sz="1400" kern="1200">
                          <a:effectLst/>
                        </a:rPr>
                        <a:t>Financial Independence (8)</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6223" marR="46223" marT="0" marB="0" anchor="ctr"/>
                </a:tc>
                <a:tc>
                  <a:txBody>
                    <a:bodyPr/>
                    <a:lstStyle/>
                    <a:p>
                      <a:pPr marL="457200" marR="0" algn="l">
                        <a:lnSpc>
                          <a:spcPct val="115000"/>
                        </a:lnSpc>
                        <a:spcAft>
                          <a:spcPts val="800"/>
                        </a:spcAft>
                        <a:buNone/>
                      </a:pPr>
                      <a:r>
                        <a:rPr lang="en-US" sz="1400" kern="1200" dirty="0">
                          <a:effectLst/>
                        </a:rPr>
                        <a:t>Higher consumption due to starting a job, increased salary, own income, or no longer depending on others for money.</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223" marR="46223" marT="0" marB="0" anchor="ctr"/>
                </a:tc>
                <a:extLst>
                  <a:ext uri="{0D108BD9-81ED-4DB2-BD59-A6C34878D82A}">
                    <a16:rowId xmlns:a16="http://schemas.microsoft.com/office/drawing/2014/main" val="753369544"/>
                  </a:ext>
                </a:extLst>
              </a:tr>
              <a:tr h="509359">
                <a:tc>
                  <a:txBody>
                    <a:bodyPr/>
                    <a:lstStyle/>
                    <a:p>
                      <a:pPr marL="457200" marR="0" algn="l" fontAlgn="ctr">
                        <a:buNone/>
                      </a:pPr>
                      <a:r>
                        <a:rPr lang="en-US" sz="1400" kern="1200">
                          <a:effectLst/>
                        </a:rPr>
                        <a:t>Easy Availability</a:t>
                      </a:r>
                      <a:endParaRPr lang="en-US" sz="1400" kern="100">
                        <a:effectLst/>
                      </a:endParaRPr>
                    </a:p>
                    <a:p>
                      <a:pPr marL="457200" marR="0" algn="l">
                        <a:lnSpc>
                          <a:spcPct val="115000"/>
                        </a:lnSpc>
                        <a:buNone/>
                      </a:pPr>
                      <a:r>
                        <a:rPr lang="en-US" sz="1400" kern="1200">
                          <a:effectLst/>
                        </a:rPr>
                        <a:t>(7)</a:t>
                      </a:r>
                      <a:endParaRPr lang="en-US"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46223" marR="46223" marT="0" marB="0" anchor="ctr"/>
                </a:tc>
                <a:tc>
                  <a:txBody>
                    <a:bodyPr/>
                    <a:lstStyle/>
                    <a:p>
                      <a:pPr marL="457200" marR="0" algn="l">
                        <a:lnSpc>
                          <a:spcPct val="115000"/>
                        </a:lnSpc>
                        <a:spcAft>
                          <a:spcPts val="800"/>
                        </a:spcAft>
                        <a:buNone/>
                      </a:pPr>
                      <a:r>
                        <a:rPr lang="en-US" sz="1400" kern="1200" dirty="0">
                          <a:effectLst/>
                        </a:rPr>
                        <a:t>Easily accessible, readily available nearby, or easy to purchase anytime.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6223" marR="46223" marT="0" marB="0" anchor="ctr"/>
                </a:tc>
                <a:extLst>
                  <a:ext uri="{0D108BD9-81ED-4DB2-BD59-A6C34878D82A}">
                    <a16:rowId xmlns:a16="http://schemas.microsoft.com/office/drawing/2014/main" val="3208288662"/>
                  </a:ext>
                </a:extLst>
              </a:tr>
            </a:tbl>
          </a:graphicData>
        </a:graphic>
      </p:graphicFrame>
    </p:spTree>
    <p:extLst>
      <p:ext uri="{BB962C8B-B14F-4D97-AF65-F5344CB8AC3E}">
        <p14:creationId xmlns:p14="http://schemas.microsoft.com/office/powerpoint/2010/main" val="2071950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FD6C-2275-3F6D-D1DC-72D7D69B3BE0}"/>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FB00CD65-749E-955D-C0A2-31FBFBFDC5EE}"/>
              </a:ext>
            </a:extLst>
          </p:cNvPr>
          <p:cNvGraphicFramePr>
            <a:graphicFrameLocks/>
          </p:cNvGraphicFramePr>
          <p:nvPr>
            <p:extLst>
              <p:ext uri="{D42A27DB-BD31-4B8C-83A1-F6EECF244321}">
                <p14:modId xmlns:p14="http://schemas.microsoft.com/office/powerpoint/2010/main" val="2625053526"/>
              </p:ext>
            </p:extLst>
          </p:nvPr>
        </p:nvGraphicFramePr>
        <p:xfrm>
          <a:off x="463804" y="1814052"/>
          <a:ext cx="11264392" cy="474898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D9CFE8C5-6CE5-63CD-D84D-B1DE82E8800E}"/>
              </a:ext>
            </a:extLst>
          </p:cNvPr>
          <p:cNvSpPr>
            <a:spLocks noGrp="1"/>
          </p:cNvSpPr>
          <p:nvPr>
            <p:ph type="title"/>
          </p:nvPr>
        </p:nvSpPr>
        <p:spPr>
          <a:xfrm>
            <a:off x="463804" y="827706"/>
            <a:ext cx="11264392" cy="745016"/>
          </a:xfrm>
        </p:spPr>
        <p:txBody>
          <a:bodyPr>
            <a:noAutofit/>
          </a:bodyPr>
          <a:lstStyle/>
          <a:p>
            <a:r>
              <a:rPr lang="en-US" sz="2000" b="1" u="sng" dirty="0"/>
              <a:t>REASONS FOR decrease in alcohol consumption frequency</a:t>
            </a:r>
            <a:br>
              <a:rPr lang="en-US" sz="3600" b="1" u="sng" dirty="0"/>
            </a:br>
            <a:r>
              <a:rPr lang="en-GB" sz="1600" b="1" cap="none" dirty="0"/>
              <a:t>Majority of the respondents reported a decrease in alcohol consumption frequency due to health-related reasons.</a:t>
            </a:r>
            <a:br>
              <a:rPr lang="en-GB" sz="1600" b="1" cap="none" dirty="0"/>
            </a:br>
            <a:r>
              <a:rPr lang="en-GB" sz="1600" cap="none" dirty="0"/>
              <a:t>Why has your frequency of alcohol consumption decreased?</a:t>
            </a:r>
            <a:endParaRPr lang="en-US" sz="1800" cap="none" dirty="0">
              <a:latin typeface="+mn-lt"/>
            </a:endParaRPr>
          </a:p>
        </p:txBody>
      </p:sp>
      <p:sp>
        <p:nvSpPr>
          <p:cNvPr id="9" name="Speech Bubble: Rectangle 8">
            <a:extLst>
              <a:ext uri="{FF2B5EF4-FFF2-40B4-BE49-F238E27FC236}">
                <a16:creationId xmlns:a16="http://schemas.microsoft.com/office/drawing/2014/main" id="{29F127F5-2A93-B1A2-194F-97BB47051EA9}"/>
              </a:ext>
            </a:extLst>
          </p:cNvPr>
          <p:cNvSpPr/>
          <p:nvPr/>
        </p:nvSpPr>
        <p:spPr>
          <a:xfrm>
            <a:off x="9299976" y="3129564"/>
            <a:ext cx="2199297" cy="1585452"/>
          </a:xfrm>
          <a:prstGeom prst="wedgeRectCallout">
            <a:avLst>
              <a:gd name="adj1" fmla="val 21420"/>
              <a:gd name="adj2" fmla="val -9322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40% of the respondents whose frequency of alcohol consumption has decreased, 33% reported health-related reasons</a:t>
            </a:r>
          </a:p>
        </p:txBody>
      </p:sp>
    </p:spTree>
    <p:extLst>
      <p:ext uri="{BB962C8B-B14F-4D97-AF65-F5344CB8AC3E}">
        <p14:creationId xmlns:p14="http://schemas.microsoft.com/office/powerpoint/2010/main" val="3251015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5A5CE-6908-7E53-9B1F-03D0161CFF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42FEC4-C503-141E-653E-3B977625BFA2}"/>
              </a:ext>
            </a:extLst>
          </p:cNvPr>
          <p:cNvSpPr>
            <a:spLocks noGrp="1"/>
          </p:cNvSpPr>
          <p:nvPr>
            <p:ph type="title"/>
          </p:nvPr>
        </p:nvSpPr>
        <p:spPr>
          <a:xfrm>
            <a:off x="463802" y="753964"/>
            <a:ext cx="11264392" cy="745016"/>
          </a:xfrm>
        </p:spPr>
        <p:txBody>
          <a:bodyPr>
            <a:noAutofit/>
          </a:bodyPr>
          <a:lstStyle/>
          <a:p>
            <a:r>
              <a:rPr lang="en-US" sz="2000" b="1" u="sng" dirty="0"/>
              <a:t>REASONS FOR decrease in alcohol consumption frequency</a:t>
            </a:r>
            <a:br>
              <a:rPr lang="en-GB" sz="1800" b="1" cap="none" dirty="0"/>
            </a:br>
            <a:r>
              <a:rPr lang="en-GB" sz="1800" cap="none" dirty="0"/>
              <a:t>Why has your frequency of alcohol consumption decreased?</a:t>
            </a:r>
            <a:endParaRPr lang="en-US" sz="1800" cap="none" dirty="0">
              <a:latin typeface="+mn-lt"/>
            </a:endParaRPr>
          </a:p>
        </p:txBody>
      </p:sp>
      <p:graphicFrame>
        <p:nvGraphicFramePr>
          <p:cNvPr id="8" name="Table 7">
            <a:extLst>
              <a:ext uri="{FF2B5EF4-FFF2-40B4-BE49-F238E27FC236}">
                <a16:creationId xmlns:a16="http://schemas.microsoft.com/office/drawing/2014/main" id="{CF1C3367-74D3-49BB-736F-5F3540EF0D7D}"/>
              </a:ext>
            </a:extLst>
          </p:cNvPr>
          <p:cNvGraphicFramePr>
            <a:graphicFrameLocks noGrp="1"/>
          </p:cNvGraphicFramePr>
          <p:nvPr>
            <p:extLst>
              <p:ext uri="{D42A27DB-BD31-4B8C-83A1-F6EECF244321}">
                <p14:modId xmlns:p14="http://schemas.microsoft.com/office/powerpoint/2010/main" val="3113746364"/>
              </p:ext>
            </p:extLst>
          </p:nvPr>
        </p:nvGraphicFramePr>
        <p:xfrm>
          <a:off x="463803" y="1814052"/>
          <a:ext cx="11264391" cy="4960418"/>
        </p:xfrm>
        <a:graphic>
          <a:graphicData uri="http://schemas.openxmlformats.org/drawingml/2006/table">
            <a:tbl>
              <a:tblPr>
                <a:tableStyleId>{5940675A-B579-460E-94D1-54222C63F5DA}</a:tableStyleId>
              </a:tblPr>
              <a:tblGrid>
                <a:gridCol w="3027542">
                  <a:extLst>
                    <a:ext uri="{9D8B030D-6E8A-4147-A177-3AD203B41FA5}">
                      <a16:colId xmlns:a16="http://schemas.microsoft.com/office/drawing/2014/main" val="1311581493"/>
                    </a:ext>
                  </a:extLst>
                </a:gridCol>
                <a:gridCol w="8236849">
                  <a:extLst>
                    <a:ext uri="{9D8B030D-6E8A-4147-A177-3AD203B41FA5}">
                      <a16:colId xmlns:a16="http://schemas.microsoft.com/office/drawing/2014/main" val="836576604"/>
                    </a:ext>
                  </a:extLst>
                </a:gridCol>
              </a:tblGrid>
              <a:tr h="440241">
                <a:tc>
                  <a:txBody>
                    <a:bodyPr/>
                    <a:lstStyle/>
                    <a:p>
                      <a:pPr marL="457200" marR="0">
                        <a:lnSpc>
                          <a:spcPct val="115000"/>
                        </a:lnSpc>
                        <a:buNone/>
                      </a:pPr>
                      <a:r>
                        <a:rPr lang="en-US" sz="1600" kern="1200" dirty="0">
                          <a:solidFill>
                            <a:schemeClr val="accent1"/>
                          </a:solidFill>
                          <a:effectLst/>
                          <a:latin typeface="+mn-lt"/>
                          <a:ea typeface="Calibri" panose="020F0502020204030204" pitchFamily="34" charset="0"/>
                          <a:cs typeface="Times New Roman" panose="02020603050405020304" pitchFamily="18" charset="0"/>
                        </a:rPr>
                        <a:t>Health-Related Reasons (51)</a:t>
                      </a:r>
                      <a:endParaRPr lang="en-US" sz="12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600" kern="1200">
                          <a:solidFill>
                            <a:schemeClr val="accent1"/>
                          </a:solidFill>
                          <a:effectLst/>
                          <a:latin typeface="+mn-lt"/>
                          <a:ea typeface="Calibri" panose="020F0502020204030204" pitchFamily="34" charset="0"/>
                          <a:cs typeface="Times New Roman" panose="02020603050405020304" pitchFamily="18" charset="0"/>
                        </a:rPr>
                        <a:t>Illness, medication, health concerns, or preference for a healthier lifestyle.</a:t>
                      </a:r>
                      <a:endParaRPr lang="en-US" sz="12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55663463"/>
                  </a:ext>
                </a:extLst>
              </a:tr>
              <a:tr h="440241">
                <a:tc>
                  <a:txBody>
                    <a:bodyPr/>
                    <a:lstStyle/>
                    <a:p>
                      <a:pPr marL="457200" marR="0">
                        <a:lnSpc>
                          <a:spcPct val="115000"/>
                        </a:lnSpc>
                        <a:buNone/>
                      </a:pPr>
                      <a:r>
                        <a:rPr lang="en-US" sz="1600" kern="1200" dirty="0">
                          <a:solidFill>
                            <a:schemeClr val="accent1"/>
                          </a:solidFill>
                          <a:effectLst/>
                          <a:latin typeface="+mn-lt"/>
                          <a:ea typeface="Calibri" panose="020F0502020204030204" pitchFamily="34" charset="0"/>
                          <a:cs typeface="Times New Roman" panose="02020603050405020304" pitchFamily="18" charset="0"/>
                        </a:rPr>
                        <a:t>Financial Constraints (31)</a:t>
                      </a:r>
                      <a:endParaRPr lang="en-US" sz="12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600" kern="1200" dirty="0">
                          <a:solidFill>
                            <a:schemeClr val="accent1"/>
                          </a:solidFill>
                          <a:effectLst/>
                          <a:latin typeface="+mn-lt"/>
                          <a:ea typeface="Calibri" panose="020F0502020204030204" pitchFamily="34" charset="0"/>
                          <a:cs typeface="Times New Roman" panose="02020603050405020304" pitchFamily="18" charset="0"/>
                        </a:rPr>
                        <a:t>Reduced income, higher expenses, or financial difficulties limiting consumption.</a:t>
                      </a:r>
                      <a:endParaRPr lang="en-US" sz="12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55073993"/>
                  </a:ext>
                </a:extLst>
              </a:tr>
              <a:tr h="401052">
                <a:tc>
                  <a:txBody>
                    <a:bodyPr/>
                    <a:lstStyle/>
                    <a:p>
                      <a:pPr marL="457200" marR="0">
                        <a:lnSpc>
                          <a:spcPct val="115000"/>
                        </a:lnSpc>
                        <a:buNone/>
                      </a:pPr>
                      <a:r>
                        <a:rPr lang="en-US" sz="1600" kern="1200">
                          <a:solidFill>
                            <a:schemeClr val="accent1"/>
                          </a:solidFill>
                          <a:effectLst/>
                          <a:latin typeface="+mn-lt"/>
                          <a:ea typeface="Calibri" panose="020F0502020204030204" pitchFamily="34" charset="0"/>
                          <a:cs typeface="Times New Roman" panose="02020603050405020304" pitchFamily="18" charset="0"/>
                        </a:rPr>
                        <a:t>Family Pressure (15)</a:t>
                      </a:r>
                      <a:endParaRPr lang="en-US" sz="12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600" kern="1200" dirty="0">
                          <a:solidFill>
                            <a:schemeClr val="accent1"/>
                          </a:solidFill>
                          <a:effectLst/>
                          <a:latin typeface="+mn-lt"/>
                          <a:ea typeface="Calibri" panose="020F0502020204030204" pitchFamily="34" charset="0"/>
                          <a:cs typeface="Times New Roman" panose="02020603050405020304" pitchFamily="18" charset="0"/>
                        </a:rPr>
                        <a:t>Influence or pressure from family to reduce drinking.</a:t>
                      </a:r>
                      <a:endParaRPr lang="en-US" sz="12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55945438"/>
                  </a:ext>
                </a:extLst>
              </a:tr>
              <a:tr h="440241">
                <a:tc>
                  <a:txBody>
                    <a:bodyPr/>
                    <a:lstStyle/>
                    <a:p>
                      <a:pPr marL="457200" marR="0">
                        <a:lnSpc>
                          <a:spcPct val="115000"/>
                        </a:lnSpc>
                        <a:buNone/>
                      </a:pPr>
                      <a:r>
                        <a:rPr lang="en-US" sz="1600" kern="1200">
                          <a:solidFill>
                            <a:schemeClr val="accent1"/>
                          </a:solidFill>
                          <a:effectLst/>
                          <a:latin typeface="+mn-lt"/>
                          <a:ea typeface="Calibri" panose="020F0502020204030204" pitchFamily="34" charset="0"/>
                          <a:cs typeface="Times New Roman" panose="02020603050405020304" pitchFamily="18" charset="0"/>
                        </a:rPr>
                        <a:t>Price Increase (21)</a:t>
                      </a:r>
                      <a:endParaRPr lang="en-US" sz="12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600" kern="1200" dirty="0">
                          <a:solidFill>
                            <a:schemeClr val="accent1"/>
                          </a:solidFill>
                          <a:effectLst/>
                          <a:latin typeface="+mn-lt"/>
                          <a:ea typeface="Calibri" panose="020F0502020204030204" pitchFamily="34" charset="0"/>
                          <a:cs typeface="Times New Roman" panose="02020603050405020304" pitchFamily="18" charset="0"/>
                        </a:rPr>
                        <a:t>Higher alcohol prices leading to reduced affordability and consumption.</a:t>
                      </a:r>
                      <a:endParaRPr lang="en-US" sz="12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9763891"/>
                  </a:ext>
                </a:extLst>
              </a:tr>
              <a:tr h="522969">
                <a:tc>
                  <a:txBody>
                    <a:bodyPr/>
                    <a:lstStyle/>
                    <a:p>
                      <a:pPr marL="457200" marR="0">
                        <a:lnSpc>
                          <a:spcPct val="115000"/>
                        </a:lnSpc>
                        <a:buNone/>
                      </a:pPr>
                      <a:r>
                        <a:rPr lang="en-US" sz="1600" kern="1200">
                          <a:solidFill>
                            <a:schemeClr val="accent1"/>
                          </a:solidFill>
                          <a:effectLst/>
                          <a:latin typeface="+mn-lt"/>
                          <a:ea typeface="Calibri" panose="020F0502020204030204" pitchFamily="34" charset="0"/>
                          <a:cs typeface="Times New Roman" panose="02020603050405020304" pitchFamily="18" charset="0"/>
                        </a:rPr>
                        <a:t>Reduction in Social Gatherings (20)</a:t>
                      </a:r>
                      <a:endParaRPr lang="en-US" sz="12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600" kern="1200" dirty="0">
                          <a:solidFill>
                            <a:schemeClr val="accent1"/>
                          </a:solidFill>
                          <a:effectLst/>
                          <a:latin typeface="+mn-lt"/>
                          <a:ea typeface="Calibri" panose="020F0502020204030204" pitchFamily="34" charset="0"/>
                          <a:cs typeface="Times New Roman" panose="02020603050405020304" pitchFamily="18" charset="0"/>
                        </a:rPr>
                        <a:t>Fewer social or family gatherings, reduced friend circles, or less socializing.</a:t>
                      </a:r>
                      <a:endParaRPr lang="en-US" sz="12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72846649"/>
                  </a:ext>
                </a:extLst>
              </a:tr>
              <a:tr h="440241">
                <a:tc>
                  <a:txBody>
                    <a:bodyPr/>
                    <a:lstStyle/>
                    <a:p>
                      <a:pPr marL="457200" marR="0">
                        <a:lnSpc>
                          <a:spcPct val="115000"/>
                        </a:lnSpc>
                        <a:buNone/>
                      </a:pPr>
                      <a:r>
                        <a:rPr lang="en-US" sz="1600" kern="1200">
                          <a:solidFill>
                            <a:schemeClr val="accent1"/>
                          </a:solidFill>
                          <a:effectLst/>
                          <a:latin typeface="+mn-lt"/>
                          <a:ea typeface="Calibri" panose="020F0502020204030204" pitchFamily="34" charset="0"/>
                          <a:cs typeface="Times New Roman" panose="02020603050405020304" pitchFamily="18" charset="0"/>
                        </a:rPr>
                        <a:t>Lifestyle Change (12)</a:t>
                      </a:r>
                      <a:endParaRPr lang="en-US" sz="12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600" kern="1200" dirty="0">
                          <a:solidFill>
                            <a:schemeClr val="accent1"/>
                          </a:solidFill>
                          <a:effectLst/>
                          <a:latin typeface="+mn-lt"/>
                          <a:ea typeface="Calibri" panose="020F0502020204030204" pitchFamily="34" charset="0"/>
                          <a:cs typeface="Times New Roman" panose="02020603050405020304" pitchFamily="18" charset="0"/>
                        </a:rPr>
                        <a:t>Changes in habits, age, responsibilities, health-focused routines, or personal development.</a:t>
                      </a:r>
                      <a:endParaRPr lang="en-US" sz="12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84734860"/>
                  </a:ext>
                </a:extLst>
              </a:tr>
              <a:tr h="440241">
                <a:tc>
                  <a:txBody>
                    <a:bodyPr/>
                    <a:lstStyle/>
                    <a:p>
                      <a:pPr marL="457200" marR="0">
                        <a:lnSpc>
                          <a:spcPct val="115000"/>
                        </a:lnSpc>
                        <a:buNone/>
                      </a:pPr>
                      <a:r>
                        <a:rPr lang="en-US" sz="1600" kern="1200">
                          <a:solidFill>
                            <a:schemeClr val="accent1"/>
                          </a:solidFill>
                          <a:effectLst/>
                          <a:latin typeface="+mn-lt"/>
                          <a:ea typeface="Calibri" panose="020F0502020204030204" pitchFamily="34" charset="0"/>
                          <a:cs typeface="Times New Roman" panose="02020603050405020304" pitchFamily="18" charset="0"/>
                        </a:rPr>
                        <a:t>Time Constraints (10)</a:t>
                      </a:r>
                      <a:endParaRPr lang="en-US" sz="12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600" kern="1200" dirty="0">
                          <a:solidFill>
                            <a:schemeClr val="accent1"/>
                          </a:solidFill>
                          <a:effectLst/>
                          <a:latin typeface="+mn-lt"/>
                          <a:ea typeface="Calibri" panose="020F0502020204030204" pitchFamily="34" charset="0"/>
                          <a:cs typeface="Times New Roman" panose="02020603050405020304" pitchFamily="18" charset="0"/>
                        </a:rPr>
                        <a:t>Less consumption due to busy schedules, work pressure, studies, or lack of free time.</a:t>
                      </a:r>
                      <a:endParaRPr lang="en-US" sz="12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43383345"/>
                  </a:ext>
                </a:extLst>
              </a:tr>
              <a:tr h="400973">
                <a:tc>
                  <a:txBody>
                    <a:bodyPr/>
                    <a:lstStyle/>
                    <a:p>
                      <a:pPr marL="457200" marR="0">
                        <a:lnSpc>
                          <a:spcPct val="115000"/>
                        </a:lnSpc>
                        <a:buNone/>
                      </a:pPr>
                      <a:r>
                        <a:rPr lang="en-US" sz="1600" kern="1200">
                          <a:solidFill>
                            <a:schemeClr val="accent1"/>
                          </a:solidFill>
                          <a:effectLst/>
                          <a:latin typeface="+mn-lt"/>
                          <a:ea typeface="Calibri" panose="020F0502020204030204" pitchFamily="34" charset="0"/>
                          <a:cs typeface="Times New Roman" panose="02020603050405020304" pitchFamily="18" charset="0"/>
                        </a:rPr>
                        <a:t>Intention to Quit (9)</a:t>
                      </a:r>
                      <a:endParaRPr lang="en-US" sz="12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600" kern="1200" dirty="0">
                          <a:solidFill>
                            <a:schemeClr val="accent1"/>
                          </a:solidFill>
                          <a:effectLst/>
                          <a:latin typeface="+mn-lt"/>
                          <a:ea typeface="Calibri" panose="020F0502020204030204" pitchFamily="34" charset="0"/>
                          <a:cs typeface="Times New Roman" panose="02020603050405020304" pitchFamily="18" charset="0"/>
                        </a:rPr>
                        <a:t>Deliberate efforts to gradually reduce or stop alcohol consumption.</a:t>
                      </a:r>
                      <a:endParaRPr lang="en-US" sz="12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1778500"/>
                  </a:ext>
                </a:extLst>
              </a:tr>
              <a:tr h="440241">
                <a:tc>
                  <a:txBody>
                    <a:bodyPr/>
                    <a:lstStyle/>
                    <a:p>
                      <a:pPr marL="457200" marR="0">
                        <a:lnSpc>
                          <a:spcPct val="115000"/>
                        </a:lnSpc>
                        <a:buNone/>
                      </a:pPr>
                      <a:r>
                        <a:rPr lang="en-US" sz="1600" kern="1200">
                          <a:solidFill>
                            <a:schemeClr val="accent1"/>
                          </a:solidFill>
                          <a:effectLst/>
                          <a:latin typeface="+mn-lt"/>
                          <a:ea typeface="Calibri" panose="020F0502020204030204" pitchFamily="34" charset="0"/>
                          <a:cs typeface="Times New Roman" panose="02020603050405020304" pitchFamily="18" charset="0"/>
                        </a:rPr>
                        <a:t>Focus on Savings (3)</a:t>
                      </a:r>
                      <a:endParaRPr lang="en-US" sz="12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600" kern="1200" dirty="0">
                          <a:solidFill>
                            <a:schemeClr val="accent1"/>
                          </a:solidFill>
                          <a:effectLst/>
                          <a:latin typeface="+mn-lt"/>
                          <a:ea typeface="Calibri" panose="020F0502020204030204" pitchFamily="34" charset="0"/>
                          <a:cs typeface="Times New Roman" panose="02020603050405020304" pitchFamily="18" charset="0"/>
                        </a:rPr>
                        <a:t>Consumption reduced to save money and manage household or personal expenses.</a:t>
                      </a:r>
                      <a:endParaRPr lang="en-US" sz="12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38838982"/>
                  </a:ext>
                </a:extLst>
              </a:tr>
              <a:tr h="522969">
                <a:tc>
                  <a:txBody>
                    <a:bodyPr/>
                    <a:lstStyle/>
                    <a:p>
                      <a:pPr marL="457200" marR="0">
                        <a:lnSpc>
                          <a:spcPct val="115000"/>
                        </a:lnSpc>
                        <a:buNone/>
                      </a:pPr>
                      <a:r>
                        <a:rPr lang="en-US" sz="1600" kern="1200">
                          <a:solidFill>
                            <a:schemeClr val="accent1"/>
                          </a:solidFill>
                          <a:effectLst/>
                          <a:latin typeface="+mn-lt"/>
                          <a:ea typeface="Calibri" panose="020F0502020204030204" pitchFamily="34" charset="0"/>
                          <a:cs typeface="Times New Roman" panose="02020603050405020304" pitchFamily="18" charset="0"/>
                        </a:rPr>
                        <a:t>Seasonal Factors (3)</a:t>
                      </a:r>
                      <a:endParaRPr lang="en-US" sz="12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600" kern="1200" dirty="0">
                          <a:solidFill>
                            <a:schemeClr val="accent1"/>
                          </a:solidFill>
                          <a:effectLst/>
                          <a:latin typeface="+mn-lt"/>
                          <a:ea typeface="Calibri" panose="020F0502020204030204" pitchFamily="34" charset="0"/>
                          <a:cs typeface="Times New Roman" panose="02020603050405020304" pitchFamily="18" charset="0"/>
                        </a:rPr>
                        <a:t>Reduced consumption due to weather changes, seasonal decline in cold, or fewer seasonal events and outings.</a:t>
                      </a:r>
                      <a:endParaRPr lang="en-US" sz="12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76652973"/>
                  </a:ext>
                </a:extLst>
              </a:tr>
              <a:tr h="440241">
                <a:tc>
                  <a:txBody>
                    <a:bodyPr/>
                    <a:lstStyle/>
                    <a:p>
                      <a:pPr marL="457200" marR="0">
                        <a:lnSpc>
                          <a:spcPct val="115000"/>
                        </a:lnSpc>
                        <a:buNone/>
                      </a:pPr>
                      <a:r>
                        <a:rPr lang="en-US" sz="1600" kern="1200">
                          <a:solidFill>
                            <a:schemeClr val="accent1"/>
                          </a:solidFill>
                          <a:effectLst/>
                          <a:latin typeface="+mn-lt"/>
                          <a:ea typeface="Calibri" panose="020F0502020204030204" pitchFamily="34" charset="0"/>
                          <a:cs typeface="Times New Roman" panose="02020603050405020304" pitchFamily="18" charset="0"/>
                        </a:rPr>
                        <a:t>Taste Concerns (2)</a:t>
                      </a:r>
                      <a:endParaRPr lang="en-US" sz="12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600" kern="1200" dirty="0">
                          <a:solidFill>
                            <a:schemeClr val="accent1"/>
                          </a:solidFill>
                          <a:effectLst/>
                          <a:latin typeface="+mn-lt"/>
                          <a:ea typeface="Calibri" panose="020F0502020204030204" pitchFamily="34" charset="0"/>
                          <a:cs typeface="Times New Roman" panose="02020603050405020304" pitchFamily="18" charset="0"/>
                        </a:rPr>
                        <a:t>Reduced consumption due to dissatisfaction with taste or perceived decline in quality.</a:t>
                      </a:r>
                      <a:endParaRPr lang="en-US" sz="12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77993810"/>
                  </a:ext>
                </a:extLst>
              </a:tr>
            </a:tbl>
          </a:graphicData>
        </a:graphic>
      </p:graphicFrame>
    </p:spTree>
    <p:extLst>
      <p:ext uri="{BB962C8B-B14F-4D97-AF65-F5344CB8AC3E}">
        <p14:creationId xmlns:p14="http://schemas.microsoft.com/office/powerpoint/2010/main" val="866046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88003-DDB5-5F83-9F83-940D9DD5F7F2}"/>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A5AB4D29-A0F2-ACCB-02B6-95569424D61D}"/>
              </a:ext>
            </a:extLst>
          </p:cNvPr>
          <p:cNvGraphicFramePr>
            <a:graphicFrameLocks/>
          </p:cNvGraphicFramePr>
          <p:nvPr>
            <p:extLst>
              <p:ext uri="{D42A27DB-BD31-4B8C-83A1-F6EECF244321}">
                <p14:modId xmlns:p14="http://schemas.microsoft.com/office/powerpoint/2010/main" val="2947797355"/>
              </p:ext>
            </p:extLst>
          </p:nvPr>
        </p:nvGraphicFramePr>
        <p:xfrm>
          <a:off x="6504038" y="1873046"/>
          <a:ext cx="5224157" cy="467523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064A39F9-07B4-087C-FB1F-D4D533B1679C}"/>
              </a:ext>
            </a:extLst>
          </p:cNvPr>
          <p:cNvSpPr>
            <a:spLocks noGrp="1"/>
          </p:cNvSpPr>
          <p:nvPr>
            <p:ph type="title"/>
          </p:nvPr>
        </p:nvSpPr>
        <p:spPr>
          <a:xfrm>
            <a:off x="463803" y="792391"/>
            <a:ext cx="11264392" cy="745016"/>
          </a:xfrm>
        </p:spPr>
        <p:txBody>
          <a:bodyPr>
            <a:noAutofit/>
          </a:bodyPr>
          <a:lstStyle/>
          <a:p>
            <a:r>
              <a:rPr lang="en-US" sz="2000" b="1" u="sng" dirty="0"/>
              <a:t>REASONS FOR NO CHANGE in frequency of alcohol consumption</a:t>
            </a:r>
            <a:br>
              <a:rPr lang="en-US" sz="3600" b="1" u="sng" dirty="0"/>
            </a:br>
            <a:r>
              <a:rPr lang="en-GB" sz="1600" b="1" cap="none" dirty="0"/>
              <a:t>Majority of the respondents reported no change in alcohol consumption frequency due to consistent consumption.</a:t>
            </a:r>
            <a:br>
              <a:rPr lang="en-GB" sz="1600" b="1" cap="none" dirty="0"/>
            </a:br>
            <a:r>
              <a:rPr lang="en-GB" sz="1600" cap="none" dirty="0"/>
              <a:t>Why has your frequency of alcohol consumption remained the same?</a:t>
            </a:r>
            <a:endParaRPr lang="en-US" sz="1800" cap="none" dirty="0">
              <a:latin typeface="+mn-lt"/>
            </a:endParaRPr>
          </a:p>
        </p:txBody>
      </p:sp>
      <p:sp>
        <p:nvSpPr>
          <p:cNvPr id="4" name="Speech Bubble: Rectangle 3">
            <a:extLst>
              <a:ext uri="{FF2B5EF4-FFF2-40B4-BE49-F238E27FC236}">
                <a16:creationId xmlns:a16="http://schemas.microsoft.com/office/drawing/2014/main" id="{B13FAE68-D403-91B3-4424-517E9B365BA2}"/>
              </a:ext>
            </a:extLst>
          </p:cNvPr>
          <p:cNvSpPr/>
          <p:nvPr/>
        </p:nvSpPr>
        <p:spPr>
          <a:xfrm>
            <a:off x="8462394" y="2085820"/>
            <a:ext cx="2608011" cy="1533832"/>
          </a:xfrm>
          <a:prstGeom prst="wedgeRectCallout">
            <a:avLst>
              <a:gd name="adj1" fmla="val -73439"/>
              <a:gd name="adj2" fmla="val -45095"/>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36% of the respondents whose frequency of alcohol consumption has remained the same, 73% reported due to consistent consumption</a:t>
            </a:r>
          </a:p>
        </p:txBody>
      </p:sp>
      <p:graphicFrame>
        <p:nvGraphicFramePr>
          <p:cNvPr id="6" name="Table 5">
            <a:extLst>
              <a:ext uri="{FF2B5EF4-FFF2-40B4-BE49-F238E27FC236}">
                <a16:creationId xmlns:a16="http://schemas.microsoft.com/office/drawing/2014/main" id="{E0069D7D-BACF-BDF7-C861-5B22A84CF508}"/>
              </a:ext>
            </a:extLst>
          </p:cNvPr>
          <p:cNvGraphicFramePr>
            <a:graphicFrameLocks noGrp="1"/>
          </p:cNvGraphicFramePr>
          <p:nvPr>
            <p:extLst>
              <p:ext uri="{D42A27DB-BD31-4B8C-83A1-F6EECF244321}">
                <p14:modId xmlns:p14="http://schemas.microsoft.com/office/powerpoint/2010/main" val="939877062"/>
              </p:ext>
            </p:extLst>
          </p:nvPr>
        </p:nvGraphicFramePr>
        <p:xfrm>
          <a:off x="530942" y="1873046"/>
          <a:ext cx="5766620" cy="4653117"/>
        </p:xfrm>
        <a:graphic>
          <a:graphicData uri="http://schemas.openxmlformats.org/drawingml/2006/table">
            <a:tbl>
              <a:tblPr>
                <a:tableStyleId>{5940675A-B579-460E-94D1-54222C63F5DA}</a:tableStyleId>
              </a:tblPr>
              <a:tblGrid>
                <a:gridCol w="1741203">
                  <a:extLst>
                    <a:ext uri="{9D8B030D-6E8A-4147-A177-3AD203B41FA5}">
                      <a16:colId xmlns:a16="http://schemas.microsoft.com/office/drawing/2014/main" val="2755579161"/>
                    </a:ext>
                  </a:extLst>
                </a:gridCol>
                <a:gridCol w="4025417">
                  <a:extLst>
                    <a:ext uri="{9D8B030D-6E8A-4147-A177-3AD203B41FA5}">
                      <a16:colId xmlns:a16="http://schemas.microsoft.com/office/drawing/2014/main" val="4213570719"/>
                    </a:ext>
                  </a:extLst>
                </a:gridCol>
              </a:tblGrid>
              <a:tr h="1551039">
                <a:tc>
                  <a:txBody>
                    <a:bodyPr/>
                    <a:lstStyle/>
                    <a:p>
                      <a:pPr marL="457200" marR="0">
                        <a:lnSpc>
                          <a:spcPct val="115000"/>
                        </a:lnSpc>
                        <a:buNone/>
                      </a:pPr>
                      <a:r>
                        <a:rPr lang="en-US" sz="1600" kern="100" dirty="0">
                          <a:effectLst/>
                          <a:latin typeface="+mn-lt"/>
                          <a:ea typeface="Calibri" panose="020F0502020204030204" pitchFamily="34" charset="0"/>
                          <a:cs typeface="Times New Roman" panose="02020603050405020304" pitchFamily="18" charset="0"/>
                        </a:rPr>
                        <a:t>Consistent Consumption (98)</a:t>
                      </a:r>
                    </a:p>
                  </a:txBody>
                  <a:tcPr marL="9525" marR="9525" marT="9525" marB="0" anchor="ctr"/>
                </a:tc>
                <a:tc>
                  <a:txBody>
                    <a:bodyPr/>
                    <a:lstStyle/>
                    <a:p>
                      <a:pPr marL="457200" marR="0">
                        <a:lnSpc>
                          <a:spcPct val="115000"/>
                        </a:lnSpc>
                        <a:spcAft>
                          <a:spcPts val="800"/>
                        </a:spcAft>
                        <a:buNone/>
                      </a:pPr>
                      <a:r>
                        <a:rPr lang="en-US" sz="1600" kern="100" dirty="0">
                          <a:effectLst/>
                          <a:latin typeface="+mn-lt"/>
                          <a:ea typeface="Calibri" panose="020F0502020204030204" pitchFamily="34" charset="0"/>
                          <a:cs typeface="Times New Roman" panose="02020603050405020304" pitchFamily="18" charset="0"/>
                        </a:rPr>
                        <a:t>Respondents maintain the same drinking pattern as before, drinking in moderation or within set limits, with no increase or decrease in consumption. </a:t>
                      </a:r>
                    </a:p>
                  </a:txBody>
                  <a:tcPr marL="9525" marR="9525" marT="9525" marB="0" anchor="ctr"/>
                </a:tc>
                <a:extLst>
                  <a:ext uri="{0D108BD9-81ED-4DB2-BD59-A6C34878D82A}">
                    <a16:rowId xmlns:a16="http://schemas.microsoft.com/office/drawing/2014/main" val="1860545853"/>
                  </a:ext>
                </a:extLst>
              </a:tr>
              <a:tr h="1551039">
                <a:tc>
                  <a:txBody>
                    <a:bodyPr/>
                    <a:lstStyle/>
                    <a:p>
                      <a:pPr marL="457200" marR="0">
                        <a:lnSpc>
                          <a:spcPct val="115000"/>
                        </a:lnSpc>
                        <a:buNone/>
                      </a:pPr>
                      <a:r>
                        <a:rPr lang="en-US" sz="1600" kern="100">
                          <a:effectLst/>
                          <a:latin typeface="+mn-lt"/>
                          <a:ea typeface="Calibri" panose="020F0502020204030204" pitchFamily="34" charset="0"/>
                          <a:cs typeface="Times New Roman" panose="02020603050405020304" pitchFamily="18" charset="0"/>
                        </a:rPr>
                        <a:t>Drinking Only During Gatherings (43)</a:t>
                      </a:r>
                    </a:p>
                  </a:txBody>
                  <a:tcPr marL="9525" marR="9525" marT="9525" marB="0" anchor="ctr"/>
                </a:tc>
                <a:tc>
                  <a:txBody>
                    <a:bodyPr/>
                    <a:lstStyle/>
                    <a:p>
                      <a:pPr marL="457200" marR="0">
                        <a:lnSpc>
                          <a:spcPct val="115000"/>
                        </a:lnSpc>
                        <a:spcAft>
                          <a:spcPts val="800"/>
                        </a:spcAft>
                        <a:buNone/>
                      </a:pPr>
                      <a:r>
                        <a:rPr lang="en-US" sz="1600" kern="100" dirty="0">
                          <a:effectLst/>
                          <a:latin typeface="+mn-lt"/>
                          <a:ea typeface="Calibri" panose="020F0502020204030204" pitchFamily="34" charset="0"/>
                          <a:cs typeface="Times New Roman" panose="02020603050405020304" pitchFamily="18" charset="0"/>
                        </a:rPr>
                        <a:t>Respondents consume alcohol mainly during social occasions such as family functions, parties, festivals, weekends, or when meeting friends, rather than drinking regularly or daily. </a:t>
                      </a:r>
                    </a:p>
                  </a:txBody>
                  <a:tcPr marL="9525" marR="9525" marT="9525" marB="0" anchor="ctr"/>
                </a:tc>
                <a:extLst>
                  <a:ext uri="{0D108BD9-81ED-4DB2-BD59-A6C34878D82A}">
                    <a16:rowId xmlns:a16="http://schemas.microsoft.com/office/drawing/2014/main" val="901094056"/>
                  </a:ext>
                </a:extLst>
              </a:tr>
              <a:tr h="1551039">
                <a:tc>
                  <a:txBody>
                    <a:bodyPr/>
                    <a:lstStyle/>
                    <a:p>
                      <a:pPr marL="457200" marR="0">
                        <a:lnSpc>
                          <a:spcPct val="115000"/>
                        </a:lnSpc>
                        <a:buNone/>
                      </a:pPr>
                      <a:r>
                        <a:rPr lang="fr-FR" sz="1600" kern="100">
                          <a:effectLst/>
                          <a:latin typeface="+mn-lt"/>
                          <a:ea typeface="Calibri" panose="020F0502020204030204" pitchFamily="34" charset="0"/>
                          <a:cs typeface="Times New Roman" panose="02020603050405020304" pitchFamily="18" charset="0"/>
                        </a:rPr>
                        <a:t>Consistent Financial Situation (7)</a:t>
                      </a:r>
                      <a:endParaRPr lang="en-US" sz="1600" kern="100">
                        <a:effectLst/>
                        <a:latin typeface="+mn-lt"/>
                        <a:ea typeface="Calibri" panose="020F0502020204030204" pitchFamily="34" charset="0"/>
                        <a:cs typeface="Times New Roman" panose="02020603050405020304" pitchFamily="18" charset="0"/>
                      </a:endParaRPr>
                    </a:p>
                  </a:txBody>
                  <a:tcPr marL="9525" marR="9525" marT="9525" marB="0" anchor="ctr"/>
                </a:tc>
                <a:tc>
                  <a:txBody>
                    <a:bodyPr/>
                    <a:lstStyle/>
                    <a:p>
                      <a:pPr marL="457200" marR="0">
                        <a:lnSpc>
                          <a:spcPct val="115000"/>
                        </a:lnSpc>
                        <a:spcAft>
                          <a:spcPts val="800"/>
                        </a:spcAft>
                        <a:buNone/>
                      </a:pPr>
                      <a:r>
                        <a:rPr lang="en-US" sz="1600" kern="100" dirty="0">
                          <a:effectLst/>
                          <a:latin typeface="+mn-lt"/>
                          <a:ea typeface="Calibri" panose="020F0502020204030204" pitchFamily="34" charset="0"/>
                          <a:cs typeface="Times New Roman" panose="02020603050405020304" pitchFamily="18" charset="0"/>
                        </a:rPr>
                        <a:t>Respondents indicate that their income, expenses, or overall financial condition has remained unchanged, which has led to maintaining the same level of alcohol consumption.</a:t>
                      </a:r>
                    </a:p>
                  </a:txBody>
                  <a:tcPr marL="9525" marR="9525" marT="9525" marB="0" anchor="ctr"/>
                </a:tc>
                <a:extLst>
                  <a:ext uri="{0D108BD9-81ED-4DB2-BD59-A6C34878D82A}">
                    <a16:rowId xmlns:a16="http://schemas.microsoft.com/office/drawing/2014/main" val="411172023"/>
                  </a:ext>
                </a:extLst>
              </a:tr>
            </a:tbl>
          </a:graphicData>
        </a:graphic>
      </p:graphicFrame>
    </p:spTree>
    <p:extLst>
      <p:ext uri="{BB962C8B-B14F-4D97-AF65-F5344CB8AC3E}">
        <p14:creationId xmlns:p14="http://schemas.microsoft.com/office/powerpoint/2010/main" val="2400689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C9727-5DE1-B12B-CB28-C4E0FFC3873D}"/>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10B896EE-0626-4331-8E52-C6C7551FE095}"/>
              </a:ext>
            </a:extLst>
          </p:cNvPr>
          <p:cNvGraphicFramePr>
            <a:graphicFrameLocks/>
          </p:cNvGraphicFramePr>
          <p:nvPr>
            <p:extLst>
              <p:ext uri="{D42A27DB-BD31-4B8C-83A1-F6EECF244321}">
                <p14:modId xmlns:p14="http://schemas.microsoft.com/office/powerpoint/2010/main" val="3075986304"/>
              </p:ext>
            </p:extLst>
          </p:nvPr>
        </p:nvGraphicFramePr>
        <p:xfrm>
          <a:off x="463802" y="2079411"/>
          <a:ext cx="11264392" cy="448764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7BC21DF5-5E68-B00C-EA20-A253D879C2AF}"/>
              </a:ext>
            </a:extLst>
          </p:cNvPr>
          <p:cNvSpPr>
            <a:spLocks noGrp="1"/>
          </p:cNvSpPr>
          <p:nvPr>
            <p:ph type="title"/>
          </p:nvPr>
        </p:nvSpPr>
        <p:spPr>
          <a:xfrm>
            <a:off x="463802" y="913780"/>
            <a:ext cx="11264392" cy="745016"/>
          </a:xfrm>
        </p:spPr>
        <p:txBody>
          <a:bodyPr>
            <a:noAutofit/>
          </a:bodyPr>
          <a:lstStyle/>
          <a:p>
            <a:r>
              <a:rPr lang="en-US" sz="2000" b="1" u="sng" dirty="0"/>
              <a:t>Change in alcohol content in the beverages compared to last year</a:t>
            </a:r>
            <a:br>
              <a:rPr lang="en-US" sz="3600" b="1" u="sng" dirty="0"/>
            </a:br>
            <a:r>
              <a:rPr lang="en-GB" sz="1400" b="1" cap="none" dirty="0"/>
              <a:t>Majority of the respondents reported that the alcohol content in the beverages they consume has remained the same compared to last year.</a:t>
            </a:r>
            <a:br>
              <a:rPr lang="en-GB" sz="1400" b="1" cap="none" dirty="0"/>
            </a:br>
            <a:r>
              <a:rPr lang="en-US" sz="1400" cap="none" dirty="0"/>
              <a:t>Compared to last year, the concentration of alcohol (low vs high alcohol content in your alcohol beverages) has increased, decreased or remained the same? </a:t>
            </a:r>
            <a:endParaRPr lang="en-US" sz="1600" cap="none" dirty="0">
              <a:latin typeface="+mn-lt"/>
            </a:endParaRPr>
          </a:p>
        </p:txBody>
      </p:sp>
      <p:sp>
        <p:nvSpPr>
          <p:cNvPr id="3" name="Speech Bubble: Rectangle 2">
            <a:extLst>
              <a:ext uri="{FF2B5EF4-FFF2-40B4-BE49-F238E27FC236}">
                <a16:creationId xmlns:a16="http://schemas.microsoft.com/office/drawing/2014/main" id="{29A99549-EC7A-7763-CB4D-2323C12BD422}"/>
              </a:ext>
            </a:extLst>
          </p:cNvPr>
          <p:cNvSpPr/>
          <p:nvPr/>
        </p:nvSpPr>
        <p:spPr>
          <a:xfrm>
            <a:off x="1682479" y="3108388"/>
            <a:ext cx="2316353" cy="1344506"/>
          </a:xfrm>
          <a:prstGeom prst="wedgeRectCallout">
            <a:avLst>
              <a:gd name="adj1" fmla="val 7132"/>
              <a:gd name="adj2" fmla="val 8498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15% of the respondents reported an increase in alcohol content in the beverages they consume compared to last year</a:t>
            </a:r>
          </a:p>
        </p:txBody>
      </p:sp>
    </p:spTree>
    <p:extLst>
      <p:ext uri="{BB962C8B-B14F-4D97-AF65-F5344CB8AC3E}">
        <p14:creationId xmlns:p14="http://schemas.microsoft.com/office/powerpoint/2010/main" val="393334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B10CD-312B-EC90-CDAD-AA5CF7BF7CE2}"/>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16ED1DD4-C917-5EC4-6978-E2DFE7FD96DE}"/>
              </a:ext>
            </a:extLst>
          </p:cNvPr>
          <p:cNvGraphicFramePr>
            <a:graphicFrameLocks/>
          </p:cNvGraphicFramePr>
          <p:nvPr>
            <p:extLst>
              <p:ext uri="{D42A27DB-BD31-4B8C-83A1-F6EECF244321}">
                <p14:modId xmlns:p14="http://schemas.microsoft.com/office/powerpoint/2010/main" val="2928256127"/>
              </p:ext>
            </p:extLst>
          </p:nvPr>
        </p:nvGraphicFramePr>
        <p:xfrm>
          <a:off x="6096000" y="1887793"/>
          <a:ext cx="5632193" cy="467523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78477B66-F31A-B939-9CFE-A52A829FBA6E}"/>
              </a:ext>
            </a:extLst>
          </p:cNvPr>
          <p:cNvSpPr>
            <a:spLocks noGrp="1"/>
          </p:cNvSpPr>
          <p:nvPr>
            <p:ph type="title"/>
          </p:nvPr>
        </p:nvSpPr>
        <p:spPr>
          <a:xfrm>
            <a:off x="463804" y="800940"/>
            <a:ext cx="11264392" cy="745016"/>
          </a:xfrm>
        </p:spPr>
        <p:txBody>
          <a:bodyPr>
            <a:noAutofit/>
          </a:bodyPr>
          <a:lstStyle/>
          <a:p>
            <a:r>
              <a:rPr lang="en-US" sz="2000" b="1" u="sng" dirty="0"/>
              <a:t>Reasons for INCREASE in alcohol content in the beverages</a:t>
            </a:r>
            <a:br>
              <a:rPr lang="en-US" sz="2000" b="1" u="sng" dirty="0"/>
            </a:br>
            <a:r>
              <a:rPr lang="en-GB" sz="1600" b="1" cap="none" dirty="0"/>
              <a:t>Majority of the respondents reported an increase in alcohol content in the beverages due to preference for high-content alcohol.</a:t>
            </a:r>
            <a:br>
              <a:rPr lang="en-GB" sz="1600" b="1" cap="none" dirty="0"/>
            </a:br>
            <a:r>
              <a:rPr lang="en-US" sz="1600" cap="none" dirty="0"/>
              <a:t>Why has the alcohol concentration (low vs. high alcohol content) of the beverages you consume increased?</a:t>
            </a:r>
            <a:endParaRPr lang="en-US" sz="1600" cap="none" dirty="0">
              <a:latin typeface="+mn-lt"/>
            </a:endParaRPr>
          </a:p>
        </p:txBody>
      </p:sp>
      <p:sp>
        <p:nvSpPr>
          <p:cNvPr id="3" name="Speech Bubble: Rectangle 2">
            <a:extLst>
              <a:ext uri="{FF2B5EF4-FFF2-40B4-BE49-F238E27FC236}">
                <a16:creationId xmlns:a16="http://schemas.microsoft.com/office/drawing/2014/main" id="{A8027B57-B9C4-D32A-4DDC-F63AE117B254}"/>
              </a:ext>
            </a:extLst>
          </p:cNvPr>
          <p:cNvSpPr/>
          <p:nvPr/>
        </p:nvSpPr>
        <p:spPr>
          <a:xfrm>
            <a:off x="10250129" y="3429000"/>
            <a:ext cx="1238865" cy="2567754"/>
          </a:xfrm>
          <a:prstGeom prst="wedgeRectCallout">
            <a:avLst>
              <a:gd name="adj1" fmla="val 26471"/>
              <a:gd name="adj2" fmla="val -7850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15% of the respondents whose alcohol content in the beverages has increased, 54% reported due to preference for high content alcohol</a:t>
            </a:r>
          </a:p>
        </p:txBody>
      </p:sp>
      <p:graphicFrame>
        <p:nvGraphicFramePr>
          <p:cNvPr id="4" name="Table 3">
            <a:extLst>
              <a:ext uri="{FF2B5EF4-FFF2-40B4-BE49-F238E27FC236}">
                <a16:creationId xmlns:a16="http://schemas.microsoft.com/office/drawing/2014/main" id="{25891A77-A70A-D75A-9871-4DF31F403817}"/>
              </a:ext>
            </a:extLst>
          </p:cNvPr>
          <p:cNvGraphicFramePr>
            <a:graphicFrameLocks noGrp="1"/>
          </p:cNvGraphicFramePr>
          <p:nvPr>
            <p:extLst>
              <p:ext uri="{D42A27DB-BD31-4B8C-83A1-F6EECF244321}">
                <p14:modId xmlns:p14="http://schemas.microsoft.com/office/powerpoint/2010/main" val="1562336300"/>
              </p:ext>
            </p:extLst>
          </p:nvPr>
        </p:nvGraphicFramePr>
        <p:xfrm>
          <a:off x="463801" y="1887793"/>
          <a:ext cx="5504374" cy="4697032"/>
        </p:xfrm>
        <a:graphic>
          <a:graphicData uri="http://schemas.openxmlformats.org/drawingml/2006/table">
            <a:tbl>
              <a:tblPr>
                <a:tableStyleId>{5940675A-B579-460E-94D1-54222C63F5DA}</a:tableStyleId>
              </a:tblPr>
              <a:tblGrid>
                <a:gridCol w="1572817">
                  <a:extLst>
                    <a:ext uri="{9D8B030D-6E8A-4147-A177-3AD203B41FA5}">
                      <a16:colId xmlns:a16="http://schemas.microsoft.com/office/drawing/2014/main" val="727804690"/>
                    </a:ext>
                  </a:extLst>
                </a:gridCol>
                <a:gridCol w="3931557">
                  <a:extLst>
                    <a:ext uri="{9D8B030D-6E8A-4147-A177-3AD203B41FA5}">
                      <a16:colId xmlns:a16="http://schemas.microsoft.com/office/drawing/2014/main" val="1369062444"/>
                    </a:ext>
                  </a:extLst>
                </a:gridCol>
              </a:tblGrid>
              <a:tr h="950939">
                <a:tc>
                  <a:txBody>
                    <a:bodyPr/>
                    <a:lstStyle/>
                    <a:p>
                      <a:pPr marL="457200" marR="0" algn="l">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Preference for High-Content Alcohol (31)</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gn="l">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Increase in consumption of stronger or higher-alcohol-content beverages, such as switching to vodka, rum, whiskey for greater effect or satisfaction.</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1915375"/>
                  </a:ext>
                </a:extLst>
              </a:tr>
              <a:tr h="924454">
                <a:tc>
                  <a:txBody>
                    <a:bodyPr/>
                    <a:lstStyle/>
                    <a:p>
                      <a:pPr marL="457200" marR="0" algn="l">
                        <a:lnSpc>
                          <a:spcPct val="115000"/>
                        </a:lnSpc>
                        <a:buNone/>
                      </a:pPr>
                      <a:r>
                        <a:rPr lang="en-US" sz="1400" kern="1200">
                          <a:solidFill>
                            <a:schemeClr val="accent1"/>
                          </a:solidFill>
                          <a:effectLst/>
                          <a:latin typeface="+mn-lt"/>
                          <a:ea typeface="Calibri" panose="020F0502020204030204" pitchFamily="34" charset="0"/>
                          <a:cs typeface="Times New Roman" panose="02020603050405020304" pitchFamily="18" charset="0"/>
                        </a:rPr>
                        <a:t>Brand Switch (15)</a:t>
                      </a:r>
                      <a:endParaRPr lang="en-US" sz="11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gn="l">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Shifts from one alcohol brand or beverage type to another, including trying new brands or switching based on price or availability.</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8709014"/>
                  </a:ext>
                </a:extLst>
              </a:tr>
              <a:tr h="924454">
                <a:tc>
                  <a:txBody>
                    <a:bodyPr/>
                    <a:lstStyle/>
                    <a:p>
                      <a:pPr marL="457200" marR="0" algn="l">
                        <a:lnSpc>
                          <a:spcPct val="115000"/>
                        </a:lnSpc>
                        <a:buNone/>
                      </a:pPr>
                      <a:r>
                        <a:rPr lang="en-US" sz="1400" kern="1200">
                          <a:solidFill>
                            <a:schemeClr val="accent1"/>
                          </a:solidFill>
                          <a:effectLst/>
                          <a:latin typeface="+mn-lt"/>
                          <a:ea typeface="Calibri" panose="020F0502020204030204" pitchFamily="34" charset="0"/>
                          <a:cs typeface="Times New Roman" panose="02020603050405020304" pitchFamily="18" charset="0"/>
                        </a:rPr>
                        <a:t>Weather Influence (8)</a:t>
                      </a:r>
                      <a:endParaRPr lang="en-US" sz="11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gn="l">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Changes in alcohol type or quantity due to colder weather, increased cold conditions, or the need for warmth.</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90274000"/>
                  </a:ext>
                </a:extLst>
              </a:tr>
              <a:tr h="950939">
                <a:tc>
                  <a:txBody>
                    <a:bodyPr/>
                    <a:lstStyle/>
                    <a:p>
                      <a:pPr marL="457200" marR="0" algn="l">
                        <a:lnSpc>
                          <a:spcPct val="115000"/>
                        </a:lnSpc>
                        <a:buNone/>
                      </a:pPr>
                      <a:r>
                        <a:rPr lang="en-US" sz="1400" kern="1200">
                          <a:solidFill>
                            <a:schemeClr val="accent1"/>
                          </a:solidFill>
                          <a:effectLst/>
                          <a:latin typeface="+mn-lt"/>
                          <a:ea typeface="Calibri" panose="020F0502020204030204" pitchFamily="34" charset="0"/>
                          <a:cs typeface="Times New Roman" panose="02020603050405020304" pitchFamily="18" charset="0"/>
                        </a:rPr>
                        <a:t>Increase in Social Gatherings (5)</a:t>
                      </a:r>
                      <a:endParaRPr lang="en-US" sz="11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gn="l">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Preference driven by frequent social interactions, friend circles, or gatherings.</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56836210"/>
                  </a:ext>
                </a:extLst>
              </a:tr>
              <a:tr h="924454">
                <a:tc>
                  <a:txBody>
                    <a:bodyPr/>
                    <a:lstStyle/>
                    <a:p>
                      <a:pPr marL="457200" marR="0" algn="l">
                        <a:lnSpc>
                          <a:spcPct val="115000"/>
                        </a:lnSpc>
                        <a:buNone/>
                      </a:pPr>
                      <a:r>
                        <a:rPr lang="en-US" sz="1400" kern="1200">
                          <a:solidFill>
                            <a:schemeClr val="accent1"/>
                          </a:solidFill>
                          <a:effectLst/>
                          <a:latin typeface="+mn-lt"/>
                          <a:ea typeface="Calibri" panose="020F0502020204030204" pitchFamily="34" charset="0"/>
                          <a:cs typeface="Times New Roman" panose="02020603050405020304" pitchFamily="18" charset="0"/>
                        </a:rPr>
                        <a:t>Stress (3)</a:t>
                      </a:r>
                      <a:endParaRPr lang="en-US" sz="11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gn="l">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Due to mental stress, work pressure, or emotional strain.</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01890239"/>
                  </a:ext>
                </a:extLst>
              </a:tr>
            </a:tbl>
          </a:graphicData>
        </a:graphic>
      </p:graphicFrame>
    </p:spTree>
    <p:extLst>
      <p:ext uri="{BB962C8B-B14F-4D97-AF65-F5344CB8AC3E}">
        <p14:creationId xmlns:p14="http://schemas.microsoft.com/office/powerpoint/2010/main" val="2360774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6132D-7732-E79F-B5B3-EDC07CF49BF3}"/>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FC099AB4-9E04-AD4E-8790-80070E174027}"/>
              </a:ext>
            </a:extLst>
          </p:cNvPr>
          <p:cNvGraphicFramePr>
            <a:graphicFrameLocks/>
          </p:cNvGraphicFramePr>
          <p:nvPr>
            <p:extLst>
              <p:ext uri="{D42A27DB-BD31-4B8C-83A1-F6EECF244321}">
                <p14:modId xmlns:p14="http://schemas.microsoft.com/office/powerpoint/2010/main" val="3946884965"/>
              </p:ext>
            </p:extLst>
          </p:nvPr>
        </p:nvGraphicFramePr>
        <p:xfrm>
          <a:off x="6356555" y="1917290"/>
          <a:ext cx="5371638" cy="454250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B09EE6E5-7CAE-B5F3-3551-F02E5AE2C802}"/>
              </a:ext>
            </a:extLst>
          </p:cNvPr>
          <p:cNvSpPr>
            <a:spLocks noGrp="1"/>
          </p:cNvSpPr>
          <p:nvPr>
            <p:ph type="title"/>
          </p:nvPr>
        </p:nvSpPr>
        <p:spPr>
          <a:xfrm>
            <a:off x="463801" y="817001"/>
            <a:ext cx="11264392" cy="745016"/>
          </a:xfrm>
        </p:spPr>
        <p:txBody>
          <a:bodyPr>
            <a:noAutofit/>
          </a:bodyPr>
          <a:lstStyle/>
          <a:p>
            <a:r>
              <a:rPr lang="en-US" sz="2000" b="1" u="sng" dirty="0"/>
              <a:t>Reasons for </a:t>
            </a:r>
            <a:r>
              <a:rPr lang="en-US" sz="2000" b="1" u="sng" dirty="0" err="1"/>
              <a:t>deCREASE</a:t>
            </a:r>
            <a:r>
              <a:rPr lang="en-US" sz="2000" b="1" u="sng" dirty="0"/>
              <a:t> in alcohol content in the beverages</a:t>
            </a:r>
            <a:br>
              <a:rPr lang="en-US" sz="2000" b="1" u="sng" dirty="0"/>
            </a:br>
            <a:r>
              <a:rPr lang="en-GB" sz="1600" b="1" cap="none" dirty="0"/>
              <a:t>Majority of the respondents reported a decrease in alcohol content in the beverages due to preference for low-content alcohol.</a:t>
            </a:r>
            <a:br>
              <a:rPr lang="en-GB" sz="1600" b="1" cap="none" dirty="0"/>
            </a:br>
            <a:r>
              <a:rPr lang="en-US" sz="1600" cap="none" dirty="0"/>
              <a:t>Why has the alcohol concentration (low vs. high alcohol content) of the beverages you consume decreased?</a:t>
            </a:r>
            <a:endParaRPr lang="en-US" sz="1600" cap="none" dirty="0">
              <a:latin typeface="+mn-lt"/>
            </a:endParaRPr>
          </a:p>
        </p:txBody>
      </p:sp>
      <p:sp>
        <p:nvSpPr>
          <p:cNvPr id="3" name="Speech Bubble: Rectangle 2">
            <a:extLst>
              <a:ext uri="{FF2B5EF4-FFF2-40B4-BE49-F238E27FC236}">
                <a16:creationId xmlns:a16="http://schemas.microsoft.com/office/drawing/2014/main" id="{79FC66FB-6552-076A-F435-87E37391FFD6}"/>
              </a:ext>
            </a:extLst>
          </p:cNvPr>
          <p:cNvSpPr/>
          <p:nvPr/>
        </p:nvSpPr>
        <p:spPr>
          <a:xfrm>
            <a:off x="8349200" y="2401585"/>
            <a:ext cx="2770872" cy="1344506"/>
          </a:xfrm>
          <a:prstGeom prst="wedgeRectCallout">
            <a:avLst>
              <a:gd name="adj1" fmla="val -35272"/>
              <a:gd name="adj2" fmla="val 87174"/>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23% of the respondents whose alcohol content in the beverages has decreased, 23% reported due to heath related reasons</a:t>
            </a:r>
          </a:p>
        </p:txBody>
      </p:sp>
      <p:graphicFrame>
        <p:nvGraphicFramePr>
          <p:cNvPr id="5" name="Table 4">
            <a:extLst>
              <a:ext uri="{FF2B5EF4-FFF2-40B4-BE49-F238E27FC236}">
                <a16:creationId xmlns:a16="http://schemas.microsoft.com/office/drawing/2014/main" id="{385A3753-315B-2D04-9ADC-0463C6C2DD50}"/>
              </a:ext>
            </a:extLst>
          </p:cNvPr>
          <p:cNvGraphicFramePr>
            <a:graphicFrameLocks noGrp="1"/>
          </p:cNvGraphicFramePr>
          <p:nvPr>
            <p:extLst>
              <p:ext uri="{D42A27DB-BD31-4B8C-83A1-F6EECF244321}">
                <p14:modId xmlns:p14="http://schemas.microsoft.com/office/powerpoint/2010/main" val="2540111590"/>
              </p:ext>
            </p:extLst>
          </p:nvPr>
        </p:nvGraphicFramePr>
        <p:xfrm>
          <a:off x="463801" y="1917290"/>
          <a:ext cx="5774767" cy="4542504"/>
        </p:xfrm>
        <a:graphic>
          <a:graphicData uri="http://schemas.openxmlformats.org/drawingml/2006/table">
            <a:tbl>
              <a:tblPr>
                <a:tableStyleId>{5940675A-B579-460E-94D1-54222C63F5DA}</a:tableStyleId>
              </a:tblPr>
              <a:tblGrid>
                <a:gridCol w="1467621">
                  <a:extLst>
                    <a:ext uri="{9D8B030D-6E8A-4147-A177-3AD203B41FA5}">
                      <a16:colId xmlns:a16="http://schemas.microsoft.com/office/drawing/2014/main" val="2133968127"/>
                    </a:ext>
                  </a:extLst>
                </a:gridCol>
                <a:gridCol w="4307146">
                  <a:extLst>
                    <a:ext uri="{9D8B030D-6E8A-4147-A177-3AD203B41FA5}">
                      <a16:colId xmlns:a16="http://schemas.microsoft.com/office/drawing/2014/main" val="4254678952"/>
                    </a:ext>
                  </a:extLst>
                </a:gridCol>
              </a:tblGrid>
              <a:tr h="1135626">
                <a:tc>
                  <a:txBody>
                    <a:bodyPr/>
                    <a:lstStyle/>
                    <a:p>
                      <a:pPr marL="457200" marR="0">
                        <a:lnSpc>
                          <a:spcPct val="115000"/>
                        </a:lnSpc>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Preference for Low Content Alcohol (61)</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Preference to lighter or low-alcohol-content beverages to manage expenses, or personal limits.</a:t>
                      </a:r>
                    </a:p>
                  </a:txBody>
                  <a:tcPr marL="9525" marR="9525" marT="9525" marB="0" anchor="ctr"/>
                </a:tc>
                <a:extLst>
                  <a:ext uri="{0D108BD9-81ED-4DB2-BD59-A6C34878D82A}">
                    <a16:rowId xmlns:a16="http://schemas.microsoft.com/office/drawing/2014/main" val="943292941"/>
                  </a:ext>
                </a:extLst>
              </a:tr>
              <a:tr h="1135626">
                <a:tc>
                  <a:txBody>
                    <a:bodyPr/>
                    <a:lstStyle/>
                    <a:p>
                      <a:pPr marL="457200" marR="0">
                        <a:lnSpc>
                          <a:spcPct val="115000"/>
                        </a:lnSpc>
                        <a:buNone/>
                      </a:pPr>
                      <a:r>
                        <a:rPr lang="en-US" sz="1400" kern="100">
                          <a:solidFill>
                            <a:schemeClr val="accent1"/>
                          </a:solidFill>
                          <a:effectLst/>
                          <a:latin typeface="+mn-lt"/>
                          <a:ea typeface="Calibri" panose="020F0502020204030204" pitchFamily="34" charset="0"/>
                          <a:cs typeface="Times New Roman" panose="02020603050405020304" pitchFamily="18" charset="0"/>
                        </a:rPr>
                        <a:t>Health-Related Reasons (20)</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Shift to low-content alcohol beverages due to increased health consciousness.</a:t>
                      </a:r>
                    </a:p>
                  </a:txBody>
                  <a:tcPr marL="9525" marR="9525" marT="9525" marB="0" anchor="ctr"/>
                </a:tc>
                <a:extLst>
                  <a:ext uri="{0D108BD9-81ED-4DB2-BD59-A6C34878D82A}">
                    <a16:rowId xmlns:a16="http://schemas.microsoft.com/office/drawing/2014/main" val="2353828404"/>
                  </a:ext>
                </a:extLst>
              </a:tr>
              <a:tr h="1135626">
                <a:tc>
                  <a:txBody>
                    <a:bodyPr/>
                    <a:lstStyle/>
                    <a:p>
                      <a:pPr marL="457200" marR="0">
                        <a:lnSpc>
                          <a:spcPct val="115000"/>
                        </a:lnSpc>
                        <a:buNone/>
                      </a:pPr>
                      <a:r>
                        <a:rPr lang="en-US" sz="1400" kern="100">
                          <a:solidFill>
                            <a:schemeClr val="accent1"/>
                          </a:solidFill>
                          <a:effectLst/>
                          <a:latin typeface="+mn-lt"/>
                          <a:ea typeface="Calibri" panose="020F0502020204030204" pitchFamily="34" charset="0"/>
                          <a:cs typeface="Times New Roman" panose="02020603050405020304" pitchFamily="18" charset="0"/>
                        </a:rPr>
                        <a:t>Family Pressure (8)</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Influenced by family decisions, or pressure from family members.</a:t>
                      </a:r>
                    </a:p>
                  </a:txBody>
                  <a:tcPr marL="9525" marR="9525" marT="9525" marB="0" anchor="ctr"/>
                </a:tc>
                <a:extLst>
                  <a:ext uri="{0D108BD9-81ED-4DB2-BD59-A6C34878D82A}">
                    <a16:rowId xmlns:a16="http://schemas.microsoft.com/office/drawing/2014/main" val="3436700073"/>
                  </a:ext>
                </a:extLst>
              </a:tr>
              <a:tr h="1135626">
                <a:tc>
                  <a:txBody>
                    <a:bodyPr/>
                    <a:lstStyle/>
                    <a:p>
                      <a:pPr marL="457200" marR="0">
                        <a:lnSpc>
                          <a:spcPct val="115000"/>
                        </a:lnSpc>
                        <a:buNone/>
                      </a:pPr>
                      <a:r>
                        <a:rPr lang="en-US" sz="1400" kern="100">
                          <a:solidFill>
                            <a:schemeClr val="accent1"/>
                          </a:solidFill>
                          <a:effectLst/>
                          <a:latin typeface="+mn-lt"/>
                          <a:ea typeface="Calibri" panose="020F0502020204030204" pitchFamily="34" charset="0"/>
                          <a:cs typeface="Times New Roman" panose="02020603050405020304" pitchFamily="18" charset="0"/>
                        </a:rPr>
                        <a:t>Brand Switch (5)</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Respondents changed the alcohol brand or type they consume, including switching based on price or availability</a:t>
                      </a:r>
                    </a:p>
                  </a:txBody>
                  <a:tcPr marL="9525" marR="9525" marT="9525" marB="0" anchor="ctr"/>
                </a:tc>
                <a:extLst>
                  <a:ext uri="{0D108BD9-81ED-4DB2-BD59-A6C34878D82A}">
                    <a16:rowId xmlns:a16="http://schemas.microsoft.com/office/drawing/2014/main" val="962259192"/>
                  </a:ext>
                </a:extLst>
              </a:tr>
            </a:tbl>
          </a:graphicData>
        </a:graphic>
      </p:graphicFrame>
    </p:spTree>
    <p:extLst>
      <p:ext uri="{BB962C8B-B14F-4D97-AF65-F5344CB8AC3E}">
        <p14:creationId xmlns:p14="http://schemas.microsoft.com/office/powerpoint/2010/main" val="2776279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16058-01CA-52A7-763A-30140FE9625F}"/>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4BC89FF6-D1E1-17E7-EF67-CF6F275F71AB}"/>
              </a:ext>
            </a:extLst>
          </p:cNvPr>
          <p:cNvGraphicFramePr>
            <a:graphicFrameLocks/>
          </p:cNvGraphicFramePr>
          <p:nvPr>
            <p:extLst>
              <p:ext uri="{D42A27DB-BD31-4B8C-83A1-F6EECF244321}">
                <p14:modId xmlns:p14="http://schemas.microsoft.com/office/powerpoint/2010/main" val="2254593238"/>
              </p:ext>
            </p:extLst>
          </p:nvPr>
        </p:nvGraphicFramePr>
        <p:xfrm>
          <a:off x="6282813" y="1873045"/>
          <a:ext cx="5445380" cy="479322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7DE4D28-049E-DB0F-B527-195EDE7BE501}"/>
              </a:ext>
            </a:extLst>
          </p:cNvPr>
          <p:cNvSpPr>
            <a:spLocks noGrp="1"/>
          </p:cNvSpPr>
          <p:nvPr>
            <p:ph type="title"/>
          </p:nvPr>
        </p:nvSpPr>
        <p:spPr>
          <a:xfrm>
            <a:off x="463801" y="807364"/>
            <a:ext cx="11264392" cy="745016"/>
          </a:xfrm>
        </p:spPr>
        <p:txBody>
          <a:bodyPr>
            <a:noAutofit/>
          </a:bodyPr>
          <a:lstStyle/>
          <a:p>
            <a:r>
              <a:rPr lang="en-US" sz="2000" b="1" u="sng" dirty="0"/>
              <a:t>Reasons for no change in alcohol content in the beverages</a:t>
            </a:r>
            <a:br>
              <a:rPr lang="en-US" sz="2000" b="1" u="sng" dirty="0"/>
            </a:br>
            <a:r>
              <a:rPr lang="en-GB" sz="1600" b="1" cap="none" dirty="0"/>
              <a:t>Majority of the respondents reported no change in alcohol content in the beverages due to brand loyalty.</a:t>
            </a:r>
            <a:br>
              <a:rPr lang="en-GB" sz="1600" b="1" cap="none" dirty="0"/>
            </a:br>
            <a:r>
              <a:rPr lang="en-US" sz="1600" cap="none" dirty="0"/>
              <a:t>Why has the alcohol concentration (low vs. high alcohol content) of the beverages you consume remained the same?</a:t>
            </a:r>
            <a:endParaRPr lang="en-US" sz="1600" cap="none" dirty="0">
              <a:latin typeface="+mn-lt"/>
            </a:endParaRPr>
          </a:p>
        </p:txBody>
      </p:sp>
      <p:sp>
        <p:nvSpPr>
          <p:cNvPr id="3" name="Speech Bubble: Rectangle 2">
            <a:extLst>
              <a:ext uri="{FF2B5EF4-FFF2-40B4-BE49-F238E27FC236}">
                <a16:creationId xmlns:a16="http://schemas.microsoft.com/office/drawing/2014/main" id="{76D63EC6-2BF8-2521-D02D-9361DC804112}"/>
              </a:ext>
            </a:extLst>
          </p:cNvPr>
          <p:cNvSpPr/>
          <p:nvPr/>
        </p:nvSpPr>
        <p:spPr>
          <a:xfrm>
            <a:off x="10043409" y="3598366"/>
            <a:ext cx="1553493" cy="1768114"/>
          </a:xfrm>
          <a:prstGeom prst="wedgeRectCallout">
            <a:avLst>
              <a:gd name="adj1" fmla="val 38152"/>
              <a:gd name="adj2" fmla="val -10270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62% of the respondents whose alcohol content in the beverages has remained the same, 53% reported due to brand loyalty</a:t>
            </a:r>
          </a:p>
        </p:txBody>
      </p:sp>
      <p:graphicFrame>
        <p:nvGraphicFramePr>
          <p:cNvPr id="5" name="Table 4">
            <a:extLst>
              <a:ext uri="{FF2B5EF4-FFF2-40B4-BE49-F238E27FC236}">
                <a16:creationId xmlns:a16="http://schemas.microsoft.com/office/drawing/2014/main" id="{2B6553BC-FB82-2D9A-B3E1-B237D447007B}"/>
              </a:ext>
            </a:extLst>
          </p:cNvPr>
          <p:cNvGraphicFramePr>
            <a:graphicFrameLocks noGrp="1"/>
          </p:cNvGraphicFramePr>
          <p:nvPr>
            <p:extLst>
              <p:ext uri="{D42A27DB-BD31-4B8C-83A1-F6EECF244321}">
                <p14:modId xmlns:p14="http://schemas.microsoft.com/office/powerpoint/2010/main" val="2975755130"/>
              </p:ext>
            </p:extLst>
          </p:nvPr>
        </p:nvGraphicFramePr>
        <p:xfrm>
          <a:off x="463801" y="1873045"/>
          <a:ext cx="5702711" cy="4793226"/>
        </p:xfrm>
        <a:graphic>
          <a:graphicData uri="http://schemas.openxmlformats.org/drawingml/2006/table">
            <a:tbl>
              <a:tblPr>
                <a:tableStyleId>{5940675A-B579-460E-94D1-54222C63F5DA}</a:tableStyleId>
              </a:tblPr>
              <a:tblGrid>
                <a:gridCol w="1503544">
                  <a:extLst>
                    <a:ext uri="{9D8B030D-6E8A-4147-A177-3AD203B41FA5}">
                      <a16:colId xmlns:a16="http://schemas.microsoft.com/office/drawing/2014/main" val="2083239817"/>
                    </a:ext>
                  </a:extLst>
                </a:gridCol>
                <a:gridCol w="4199167">
                  <a:extLst>
                    <a:ext uri="{9D8B030D-6E8A-4147-A177-3AD203B41FA5}">
                      <a16:colId xmlns:a16="http://schemas.microsoft.com/office/drawing/2014/main" val="2828806797"/>
                    </a:ext>
                  </a:extLst>
                </a:gridCol>
              </a:tblGrid>
              <a:tr h="911545">
                <a:tc>
                  <a:txBody>
                    <a:bodyPr/>
                    <a:lstStyle/>
                    <a:p>
                      <a:pPr marL="457200" marR="0">
                        <a:lnSpc>
                          <a:spcPct val="115000"/>
                        </a:lnSpc>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Brand Loyalty (125)</a:t>
                      </a:r>
                    </a:p>
                  </a:txBody>
                  <a:tcPr marL="68580" marR="68580" marT="0"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The same alcohol brand is repeatedly chosen, with no switching and a strong preference for a single brand.</a:t>
                      </a:r>
                    </a:p>
                  </a:txBody>
                  <a:tcPr marL="68580" marR="68580" marT="0" marB="0" anchor="ctr"/>
                </a:tc>
                <a:extLst>
                  <a:ext uri="{0D108BD9-81ED-4DB2-BD59-A6C34878D82A}">
                    <a16:rowId xmlns:a16="http://schemas.microsoft.com/office/drawing/2014/main" val="387508646"/>
                  </a:ext>
                </a:extLst>
              </a:tr>
              <a:tr h="958646">
                <a:tc>
                  <a:txBody>
                    <a:bodyPr/>
                    <a:lstStyle/>
                    <a:p>
                      <a:pPr marL="457200" marR="0">
                        <a:lnSpc>
                          <a:spcPct val="115000"/>
                        </a:lnSpc>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Habit Consistency (77)</a:t>
                      </a:r>
                    </a:p>
                  </a:txBody>
                  <a:tcPr marL="68580" marR="68580" marT="0"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Habits remain unchanged, with the same routine, quantity maintained over time.</a:t>
                      </a:r>
                    </a:p>
                  </a:txBody>
                  <a:tcPr marL="68580" marR="68580" marT="0" marB="0" anchor="ctr"/>
                </a:tc>
                <a:extLst>
                  <a:ext uri="{0D108BD9-81ED-4DB2-BD59-A6C34878D82A}">
                    <a16:rowId xmlns:a16="http://schemas.microsoft.com/office/drawing/2014/main" val="4039869056"/>
                  </a:ext>
                </a:extLst>
              </a:tr>
              <a:tr h="943897">
                <a:tc>
                  <a:txBody>
                    <a:bodyPr/>
                    <a:lstStyle/>
                    <a:p>
                      <a:pPr marL="457200" marR="0">
                        <a:lnSpc>
                          <a:spcPct val="115000"/>
                        </a:lnSpc>
                        <a:buNone/>
                      </a:pPr>
                      <a:r>
                        <a:rPr lang="en-US" sz="1400" kern="100">
                          <a:solidFill>
                            <a:schemeClr val="accent1"/>
                          </a:solidFill>
                          <a:effectLst/>
                          <a:latin typeface="+mn-lt"/>
                          <a:ea typeface="Calibri" panose="020F0502020204030204" pitchFamily="34" charset="0"/>
                          <a:cs typeface="Times New Roman" panose="02020603050405020304" pitchFamily="18" charset="0"/>
                        </a:rPr>
                        <a:t>Lack of Alternatives (22)</a:t>
                      </a:r>
                    </a:p>
                  </a:txBody>
                  <a:tcPr marL="68580" marR="68580" marT="0"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Alcohol choice remains the same due to limited options to switch</a:t>
                      </a:r>
                    </a:p>
                  </a:txBody>
                  <a:tcPr marL="68580" marR="68580" marT="0" marB="0" anchor="ctr"/>
                </a:tc>
                <a:extLst>
                  <a:ext uri="{0D108BD9-81ED-4DB2-BD59-A6C34878D82A}">
                    <a16:rowId xmlns:a16="http://schemas.microsoft.com/office/drawing/2014/main" val="2687391663"/>
                  </a:ext>
                </a:extLst>
              </a:tr>
              <a:tr h="958645">
                <a:tc>
                  <a:txBody>
                    <a:bodyPr/>
                    <a:lstStyle/>
                    <a:p>
                      <a:pPr marL="457200" marR="0">
                        <a:lnSpc>
                          <a:spcPct val="115000"/>
                        </a:lnSpc>
                        <a:buNone/>
                      </a:pPr>
                      <a:r>
                        <a:rPr lang="en-US" sz="1400" kern="100">
                          <a:solidFill>
                            <a:schemeClr val="accent1"/>
                          </a:solidFill>
                          <a:effectLst/>
                          <a:latin typeface="+mn-lt"/>
                          <a:ea typeface="Calibri" panose="020F0502020204030204" pitchFamily="34" charset="0"/>
                          <a:cs typeface="Times New Roman" panose="02020603050405020304" pitchFamily="18" charset="0"/>
                        </a:rPr>
                        <a:t>Occasional Drinking Pattern (11)</a:t>
                      </a:r>
                    </a:p>
                  </a:txBody>
                  <a:tcPr marL="68580" marR="68580" marT="0"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Drinking is limited to occasional, festival, or social situations, with controlled quantity.</a:t>
                      </a:r>
                    </a:p>
                  </a:txBody>
                  <a:tcPr marL="68580" marR="68580" marT="0" marB="0" anchor="ctr"/>
                </a:tc>
                <a:extLst>
                  <a:ext uri="{0D108BD9-81ED-4DB2-BD59-A6C34878D82A}">
                    <a16:rowId xmlns:a16="http://schemas.microsoft.com/office/drawing/2014/main" val="2981090437"/>
                  </a:ext>
                </a:extLst>
              </a:tr>
              <a:tr h="1020493">
                <a:tc>
                  <a:txBody>
                    <a:bodyPr/>
                    <a:lstStyle/>
                    <a:p>
                      <a:pPr marL="457200" marR="0">
                        <a:lnSpc>
                          <a:spcPct val="115000"/>
                        </a:lnSpc>
                        <a:buNone/>
                      </a:pPr>
                      <a:r>
                        <a:rPr lang="en-US" sz="1400" kern="100">
                          <a:solidFill>
                            <a:schemeClr val="accent1"/>
                          </a:solidFill>
                          <a:effectLst/>
                          <a:latin typeface="+mn-lt"/>
                          <a:ea typeface="Calibri" panose="020F0502020204030204" pitchFamily="34" charset="0"/>
                          <a:cs typeface="Times New Roman" panose="02020603050405020304" pitchFamily="18" charset="0"/>
                        </a:rPr>
                        <a:t>Stable Financial Situation (2)</a:t>
                      </a:r>
                    </a:p>
                  </a:txBody>
                  <a:tcPr marL="68580" marR="68580" marT="0"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Preference remains unchanged due to stable income, consistent spending, and no major financial shifts.</a:t>
                      </a:r>
                    </a:p>
                  </a:txBody>
                  <a:tcPr marL="68580" marR="68580" marT="0" marB="0" anchor="ctr"/>
                </a:tc>
                <a:extLst>
                  <a:ext uri="{0D108BD9-81ED-4DB2-BD59-A6C34878D82A}">
                    <a16:rowId xmlns:a16="http://schemas.microsoft.com/office/drawing/2014/main" val="2339555850"/>
                  </a:ext>
                </a:extLst>
              </a:tr>
            </a:tbl>
          </a:graphicData>
        </a:graphic>
      </p:graphicFrame>
    </p:spTree>
    <p:extLst>
      <p:ext uri="{BB962C8B-B14F-4D97-AF65-F5344CB8AC3E}">
        <p14:creationId xmlns:p14="http://schemas.microsoft.com/office/powerpoint/2010/main" val="31498173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8928E-DC25-CEBF-B212-AD9F0E5E3FA1}"/>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56F54CE0-07A4-4A1E-AC01-7D8FAF44ACDE}"/>
              </a:ext>
            </a:extLst>
          </p:cNvPr>
          <p:cNvGraphicFramePr>
            <a:graphicFrameLocks/>
          </p:cNvGraphicFramePr>
          <p:nvPr>
            <p:extLst>
              <p:ext uri="{D42A27DB-BD31-4B8C-83A1-F6EECF244321}">
                <p14:modId xmlns:p14="http://schemas.microsoft.com/office/powerpoint/2010/main" val="601332905"/>
              </p:ext>
            </p:extLst>
          </p:nvPr>
        </p:nvGraphicFramePr>
        <p:xfrm>
          <a:off x="463802" y="2070202"/>
          <a:ext cx="11264392" cy="445528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F47915BA-830F-7676-E751-1D19D4AF3151}"/>
              </a:ext>
            </a:extLst>
          </p:cNvPr>
          <p:cNvSpPr>
            <a:spLocks noGrp="1"/>
          </p:cNvSpPr>
          <p:nvPr>
            <p:ph type="title"/>
          </p:nvPr>
        </p:nvSpPr>
        <p:spPr>
          <a:xfrm>
            <a:off x="463802" y="669838"/>
            <a:ext cx="11264392" cy="928812"/>
          </a:xfrm>
        </p:spPr>
        <p:txBody>
          <a:bodyPr>
            <a:noAutofit/>
          </a:bodyPr>
          <a:lstStyle/>
          <a:p>
            <a:r>
              <a:rPr lang="en-US" sz="2000" b="1" u="sng" dirty="0"/>
              <a:t>Change in average monthly alcohol spending compared to last winter</a:t>
            </a:r>
            <a:br>
              <a:rPr lang="en-US" sz="3600" b="1" u="sng" dirty="0"/>
            </a:br>
            <a:r>
              <a:rPr lang="en-GB" sz="1600" b="1" cap="none" dirty="0"/>
              <a:t>Majority of the respondents reported an increase in their average monthly spending on alcohol compared to last year.</a:t>
            </a:r>
            <a:br>
              <a:rPr lang="en-GB" sz="1600" b="1" cap="none" dirty="0"/>
            </a:br>
            <a:r>
              <a:rPr lang="en-US" sz="1800" cap="none" dirty="0"/>
              <a:t>Compared </a:t>
            </a:r>
            <a:r>
              <a:rPr lang="en-US" sz="1600" cap="none" dirty="0"/>
              <a:t>to last winter, your average monthly spending on alcohol has increased, decreased or remains the same?</a:t>
            </a:r>
            <a:endParaRPr lang="en-US" sz="1600" cap="none" dirty="0">
              <a:latin typeface="+mn-lt"/>
            </a:endParaRPr>
          </a:p>
        </p:txBody>
      </p:sp>
      <p:sp>
        <p:nvSpPr>
          <p:cNvPr id="3" name="Speech Bubble: Rectangle 2">
            <a:extLst>
              <a:ext uri="{FF2B5EF4-FFF2-40B4-BE49-F238E27FC236}">
                <a16:creationId xmlns:a16="http://schemas.microsoft.com/office/drawing/2014/main" id="{2F01A521-E978-67BD-152C-C71F4C7CB2E0}"/>
              </a:ext>
            </a:extLst>
          </p:cNvPr>
          <p:cNvSpPr/>
          <p:nvPr/>
        </p:nvSpPr>
        <p:spPr>
          <a:xfrm>
            <a:off x="7373420" y="2084494"/>
            <a:ext cx="2205517" cy="1344506"/>
          </a:xfrm>
          <a:prstGeom prst="wedgeRectCallout">
            <a:avLst>
              <a:gd name="adj1" fmla="val -83279"/>
              <a:gd name="adj2" fmla="val -2740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40% of the respondents reported a decrease in their average monthly spending on alcohol compared to last year</a:t>
            </a:r>
          </a:p>
        </p:txBody>
      </p:sp>
    </p:spTree>
    <p:extLst>
      <p:ext uri="{BB962C8B-B14F-4D97-AF65-F5344CB8AC3E}">
        <p14:creationId xmlns:p14="http://schemas.microsoft.com/office/powerpoint/2010/main" val="3358286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58418-896B-F357-9E30-CE2A9D010B84}"/>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FD067E6E-3CEC-F4C2-32BA-481FD80FFA60}"/>
              </a:ext>
            </a:extLst>
          </p:cNvPr>
          <p:cNvGraphicFramePr>
            <a:graphicFrameLocks/>
          </p:cNvGraphicFramePr>
          <p:nvPr>
            <p:extLst>
              <p:ext uri="{D42A27DB-BD31-4B8C-83A1-F6EECF244321}">
                <p14:modId xmlns:p14="http://schemas.microsoft.com/office/powerpoint/2010/main" val="3803004868"/>
              </p:ext>
            </p:extLst>
          </p:nvPr>
        </p:nvGraphicFramePr>
        <p:xfrm>
          <a:off x="6297560" y="1858296"/>
          <a:ext cx="5430633" cy="468934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98B34526-89C1-9BC9-6DFB-1B527C77D573}"/>
              </a:ext>
            </a:extLst>
          </p:cNvPr>
          <p:cNvSpPr>
            <a:spLocks noGrp="1"/>
          </p:cNvSpPr>
          <p:nvPr>
            <p:ph type="title"/>
          </p:nvPr>
        </p:nvSpPr>
        <p:spPr>
          <a:xfrm>
            <a:off x="463804" y="764147"/>
            <a:ext cx="11264392" cy="1094149"/>
          </a:xfrm>
        </p:spPr>
        <p:txBody>
          <a:bodyPr>
            <a:noAutofit/>
          </a:bodyPr>
          <a:lstStyle/>
          <a:p>
            <a:r>
              <a:rPr lang="en-US" sz="2000" b="1" u="sng" dirty="0"/>
              <a:t>Reasons for increase in average monthly alcohol spending</a:t>
            </a:r>
            <a:br>
              <a:rPr lang="en-US" sz="3600" b="1" u="sng" dirty="0"/>
            </a:br>
            <a:r>
              <a:rPr lang="en-GB" sz="1600" b="1" cap="none" dirty="0"/>
              <a:t>Majority of the respondents reported an increase in their average monthly spending on alcohol due to increase in price.</a:t>
            </a:r>
            <a:br>
              <a:rPr lang="en-GB" sz="1600" b="1" cap="none" dirty="0"/>
            </a:br>
            <a:r>
              <a:rPr lang="en-US" sz="1600" cap="none" dirty="0"/>
              <a:t>Why has your average monthly spending on alcohol increased?</a:t>
            </a:r>
            <a:br>
              <a:rPr lang="en-US" dirty="0"/>
            </a:br>
            <a:endParaRPr lang="en-US" sz="1600" cap="none" dirty="0">
              <a:latin typeface="+mn-lt"/>
            </a:endParaRPr>
          </a:p>
        </p:txBody>
      </p:sp>
      <p:sp>
        <p:nvSpPr>
          <p:cNvPr id="6" name="Speech Bubble: Rectangle 5">
            <a:extLst>
              <a:ext uri="{FF2B5EF4-FFF2-40B4-BE49-F238E27FC236}">
                <a16:creationId xmlns:a16="http://schemas.microsoft.com/office/drawing/2014/main" id="{6D38804F-C130-0307-76FB-23E31A061241}"/>
              </a:ext>
            </a:extLst>
          </p:cNvPr>
          <p:cNvSpPr/>
          <p:nvPr/>
        </p:nvSpPr>
        <p:spPr>
          <a:xfrm>
            <a:off x="10043652" y="3181965"/>
            <a:ext cx="1563329" cy="2009467"/>
          </a:xfrm>
          <a:prstGeom prst="wedgeRectCallout">
            <a:avLst>
              <a:gd name="adj1" fmla="val 31040"/>
              <a:gd name="adj2" fmla="val -8553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41% of the respondents whose average monthly spending on alcohol has increased, 57% reported due to increase in price</a:t>
            </a:r>
          </a:p>
        </p:txBody>
      </p:sp>
      <p:graphicFrame>
        <p:nvGraphicFramePr>
          <p:cNvPr id="3" name="Table 2">
            <a:extLst>
              <a:ext uri="{FF2B5EF4-FFF2-40B4-BE49-F238E27FC236}">
                <a16:creationId xmlns:a16="http://schemas.microsoft.com/office/drawing/2014/main" id="{BDBE80CC-21B7-8ED1-E4CA-BABF9868FA46}"/>
              </a:ext>
            </a:extLst>
          </p:cNvPr>
          <p:cNvGraphicFramePr>
            <a:graphicFrameLocks noGrp="1"/>
          </p:cNvGraphicFramePr>
          <p:nvPr>
            <p:extLst>
              <p:ext uri="{D42A27DB-BD31-4B8C-83A1-F6EECF244321}">
                <p14:modId xmlns:p14="http://schemas.microsoft.com/office/powerpoint/2010/main" val="2080717864"/>
              </p:ext>
            </p:extLst>
          </p:nvPr>
        </p:nvGraphicFramePr>
        <p:xfrm>
          <a:off x="463802" y="1858296"/>
          <a:ext cx="5632198" cy="4689348"/>
        </p:xfrm>
        <a:graphic>
          <a:graphicData uri="http://schemas.openxmlformats.org/drawingml/2006/table">
            <a:tbl>
              <a:tblPr>
                <a:tableStyleId>{5940675A-B579-460E-94D1-54222C63F5DA}</a:tableStyleId>
              </a:tblPr>
              <a:tblGrid>
                <a:gridCol w="1654986">
                  <a:extLst>
                    <a:ext uri="{9D8B030D-6E8A-4147-A177-3AD203B41FA5}">
                      <a16:colId xmlns:a16="http://schemas.microsoft.com/office/drawing/2014/main" val="3568055753"/>
                    </a:ext>
                  </a:extLst>
                </a:gridCol>
                <a:gridCol w="3977212">
                  <a:extLst>
                    <a:ext uri="{9D8B030D-6E8A-4147-A177-3AD203B41FA5}">
                      <a16:colId xmlns:a16="http://schemas.microsoft.com/office/drawing/2014/main" val="2553228227"/>
                    </a:ext>
                  </a:extLst>
                </a:gridCol>
              </a:tblGrid>
              <a:tr h="551688">
                <a:tc>
                  <a:txBody>
                    <a:bodyPr/>
                    <a:lstStyle/>
                    <a:p>
                      <a:pPr marL="457200" marR="0">
                        <a:lnSpc>
                          <a:spcPct val="115000"/>
                        </a:lnSpc>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Increase in Price (88)</a:t>
                      </a:r>
                    </a:p>
                  </a:txBody>
                  <a:tcPr marL="9525" marR="9525" marT="9525" marB="0" anchor="ctr"/>
                </a:tc>
                <a:tc>
                  <a:txBody>
                    <a:bodyPr/>
                    <a:lstStyle/>
                    <a:p>
                      <a:pPr marL="457200" marR="0">
                        <a:lnSpc>
                          <a:spcPct val="115000"/>
                        </a:lnSpc>
                        <a:spcAft>
                          <a:spcPts val="800"/>
                        </a:spcAft>
                        <a:buNone/>
                      </a:pPr>
                      <a:r>
                        <a:rPr lang="en-US" sz="1400" kern="100">
                          <a:solidFill>
                            <a:schemeClr val="accent1"/>
                          </a:solidFill>
                          <a:effectLst/>
                          <a:latin typeface="+mn-lt"/>
                          <a:ea typeface="Calibri" panose="020F0502020204030204" pitchFamily="34" charset="0"/>
                          <a:cs typeface="Times New Roman" panose="02020603050405020304" pitchFamily="18" charset="0"/>
                        </a:rPr>
                        <a:t>Rising alcohol prices contributing to higher monthly spending </a:t>
                      </a:r>
                    </a:p>
                  </a:txBody>
                  <a:tcPr marL="9525" marR="9525" marT="9525" marB="0" anchor="ctr"/>
                </a:tc>
                <a:extLst>
                  <a:ext uri="{0D108BD9-81ED-4DB2-BD59-A6C34878D82A}">
                    <a16:rowId xmlns:a16="http://schemas.microsoft.com/office/drawing/2014/main" val="2208826083"/>
                  </a:ext>
                </a:extLst>
              </a:tr>
              <a:tr h="827532">
                <a:tc>
                  <a:txBody>
                    <a:bodyPr/>
                    <a:lstStyle/>
                    <a:p>
                      <a:pPr marL="457200" marR="0">
                        <a:lnSpc>
                          <a:spcPct val="115000"/>
                        </a:lnSpc>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Increase in Consumption (71)</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Monthly spending grew as respondents consumed alcohol more frequently or in greater quantities than before.</a:t>
                      </a:r>
                    </a:p>
                  </a:txBody>
                  <a:tcPr marL="9525" marR="9525" marT="9525" marB="0" anchor="ctr"/>
                </a:tc>
                <a:extLst>
                  <a:ext uri="{0D108BD9-81ED-4DB2-BD59-A6C34878D82A}">
                    <a16:rowId xmlns:a16="http://schemas.microsoft.com/office/drawing/2014/main" val="4171271995"/>
                  </a:ext>
                </a:extLst>
              </a:tr>
              <a:tr h="827532">
                <a:tc>
                  <a:txBody>
                    <a:bodyPr/>
                    <a:lstStyle/>
                    <a:p>
                      <a:pPr marL="457200" marR="0">
                        <a:lnSpc>
                          <a:spcPct val="115000"/>
                        </a:lnSpc>
                        <a:buNone/>
                      </a:pPr>
                      <a:r>
                        <a:rPr lang="en-US" sz="1400" kern="100">
                          <a:solidFill>
                            <a:schemeClr val="accent1"/>
                          </a:solidFill>
                          <a:effectLst/>
                          <a:latin typeface="+mn-lt"/>
                          <a:ea typeface="Calibri" panose="020F0502020204030204" pitchFamily="34" charset="0"/>
                          <a:cs typeface="Times New Roman" panose="02020603050405020304" pitchFamily="18" charset="0"/>
                        </a:rPr>
                        <a:t>Increase in Spending (20)</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Overall expense on alcohol increased due to higher purchase frequency and larger spending per occasion.</a:t>
                      </a:r>
                    </a:p>
                  </a:txBody>
                  <a:tcPr marL="9525" marR="9525" marT="9525" marB="0" anchor="ctr"/>
                </a:tc>
                <a:extLst>
                  <a:ext uri="{0D108BD9-81ED-4DB2-BD59-A6C34878D82A}">
                    <a16:rowId xmlns:a16="http://schemas.microsoft.com/office/drawing/2014/main" val="1970864810"/>
                  </a:ext>
                </a:extLst>
              </a:tr>
              <a:tr h="827532">
                <a:tc>
                  <a:txBody>
                    <a:bodyPr/>
                    <a:lstStyle/>
                    <a:p>
                      <a:pPr marL="457200" marR="0">
                        <a:lnSpc>
                          <a:spcPct val="115000"/>
                        </a:lnSpc>
                        <a:buNone/>
                      </a:pPr>
                      <a:r>
                        <a:rPr lang="en-US" sz="1400" kern="100">
                          <a:solidFill>
                            <a:schemeClr val="accent1"/>
                          </a:solidFill>
                          <a:effectLst/>
                          <a:latin typeface="+mn-lt"/>
                          <a:ea typeface="Calibri" panose="020F0502020204030204" pitchFamily="34" charset="0"/>
                          <a:cs typeface="Times New Roman" panose="02020603050405020304" pitchFamily="18" charset="0"/>
                        </a:rPr>
                        <a:t>Social Gatherings (15)</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Increased social events, festivals, parties, and gatherings led to higher alcohol-related expenses.</a:t>
                      </a:r>
                    </a:p>
                  </a:txBody>
                  <a:tcPr marL="9525" marR="9525" marT="9525" marB="0" anchor="ctr"/>
                </a:tc>
                <a:extLst>
                  <a:ext uri="{0D108BD9-81ED-4DB2-BD59-A6C34878D82A}">
                    <a16:rowId xmlns:a16="http://schemas.microsoft.com/office/drawing/2014/main" val="963263776"/>
                  </a:ext>
                </a:extLst>
              </a:tr>
              <a:tr h="827532">
                <a:tc>
                  <a:txBody>
                    <a:bodyPr/>
                    <a:lstStyle/>
                    <a:p>
                      <a:pPr marL="457200" marR="0">
                        <a:lnSpc>
                          <a:spcPct val="115000"/>
                        </a:lnSpc>
                        <a:buNone/>
                      </a:pPr>
                      <a:r>
                        <a:rPr lang="en-US" sz="1400" kern="100">
                          <a:solidFill>
                            <a:schemeClr val="accent1"/>
                          </a:solidFill>
                          <a:effectLst/>
                          <a:latin typeface="+mn-lt"/>
                          <a:ea typeface="Calibri" panose="020F0502020204030204" pitchFamily="34" charset="0"/>
                          <a:cs typeface="Times New Roman" panose="02020603050405020304" pitchFamily="18" charset="0"/>
                        </a:rPr>
                        <a:t>Switch to Expensive Brands (5)</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Spending rose as consumers shifted to premium or higher-priced alcohol brands.</a:t>
                      </a:r>
                    </a:p>
                  </a:txBody>
                  <a:tcPr marL="9525" marR="9525" marT="9525" marB="0" anchor="ctr"/>
                </a:tc>
                <a:extLst>
                  <a:ext uri="{0D108BD9-81ED-4DB2-BD59-A6C34878D82A}">
                    <a16:rowId xmlns:a16="http://schemas.microsoft.com/office/drawing/2014/main" val="3920738479"/>
                  </a:ext>
                </a:extLst>
              </a:tr>
              <a:tr h="827532">
                <a:tc>
                  <a:txBody>
                    <a:bodyPr/>
                    <a:lstStyle/>
                    <a:p>
                      <a:pPr marL="457200" marR="0">
                        <a:lnSpc>
                          <a:spcPct val="115000"/>
                        </a:lnSpc>
                        <a:buNone/>
                      </a:pPr>
                      <a:r>
                        <a:rPr lang="en-US" sz="1400" kern="100">
                          <a:solidFill>
                            <a:schemeClr val="accent1"/>
                          </a:solidFill>
                          <a:effectLst/>
                          <a:latin typeface="+mn-lt"/>
                          <a:ea typeface="Calibri" panose="020F0502020204030204" pitchFamily="34" charset="0"/>
                          <a:cs typeface="Times New Roman" panose="02020603050405020304" pitchFamily="18" charset="0"/>
                        </a:rPr>
                        <a:t>Seasonal Factors (2)</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Alcohol spending increased due to colder weather, seasonal changes, and higher consumption during winter months.</a:t>
                      </a:r>
                    </a:p>
                  </a:txBody>
                  <a:tcPr marL="9525" marR="9525" marT="9525" marB="0" anchor="ctr"/>
                </a:tc>
                <a:extLst>
                  <a:ext uri="{0D108BD9-81ED-4DB2-BD59-A6C34878D82A}">
                    <a16:rowId xmlns:a16="http://schemas.microsoft.com/office/drawing/2014/main" val="1141735312"/>
                  </a:ext>
                </a:extLst>
              </a:tr>
            </a:tbl>
          </a:graphicData>
        </a:graphic>
      </p:graphicFrame>
    </p:spTree>
    <p:extLst>
      <p:ext uri="{BB962C8B-B14F-4D97-AF65-F5344CB8AC3E}">
        <p14:creationId xmlns:p14="http://schemas.microsoft.com/office/powerpoint/2010/main" val="3801574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D7E8C-C858-EBD8-1C88-DF4BFB9AD155}"/>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5D7B8957-854C-66C9-78EE-78D05F2008CB}"/>
              </a:ext>
            </a:extLst>
          </p:cNvPr>
          <p:cNvGraphicFramePr>
            <a:graphicFrameLocks/>
          </p:cNvGraphicFramePr>
          <p:nvPr>
            <p:extLst>
              <p:ext uri="{D42A27DB-BD31-4B8C-83A1-F6EECF244321}">
                <p14:modId xmlns:p14="http://schemas.microsoft.com/office/powerpoint/2010/main" val="2935226407"/>
              </p:ext>
            </p:extLst>
          </p:nvPr>
        </p:nvGraphicFramePr>
        <p:xfrm>
          <a:off x="6209070" y="1814945"/>
          <a:ext cx="5519123" cy="486782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518BD13-9101-6B7A-9C15-7C393E8F8108}"/>
              </a:ext>
            </a:extLst>
          </p:cNvPr>
          <p:cNvSpPr>
            <a:spLocks noGrp="1"/>
          </p:cNvSpPr>
          <p:nvPr>
            <p:ph type="title"/>
          </p:nvPr>
        </p:nvSpPr>
        <p:spPr>
          <a:xfrm>
            <a:off x="463804" y="626895"/>
            <a:ext cx="11264392" cy="1124884"/>
          </a:xfrm>
        </p:spPr>
        <p:txBody>
          <a:bodyPr>
            <a:noAutofit/>
          </a:bodyPr>
          <a:lstStyle/>
          <a:p>
            <a:r>
              <a:rPr lang="en-US" sz="2000" b="1" u="sng" dirty="0"/>
              <a:t>Reasons for decrease in average monthly alcohol spending</a:t>
            </a:r>
            <a:br>
              <a:rPr lang="en-US" sz="3600" b="1" u="sng" dirty="0"/>
            </a:br>
            <a:r>
              <a:rPr lang="en-GB" sz="1400" b="1" cap="none" dirty="0"/>
              <a:t>Majority of the respondents reported a decrease in their average monthly spending on alcohol due to reduction in alcohol consumption.</a:t>
            </a:r>
            <a:br>
              <a:rPr lang="en-GB" sz="1400" b="1" cap="none" dirty="0"/>
            </a:br>
            <a:r>
              <a:rPr lang="en-US" sz="1400" cap="none" dirty="0"/>
              <a:t>Why has your average monthly spending on alcohol decreased?</a:t>
            </a:r>
            <a:br>
              <a:rPr lang="en-US" sz="1400" dirty="0"/>
            </a:br>
            <a:endParaRPr lang="en-US" sz="1400" cap="none" dirty="0">
              <a:latin typeface="+mn-lt"/>
            </a:endParaRPr>
          </a:p>
        </p:txBody>
      </p:sp>
      <p:sp>
        <p:nvSpPr>
          <p:cNvPr id="6" name="Speech Bubble: Rectangle 5">
            <a:extLst>
              <a:ext uri="{FF2B5EF4-FFF2-40B4-BE49-F238E27FC236}">
                <a16:creationId xmlns:a16="http://schemas.microsoft.com/office/drawing/2014/main" id="{10751D6B-AA1D-3BC7-19E4-4A8871FB85FA}"/>
              </a:ext>
            </a:extLst>
          </p:cNvPr>
          <p:cNvSpPr/>
          <p:nvPr/>
        </p:nvSpPr>
        <p:spPr>
          <a:xfrm>
            <a:off x="9885721" y="3537521"/>
            <a:ext cx="1596051" cy="2131142"/>
          </a:xfrm>
          <a:prstGeom prst="wedgeRectCallout">
            <a:avLst>
              <a:gd name="adj1" fmla="val 46433"/>
              <a:gd name="adj2" fmla="val -9385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40% of the respondents whose average monthly spending on alcohol has decreased, 72% reported due to reduction in alcohol consumption</a:t>
            </a:r>
          </a:p>
        </p:txBody>
      </p:sp>
      <p:graphicFrame>
        <p:nvGraphicFramePr>
          <p:cNvPr id="4" name="Table 3">
            <a:extLst>
              <a:ext uri="{FF2B5EF4-FFF2-40B4-BE49-F238E27FC236}">
                <a16:creationId xmlns:a16="http://schemas.microsoft.com/office/drawing/2014/main" id="{C0F72FF1-2FBD-14F2-A20E-F295F06530D5}"/>
              </a:ext>
            </a:extLst>
          </p:cNvPr>
          <p:cNvGraphicFramePr>
            <a:graphicFrameLocks noGrp="1"/>
          </p:cNvGraphicFramePr>
          <p:nvPr>
            <p:extLst>
              <p:ext uri="{D42A27DB-BD31-4B8C-83A1-F6EECF244321}">
                <p14:modId xmlns:p14="http://schemas.microsoft.com/office/powerpoint/2010/main" val="2539759377"/>
              </p:ext>
            </p:extLst>
          </p:nvPr>
        </p:nvGraphicFramePr>
        <p:xfrm>
          <a:off x="463801" y="1814945"/>
          <a:ext cx="5632199" cy="4867827"/>
        </p:xfrm>
        <a:graphic>
          <a:graphicData uri="http://schemas.openxmlformats.org/drawingml/2006/table">
            <a:tbl>
              <a:tblPr>
                <a:tableStyleId>{5940675A-B579-460E-94D1-54222C63F5DA}</a:tableStyleId>
              </a:tblPr>
              <a:tblGrid>
                <a:gridCol w="1780635">
                  <a:extLst>
                    <a:ext uri="{9D8B030D-6E8A-4147-A177-3AD203B41FA5}">
                      <a16:colId xmlns:a16="http://schemas.microsoft.com/office/drawing/2014/main" val="2266280827"/>
                    </a:ext>
                  </a:extLst>
                </a:gridCol>
                <a:gridCol w="3851564">
                  <a:extLst>
                    <a:ext uri="{9D8B030D-6E8A-4147-A177-3AD203B41FA5}">
                      <a16:colId xmlns:a16="http://schemas.microsoft.com/office/drawing/2014/main" val="986886380"/>
                    </a:ext>
                  </a:extLst>
                </a:gridCol>
              </a:tblGrid>
              <a:tr h="1132521">
                <a:tc>
                  <a:txBody>
                    <a:bodyPr/>
                    <a:lstStyle/>
                    <a:p>
                      <a:pPr marL="457200" marR="0">
                        <a:lnSpc>
                          <a:spcPct val="115000"/>
                        </a:lnSpc>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Reduction in Alcohol Consumption (113)</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Monthly spending declined due to reduced quantity, or gradually cut down alcohol intake.</a:t>
                      </a:r>
                    </a:p>
                  </a:txBody>
                  <a:tcPr marL="9525" marR="9525" marT="9525" marB="0" anchor="ctr"/>
                </a:tc>
                <a:extLst>
                  <a:ext uri="{0D108BD9-81ED-4DB2-BD59-A6C34878D82A}">
                    <a16:rowId xmlns:a16="http://schemas.microsoft.com/office/drawing/2014/main" val="1846199427"/>
                  </a:ext>
                </a:extLst>
              </a:tr>
              <a:tr h="1132521">
                <a:tc>
                  <a:txBody>
                    <a:bodyPr/>
                    <a:lstStyle/>
                    <a:p>
                      <a:pPr marL="457200" marR="0">
                        <a:lnSpc>
                          <a:spcPct val="115000"/>
                        </a:lnSpc>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Cost Conscious (64)</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Decrease in spending due to low income, rising alcohol prices, increased household expenses, and efforts to save money.</a:t>
                      </a:r>
                    </a:p>
                  </a:txBody>
                  <a:tcPr marL="9525" marR="9525" marT="9525" marB="0" anchor="ctr"/>
                </a:tc>
                <a:extLst>
                  <a:ext uri="{0D108BD9-81ED-4DB2-BD59-A6C34878D82A}">
                    <a16:rowId xmlns:a16="http://schemas.microsoft.com/office/drawing/2014/main" val="2426237282"/>
                  </a:ext>
                </a:extLst>
              </a:tr>
              <a:tr h="942250">
                <a:tc>
                  <a:txBody>
                    <a:bodyPr/>
                    <a:lstStyle/>
                    <a:p>
                      <a:pPr marL="457200" marR="0">
                        <a:lnSpc>
                          <a:spcPct val="115000"/>
                        </a:lnSpc>
                        <a:buNone/>
                      </a:pPr>
                      <a:r>
                        <a:rPr lang="en-US" sz="1400" kern="100">
                          <a:solidFill>
                            <a:schemeClr val="accent1"/>
                          </a:solidFill>
                          <a:effectLst/>
                          <a:latin typeface="+mn-lt"/>
                          <a:ea typeface="Calibri" panose="020F0502020204030204" pitchFamily="34" charset="0"/>
                          <a:cs typeface="Times New Roman" panose="02020603050405020304" pitchFamily="18" charset="0"/>
                        </a:rPr>
                        <a:t>Reduction in Gatherings (22)</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Lower spending caused by fewer social, family, and friend gatherings and reduced party occasions.</a:t>
                      </a:r>
                    </a:p>
                  </a:txBody>
                  <a:tcPr marL="9525" marR="9525" marT="9525" marB="0" anchor="ctr"/>
                </a:tc>
                <a:extLst>
                  <a:ext uri="{0D108BD9-81ED-4DB2-BD59-A6C34878D82A}">
                    <a16:rowId xmlns:a16="http://schemas.microsoft.com/office/drawing/2014/main" val="54858086"/>
                  </a:ext>
                </a:extLst>
              </a:tr>
              <a:tr h="956600">
                <a:tc>
                  <a:txBody>
                    <a:bodyPr/>
                    <a:lstStyle/>
                    <a:p>
                      <a:pPr marL="457200" marR="0">
                        <a:lnSpc>
                          <a:spcPct val="115000"/>
                        </a:lnSpc>
                        <a:buNone/>
                      </a:pPr>
                      <a:r>
                        <a:rPr lang="en-US" sz="1400" kern="100">
                          <a:solidFill>
                            <a:schemeClr val="accent1"/>
                          </a:solidFill>
                          <a:effectLst/>
                          <a:latin typeface="+mn-lt"/>
                          <a:ea typeface="Calibri" panose="020F0502020204030204" pitchFamily="34" charset="0"/>
                          <a:cs typeface="Times New Roman" panose="02020603050405020304" pitchFamily="18" charset="0"/>
                        </a:rPr>
                        <a:t>Health-Related Reasons (6)</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Reduced spending due to health concerns, illness, stress, or a conscious decision to drink in a controlled manner.</a:t>
                      </a:r>
                    </a:p>
                  </a:txBody>
                  <a:tcPr marL="9525" marR="9525" marT="9525" marB="0"/>
                </a:tc>
                <a:extLst>
                  <a:ext uri="{0D108BD9-81ED-4DB2-BD59-A6C34878D82A}">
                    <a16:rowId xmlns:a16="http://schemas.microsoft.com/office/drawing/2014/main" val="3400879582"/>
                  </a:ext>
                </a:extLst>
              </a:tr>
              <a:tr h="703935">
                <a:tc>
                  <a:txBody>
                    <a:bodyPr/>
                    <a:lstStyle/>
                    <a:p>
                      <a:pPr marL="457200" marR="0">
                        <a:lnSpc>
                          <a:spcPct val="115000"/>
                        </a:lnSpc>
                        <a:buNone/>
                      </a:pPr>
                      <a:r>
                        <a:rPr lang="en-US" sz="1400" kern="100">
                          <a:solidFill>
                            <a:schemeClr val="accent1"/>
                          </a:solidFill>
                          <a:effectLst/>
                          <a:latin typeface="+mn-lt"/>
                          <a:ea typeface="Calibri" panose="020F0502020204030204" pitchFamily="34" charset="0"/>
                          <a:cs typeface="Times New Roman" panose="02020603050405020304" pitchFamily="18" charset="0"/>
                        </a:rPr>
                        <a:t>Change in Preference (2)</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Times New Roman" panose="02020603050405020304" pitchFamily="18" charset="0"/>
                        </a:rPr>
                        <a:t>Changed taste preferences or choosing homemade alternatives.</a:t>
                      </a:r>
                    </a:p>
                  </a:txBody>
                  <a:tcPr marL="9525" marR="9525" marT="9525" marB="0"/>
                </a:tc>
                <a:extLst>
                  <a:ext uri="{0D108BD9-81ED-4DB2-BD59-A6C34878D82A}">
                    <a16:rowId xmlns:a16="http://schemas.microsoft.com/office/drawing/2014/main" val="47253186"/>
                  </a:ext>
                </a:extLst>
              </a:tr>
            </a:tbl>
          </a:graphicData>
        </a:graphic>
      </p:graphicFrame>
    </p:spTree>
    <p:extLst>
      <p:ext uri="{BB962C8B-B14F-4D97-AF65-F5344CB8AC3E}">
        <p14:creationId xmlns:p14="http://schemas.microsoft.com/office/powerpoint/2010/main" val="1230675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30F33-5225-AE71-2F56-22D35A232BCB}"/>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352A882F-89A5-C65F-55DF-214BBB9C7653}"/>
              </a:ext>
            </a:extLst>
          </p:cNvPr>
          <p:cNvGraphicFramePr>
            <a:graphicFrameLocks/>
          </p:cNvGraphicFramePr>
          <p:nvPr>
            <p:extLst>
              <p:ext uri="{D42A27DB-BD31-4B8C-83A1-F6EECF244321}">
                <p14:modId xmlns:p14="http://schemas.microsoft.com/office/powerpoint/2010/main" val="683490449"/>
              </p:ext>
            </p:extLst>
          </p:nvPr>
        </p:nvGraphicFramePr>
        <p:xfrm>
          <a:off x="6456217" y="1925780"/>
          <a:ext cx="5271975" cy="45858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2B42832D-9749-28F1-50D5-621C792D63B7}"/>
              </a:ext>
            </a:extLst>
          </p:cNvPr>
          <p:cNvSpPr>
            <a:spLocks noGrp="1"/>
          </p:cNvSpPr>
          <p:nvPr>
            <p:ph type="title"/>
          </p:nvPr>
        </p:nvSpPr>
        <p:spPr>
          <a:xfrm>
            <a:off x="463801" y="1082715"/>
            <a:ext cx="11264392" cy="745016"/>
          </a:xfrm>
        </p:spPr>
        <p:txBody>
          <a:bodyPr>
            <a:noAutofit/>
          </a:bodyPr>
          <a:lstStyle/>
          <a:p>
            <a:r>
              <a:rPr lang="en-US" sz="2000" b="1" u="sng" dirty="0"/>
              <a:t>Reasons for no change in average monthly alcohol spending</a:t>
            </a:r>
            <a:br>
              <a:rPr lang="en-US" sz="3600" b="1" u="sng" dirty="0"/>
            </a:br>
            <a:r>
              <a:rPr lang="en-GB" sz="1600" b="1" cap="none" dirty="0"/>
              <a:t>Majority of the respondents reported no change in their average monthly spending on alcohol due to consistent consumption.</a:t>
            </a:r>
            <a:br>
              <a:rPr lang="en-GB" sz="1600" b="1" cap="none" dirty="0"/>
            </a:br>
            <a:r>
              <a:rPr lang="en-US" sz="1600" cap="none" dirty="0"/>
              <a:t>Why has your average monthly spending on alcohol remained the same?</a:t>
            </a:r>
            <a:br>
              <a:rPr lang="en-US" sz="1800" dirty="0"/>
            </a:br>
            <a:endParaRPr lang="en-US" sz="1800" cap="none" dirty="0">
              <a:latin typeface="+mn-lt"/>
            </a:endParaRPr>
          </a:p>
        </p:txBody>
      </p:sp>
      <p:sp>
        <p:nvSpPr>
          <p:cNvPr id="6" name="Speech Bubble: Rectangle 5">
            <a:extLst>
              <a:ext uri="{FF2B5EF4-FFF2-40B4-BE49-F238E27FC236}">
                <a16:creationId xmlns:a16="http://schemas.microsoft.com/office/drawing/2014/main" id="{130F4A87-E469-349D-CA30-0473154D474C}"/>
              </a:ext>
            </a:extLst>
          </p:cNvPr>
          <p:cNvSpPr/>
          <p:nvPr/>
        </p:nvSpPr>
        <p:spPr>
          <a:xfrm>
            <a:off x="9378061" y="2047935"/>
            <a:ext cx="2184674" cy="1639162"/>
          </a:xfrm>
          <a:prstGeom prst="wedgeRectCallout">
            <a:avLst>
              <a:gd name="adj1" fmla="val -84427"/>
              <a:gd name="adj2" fmla="val -24348"/>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19% of the respondents whose average monthly spending on alcohol has remained the same, 89%  reported due to consistent consumption </a:t>
            </a:r>
          </a:p>
        </p:txBody>
      </p:sp>
      <p:graphicFrame>
        <p:nvGraphicFramePr>
          <p:cNvPr id="5" name="Table 4">
            <a:extLst>
              <a:ext uri="{FF2B5EF4-FFF2-40B4-BE49-F238E27FC236}">
                <a16:creationId xmlns:a16="http://schemas.microsoft.com/office/drawing/2014/main" id="{5027028D-5198-A356-9613-EA2D9BDD3E7A}"/>
              </a:ext>
            </a:extLst>
          </p:cNvPr>
          <p:cNvGraphicFramePr>
            <a:graphicFrameLocks noGrp="1"/>
          </p:cNvGraphicFramePr>
          <p:nvPr>
            <p:extLst>
              <p:ext uri="{D42A27DB-BD31-4B8C-83A1-F6EECF244321}">
                <p14:modId xmlns:p14="http://schemas.microsoft.com/office/powerpoint/2010/main" val="62756300"/>
              </p:ext>
            </p:extLst>
          </p:nvPr>
        </p:nvGraphicFramePr>
        <p:xfrm>
          <a:off x="463801" y="1925780"/>
          <a:ext cx="5798454" cy="2161312"/>
        </p:xfrm>
        <a:graphic>
          <a:graphicData uri="http://schemas.openxmlformats.org/drawingml/2006/table">
            <a:tbl>
              <a:tblPr>
                <a:tableStyleId>{5940675A-B579-460E-94D1-54222C63F5DA}</a:tableStyleId>
              </a:tblPr>
              <a:tblGrid>
                <a:gridCol w="1878992">
                  <a:extLst>
                    <a:ext uri="{9D8B030D-6E8A-4147-A177-3AD203B41FA5}">
                      <a16:colId xmlns:a16="http://schemas.microsoft.com/office/drawing/2014/main" val="1310043148"/>
                    </a:ext>
                  </a:extLst>
                </a:gridCol>
                <a:gridCol w="3919462">
                  <a:extLst>
                    <a:ext uri="{9D8B030D-6E8A-4147-A177-3AD203B41FA5}">
                      <a16:colId xmlns:a16="http://schemas.microsoft.com/office/drawing/2014/main" val="556513807"/>
                    </a:ext>
                  </a:extLst>
                </a:gridCol>
              </a:tblGrid>
              <a:tr h="1080656">
                <a:tc>
                  <a:txBody>
                    <a:bodyPr/>
                    <a:lstStyle/>
                    <a:p>
                      <a:pPr marL="457200" marR="0">
                        <a:lnSpc>
                          <a:spcPct val="115000"/>
                        </a:lnSpc>
                        <a:buNone/>
                      </a:pPr>
                      <a:r>
                        <a:rPr lang="en-US" sz="1400" kern="100" dirty="0">
                          <a:solidFill>
                            <a:schemeClr val="accent1"/>
                          </a:solidFill>
                          <a:effectLst/>
                          <a:latin typeface="+mn-lt"/>
                          <a:ea typeface="Calibri" panose="020F0502020204030204" pitchFamily="34" charset="0"/>
                          <a:cs typeface="Calibri" panose="020F0502020204030204" pitchFamily="34" charset="0"/>
                        </a:rPr>
                        <a:t>Consistent Consumption (51)</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Calibri" panose="020F0502020204030204" pitchFamily="34" charset="0"/>
                        </a:rPr>
                        <a:t>Drinking quantity, frequency, and habits remained unchanged, keeping monthly spending stable.</a:t>
                      </a:r>
                    </a:p>
                  </a:txBody>
                  <a:tcPr marL="9525" marR="9525" marT="9525" marB="0" anchor="ctr"/>
                </a:tc>
                <a:extLst>
                  <a:ext uri="{0D108BD9-81ED-4DB2-BD59-A6C34878D82A}">
                    <a16:rowId xmlns:a16="http://schemas.microsoft.com/office/drawing/2014/main" val="2703495711"/>
                  </a:ext>
                </a:extLst>
              </a:tr>
              <a:tr h="1080656">
                <a:tc>
                  <a:txBody>
                    <a:bodyPr/>
                    <a:lstStyle/>
                    <a:p>
                      <a:pPr marL="457200" marR="0">
                        <a:lnSpc>
                          <a:spcPct val="115000"/>
                        </a:lnSpc>
                        <a:buNone/>
                      </a:pPr>
                      <a:r>
                        <a:rPr lang="en-US" sz="1400" kern="100">
                          <a:solidFill>
                            <a:schemeClr val="accent1"/>
                          </a:solidFill>
                          <a:effectLst/>
                          <a:latin typeface="+mn-lt"/>
                          <a:ea typeface="Calibri" panose="020F0502020204030204" pitchFamily="34" charset="0"/>
                          <a:cs typeface="Calibri" panose="020F0502020204030204" pitchFamily="34" charset="0"/>
                        </a:rPr>
                        <a:t>Stable Expenses (8)</a:t>
                      </a:r>
                    </a:p>
                  </a:txBody>
                  <a:tcPr marL="9525" marR="9525" marT="9525" marB="0" anchor="ctr"/>
                </a:tc>
                <a:tc>
                  <a:txBody>
                    <a:bodyPr/>
                    <a:lstStyle/>
                    <a:p>
                      <a:pPr marL="457200" marR="0">
                        <a:lnSpc>
                          <a:spcPct val="115000"/>
                        </a:lnSpc>
                        <a:spcAft>
                          <a:spcPts val="800"/>
                        </a:spcAft>
                        <a:buNone/>
                      </a:pPr>
                      <a:r>
                        <a:rPr lang="en-US" sz="1400" kern="100" dirty="0">
                          <a:solidFill>
                            <a:schemeClr val="accent1"/>
                          </a:solidFill>
                          <a:effectLst/>
                          <a:latin typeface="+mn-lt"/>
                          <a:ea typeface="Calibri" panose="020F0502020204030204" pitchFamily="34" charset="0"/>
                          <a:cs typeface="Calibri" panose="020F0502020204030204" pitchFamily="34" charset="0"/>
                        </a:rPr>
                        <a:t>Alcohol prices and related expenses remained stable, resulting in no change in spending.</a:t>
                      </a:r>
                    </a:p>
                  </a:txBody>
                  <a:tcPr marL="9525" marR="9525" marT="9525" marB="0" anchor="ctr"/>
                </a:tc>
                <a:extLst>
                  <a:ext uri="{0D108BD9-81ED-4DB2-BD59-A6C34878D82A}">
                    <a16:rowId xmlns:a16="http://schemas.microsoft.com/office/drawing/2014/main" val="1341284807"/>
                  </a:ext>
                </a:extLst>
              </a:tr>
            </a:tbl>
          </a:graphicData>
        </a:graphic>
      </p:graphicFrame>
    </p:spTree>
    <p:extLst>
      <p:ext uri="{BB962C8B-B14F-4D97-AF65-F5344CB8AC3E}">
        <p14:creationId xmlns:p14="http://schemas.microsoft.com/office/powerpoint/2010/main" val="2992250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D035A-43B9-9526-64AD-802313807C16}"/>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963506EB-886C-226B-666D-3B3C467CCFEC}"/>
              </a:ext>
            </a:extLst>
          </p:cNvPr>
          <p:cNvGraphicFramePr>
            <a:graphicFrameLocks/>
          </p:cNvGraphicFramePr>
          <p:nvPr>
            <p:extLst>
              <p:ext uri="{D42A27DB-BD31-4B8C-83A1-F6EECF244321}">
                <p14:modId xmlns:p14="http://schemas.microsoft.com/office/powerpoint/2010/main" val="3339186160"/>
              </p:ext>
            </p:extLst>
          </p:nvPr>
        </p:nvGraphicFramePr>
        <p:xfrm>
          <a:off x="283693" y="1839288"/>
          <a:ext cx="11264392" cy="447838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93264A1A-C5F4-1475-9E87-229344526BBF}"/>
              </a:ext>
            </a:extLst>
          </p:cNvPr>
          <p:cNvSpPr>
            <a:spLocks noGrp="1"/>
          </p:cNvSpPr>
          <p:nvPr>
            <p:ph type="title"/>
          </p:nvPr>
        </p:nvSpPr>
        <p:spPr>
          <a:xfrm>
            <a:off x="463804" y="740789"/>
            <a:ext cx="11264392" cy="907459"/>
          </a:xfrm>
        </p:spPr>
        <p:txBody>
          <a:bodyPr>
            <a:noAutofit/>
          </a:bodyPr>
          <a:lstStyle/>
          <a:p>
            <a:r>
              <a:rPr lang="en-US" sz="2000" b="1" u="sng" dirty="0"/>
              <a:t>Consumption of Alcohol beverages last summer</a:t>
            </a:r>
            <a:br>
              <a:rPr lang="en-US" sz="3600" b="1" u="sng" dirty="0"/>
            </a:br>
            <a:r>
              <a:rPr lang="en-GB" sz="1800" b="1" cap="none" dirty="0"/>
              <a:t>Majority of the respondents consumed beer last summer.</a:t>
            </a:r>
            <a:br>
              <a:rPr lang="en-GB" sz="1800" b="1" cap="none" dirty="0"/>
            </a:br>
            <a:r>
              <a:rPr lang="en-US" sz="1800" cap="none" dirty="0"/>
              <a:t>During the last summer, which category of alcohol beverages did you consume? </a:t>
            </a:r>
            <a:endParaRPr lang="en-US" sz="1600" cap="none" dirty="0">
              <a:latin typeface="+mn-lt"/>
            </a:endParaRPr>
          </a:p>
        </p:txBody>
      </p:sp>
      <p:sp>
        <p:nvSpPr>
          <p:cNvPr id="3" name="Speech Bubble: Rectangle 2">
            <a:extLst>
              <a:ext uri="{FF2B5EF4-FFF2-40B4-BE49-F238E27FC236}">
                <a16:creationId xmlns:a16="http://schemas.microsoft.com/office/drawing/2014/main" id="{0B8AE79E-3943-B4D2-215B-BD0758A672AF}"/>
              </a:ext>
            </a:extLst>
          </p:cNvPr>
          <p:cNvSpPr/>
          <p:nvPr/>
        </p:nvSpPr>
        <p:spPr>
          <a:xfrm>
            <a:off x="8885367" y="3128828"/>
            <a:ext cx="2205517" cy="852669"/>
          </a:xfrm>
          <a:prstGeom prst="wedgeRectCallout">
            <a:avLst>
              <a:gd name="adj1" fmla="val 20918"/>
              <a:gd name="adj2" fmla="val -11278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88% of the respondents consumed beer last summer</a:t>
            </a:r>
          </a:p>
        </p:txBody>
      </p:sp>
    </p:spTree>
    <p:extLst>
      <p:ext uri="{BB962C8B-B14F-4D97-AF65-F5344CB8AC3E}">
        <p14:creationId xmlns:p14="http://schemas.microsoft.com/office/powerpoint/2010/main" val="3470458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499DB-AEE9-A611-78CF-1A3A193284DD}"/>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783D12EA-CA86-FF76-5B70-A79B0411FE0C}"/>
              </a:ext>
            </a:extLst>
          </p:cNvPr>
          <p:cNvGraphicFramePr>
            <a:graphicFrameLocks/>
          </p:cNvGraphicFramePr>
          <p:nvPr>
            <p:extLst>
              <p:ext uri="{D42A27DB-BD31-4B8C-83A1-F6EECF244321}">
                <p14:modId xmlns:p14="http://schemas.microsoft.com/office/powerpoint/2010/main" val="3585092568"/>
              </p:ext>
            </p:extLst>
          </p:nvPr>
        </p:nvGraphicFramePr>
        <p:xfrm>
          <a:off x="463803" y="1917291"/>
          <a:ext cx="11264392" cy="443287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72E968F1-82E4-4E88-CA58-C00C6B1E6E39}"/>
              </a:ext>
            </a:extLst>
          </p:cNvPr>
          <p:cNvSpPr>
            <a:spLocks noGrp="1"/>
          </p:cNvSpPr>
          <p:nvPr>
            <p:ph type="title"/>
          </p:nvPr>
        </p:nvSpPr>
        <p:spPr>
          <a:xfrm>
            <a:off x="463803" y="750772"/>
            <a:ext cx="11264392" cy="944517"/>
          </a:xfrm>
        </p:spPr>
        <p:txBody>
          <a:bodyPr>
            <a:noAutofit/>
          </a:bodyPr>
          <a:lstStyle/>
          <a:p>
            <a:r>
              <a:rPr lang="en-US" sz="2000" b="1" u="sng" dirty="0"/>
              <a:t>consumption of alcohol beverages last summer VS next summer</a:t>
            </a:r>
            <a:br>
              <a:rPr lang="en-US" sz="3600" b="1" u="sng" dirty="0"/>
            </a:br>
            <a:r>
              <a:rPr lang="en-GB" sz="1800" b="1" cap="none" dirty="0"/>
              <a:t>Majority of the respondents consumed beer last summer and intend to consume beer next summer.</a:t>
            </a:r>
            <a:br>
              <a:rPr lang="en-GB" sz="1800" b="1" cap="none" dirty="0"/>
            </a:br>
            <a:endParaRPr lang="en-US" sz="1600" cap="none" dirty="0">
              <a:latin typeface="+mn-lt"/>
            </a:endParaRPr>
          </a:p>
        </p:txBody>
      </p:sp>
      <p:sp>
        <p:nvSpPr>
          <p:cNvPr id="3" name="Speech Bubble: Rectangle 2">
            <a:extLst>
              <a:ext uri="{FF2B5EF4-FFF2-40B4-BE49-F238E27FC236}">
                <a16:creationId xmlns:a16="http://schemas.microsoft.com/office/drawing/2014/main" id="{082179C9-0633-A0BF-1203-AD673535CD3A}"/>
              </a:ext>
            </a:extLst>
          </p:cNvPr>
          <p:cNvSpPr/>
          <p:nvPr/>
        </p:nvSpPr>
        <p:spPr>
          <a:xfrm>
            <a:off x="9003354" y="3158325"/>
            <a:ext cx="2205517" cy="852669"/>
          </a:xfrm>
          <a:prstGeom prst="wedgeRectCallout">
            <a:avLst>
              <a:gd name="adj1" fmla="val 20918"/>
              <a:gd name="adj2" fmla="val -11278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89% of the respondents intend to consume beer next summer</a:t>
            </a:r>
          </a:p>
        </p:txBody>
      </p:sp>
      <p:sp>
        <p:nvSpPr>
          <p:cNvPr id="6" name="TextBox 5">
            <a:extLst>
              <a:ext uri="{FF2B5EF4-FFF2-40B4-BE49-F238E27FC236}">
                <a16:creationId xmlns:a16="http://schemas.microsoft.com/office/drawing/2014/main" id="{42C3F48C-289A-4B31-97DA-63B21C5E8AAC}"/>
              </a:ext>
            </a:extLst>
          </p:cNvPr>
          <p:cNvSpPr txBox="1"/>
          <p:nvPr/>
        </p:nvSpPr>
        <p:spPr>
          <a:xfrm>
            <a:off x="463804" y="6350165"/>
            <a:ext cx="9820627" cy="369332"/>
          </a:xfrm>
          <a:prstGeom prst="rect">
            <a:avLst/>
          </a:prstGeom>
          <a:noFill/>
          <a:ln>
            <a:solidFill>
              <a:schemeClr val="accent1"/>
            </a:solidFill>
          </a:ln>
        </p:spPr>
        <p:txBody>
          <a:bodyPr wrap="square" rtlCol="0">
            <a:spAutoFit/>
          </a:bodyPr>
          <a:lstStyle/>
          <a:p>
            <a:r>
              <a:rPr lang="en-US" dirty="0"/>
              <a:t>Note: Last summer refers to April, May, June 2025 and next summer refers to April, May, June 2026 </a:t>
            </a:r>
          </a:p>
        </p:txBody>
      </p:sp>
    </p:spTree>
    <p:extLst>
      <p:ext uri="{BB962C8B-B14F-4D97-AF65-F5344CB8AC3E}">
        <p14:creationId xmlns:p14="http://schemas.microsoft.com/office/powerpoint/2010/main" val="2280511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D0BEA-FA06-0CC7-9007-829E66B878C8}"/>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8C4780AA-E8C7-523B-F465-F215DEBEEE11}"/>
              </a:ext>
            </a:extLst>
          </p:cNvPr>
          <p:cNvGraphicFramePr>
            <a:graphicFrameLocks/>
          </p:cNvGraphicFramePr>
          <p:nvPr>
            <p:extLst>
              <p:ext uri="{D42A27DB-BD31-4B8C-83A1-F6EECF244321}">
                <p14:modId xmlns:p14="http://schemas.microsoft.com/office/powerpoint/2010/main" val="1176544691"/>
              </p:ext>
            </p:extLst>
          </p:nvPr>
        </p:nvGraphicFramePr>
        <p:xfrm>
          <a:off x="463801" y="2008909"/>
          <a:ext cx="11264391" cy="451658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599C6A35-D701-D32A-33BC-2B8E1F6149BA}"/>
              </a:ext>
            </a:extLst>
          </p:cNvPr>
          <p:cNvSpPr>
            <a:spLocks noGrp="1"/>
          </p:cNvSpPr>
          <p:nvPr>
            <p:ph type="title"/>
          </p:nvPr>
        </p:nvSpPr>
        <p:spPr>
          <a:xfrm>
            <a:off x="463801" y="950281"/>
            <a:ext cx="11264392" cy="745016"/>
          </a:xfrm>
        </p:spPr>
        <p:txBody>
          <a:bodyPr>
            <a:noAutofit/>
          </a:bodyPr>
          <a:lstStyle/>
          <a:p>
            <a:r>
              <a:rPr lang="en-US" sz="2000" b="1" u="sng" dirty="0"/>
              <a:t>Importance of brand name in selecting liquor brands</a:t>
            </a:r>
            <a:br>
              <a:rPr lang="en-US" sz="3600" b="1" u="sng" dirty="0"/>
            </a:br>
            <a:r>
              <a:rPr lang="en-GB" sz="1400" b="1" cap="none" dirty="0"/>
              <a:t>Majority of the respondents reported that brand name is very important in selecting liquor brands</a:t>
            </a:r>
            <a:r>
              <a:rPr lang="en-GB" sz="1600" b="1" cap="none" dirty="0"/>
              <a:t>.</a:t>
            </a:r>
            <a:br>
              <a:rPr lang="en-GB" sz="1600" b="1" cap="none" dirty="0"/>
            </a:br>
            <a:r>
              <a:rPr lang="en-US" sz="1400" cap="none" dirty="0"/>
              <a:t>How important is the name of the brand of the alcohol in selecting the liquor brand? Please rate on a scale of 1-5 where 1 means not important at all and 5 means very important.</a:t>
            </a:r>
            <a:endParaRPr lang="en-US" sz="1600" cap="none" dirty="0">
              <a:latin typeface="+mn-lt"/>
            </a:endParaRPr>
          </a:p>
        </p:txBody>
      </p:sp>
      <p:sp>
        <p:nvSpPr>
          <p:cNvPr id="3" name="Speech Bubble: Rectangle 2">
            <a:extLst>
              <a:ext uri="{FF2B5EF4-FFF2-40B4-BE49-F238E27FC236}">
                <a16:creationId xmlns:a16="http://schemas.microsoft.com/office/drawing/2014/main" id="{626B3051-CB0B-BCEC-5C67-213B7D2AF47D}"/>
              </a:ext>
            </a:extLst>
          </p:cNvPr>
          <p:cNvSpPr/>
          <p:nvPr/>
        </p:nvSpPr>
        <p:spPr>
          <a:xfrm>
            <a:off x="7292095" y="2369128"/>
            <a:ext cx="2205517" cy="1330036"/>
          </a:xfrm>
          <a:prstGeom prst="wedgeRectCallout">
            <a:avLst>
              <a:gd name="adj1" fmla="val 76196"/>
              <a:gd name="adj2" fmla="val -21215"/>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57.55% of the respondents reported that brand name is very important in selecting liquor brands</a:t>
            </a:r>
          </a:p>
        </p:txBody>
      </p:sp>
    </p:spTree>
    <p:extLst>
      <p:ext uri="{BB962C8B-B14F-4D97-AF65-F5344CB8AC3E}">
        <p14:creationId xmlns:p14="http://schemas.microsoft.com/office/powerpoint/2010/main" val="1792417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6A25B-CD5B-7326-4415-1D9CADE94E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6B80CF-C527-0761-3815-5E7BB00FA645}"/>
              </a:ext>
            </a:extLst>
          </p:cNvPr>
          <p:cNvSpPr>
            <a:spLocks noGrp="1"/>
          </p:cNvSpPr>
          <p:nvPr>
            <p:ph type="title"/>
          </p:nvPr>
        </p:nvSpPr>
        <p:spPr>
          <a:xfrm>
            <a:off x="463798" y="506351"/>
            <a:ext cx="11264392" cy="1318754"/>
          </a:xfrm>
        </p:spPr>
        <p:txBody>
          <a:bodyPr>
            <a:noAutofit/>
          </a:bodyPr>
          <a:lstStyle/>
          <a:p>
            <a:r>
              <a:rPr lang="en-US" sz="1800" b="1" u="sng" dirty="0"/>
              <a:t>Importance of brand name in selecting liquor brands</a:t>
            </a:r>
            <a:br>
              <a:rPr lang="en-US" sz="3600" b="1" u="sng" dirty="0"/>
            </a:br>
            <a:r>
              <a:rPr lang="en-GB" sz="1400" b="1" cap="none" dirty="0"/>
              <a:t>Majority of the respondents considers brand name as an important factor in selecting liquor brands, as it reflects its authenticity.</a:t>
            </a:r>
            <a:br>
              <a:rPr lang="en-GB" sz="1400" b="1" cap="none" dirty="0"/>
            </a:br>
            <a:r>
              <a:rPr lang="en-US" sz="1400" cap="none" dirty="0"/>
              <a:t>Why the name of the brand of the alcohol important in selecting the liquor brand? </a:t>
            </a:r>
            <a:br>
              <a:rPr lang="en-US" sz="1800" cap="none" dirty="0"/>
            </a:br>
            <a:endParaRPr lang="en-US" sz="1800" cap="none" dirty="0">
              <a:latin typeface="+mn-lt"/>
            </a:endParaRPr>
          </a:p>
        </p:txBody>
      </p:sp>
      <p:graphicFrame>
        <p:nvGraphicFramePr>
          <p:cNvPr id="5" name="Chart 4">
            <a:extLst>
              <a:ext uri="{FF2B5EF4-FFF2-40B4-BE49-F238E27FC236}">
                <a16:creationId xmlns:a16="http://schemas.microsoft.com/office/drawing/2014/main" id="{5148C997-EA81-0EB6-567C-5B428B721862}"/>
              </a:ext>
            </a:extLst>
          </p:cNvPr>
          <p:cNvGraphicFramePr>
            <a:graphicFrameLocks/>
          </p:cNvGraphicFramePr>
          <p:nvPr>
            <p:extLst>
              <p:ext uri="{D42A27DB-BD31-4B8C-83A1-F6EECF244321}">
                <p14:modId xmlns:p14="http://schemas.microsoft.com/office/powerpoint/2010/main" val="1468961368"/>
              </p:ext>
            </p:extLst>
          </p:nvPr>
        </p:nvGraphicFramePr>
        <p:xfrm>
          <a:off x="6456218" y="1931271"/>
          <a:ext cx="5271972" cy="4734232"/>
        </p:xfrm>
        <a:graphic>
          <a:graphicData uri="http://schemas.openxmlformats.org/drawingml/2006/chart">
            <c:chart xmlns:c="http://schemas.openxmlformats.org/drawingml/2006/chart" xmlns:r="http://schemas.openxmlformats.org/officeDocument/2006/relationships" r:id="rId3"/>
          </a:graphicData>
        </a:graphic>
      </p:graphicFrame>
      <p:sp>
        <p:nvSpPr>
          <p:cNvPr id="7" name="Speech Bubble: Rectangle 6">
            <a:extLst>
              <a:ext uri="{FF2B5EF4-FFF2-40B4-BE49-F238E27FC236}">
                <a16:creationId xmlns:a16="http://schemas.microsoft.com/office/drawing/2014/main" id="{2A025023-A6B4-9F09-08C3-28F53594AE51}"/>
              </a:ext>
            </a:extLst>
          </p:cNvPr>
          <p:cNvSpPr/>
          <p:nvPr/>
        </p:nvSpPr>
        <p:spPr>
          <a:xfrm>
            <a:off x="9518073" y="3637008"/>
            <a:ext cx="2002299" cy="2055264"/>
          </a:xfrm>
          <a:prstGeom prst="wedgeRectCallout">
            <a:avLst>
              <a:gd name="adj1" fmla="val 41201"/>
              <a:gd name="adj2" fmla="val -9491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88.02% of the respondents who consider brand name important in selecting liquor brands, 93% stated that it reflects authenticity</a:t>
            </a:r>
          </a:p>
        </p:txBody>
      </p:sp>
      <p:graphicFrame>
        <p:nvGraphicFramePr>
          <p:cNvPr id="3" name="Table 2">
            <a:extLst>
              <a:ext uri="{FF2B5EF4-FFF2-40B4-BE49-F238E27FC236}">
                <a16:creationId xmlns:a16="http://schemas.microsoft.com/office/drawing/2014/main" id="{59E7FAF4-42E6-6CB7-9D1F-FEB9F153FD06}"/>
              </a:ext>
            </a:extLst>
          </p:cNvPr>
          <p:cNvGraphicFramePr>
            <a:graphicFrameLocks noGrp="1"/>
          </p:cNvGraphicFramePr>
          <p:nvPr>
            <p:extLst>
              <p:ext uri="{D42A27DB-BD31-4B8C-83A1-F6EECF244321}">
                <p14:modId xmlns:p14="http://schemas.microsoft.com/office/powerpoint/2010/main" val="931465819"/>
              </p:ext>
            </p:extLst>
          </p:nvPr>
        </p:nvGraphicFramePr>
        <p:xfrm>
          <a:off x="463798" y="1931269"/>
          <a:ext cx="5895438" cy="4749219"/>
        </p:xfrm>
        <a:graphic>
          <a:graphicData uri="http://schemas.openxmlformats.org/drawingml/2006/table">
            <a:tbl>
              <a:tblPr>
                <a:tableStyleId>{5940675A-B579-460E-94D1-54222C63F5DA}</a:tableStyleId>
              </a:tblPr>
              <a:tblGrid>
                <a:gridCol w="2210129">
                  <a:extLst>
                    <a:ext uri="{9D8B030D-6E8A-4147-A177-3AD203B41FA5}">
                      <a16:colId xmlns:a16="http://schemas.microsoft.com/office/drawing/2014/main" val="3929250616"/>
                    </a:ext>
                  </a:extLst>
                </a:gridCol>
                <a:gridCol w="3685309">
                  <a:extLst>
                    <a:ext uri="{9D8B030D-6E8A-4147-A177-3AD203B41FA5}">
                      <a16:colId xmlns:a16="http://schemas.microsoft.com/office/drawing/2014/main" val="2148657649"/>
                    </a:ext>
                  </a:extLst>
                </a:gridCol>
              </a:tblGrid>
              <a:tr h="946846">
                <a:tc>
                  <a:txBody>
                    <a:bodyPr/>
                    <a:lstStyle/>
                    <a:p>
                      <a:pPr marL="457200" marR="0">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Brand Name Reflects Its Authenticity (152)</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Communicates trust, genuineness, purity, safety assurance, reputation, and confidence in the product.</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62275204"/>
                  </a:ext>
                </a:extLst>
              </a:tr>
              <a:tr h="946846">
                <a:tc>
                  <a:txBody>
                    <a:bodyPr/>
                    <a:lstStyle/>
                    <a:p>
                      <a:pPr marL="457200" marR="0">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Brand Name Reflects Social Status (63)</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Represents status, identity, personality, prestige, and social image associated with the brand.</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99904547"/>
                  </a:ext>
                </a:extLst>
              </a:tr>
              <a:tr h="946846">
                <a:tc>
                  <a:txBody>
                    <a:bodyPr/>
                    <a:lstStyle/>
                    <a:p>
                      <a:pPr marL="457200" marR="0">
                        <a:lnSpc>
                          <a:spcPct val="115000"/>
                        </a:lnSpc>
                        <a:buNone/>
                      </a:pPr>
                      <a:r>
                        <a:rPr lang="en-US" sz="1400" kern="1200">
                          <a:solidFill>
                            <a:schemeClr val="accent1"/>
                          </a:solidFill>
                          <a:effectLst/>
                          <a:latin typeface="+mn-lt"/>
                          <a:ea typeface="Calibri" panose="020F0502020204030204" pitchFamily="34" charset="0"/>
                          <a:cs typeface="Times New Roman" panose="02020603050405020304" pitchFamily="18" charset="0"/>
                        </a:rPr>
                        <a:t>Brand Name Reflects Value (16)</a:t>
                      </a:r>
                      <a:endParaRPr lang="en-US" sz="11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Signals quality, taste, reliability, and consistency of the alcohol.</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85866660"/>
                  </a:ext>
                </a:extLst>
              </a:tr>
              <a:tr h="946846">
                <a:tc>
                  <a:txBody>
                    <a:bodyPr/>
                    <a:lstStyle/>
                    <a:p>
                      <a:pPr marL="457200" marR="0">
                        <a:lnSpc>
                          <a:spcPct val="115000"/>
                        </a:lnSpc>
                        <a:buNone/>
                      </a:pPr>
                      <a:r>
                        <a:rPr lang="en-US" sz="1400" kern="1200">
                          <a:solidFill>
                            <a:schemeClr val="accent1"/>
                          </a:solidFill>
                          <a:effectLst/>
                          <a:latin typeface="+mn-lt"/>
                          <a:ea typeface="Calibri" panose="020F0502020204030204" pitchFamily="34" charset="0"/>
                          <a:cs typeface="Times New Roman" panose="02020603050405020304" pitchFamily="18" charset="0"/>
                        </a:rPr>
                        <a:t>Brand Name Creates Brand Recall (12)</a:t>
                      </a:r>
                      <a:endParaRPr lang="en-US" sz="11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Makes selection easier through recognition, marketing visibility, easy recall, and habitual purchasing.</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30086452"/>
                  </a:ext>
                </a:extLst>
              </a:tr>
              <a:tr h="946846">
                <a:tc>
                  <a:txBody>
                    <a:bodyPr/>
                    <a:lstStyle/>
                    <a:p>
                      <a:pPr marL="457200" marR="0">
                        <a:lnSpc>
                          <a:spcPct val="115000"/>
                        </a:lnSpc>
                        <a:buNone/>
                      </a:pPr>
                      <a:r>
                        <a:rPr lang="en-US" sz="1400" kern="1200">
                          <a:solidFill>
                            <a:schemeClr val="accent1"/>
                          </a:solidFill>
                          <a:effectLst/>
                          <a:latin typeface="+mn-lt"/>
                          <a:ea typeface="Calibri" panose="020F0502020204030204" pitchFamily="34" charset="0"/>
                          <a:cs typeface="Times New Roman" panose="02020603050405020304" pitchFamily="18" charset="0"/>
                        </a:rPr>
                        <a:t>Brand Name Creates Emotional Connection (9)</a:t>
                      </a:r>
                      <a:endParaRPr lang="en-US" sz="11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Builds emotional attachment, loyalty, pride, and a sense of belonging through familiarity, long-term use, and brand image.</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41812440"/>
                  </a:ext>
                </a:extLst>
              </a:tr>
            </a:tbl>
          </a:graphicData>
        </a:graphic>
      </p:graphicFrame>
    </p:spTree>
    <p:extLst>
      <p:ext uri="{BB962C8B-B14F-4D97-AF65-F5344CB8AC3E}">
        <p14:creationId xmlns:p14="http://schemas.microsoft.com/office/powerpoint/2010/main" val="3263554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19BB2-7F6C-87C7-FFC2-798876DA8A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CA6FB4-5D50-3027-85E6-72B591155576}"/>
              </a:ext>
            </a:extLst>
          </p:cNvPr>
          <p:cNvSpPr>
            <a:spLocks noGrp="1"/>
          </p:cNvSpPr>
          <p:nvPr>
            <p:ph type="title"/>
          </p:nvPr>
        </p:nvSpPr>
        <p:spPr>
          <a:xfrm>
            <a:off x="463804" y="602730"/>
            <a:ext cx="11264392" cy="1038225"/>
          </a:xfrm>
        </p:spPr>
        <p:txBody>
          <a:bodyPr>
            <a:noAutofit/>
          </a:bodyPr>
          <a:lstStyle/>
          <a:p>
            <a:r>
              <a:rPr lang="en-US" sz="1800" b="1" u="sng" dirty="0"/>
              <a:t>Non-Importance of brand name in selecting liquor brands</a:t>
            </a:r>
            <a:br>
              <a:rPr lang="en-US" sz="3600" b="1" u="sng" dirty="0"/>
            </a:br>
            <a:r>
              <a:rPr lang="en-GB" sz="1400" b="1" cap="none" dirty="0"/>
              <a:t>Majority of the respondents does not consider brand name important in selecting liquor brands, as it prioritizes personal satisfaction over the brand.</a:t>
            </a:r>
            <a:br>
              <a:rPr lang="en-GB" sz="1600" b="1" cap="none" dirty="0"/>
            </a:br>
            <a:r>
              <a:rPr lang="en-US" sz="1400" cap="none" dirty="0"/>
              <a:t>Why the name of the brand of the alcohol not important in selecting the liquor brand? </a:t>
            </a:r>
            <a:endParaRPr lang="en-US" sz="1800" cap="none" dirty="0">
              <a:latin typeface="+mn-lt"/>
            </a:endParaRPr>
          </a:p>
        </p:txBody>
      </p:sp>
      <p:graphicFrame>
        <p:nvGraphicFramePr>
          <p:cNvPr id="4" name="Chart 3">
            <a:extLst>
              <a:ext uri="{FF2B5EF4-FFF2-40B4-BE49-F238E27FC236}">
                <a16:creationId xmlns:a16="http://schemas.microsoft.com/office/drawing/2014/main" id="{AA0B9596-BED8-9A14-936A-5F1D0CBC2BBA}"/>
              </a:ext>
            </a:extLst>
          </p:cNvPr>
          <p:cNvGraphicFramePr>
            <a:graphicFrameLocks/>
          </p:cNvGraphicFramePr>
          <p:nvPr>
            <p:extLst>
              <p:ext uri="{D42A27DB-BD31-4B8C-83A1-F6EECF244321}">
                <p14:modId xmlns:p14="http://schemas.microsoft.com/office/powerpoint/2010/main" val="4088364993"/>
              </p:ext>
            </p:extLst>
          </p:nvPr>
        </p:nvGraphicFramePr>
        <p:xfrm>
          <a:off x="6276109" y="1917290"/>
          <a:ext cx="5452081" cy="47047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a:extLst>
              <a:ext uri="{FF2B5EF4-FFF2-40B4-BE49-F238E27FC236}">
                <a16:creationId xmlns:a16="http://schemas.microsoft.com/office/drawing/2014/main" id="{872F197A-1C57-7E98-4AA8-67641C31CE56}"/>
              </a:ext>
            </a:extLst>
          </p:cNvPr>
          <p:cNvGraphicFramePr>
            <a:graphicFrameLocks noGrp="1"/>
          </p:cNvGraphicFramePr>
          <p:nvPr>
            <p:extLst>
              <p:ext uri="{D42A27DB-BD31-4B8C-83A1-F6EECF244321}">
                <p14:modId xmlns:p14="http://schemas.microsoft.com/office/powerpoint/2010/main" val="474802496"/>
              </p:ext>
            </p:extLst>
          </p:nvPr>
        </p:nvGraphicFramePr>
        <p:xfrm>
          <a:off x="463798" y="1917290"/>
          <a:ext cx="5632202" cy="4704734"/>
        </p:xfrm>
        <a:graphic>
          <a:graphicData uri="http://schemas.openxmlformats.org/drawingml/2006/table">
            <a:tbl>
              <a:tblPr firstRow="1" firstCol="1" bandRow="1">
                <a:tableStyleId>{5940675A-B579-460E-94D1-54222C63F5DA}</a:tableStyleId>
              </a:tblPr>
              <a:tblGrid>
                <a:gridCol w="2584202">
                  <a:extLst>
                    <a:ext uri="{9D8B030D-6E8A-4147-A177-3AD203B41FA5}">
                      <a16:colId xmlns:a16="http://schemas.microsoft.com/office/drawing/2014/main" val="572203249"/>
                    </a:ext>
                  </a:extLst>
                </a:gridCol>
                <a:gridCol w="3048000">
                  <a:extLst>
                    <a:ext uri="{9D8B030D-6E8A-4147-A177-3AD203B41FA5}">
                      <a16:colId xmlns:a16="http://schemas.microsoft.com/office/drawing/2014/main" val="3229158205"/>
                    </a:ext>
                  </a:extLst>
                </a:gridCol>
              </a:tblGrid>
              <a:tr h="944233">
                <a:tc>
                  <a:txBody>
                    <a:bodyPr/>
                    <a:lstStyle/>
                    <a:p>
                      <a:pPr marL="457200" marR="0">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Personal Satisfaction Matters, Brand Doesn’t (28)</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Focus on effect or personal       satisfaction rather than the brand name.</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84961864"/>
                  </a:ext>
                </a:extLst>
              </a:tr>
              <a:tr h="1509061">
                <a:tc>
                  <a:txBody>
                    <a:bodyPr/>
                    <a:lstStyle/>
                    <a:p>
                      <a:pPr marL="457200" marR="0">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Consumption for Social Enjoyment (6)</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Drinking is driven by fun, socializing, or occasional use, making brand name less important.</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67512892"/>
                  </a:ext>
                </a:extLst>
              </a:tr>
              <a:tr h="1125720">
                <a:tc>
                  <a:txBody>
                    <a:bodyPr/>
                    <a:lstStyle/>
                    <a:p>
                      <a:pPr marL="457200" marR="0">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Choices Are Driven by Quality (6)</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Selection is based on perceived quality, taste, smoothness, not brand name.</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80584967"/>
                  </a:ext>
                </a:extLst>
              </a:tr>
              <a:tr h="1125720">
                <a:tc>
                  <a:txBody>
                    <a:bodyPr/>
                    <a:lstStyle/>
                    <a:p>
                      <a:pPr marL="457200" marR="0">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Choices Are Driven by Price (5)</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Cost and affordability influence choice more than brand name.</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72597086"/>
                  </a:ext>
                </a:extLst>
              </a:tr>
            </a:tbl>
          </a:graphicData>
        </a:graphic>
      </p:graphicFrame>
    </p:spTree>
    <p:extLst>
      <p:ext uri="{BB962C8B-B14F-4D97-AF65-F5344CB8AC3E}">
        <p14:creationId xmlns:p14="http://schemas.microsoft.com/office/powerpoint/2010/main" val="713211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809BA-72BE-4902-11FB-1E647D214265}"/>
            </a:ext>
          </a:extLst>
        </p:cNvPr>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73A123CC-4A4F-4550-9A96-12C8FBDC8B3C}"/>
              </a:ext>
            </a:extLst>
          </p:cNvPr>
          <p:cNvGraphicFramePr>
            <a:graphicFrameLocks/>
          </p:cNvGraphicFramePr>
          <p:nvPr>
            <p:extLst>
              <p:ext uri="{D42A27DB-BD31-4B8C-83A1-F6EECF244321}">
                <p14:modId xmlns:p14="http://schemas.microsoft.com/office/powerpoint/2010/main" val="2249878191"/>
              </p:ext>
            </p:extLst>
          </p:nvPr>
        </p:nvGraphicFramePr>
        <p:xfrm>
          <a:off x="6359235" y="1884219"/>
          <a:ext cx="5368957" cy="480172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5AFB3154-1A7E-6CB2-F320-29CB517DAA9E}"/>
              </a:ext>
            </a:extLst>
          </p:cNvPr>
          <p:cNvSpPr>
            <a:spLocks noGrp="1"/>
          </p:cNvSpPr>
          <p:nvPr>
            <p:ph type="title"/>
          </p:nvPr>
        </p:nvSpPr>
        <p:spPr>
          <a:xfrm>
            <a:off x="463804" y="574284"/>
            <a:ext cx="11264392" cy="974504"/>
          </a:xfrm>
        </p:spPr>
        <p:txBody>
          <a:bodyPr>
            <a:noAutofit/>
          </a:bodyPr>
          <a:lstStyle/>
          <a:p>
            <a:r>
              <a:rPr lang="en-US" sz="1600" b="1" u="sng" dirty="0"/>
              <a:t>Reasons for switching Different brands of Alcohol Beverage within the same category</a:t>
            </a:r>
            <a:br>
              <a:rPr lang="en-US" sz="3600" b="1" u="sng" dirty="0"/>
            </a:br>
            <a:r>
              <a:rPr lang="en-GB" sz="1600" b="1" cap="none" dirty="0"/>
              <a:t>Majority of the respondents reported trying different segments of alcohol beverage due to change in preference.</a:t>
            </a:r>
            <a:br>
              <a:rPr lang="en-GB" sz="1600" b="1" cap="none" dirty="0"/>
            </a:br>
            <a:r>
              <a:rPr lang="en-US" sz="1600" cap="none" dirty="0"/>
              <a:t>Why did you switch to different brand of alcohol beverage within the same category?</a:t>
            </a:r>
            <a:endParaRPr lang="en-US" sz="1800" cap="none" dirty="0">
              <a:latin typeface="+mn-lt"/>
            </a:endParaRPr>
          </a:p>
        </p:txBody>
      </p:sp>
      <p:sp>
        <p:nvSpPr>
          <p:cNvPr id="6" name="Speech Bubble: Rectangle 5">
            <a:extLst>
              <a:ext uri="{FF2B5EF4-FFF2-40B4-BE49-F238E27FC236}">
                <a16:creationId xmlns:a16="http://schemas.microsoft.com/office/drawing/2014/main" id="{242812A3-D351-DED1-A054-F1AFC82004F2}"/>
              </a:ext>
            </a:extLst>
          </p:cNvPr>
          <p:cNvSpPr/>
          <p:nvPr/>
        </p:nvSpPr>
        <p:spPr>
          <a:xfrm>
            <a:off x="9982901" y="3311577"/>
            <a:ext cx="1511136" cy="1947012"/>
          </a:xfrm>
          <a:prstGeom prst="wedgeRectCallout">
            <a:avLst>
              <a:gd name="adj1" fmla="val 38370"/>
              <a:gd name="adj2" fmla="val -8458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89% of the respondents reported trying different segment of alcohol beverage due to change in preference </a:t>
            </a:r>
          </a:p>
        </p:txBody>
      </p:sp>
      <p:graphicFrame>
        <p:nvGraphicFramePr>
          <p:cNvPr id="4" name="Table 3">
            <a:extLst>
              <a:ext uri="{FF2B5EF4-FFF2-40B4-BE49-F238E27FC236}">
                <a16:creationId xmlns:a16="http://schemas.microsoft.com/office/drawing/2014/main" id="{E7DE3CBF-6C39-826B-3E72-8ADC90C19374}"/>
              </a:ext>
            </a:extLst>
          </p:cNvPr>
          <p:cNvGraphicFramePr>
            <a:graphicFrameLocks noGrp="1"/>
          </p:cNvGraphicFramePr>
          <p:nvPr>
            <p:extLst>
              <p:ext uri="{D42A27DB-BD31-4B8C-83A1-F6EECF244321}">
                <p14:modId xmlns:p14="http://schemas.microsoft.com/office/powerpoint/2010/main" val="3344968170"/>
              </p:ext>
            </p:extLst>
          </p:nvPr>
        </p:nvGraphicFramePr>
        <p:xfrm>
          <a:off x="463799" y="1884220"/>
          <a:ext cx="5722926" cy="4801726"/>
        </p:xfrm>
        <a:graphic>
          <a:graphicData uri="http://schemas.openxmlformats.org/drawingml/2006/table">
            <a:tbl>
              <a:tblPr>
                <a:tableStyleId>{5940675A-B579-460E-94D1-54222C63F5DA}</a:tableStyleId>
              </a:tblPr>
              <a:tblGrid>
                <a:gridCol w="1759342">
                  <a:extLst>
                    <a:ext uri="{9D8B030D-6E8A-4147-A177-3AD203B41FA5}">
                      <a16:colId xmlns:a16="http://schemas.microsoft.com/office/drawing/2014/main" val="1552361274"/>
                    </a:ext>
                  </a:extLst>
                </a:gridCol>
                <a:gridCol w="3963584">
                  <a:extLst>
                    <a:ext uri="{9D8B030D-6E8A-4147-A177-3AD203B41FA5}">
                      <a16:colId xmlns:a16="http://schemas.microsoft.com/office/drawing/2014/main" val="1073671764"/>
                    </a:ext>
                  </a:extLst>
                </a:gridCol>
              </a:tblGrid>
              <a:tr h="844642">
                <a:tc>
                  <a:txBody>
                    <a:bodyPr/>
                    <a:lstStyle/>
                    <a:p>
                      <a:pPr marL="457200" marR="0">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Change in Preference (42)</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Desire to try new tastes, brands, or perceived quality differences led to switching alcohol segments.</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197369517"/>
                  </a:ext>
                </a:extLst>
              </a:tr>
              <a:tr h="844642">
                <a:tc>
                  <a:txBody>
                    <a:bodyPr/>
                    <a:lstStyle/>
                    <a:p>
                      <a:pPr marL="457200" marR="0">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Peer Influence (11)</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Friends’ suggestions, social gatherings, and group drinking habits influencing changes in brand or alcohol segment.</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2701761"/>
                  </a:ext>
                </a:extLst>
              </a:tr>
              <a:tr h="1133900">
                <a:tc>
                  <a:txBody>
                    <a:bodyPr/>
                    <a:lstStyle/>
                    <a:p>
                      <a:pPr marL="457200" marR="0">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Increase in Price of Preferred Brands (4)</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Price increases or affordability concerns led to switching to cheaper brands or different alcohol segments.</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95737992"/>
                  </a:ext>
                </a:extLst>
              </a:tr>
              <a:tr h="1133900">
                <a:tc>
                  <a:txBody>
                    <a:bodyPr/>
                    <a:lstStyle/>
                    <a:p>
                      <a:pPr marL="457200" marR="0">
                        <a:lnSpc>
                          <a:spcPct val="115000"/>
                        </a:lnSpc>
                        <a:buNone/>
                      </a:pPr>
                      <a:r>
                        <a:rPr lang="en-US" sz="1400" kern="1200">
                          <a:solidFill>
                            <a:schemeClr val="accent1"/>
                          </a:solidFill>
                          <a:effectLst/>
                          <a:latin typeface="+mn-lt"/>
                          <a:ea typeface="Calibri" panose="020F0502020204030204" pitchFamily="34" charset="0"/>
                          <a:cs typeface="Times New Roman" panose="02020603050405020304" pitchFamily="18" charset="0"/>
                        </a:rPr>
                        <a:t>Lack of Availability of Preferred Brands (3)</a:t>
                      </a:r>
                      <a:endParaRPr lang="en-US" sz="1100" kern="10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Unavailability of preferred brands in certain areas or periods, leading to a switch to alternative brands or segments.</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50150829"/>
                  </a:ext>
                </a:extLst>
              </a:tr>
              <a:tr h="844642">
                <a:tc>
                  <a:txBody>
                    <a:bodyPr/>
                    <a:lstStyle/>
                    <a:p>
                      <a:pPr marL="457200" marR="0">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Lifestyle Change (2)</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Changes in habits, stress levels, workload influenced the choice of a different alcohol segment.</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5094023"/>
                  </a:ext>
                </a:extLst>
              </a:tr>
            </a:tbl>
          </a:graphicData>
        </a:graphic>
      </p:graphicFrame>
    </p:spTree>
    <p:extLst>
      <p:ext uri="{BB962C8B-B14F-4D97-AF65-F5344CB8AC3E}">
        <p14:creationId xmlns:p14="http://schemas.microsoft.com/office/powerpoint/2010/main" val="916307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13A69-F772-B983-6D6A-2A9D7687986B}"/>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179D46F3-C1A8-3F65-0899-6132577B3F44}"/>
              </a:ext>
            </a:extLst>
          </p:cNvPr>
          <p:cNvGraphicFramePr>
            <a:graphicFrameLocks/>
          </p:cNvGraphicFramePr>
          <p:nvPr>
            <p:extLst>
              <p:ext uri="{D42A27DB-BD31-4B8C-83A1-F6EECF244321}">
                <p14:modId xmlns:p14="http://schemas.microsoft.com/office/powerpoint/2010/main" val="3868738124"/>
              </p:ext>
            </p:extLst>
          </p:nvPr>
        </p:nvGraphicFramePr>
        <p:xfrm>
          <a:off x="6096000" y="1932038"/>
          <a:ext cx="5632195" cy="470594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6C181E00-7FF4-F7E4-D957-9C4E98C2CF4C}"/>
              </a:ext>
            </a:extLst>
          </p:cNvPr>
          <p:cNvSpPr>
            <a:spLocks noGrp="1"/>
          </p:cNvSpPr>
          <p:nvPr>
            <p:ph type="title"/>
          </p:nvPr>
        </p:nvSpPr>
        <p:spPr>
          <a:xfrm>
            <a:off x="463803" y="724996"/>
            <a:ext cx="11264392" cy="1058736"/>
          </a:xfrm>
        </p:spPr>
        <p:txBody>
          <a:bodyPr>
            <a:noAutofit/>
          </a:bodyPr>
          <a:lstStyle/>
          <a:p>
            <a:r>
              <a:rPr lang="en-US" sz="2000" b="1" u="sng" dirty="0"/>
              <a:t>Reasons of Seasonal changes in ALCOHOL BEVERAGE category</a:t>
            </a:r>
            <a:r>
              <a:rPr lang="en-US" sz="1800" b="1" u="sng" dirty="0"/>
              <a:t> </a:t>
            </a:r>
            <a:br>
              <a:rPr lang="en-US" sz="3600" b="1" u="sng" dirty="0"/>
            </a:br>
            <a:r>
              <a:rPr lang="en-GB" sz="1600" b="1" cap="none" dirty="0"/>
              <a:t>Majority of the respondents reported change in consumption of alcohol beverage due to weather influence.</a:t>
            </a:r>
            <a:br>
              <a:rPr lang="en-GB" sz="1600" b="1" cap="none" dirty="0"/>
            </a:br>
            <a:r>
              <a:rPr lang="en-US" sz="1600" cap="none" dirty="0"/>
              <a:t>What are the reasons for seasonal changes in the consumption of alcohol category? </a:t>
            </a:r>
            <a:br>
              <a:rPr lang="en-US" sz="1600" cap="none" dirty="0"/>
            </a:br>
            <a:endParaRPr lang="en-US" sz="1600" cap="none" dirty="0">
              <a:latin typeface="+mn-lt"/>
            </a:endParaRPr>
          </a:p>
        </p:txBody>
      </p:sp>
      <p:sp>
        <p:nvSpPr>
          <p:cNvPr id="3" name="Speech Bubble: Rectangle 2">
            <a:extLst>
              <a:ext uri="{FF2B5EF4-FFF2-40B4-BE49-F238E27FC236}">
                <a16:creationId xmlns:a16="http://schemas.microsoft.com/office/drawing/2014/main" id="{04B69B2A-65E3-E01F-3548-1B9E0FBC05FC}"/>
              </a:ext>
            </a:extLst>
          </p:cNvPr>
          <p:cNvSpPr/>
          <p:nvPr/>
        </p:nvSpPr>
        <p:spPr>
          <a:xfrm>
            <a:off x="7930580" y="2228651"/>
            <a:ext cx="2842827" cy="1282542"/>
          </a:xfrm>
          <a:prstGeom prst="wedgeRectCallout">
            <a:avLst>
              <a:gd name="adj1" fmla="val -74823"/>
              <a:gd name="adj2" fmla="val -4483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90% of the respondents reported seasonal change in consumption of alcohol beverage due to weather influence</a:t>
            </a:r>
          </a:p>
        </p:txBody>
      </p:sp>
      <p:graphicFrame>
        <p:nvGraphicFramePr>
          <p:cNvPr id="4" name="Table 3">
            <a:extLst>
              <a:ext uri="{FF2B5EF4-FFF2-40B4-BE49-F238E27FC236}">
                <a16:creationId xmlns:a16="http://schemas.microsoft.com/office/drawing/2014/main" id="{B029BDDB-E1D7-B2F3-B95A-D4C94E9036E4}"/>
              </a:ext>
            </a:extLst>
          </p:cNvPr>
          <p:cNvGraphicFramePr>
            <a:graphicFrameLocks noGrp="1"/>
          </p:cNvGraphicFramePr>
          <p:nvPr>
            <p:extLst>
              <p:ext uri="{D42A27DB-BD31-4B8C-83A1-F6EECF244321}">
                <p14:modId xmlns:p14="http://schemas.microsoft.com/office/powerpoint/2010/main" val="3820456808"/>
              </p:ext>
            </p:extLst>
          </p:nvPr>
        </p:nvGraphicFramePr>
        <p:xfrm>
          <a:off x="463803" y="1932038"/>
          <a:ext cx="5493650" cy="4705949"/>
        </p:xfrm>
        <a:graphic>
          <a:graphicData uri="http://schemas.openxmlformats.org/drawingml/2006/table">
            <a:tbl>
              <a:tblPr>
                <a:tableStyleId>{5940675A-B579-460E-94D1-54222C63F5DA}</a:tableStyleId>
              </a:tblPr>
              <a:tblGrid>
                <a:gridCol w="1790887">
                  <a:extLst>
                    <a:ext uri="{9D8B030D-6E8A-4147-A177-3AD203B41FA5}">
                      <a16:colId xmlns:a16="http://schemas.microsoft.com/office/drawing/2014/main" val="2296705564"/>
                    </a:ext>
                  </a:extLst>
                </a:gridCol>
                <a:gridCol w="3702763">
                  <a:extLst>
                    <a:ext uri="{9D8B030D-6E8A-4147-A177-3AD203B41FA5}">
                      <a16:colId xmlns:a16="http://schemas.microsoft.com/office/drawing/2014/main" val="1149116991"/>
                    </a:ext>
                  </a:extLst>
                </a:gridCol>
              </a:tblGrid>
              <a:tr h="1363361">
                <a:tc>
                  <a:txBody>
                    <a:bodyPr/>
                    <a:lstStyle/>
                    <a:p>
                      <a:pPr marL="457200" marR="0" algn="l">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Weather Influence (139)</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Choices changes based on weather change, with warmer or stronger drinks preferred in winter and lighter or chilled drinks in summer.</a:t>
                      </a:r>
                    </a:p>
                  </a:txBody>
                  <a:tcPr marL="68580" marR="68580" marT="0" marB="0" anchor="ctr"/>
                </a:tc>
                <a:extLst>
                  <a:ext uri="{0D108BD9-81ED-4DB2-BD59-A6C34878D82A}">
                    <a16:rowId xmlns:a16="http://schemas.microsoft.com/office/drawing/2014/main" val="311811993"/>
                  </a:ext>
                </a:extLst>
              </a:tr>
              <a:tr h="1093500">
                <a:tc>
                  <a:txBody>
                    <a:bodyPr/>
                    <a:lstStyle/>
                    <a:p>
                      <a:pPr marL="457200" marR="0" algn="l">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Change in Preference (18)</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Consumption shifted due to evolving taste, comfort, satisfaction levels, or personal liking across seasons.</a:t>
                      </a:r>
                    </a:p>
                  </a:txBody>
                  <a:tcPr marL="68580" marR="68580" marT="0" marB="0" anchor="ctr"/>
                </a:tc>
                <a:extLst>
                  <a:ext uri="{0D108BD9-81ED-4DB2-BD59-A6C34878D82A}">
                    <a16:rowId xmlns:a16="http://schemas.microsoft.com/office/drawing/2014/main" val="2592798006"/>
                  </a:ext>
                </a:extLst>
              </a:tr>
              <a:tr h="1093500">
                <a:tc>
                  <a:txBody>
                    <a:bodyPr/>
                    <a:lstStyle/>
                    <a:p>
                      <a:pPr marL="457200" marR="0" algn="l">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Peer Influence (8)</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Drinking choices varied due to friends’ influence, social gatherings, and group drinking habits.</a:t>
                      </a:r>
                    </a:p>
                  </a:txBody>
                  <a:tcPr marL="68580" marR="68580" marT="0" marB="0" anchor="ctr"/>
                </a:tc>
                <a:extLst>
                  <a:ext uri="{0D108BD9-81ED-4DB2-BD59-A6C34878D82A}">
                    <a16:rowId xmlns:a16="http://schemas.microsoft.com/office/drawing/2014/main" val="648486811"/>
                  </a:ext>
                </a:extLst>
              </a:tr>
              <a:tr h="1155588">
                <a:tc>
                  <a:txBody>
                    <a:bodyPr/>
                    <a:lstStyle/>
                    <a:p>
                      <a:pPr marL="457200" marR="0" algn="l">
                        <a:lnSpc>
                          <a:spcPct val="115000"/>
                        </a:lnSpc>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Availability of More Options in Winter (1)</a:t>
                      </a:r>
                      <a:endParaRPr lang="en-US" sz="1100" kern="100" dirty="0">
                        <a:solidFill>
                          <a:schemeClr val="accent1"/>
                        </a:solidFill>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457200" marR="0" algn="l">
                        <a:lnSpc>
                          <a:spcPct val="115000"/>
                        </a:lnSpc>
                        <a:spcAft>
                          <a:spcPts val="800"/>
                        </a:spcAft>
                        <a:buNone/>
                      </a:pPr>
                      <a:r>
                        <a:rPr lang="en-US" sz="1400" kern="1200" dirty="0">
                          <a:solidFill>
                            <a:schemeClr val="accent1"/>
                          </a:solidFill>
                          <a:effectLst/>
                          <a:latin typeface="+mn-lt"/>
                          <a:ea typeface="Calibri" panose="020F0502020204030204" pitchFamily="34" charset="0"/>
                          <a:cs typeface="Times New Roman" panose="02020603050405020304" pitchFamily="18" charset="0"/>
                        </a:rPr>
                        <a:t>Greater availability of alcohol options in winter led to changes in the type of alcohol consumed.</a:t>
                      </a:r>
                    </a:p>
                  </a:txBody>
                  <a:tcPr marL="68580" marR="68580" marT="0" marB="0" anchor="ctr"/>
                </a:tc>
                <a:extLst>
                  <a:ext uri="{0D108BD9-81ED-4DB2-BD59-A6C34878D82A}">
                    <a16:rowId xmlns:a16="http://schemas.microsoft.com/office/drawing/2014/main" val="120272416"/>
                  </a:ext>
                </a:extLst>
              </a:tr>
            </a:tbl>
          </a:graphicData>
        </a:graphic>
      </p:graphicFrame>
    </p:spTree>
    <p:extLst>
      <p:ext uri="{BB962C8B-B14F-4D97-AF65-F5344CB8AC3E}">
        <p14:creationId xmlns:p14="http://schemas.microsoft.com/office/powerpoint/2010/main" val="41651840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BC4F7-60B2-BE7A-B8B3-0896DE22F47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18D3188-FBE8-97C6-2AFC-18FF51EC7FB8}"/>
              </a:ext>
            </a:extLst>
          </p:cNvPr>
          <p:cNvSpPr txBox="1"/>
          <p:nvPr/>
        </p:nvSpPr>
        <p:spPr>
          <a:xfrm>
            <a:off x="2484407" y="2718297"/>
            <a:ext cx="7643004" cy="1938992"/>
          </a:xfrm>
          <a:prstGeom prst="rect">
            <a:avLst/>
          </a:prstGeom>
          <a:noFill/>
        </p:spPr>
        <p:txBody>
          <a:bodyPr wrap="square" rtlCol="0">
            <a:spAutoFit/>
          </a:bodyPr>
          <a:lstStyle/>
          <a:p>
            <a:pPr algn="ctr"/>
            <a:r>
              <a:rPr lang="en-US" sz="6000" b="1" dirty="0">
                <a:solidFill>
                  <a:schemeClr val="accent1"/>
                </a:solidFill>
              </a:rPr>
              <a:t>FINDINGS BASED ON AGE GROUP </a:t>
            </a:r>
          </a:p>
        </p:txBody>
      </p:sp>
    </p:spTree>
    <p:extLst>
      <p:ext uri="{BB962C8B-B14F-4D97-AF65-F5344CB8AC3E}">
        <p14:creationId xmlns:p14="http://schemas.microsoft.com/office/powerpoint/2010/main" val="20505355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7E76A-E518-AA25-1EF4-61A6E7355C6A}"/>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141976C-1783-ED6F-DA7B-553356A42D05}"/>
              </a:ext>
            </a:extLst>
          </p:cNvPr>
          <p:cNvGraphicFramePr>
            <a:graphicFrameLocks/>
          </p:cNvGraphicFramePr>
          <p:nvPr>
            <p:extLst>
              <p:ext uri="{D42A27DB-BD31-4B8C-83A1-F6EECF244321}">
                <p14:modId xmlns:p14="http://schemas.microsoft.com/office/powerpoint/2010/main" val="901836574"/>
              </p:ext>
            </p:extLst>
          </p:nvPr>
        </p:nvGraphicFramePr>
        <p:xfrm>
          <a:off x="463804" y="1915064"/>
          <a:ext cx="11264391" cy="469277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C8CB4BF4-2C5A-F5C3-A9C4-5C407247021E}"/>
              </a:ext>
            </a:extLst>
          </p:cNvPr>
          <p:cNvSpPr>
            <a:spLocks noGrp="1"/>
          </p:cNvSpPr>
          <p:nvPr>
            <p:ph type="title"/>
          </p:nvPr>
        </p:nvSpPr>
        <p:spPr>
          <a:xfrm>
            <a:off x="463804" y="719528"/>
            <a:ext cx="11264392" cy="924774"/>
          </a:xfrm>
        </p:spPr>
        <p:txBody>
          <a:bodyPr>
            <a:noAutofit/>
          </a:bodyPr>
          <a:lstStyle/>
          <a:p>
            <a:r>
              <a:rPr lang="en-US" sz="2000" b="1" u="sng" dirty="0"/>
              <a:t>Consumption OF ALCOHOL BEVERAGES THIS WINTER</a:t>
            </a:r>
            <a:br>
              <a:rPr lang="en-US" sz="2400" b="1" u="sng" dirty="0"/>
            </a:br>
            <a:r>
              <a:rPr lang="en-GB" sz="1800" b="1" cap="none" dirty="0"/>
              <a:t>Majority of the respondents aged 18-30 and 31-45 consumed Rum this winter.</a:t>
            </a:r>
            <a:br>
              <a:rPr lang="en-GB" sz="1800" b="1" cap="none" dirty="0"/>
            </a:br>
            <a:r>
              <a:rPr lang="en-US" sz="1800" cap="none" dirty="0"/>
              <a:t>Which category of alcohol beverages are you currently consuming this winter?</a:t>
            </a:r>
            <a:endParaRPr lang="en-US" sz="1800" cap="none" dirty="0">
              <a:latin typeface="+mn-lt"/>
            </a:endParaRPr>
          </a:p>
        </p:txBody>
      </p:sp>
      <p:sp>
        <p:nvSpPr>
          <p:cNvPr id="3" name="Speech Bubble: Rectangle 2">
            <a:extLst>
              <a:ext uri="{FF2B5EF4-FFF2-40B4-BE49-F238E27FC236}">
                <a16:creationId xmlns:a16="http://schemas.microsoft.com/office/drawing/2014/main" id="{4AFEB2D4-E0C0-3901-E009-B03DD5D304AB}"/>
              </a:ext>
            </a:extLst>
          </p:cNvPr>
          <p:cNvSpPr/>
          <p:nvPr/>
        </p:nvSpPr>
        <p:spPr>
          <a:xfrm>
            <a:off x="8575257" y="3201605"/>
            <a:ext cx="2148598" cy="693208"/>
          </a:xfrm>
          <a:prstGeom prst="wedgeRectCallout">
            <a:avLst>
              <a:gd name="adj1" fmla="val 20236"/>
              <a:gd name="adj2" fmla="val -15133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98% of the respondents  aged 31-45 consumed Rum this winter</a:t>
            </a:r>
          </a:p>
        </p:txBody>
      </p:sp>
    </p:spTree>
    <p:extLst>
      <p:ext uri="{BB962C8B-B14F-4D97-AF65-F5344CB8AC3E}">
        <p14:creationId xmlns:p14="http://schemas.microsoft.com/office/powerpoint/2010/main" val="1144303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28585-76B5-E33C-C276-BD3D78CE9082}"/>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ED82B16F-7B02-4BDF-1276-C91B51D12BEC}"/>
              </a:ext>
            </a:extLst>
          </p:cNvPr>
          <p:cNvGraphicFramePr>
            <a:graphicFrameLocks/>
          </p:cNvGraphicFramePr>
          <p:nvPr>
            <p:extLst>
              <p:ext uri="{D42A27DB-BD31-4B8C-83A1-F6EECF244321}">
                <p14:modId xmlns:p14="http://schemas.microsoft.com/office/powerpoint/2010/main" val="3966208795"/>
              </p:ext>
            </p:extLst>
          </p:nvPr>
        </p:nvGraphicFramePr>
        <p:xfrm>
          <a:off x="463802" y="1888761"/>
          <a:ext cx="5632198" cy="426508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C9F33476-A75E-D7A1-CDCD-A0522121425E}"/>
              </a:ext>
            </a:extLst>
          </p:cNvPr>
          <p:cNvSpPr>
            <a:spLocks noGrp="1"/>
          </p:cNvSpPr>
          <p:nvPr>
            <p:ph type="title"/>
          </p:nvPr>
        </p:nvSpPr>
        <p:spPr>
          <a:xfrm>
            <a:off x="463802" y="767294"/>
            <a:ext cx="11264392" cy="864937"/>
          </a:xfrm>
        </p:spPr>
        <p:txBody>
          <a:bodyPr>
            <a:noAutofit/>
          </a:bodyPr>
          <a:lstStyle/>
          <a:p>
            <a:r>
              <a:rPr lang="en-US" sz="2000" b="1" u="sng" dirty="0"/>
              <a:t>consumption of alcohol beverages THIS WINTER VS LAST WINTER </a:t>
            </a:r>
            <a:br>
              <a:rPr lang="en-US" sz="2400" b="1" u="sng" dirty="0"/>
            </a:br>
            <a:r>
              <a:rPr lang="en-US" sz="1800" b="1" cap="none" dirty="0"/>
              <a:t>Preferences of respondents aged 18-30 for Beer</a:t>
            </a:r>
            <a:r>
              <a:rPr lang="en-GB" sz="1800" b="1" cap="none" dirty="0"/>
              <a:t> are high this winter and last winter. Whereas, preferences of respondents aged 31-45 for Rum are high this winter and last winter.</a:t>
            </a:r>
            <a:endParaRPr lang="en-US" sz="1800" cap="none" dirty="0">
              <a:latin typeface="+mn-lt"/>
            </a:endParaRPr>
          </a:p>
        </p:txBody>
      </p:sp>
      <p:sp>
        <p:nvSpPr>
          <p:cNvPr id="3" name="Speech Bubble: Rectangle 2">
            <a:extLst>
              <a:ext uri="{FF2B5EF4-FFF2-40B4-BE49-F238E27FC236}">
                <a16:creationId xmlns:a16="http://schemas.microsoft.com/office/drawing/2014/main" id="{32E362E2-E9A6-A41A-9421-415E082271BE}"/>
              </a:ext>
            </a:extLst>
          </p:cNvPr>
          <p:cNvSpPr/>
          <p:nvPr/>
        </p:nvSpPr>
        <p:spPr>
          <a:xfrm>
            <a:off x="4231574" y="3597639"/>
            <a:ext cx="1644571" cy="1188073"/>
          </a:xfrm>
          <a:prstGeom prst="wedgeRectCallout">
            <a:avLst>
              <a:gd name="adj1" fmla="val 33909"/>
              <a:gd name="adj2" fmla="val -9077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88% of the respondents aged 18-30 have consumed Beer last winter</a:t>
            </a:r>
          </a:p>
        </p:txBody>
      </p:sp>
      <p:sp>
        <p:nvSpPr>
          <p:cNvPr id="7" name="TextBox 6">
            <a:extLst>
              <a:ext uri="{FF2B5EF4-FFF2-40B4-BE49-F238E27FC236}">
                <a16:creationId xmlns:a16="http://schemas.microsoft.com/office/drawing/2014/main" id="{FAF00109-41A9-5756-D720-49ECAC876896}"/>
              </a:ext>
            </a:extLst>
          </p:cNvPr>
          <p:cNvSpPr txBox="1"/>
          <p:nvPr/>
        </p:nvSpPr>
        <p:spPr>
          <a:xfrm>
            <a:off x="463802" y="6318582"/>
            <a:ext cx="11264392" cy="369332"/>
          </a:xfrm>
          <a:prstGeom prst="rect">
            <a:avLst/>
          </a:prstGeom>
          <a:noFill/>
          <a:ln>
            <a:solidFill>
              <a:schemeClr val="accent1"/>
            </a:solidFill>
          </a:ln>
        </p:spPr>
        <p:txBody>
          <a:bodyPr wrap="square" rtlCol="0">
            <a:spAutoFit/>
          </a:bodyPr>
          <a:lstStyle/>
          <a:p>
            <a:r>
              <a:rPr lang="en-US" dirty="0"/>
              <a:t>Note: This winter refers to Nov, Dec, Jan 2025/26 and Last winter refers to Nov, Dec, Jan 2024/25</a:t>
            </a:r>
          </a:p>
        </p:txBody>
      </p:sp>
      <p:graphicFrame>
        <p:nvGraphicFramePr>
          <p:cNvPr id="6" name="Chart 5">
            <a:extLst>
              <a:ext uri="{FF2B5EF4-FFF2-40B4-BE49-F238E27FC236}">
                <a16:creationId xmlns:a16="http://schemas.microsoft.com/office/drawing/2014/main" id="{7757E89E-4E5C-C090-217E-9A08B8C56429}"/>
              </a:ext>
            </a:extLst>
          </p:cNvPr>
          <p:cNvGraphicFramePr>
            <a:graphicFrameLocks/>
          </p:cNvGraphicFramePr>
          <p:nvPr>
            <p:extLst>
              <p:ext uri="{D42A27DB-BD31-4B8C-83A1-F6EECF244321}">
                <p14:modId xmlns:p14="http://schemas.microsoft.com/office/powerpoint/2010/main" val="71870302"/>
              </p:ext>
            </p:extLst>
          </p:nvPr>
        </p:nvGraphicFramePr>
        <p:xfrm>
          <a:off x="6210922" y="1888761"/>
          <a:ext cx="5517274" cy="426508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890072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5516D-0997-39F2-C0F2-D0CD2E287387}"/>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F67853A6-8572-A0B4-F841-ECC434DBE75D}"/>
              </a:ext>
            </a:extLst>
          </p:cNvPr>
          <p:cNvGraphicFramePr>
            <a:graphicFrameLocks/>
          </p:cNvGraphicFramePr>
          <p:nvPr>
            <p:extLst>
              <p:ext uri="{D42A27DB-BD31-4B8C-83A1-F6EECF244321}">
                <p14:modId xmlns:p14="http://schemas.microsoft.com/office/powerpoint/2010/main" val="3814101540"/>
              </p:ext>
            </p:extLst>
          </p:nvPr>
        </p:nvGraphicFramePr>
        <p:xfrm>
          <a:off x="463804" y="1843790"/>
          <a:ext cx="5632196" cy="458699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F522996-7986-114B-50AE-B6B030E0AF67}"/>
              </a:ext>
            </a:extLst>
          </p:cNvPr>
          <p:cNvSpPr>
            <a:spLocks noGrp="1"/>
          </p:cNvSpPr>
          <p:nvPr>
            <p:ph type="title"/>
          </p:nvPr>
        </p:nvSpPr>
        <p:spPr>
          <a:xfrm>
            <a:off x="463804" y="734518"/>
            <a:ext cx="11264392" cy="946100"/>
          </a:xfrm>
        </p:spPr>
        <p:txBody>
          <a:bodyPr>
            <a:noAutofit/>
          </a:bodyPr>
          <a:lstStyle/>
          <a:p>
            <a:r>
              <a:rPr lang="en-US" sz="2000" b="1" u="sng" dirty="0"/>
              <a:t>most Consumed ALCOHOL BEVERAGE category THIS WINTER</a:t>
            </a:r>
            <a:br>
              <a:rPr lang="en-US" sz="2400" b="1" u="sng" dirty="0"/>
            </a:br>
            <a:r>
              <a:rPr lang="en-GB" sz="1400" b="1" cap="none" dirty="0"/>
              <a:t>Majority of the respondents aged 18-30 consumed Beer as their first most consumed alcohol this winter. Whereas, majority of respondents aged 31-45 consumed Rum as their first most consumed alcohol this winter.</a:t>
            </a:r>
            <a:br>
              <a:rPr lang="en-GB" sz="1400" b="1" cap="none" dirty="0"/>
            </a:br>
            <a:r>
              <a:rPr lang="en-US" sz="1400" cap="none" dirty="0"/>
              <a:t>Which category of alcohol beverages is most consumed during this winter? Kindly rank from 1 to 6 where 1 as highly consumed and 6 as least consumed.</a:t>
            </a:r>
            <a:endParaRPr lang="en-US" sz="1800" cap="none" dirty="0">
              <a:latin typeface="+mn-lt"/>
            </a:endParaRPr>
          </a:p>
        </p:txBody>
      </p:sp>
      <p:sp>
        <p:nvSpPr>
          <p:cNvPr id="3" name="Speech Bubble: Rectangle 2">
            <a:extLst>
              <a:ext uri="{FF2B5EF4-FFF2-40B4-BE49-F238E27FC236}">
                <a16:creationId xmlns:a16="http://schemas.microsoft.com/office/drawing/2014/main" id="{D745EB36-2BE9-57D0-C0D6-37E51847BA35}"/>
              </a:ext>
            </a:extLst>
          </p:cNvPr>
          <p:cNvSpPr/>
          <p:nvPr/>
        </p:nvSpPr>
        <p:spPr>
          <a:xfrm>
            <a:off x="2309918" y="2233534"/>
            <a:ext cx="2785846" cy="824460"/>
          </a:xfrm>
          <a:prstGeom prst="wedgeRectCallout">
            <a:avLst>
              <a:gd name="adj1" fmla="val -67469"/>
              <a:gd name="adj2" fmla="val -3598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73% of the respondents aged 18-30 mostly consumed Beer as their first most consumed alcohol this winter</a:t>
            </a:r>
          </a:p>
        </p:txBody>
      </p:sp>
      <p:graphicFrame>
        <p:nvGraphicFramePr>
          <p:cNvPr id="5" name="Chart 4">
            <a:extLst>
              <a:ext uri="{FF2B5EF4-FFF2-40B4-BE49-F238E27FC236}">
                <a16:creationId xmlns:a16="http://schemas.microsoft.com/office/drawing/2014/main" id="{F9AE321B-F0B1-00D1-0E95-1B7255D02AEA}"/>
              </a:ext>
            </a:extLst>
          </p:cNvPr>
          <p:cNvGraphicFramePr>
            <a:graphicFrameLocks/>
          </p:cNvGraphicFramePr>
          <p:nvPr>
            <p:extLst>
              <p:ext uri="{D42A27DB-BD31-4B8C-83A1-F6EECF244321}">
                <p14:modId xmlns:p14="http://schemas.microsoft.com/office/powerpoint/2010/main" val="593697866"/>
              </p:ext>
            </p:extLst>
          </p:nvPr>
        </p:nvGraphicFramePr>
        <p:xfrm>
          <a:off x="6220918" y="1843790"/>
          <a:ext cx="5507278" cy="458699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756418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29B2F-6AED-592F-C809-A6B7B82C22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0EFE31-8832-2E1C-4976-2CE61715B11A}"/>
              </a:ext>
            </a:extLst>
          </p:cNvPr>
          <p:cNvSpPr>
            <a:spLocks noGrp="1"/>
          </p:cNvSpPr>
          <p:nvPr>
            <p:ph type="title"/>
          </p:nvPr>
        </p:nvSpPr>
        <p:spPr>
          <a:xfrm>
            <a:off x="463803" y="652504"/>
            <a:ext cx="11264392" cy="919109"/>
          </a:xfrm>
        </p:spPr>
        <p:txBody>
          <a:bodyPr>
            <a:noAutofit/>
          </a:bodyPr>
          <a:lstStyle/>
          <a:p>
            <a:r>
              <a:rPr lang="en-US" sz="1800" b="1" u="sng" dirty="0"/>
              <a:t>FIRST most Consumed ALCOHOL BEVERAGE category this WINTER vs last winter</a:t>
            </a:r>
            <a:br>
              <a:rPr lang="en-US" sz="3600" b="1" u="sng" dirty="0"/>
            </a:br>
            <a:r>
              <a:rPr lang="en-GB" sz="1800" b="1" cap="none" dirty="0"/>
              <a:t>Among the age group 18-30, Rum dominates as the first most consumed alcohol beverage last winter and among the age group 31-45, Rum dominates as the first most consumed alcohol beverage this winter.</a:t>
            </a:r>
            <a:endParaRPr lang="en-US" sz="1600" cap="none" dirty="0">
              <a:latin typeface="+mn-lt"/>
            </a:endParaRPr>
          </a:p>
        </p:txBody>
      </p:sp>
      <p:sp>
        <p:nvSpPr>
          <p:cNvPr id="3" name="Speech Bubble: Rectangle 2">
            <a:extLst>
              <a:ext uri="{FF2B5EF4-FFF2-40B4-BE49-F238E27FC236}">
                <a16:creationId xmlns:a16="http://schemas.microsoft.com/office/drawing/2014/main" id="{F2F6CDEF-AF7E-7D47-8AE0-ECF26CBC9517}"/>
              </a:ext>
            </a:extLst>
          </p:cNvPr>
          <p:cNvSpPr/>
          <p:nvPr/>
        </p:nvSpPr>
        <p:spPr>
          <a:xfrm>
            <a:off x="5853789" y="2218545"/>
            <a:ext cx="2101384" cy="1330377"/>
          </a:xfrm>
          <a:prstGeom prst="wedgeRectCallout">
            <a:avLst>
              <a:gd name="adj1" fmla="val -76064"/>
              <a:gd name="adj2" fmla="val -1956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77% of the respondents aged 31-45 consumed Beer as their first most consumed alcohol last winter</a:t>
            </a:r>
          </a:p>
        </p:txBody>
      </p:sp>
      <p:graphicFrame>
        <p:nvGraphicFramePr>
          <p:cNvPr id="4" name="Chart 3">
            <a:extLst>
              <a:ext uri="{FF2B5EF4-FFF2-40B4-BE49-F238E27FC236}">
                <a16:creationId xmlns:a16="http://schemas.microsoft.com/office/drawing/2014/main" id="{6EACA4FA-6799-ED03-D5F9-C49FF6E66F89}"/>
              </a:ext>
            </a:extLst>
          </p:cNvPr>
          <p:cNvGraphicFramePr>
            <a:graphicFrameLocks/>
          </p:cNvGraphicFramePr>
          <p:nvPr>
            <p:extLst>
              <p:ext uri="{D42A27DB-BD31-4B8C-83A1-F6EECF244321}">
                <p14:modId xmlns:p14="http://schemas.microsoft.com/office/powerpoint/2010/main" val="3940839468"/>
              </p:ext>
            </p:extLst>
          </p:nvPr>
        </p:nvGraphicFramePr>
        <p:xfrm>
          <a:off x="463803" y="1843790"/>
          <a:ext cx="11264391" cy="46019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813860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0B72B-768D-04E2-5453-F36EBA1CF018}"/>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C42D8427-4E3D-1680-5F95-B08856FF5FE0}"/>
              </a:ext>
            </a:extLst>
          </p:cNvPr>
          <p:cNvGraphicFramePr>
            <a:graphicFrameLocks/>
          </p:cNvGraphicFramePr>
          <p:nvPr>
            <p:extLst>
              <p:ext uri="{D42A27DB-BD31-4B8C-83A1-F6EECF244321}">
                <p14:modId xmlns:p14="http://schemas.microsoft.com/office/powerpoint/2010/main" val="403608899"/>
              </p:ext>
            </p:extLst>
          </p:nvPr>
        </p:nvGraphicFramePr>
        <p:xfrm>
          <a:off x="463803" y="1918741"/>
          <a:ext cx="11264392" cy="475188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57A6FA37-17C6-221B-2F5F-6D92FEF2F9C0}"/>
              </a:ext>
            </a:extLst>
          </p:cNvPr>
          <p:cNvSpPr>
            <a:spLocks noGrp="1"/>
          </p:cNvSpPr>
          <p:nvPr>
            <p:ph type="title"/>
          </p:nvPr>
        </p:nvSpPr>
        <p:spPr>
          <a:xfrm>
            <a:off x="463803" y="719528"/>
            <a:ext cx="11264392" cy="859148"/>
          </a:xfrm>
        </p:spPr>
        <p:txBody>
          <a:bodyPr>
            <a:noAutofit/>
          </a:bodyPr>
          <a:lstStyle/>
          <a:p>
            <a:r>
              <a:rPr lang="en-US" sz="1800" b="1" u="sng" dirty="0"/>
              <a:t>Second most Consumed ALCOHOL BEVERAGE category this WINTER vs last winter</a:t>
            </a:r>
            <a:br>
              <a:rPr lang="en-US" sz="3600" b="1" u="sng" dirty="0"/>
            </a:br>
            <a:r>
              <a:rPr lang="en-GB" sz="1600" b="1" cap="none" dirty="0"/>
              <a:t>Among the age group 18-30, Rum dominates as the second most consumed alcohol beverage in both winters. Whereas, among the age group 31-45, Whisky dominates as the second most consumed alcohol beverage in both winters.</a:t>
            </a:r>
            <a:endParaRPr lang="en-US" sz="1600" cap="none" dirty="0">
              <a:latin typeface="+mn-lt"/>
            </a:endParaRPr>
          </a:p>
        </p:txBody>
      </p:sp>
      <p:sp>
        <p:nvSpPr>
          <p:cNvPr id="3" name="Speech Bubble: Rectangle 2">
            <a:extLst>
              <a:ext uri="{FF2B5EF4-FFF2-40B4-BE49-F238E27FC236}">
                <a16:creationId xmlns:a16="http://schemas.microsoft.com/office/drawing/2014/main" id="{270F2B4F-BC5D-80CE-4227-21BF0F526190}"/>
              </a:ext>
            </a:extLst>
          </p:cNvPr>
          <p:cNvSpPr/>
          <p:nvPr/>
        </p:nvSpPr>
        <p:spPr>
          <a:xfrm>
            <a:off x="6738209" y="1918741"/>
            <a:ext cx="2540702" cy="1120514"/>
          </a:xfrm>
          <a:prstGeom prst="wedgeRectCallout">
            <a:avLst>
              <a:gd name="adj1" fmla="val -76064"/>
              <a:gd name="adj2" fmla="val -1956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40% of the respondents aged 18-30 consumed Rum as their second most consumed alcohol last winter</a:t>
            </a:r>
          </a:p>
        </p:txBody>
      </p:sp>
    </p:spTree>
    <p:extLst>
      <p:ext uri="{BB962C8B-B14F-4D97-AF65-F5344CB8AC3E}">
        <p14:creationId xmlns:p14="http://schemas.microsoft.com/office/powerpoint/2010/main" val="2769935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6FB3B-6B31-44D5-F478-507A69CB3EF7}"/>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64D2464F-B4C8-137A-2DB5-CDAAE68C3526}"/>
              </a:ext>
            </a:extLst>
          </p:cNvPr>
          <p:cNvGraphicFramePr>
            <a:graphicFrameLocks/>
          </p:cNvGraphicFramePr>
          <p:nvPr>
            <p:extLst>
              <p:ext uri="{D42A27DB-BD31-4B8C-83A1-F6EECF244321}">
                <p14:modId xmlns:p14="http://schemas.microsoft.com/office/powerpoint/2010/main" val="2119717630"/>
              </p:ext>
            </p:extLst>
          </p:nvPr>
        </p:nvGraphicFramePr>
        <p:xfrm>
          <a:off x="463799" y="1888760"/>
          <a:ext cx="11264391" cy="467693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9B333A3F-22FB-1137-5325-5B1A2DD4645A}"/>
              </a:ext>
            </a:extLst>
          </p:cNvPr>
          <p:cNvSpPr>
            <a:spLocks noGrp="1"/>
          </p:cNvSpPr>
          <p:nvPr>
            <p:ph type="title"/>
          </p:nvPr>
        </p:nvSpPr>
        <p:spPr>
          <a:xfrm>
            <a:off x="463799" y="734518"/>
            <a:ext cx="11264392" cy="963669"/>
          </a:xfrm>
        </p:spPr>
        <p:txBody>
          <a:bodyPr>
            <a:noAutofit/>
          </a:bodyPr>
          <a:lstStyle/>
          <a:p>
            <a:r>
              <a:rPr lang="en-US" sz="2000" b="1" u="sng" dirty="0"/>
              <a:t>Change in frequency of alcohol consumption compared to last winter</a:t>
            </a:r>
            <a:br>
              <a:rPr lang="en-US" sz="3600" b="1" u="sng" dirty="0"/>
            </a:br>
            <a:r>
              <a:rPr lang="en-GB" sz="1400" b="1" cap="none" dirty="0"/>
              <a:t>Majority of the respondents from both the age groups 18-30 and 31-45 reported decrease in frequency of alcohol consumption compared to last winter.</a:t>
            </a:r>
            <a:br>
              <a:rPr lang="en-GB" sz="1400" b="1" cap="none" dirty="0"/>
            </a:br>
            <a:r>
              <a:rPr lang="en-US" sz="1400" cap="none" dirty="0"/>
              <a:t>Compared to last winter, has your frequency of alcohol consumption increased, decreased or remains the same this winter? .</a:t>
            </a:r>
            <a:endParaRPr lang="en-US" sz="1800" cap="none" dirty="0">
              <a:latin typeface="+mn-lt"/>
            </a:endParaRPr>
          </a:p>
        </p:txBody>
      </p:sp>
      <p:sp>
        <p:nvSpPr>
          <p:cNvPr id="3" name="Speech Bubble: Rectangle 2">
            <a:extLst>
              <a:ext uri="{FF2B5EF4-FFF2-40B4-BE49-F238E27FC236}">
                <a16:creationId xmlns:a16="http://schemas.microsoft.com/office/drawing/2014/main" id="{5E4FBD14-A2DA-9C6D-FF2E-7C2C8813FF36}"/>
              </a:ext>
            </a:extLst>
          </p:cNvPr>
          <p:cNvSpPr/>
          <p:nvPr/>
        </p:nvSpPr>
        <p:spPr>
          <a:xfrm>
            <a:off x="2820690" y="2132707"/>
            <a:ext cx="2163953" cy="1296293"/>
          </a:xfrm>
          <a:prstGeom prst="wedgeRectCallout">
            <a:avLst>
              <a:gd name="adj1" fmla="val -22440"/>
              <a:gd name="adj2" fmla="val 84765"/>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10% of the respondents aged 31-45 reported an increase in frequency of alcohol consumption compared to last winter</a:t>
            </a:r>
          </a:p>
        </p:txBody>
      </p:sp>
    </p:spTree>
    <p:extLst>
      <p:ext uri="{BB962C8B-B14F-4D97-AF65-F5344CB8AC3E}">
        <p14:creationId xmlns:p14="http://schemas.microsoft.com/office/powerpoint/2010/main" val="3208847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E38E9-FAF4-4F8C-283F-965C1E17BA51}"/>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5512760A-3F83-FE54-FD2A-E27993BFC04F}"/>
              </a:ext>
            </a:extLst>
          </p:cNvPr>
          <p:cNvGraphicFramePr>
            <a:graphicFrameLocks/>
          </p:cNvGraphicFramePr>
          <p:nvPr>
            <p:extLst>
              <p:ext uri="{D42A27DB-BD31-4B8C-83A1-F6EECF244321}">
                <p14:modId xmlns:p14="http://schemas.microsoft.com/office/powerpoint/2010/main" val="4020725941"/>
              </p:ext>
            </p:extLst>
          </p:nvPr>
        </p:nvGraphicFramePr>
        <p:xfrm>
          <a:off x="463804" y="1813810"/>
          <a:ext cx="11264391" cy="479685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04257D46-B238-BDF3-143C-3D50F76771F1}"/>
              </a:ext>
            </a:extLst>
          </p:cNvPr>
          <p:cNvSpPr>
            <a:spLocks noGrp="1"/>
          </p:cNvSpPr>
          <p:nvPr>
            <p:ph type="title"/>
          </p:nvPr>
        </p:nvSpPr>
        <p:spPr>
          <a:xfrm>
            <a:off x="463804" y="554637"/>
            <a:ext cx="11264392" cy="1112336"/>
          </a:xfrm>
        </p:spPr>
        <p:txBody>
          <a:bodyPr>
            <a:noAutofit/>
          </a:bodyPr>
          <a:lstStyle/>
          <a:p>
            <a:r>
              <a:rPr lang="en-US" sz="2000" b="1" u="sng" dirty="0"/>
              <a:t>REASONS FOR increase in frequency of alcohol consumption</a:t>
            </a:r>
            <a:br>
              <a:rPr lang="en-US" sz="3600" b="1" u="sng" dirty="0"/>
            </a:br>
            <a:r>
              <a:rPr lang="en-GB" sz="1400" b="1" cap="none" dirty="0"/>
              <a:t>Majority of the respondents from the age group 18-30 reported an increase in frequency of alcohol consumption due to increase in gatherings. Whereas, majority of respondents aged 31-45 reported due to weather influence.</a:t>
            </a:r>
            <a:br>
              <a:rPr lang="en-GB" sz="1400" b="1" cap="none" dirty="0"/>
            </a:br>
            <a:r>
              <a:rPr lang="en-GB" sz="1400" cap="none" dirty="0"/>
              <a:t>Why has your frequency of alcohol consumption increased?</a:t>
            </a:r>
            <a:endParaRPr lang="en-US" sz="1400" cap="none" dirty="0">
              <a:latin typeface="+mn-lt"/>
            </a:endParaRPr>
          </a:p>
        </p:txBody>
      </p:sp>
      <p:sp>
        <p:nvSpPr>
          <p:cNvPr id="9" name="Speech Bubble: Rectangle 8">
            <a:extLst>
              <a:ext uri="{FF2B5EF4-FFF2-40B4-BE49-F238E27FC236}">
                <a16:creationId xmlns:a16="http://schemas.microsoft.com/office/drawing/2014/main" id="{A60CFF62-DA2C-586E-14AF-C53E9362FB4E}"/>
              </a:ext>
            </a:extLst>
          </p:cNvPr>
          <p:cNvSpPr/>
          <p:nvPr/>
        </p:nvSpPr>
        <p:spPr>
          <a:xfrm>
            <a:off x="8814216" y="4047344"/>
            <a:ext cx="2713220" cy="1588957"/>
          </a:xfrm>
          <a:prstGeom prst="wedgeRectCallout">
            <a:avLst>
              <a:gd name="adj1" fmla="val -5234"/>
              <a:gd name="adj2" fmla="val -9925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10% of the respondents whose frequency of alcohol consumption has increased, 41% aged 31-45 stated due to weather influence</a:t>
            </a:r>
          </a:p>
        </p:txBody>
      </p:sp>
    </p:spTree>
    <p:extLst>
      <p:ext uri="{BB962C8B-B14F-4D97-AF65-F5344CB8AC3E}">
        <p14:creationId xmlns:p14="http://schemas.microsoft.com/office/powerpoint/2010/main" val="2390787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5557A-2608-A7AF-BEA6-46C04DDA6E43}"/>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EBD5A4AD-F229-F2BB-6784-5697406A4F1C}"/>
              </a:ext>
            </a:extLst>
          </p:cNvPr>
          <p:cNvGraphicFramePr>
            <a:graphicFrameLocks/>
          </p:cNvGraphicFramePr>
          <p:nvPr>
            <p:extLst>
              <p:ext uri="{D42A27DB-BD31-4B8C-83A1-F6EECF244321}">
                <p14:modId xmlns:p14="http://schemas.microsoft.com/office/powerpoint/2010/main" val="4256093096"/>
              </p:ext>
            </p:extLst>
          </p:nvPr>
        </p:nvGraphicFramePr>
        <p:xfrm>
          <a:off x="463803" y="1828801"/>
          <a:ext cx="11264391" cy="479685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47CF3EBA-AB61-FFE3-D406-32510F256756}"/>
              </a:ext>
            </a:extLst>
          </p:cNvPr>
          <p:cNvSpPr>
            <a:spLocks noGrp="1"/>
          </p:cNvSpPr>
          <p:nvPr>
            <p:ph type="title"/>
          </p:nvPr>
        </p:nvSpPr>
        <p:spPr>
          <a:xfrm>
            <a:off x="463803" y="584616"/>
            <a:ext cx="11264392" cy="1063056"/>
          </a:xfrm>
        </p:spPr>
        <p:txBody>
          <a:bodyPr>
            <a:noAutofit/>
          </a:bodyPr>
          <a:lstStyle/>
          <a:p>
            <a:r>
              <a:rPr lang="en-US" sz="2000" b="1" u="sng" dirty="0"/>
              <a:t>REASONS FOR decrease in alcohol consumption frequency</a:t>
            </a:r>
            <a:br>
              <a:rPr lang="en-US" sz="3600" b="1" u="sng" dirty="0"/>
            </a:br>
            <a:r>
              <a:rPr lang="en-GB" sz="1400" b="1" cap="none" dirty="0"/>
              <a:t>Majority of the respondents from both the age groups 18-30 and 31-45 reported a decrease in alcohol consumption frequency due to health-related reasons.</a:t>
            </a:r>
            <a:br>
              <a:rPr lang="en-GB" sz="1400" b="1" cap="none" dirty="0"/>
            </a:br>
            <a:r>
              <a:rPr lang="en-GB" sz="1400" cap="none" dirty="0"/>
              <a:t>Why has your frequency of alcohol consumption decreased?</a:t>
            </a:r>
            <a:endParaRPr lang="en-US" sz="1800" cap="none" dirty="0">
              <a:latin typeface="+mn-lt"/>
            </a:endParaRPr>
          </a:p>
        </p:txBody>
      </p:sp>
      <p:sp>
        <p:nvSpPr>
          <p:cNvPr id="9" name="Speech Bubble: Rectangle 8">
            <a:extLst>
              <a:ext uri="{FF2B5EF4-FFF2-40B4-BE49-F238E27FC236}">
                <a16:creationId xmlns:a16="http://schemas.microsoft.com/office/drawing/2014/main" id="{7E878E32-F370-C807-0009-B1ED2F8CA762}"/>
              </a:ext>
            </a:extLst>
          </p:cNvPr>
          <p:cNvSpPr/>
          <p:nvPr/>
        </p:nvSpPr>
        <p:spPr>
          <a:xfrm>
            <a:off x="9299976" y="3129564"/>
            <a:ext cx="2199297" cy="1832180"/>
          </a:xfrm>
          <a:prstGeom prst="wedgeRectCallout">
            <a:avLst>
              <a:gd name="adj1" fmla="val 30962"/>
              <a:gd name="adj2" fmla="val -88311"/>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22% of the respondents whose frequency of alcohol consumption has decreased, 42% aged 31-45 reported health-related reasons</a:t>
            </a:r>
          </a:p>
        </p:txBody>
      </p:sp>
    </p:spTree>
    <p:extLst>
      <p:ext uri="{BB962C8B-B14F-4D97-AF65-F5344CB8AC3E}">
        <p14:creationId xmlns:p14="http://schemas.microsoft.com/office/powerpoint/2010/main" val="18682885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BB4B3-648C-5C82-036C-CDA44743B1E8}"/>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617F3D78-B113-FFF8-CF23-F451B31229D2}"/>
              </a:ext>
            </a:extLst>
          </p:cNvPr>
          <p:cNvGraphicFramePr>
            <a:graphicFrameLocks/>
          </p:cNvGraphicFramePr>
          <p:nvPr>
            <p:extLst>
              <p:ext uri="{D42A27DB-BD31-4B8C-83A1-F6EECF244321}">
                <p14:modId xmlns:p14="http://schemas.microsoft.com/office/powerpoint/2010/main" val="4014137129"/>
              </p:ext>
            </p:extLst>
          </p:nvPr>
        </p:nvGraphicFramePr>
        <p:xfrm>
          <a:off x="463803" y="1873770"/>
          <a:ext cx="11264391" cy="473689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AFE4DAFA-0F50-5FBF-9EF8-4E64DA9A92B3}"/>
              </a:ext>
            </a:extLst>
          </p:cNvPr>
          <p:cNvSpPr>
            <a:spLocks noGrp="1"/>
          </p:cNvSpPr>
          <p:nvPr>
            <p:ph type="title"/>
          </p:nvPr>
        </p:nvSpPr>
        <p:spPr>
          <a:xfrm>
            <a:off x="463803" y="898652"/>
            <a:ext cx="11264392" cy="745016"/>
          </a:xfrm>
        </p:spPr>
        <p:txBody>
          <a:bodyPr>
            <a:noAutofit/>
          </a:bodyPr>
          <a:lstStyle/>
          <a:p>
            <a:r>
              <a:rPr lang="en-US" sz="2000" b="1" u="sng" dirty="0"/>
              <a:t>REASONS FOR NO CHANGE in frequency of alcohol consumption</a:t>
            </a:r>
            <a:br>
              <a:rPr lang="en-US" sz="3600" b="1" u="sng" dirty="0"/>
            </a:br>
            <a:r>
              <a:rPr lang="en-GB" sz="1400" b="1" cap="none" dirty="0"/>
              <a:t>Majority of the respondents from both the age groups 18-30 and 31-45 reported no change in alcohol consumption frequency due to consistent consumption.</a:t>
            </a:r>
            <a:br>
              <a:rPr lang="en-GB" sz="1400" b="1" cap="none" dirty="0"/>
            </a:br>
            <a:r>
              <a:rPr lang="en-GB" sz="1400" cap="none" dirty="0"/>
              <a:t>Why has your frequency of alcohol consumption remained the same?</a:t>
            </a:r>
            <a:endParaRPr lang="en-US" sz="1800" cap="none" dirty="0">
              <a:latin typeface="+mn-lt"/>
            </a:endParaRPr>
          </a:p>
        </p:txBody>
      </p:sp>
      <p:sp>
        <p:nvSpPr>
          <p:cNvPr id="4" name="Speech Bubble: Rectangle 3">
            <a:extLst>
              <a:ext uri="{FF2B5EF4-FFF2-40B4-BE49-F238E27FC236}">
                <a16:creationId xmlns:a16="http://schemas.microsoft.com/office/drawing/2014/main" id="{A223F9C5-BEEE-E420-49AB-6B5A8FE7AEFF}"/>
              </a:ext>
            </a:extLst>
          </p:cNvPr>
          <p:cNvSpPr/>
          <p:nvPr/>
        </p:nvSpPr>
        <p:spPr>
          <a:xfrm>
            <a:off x="3620571" y="2038661"/>
            <a:ext cx="3199953" cy="1240435"/>
          </a:xfrm>
          <a:prstGeom prst="wedgeRectCallout">
            <a:avLst>
              <a:gd name="adj1" fmla="val -80911"/>
              <a:gd name="adj2" fmla="val -3171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18% of the respondents whose frequency of alcohol consumption has remained the same, 72% aged 18-30 reported due to consistent consumption</a:t>
            </a:r>
          </a:p>
        </p:txBody>
      </p:sp>
    </p:spTree>
    <p:extLst>
      <p:ext uri="{BB962C8B-B14F-4D97-AF65-F5344CB8AC3E}">
        <p14:creationId xmlns:p14="http://schemas.microsoft.com/office/powerpoint/2010/main" val="8817141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A141D-7866-9FAA-AD8F-2F4B3F2A5491}"/>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8118995-5212-58DA-1B5A-514E7727472F}"/>
              </a:ext>
            </a:extLst>
          </p:cNvPr>
          <p:cNvGraphicFramePr>
            <a:graphicFrameLocks/>
          </p:cNvGraphicFramePr>
          <p:nvPr>
            <p:extLst>
              <p:ext uri="{D42A27DB-BD31-4B8C-83A1-F6EECF244321}">
                <p14:modId xmlns:p14="http://schemas.microsoft.com/office/powerpoint/2010/main" val="470954319"/>
              </p:ext>
            </p:extLst>
          </p:nvPr>
        </p:nvGraphicFramePr>
        <p:xfrm>
          <a:off x="463802" y="1858780"/>
          <a:ext cx="11264392" cy="469192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45B63CD5-667D-4DCF-029D-EAE80D6993A9}"/>
              </a:ext>
            </a:extLst>
          </p:cNvPr>
          <p:cNvSpPr>
            <a:spLocks noGrp="1"/>
          </p:cNvSpPr>
          <p:nvPr>
            <p:ph type="title"/>
          </p:nvPr>
        </p:nvSpPr>
        <p:spPr>
          <a:xfrm>
            <a:off x="463802" y="952788"/>
            <a:ext cx="11264392" cy="745016"/>
          </a:xfrm>
        </p:spPr>
        <p:txBody>
          <a:bodyPr>
            <a:noAutofit/>
          </a:bodyPr>
          <a:lstStyle/>
          <a:p>
            <a:r>
              <a:rPr lang="en-US" sz="2000" b="1" u="sng" dirty="0"/>
              <a:t>Change in alcohol content in the beverages compared to last year</a:t>
            </a:r>
            <a:br>
              <a:rPr lang="en-US" sz="3200" b="1" u="sng" dirty="0"/>
            </a:br>
            <a:r>
              <a:rPr lang="en-GB" sz="1400" b="1" cap="none" dirty="0"/>
              <a:t>Majority of the respondents aged 18-30 and 31-45 reported no change in the alcohol content in the beverages they consume compared to last year.</a:t>
            </a:r>
            <a:br>
              <a:rPr lang="en-GB" sz="1400" b="1" cap="none" dirty="0"/>
            </a:br>
            <a:r>
              <a:rPr lang="en-US" sz="1400" cap="none" dirty="0"/>
              <a:t>Compared to last year, the concentration of alcohol (low vs high alcohol content in your alcohol beverages) has increased, decreased or remained the same? </a:t>
            </a:r>
            <a:endParaRPr lang="en-US" sz="1600" cap="none" dirty="0">
              <a:latin typeface="+mn-lt"/>
            </a:endParaRPr>
          </a:p>
        </p:txBody>
      </p:sp>
      <p:sp>
        <p:nvSpPr>
          <p:cNvPr id="3" name="Speech Bubble: Rectangle 2">
            <a:extLst>
              <a:ext uri="{FF2B5EF4-FFF2-40B4-BE49-F238E27FC236}">
                <a16:creationId xmlns:a16="http://schemas.microsoft.com/office/drawing/2014/main" id="{37E3984A-9D89-BEF4-549D-0EE86F752410}"/>
              </a:ext>
            </a:extLst>
          </p:cNvPr>
          <p:cNvSpPr/>
          <p:nvPr/>
        </p:nvSpPr>
        <p:spPr>
          <a:xfrm>
            <a:off x="2297076" y="2641608"/>
            <a:ext cx="2316353" cy="1574783"/>
          </a:xfrm>
          <a:prstGeom prst="wedgeRectCallout">
            <a:avLst>
              <a:gd name="adj1" fmla="val -1281"/>
              <a:gd name="adj2" fmla="val 8498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5% of the respondents aged 31-45 reported an increase in alcohol content in the beverages they consume compared to last year</a:t>
            </a:r>
          </a:p>
        </p:txBody>
      </p:sp>
    </p:spTree>
    <p:extLst>
      <p:ext uri="{BB962C8B-B14F-4D97-AF65-F5344CB8AC3E}">
        <p14:creationId xmlns:p14="http://schemas.microsoft.com/office/powerpoint/2010/main" val="23216932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7AC9D-92B6-2576-AB76-580DD0E951D9}"/>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590ABBF6-BF31-25FA-DBCD-630DEBDF3655}"/>
              </a:ext>
            </a:extLst>
          </p:cNvPr>
          <p:cNvGraphicFramePr>
            <a:graphicFrameLocks/>
          </p:cNvGraphicFramePr>
          <p:nvPr>
            <p:extLst>
              <p:ext uri="{D42A27DB-BD31-4B8C-83A1-F6EECF244321}">
                <p14:modId xmlns:p14="http://schemas.microsoft.com/office/powerpoint/2010/main" val="3447097703"/>
              </p:ext>
            </p:extLst>
          </p:nvPr>
        </p:nvGraphicFramePr>
        <p:xfrm>
          <a:off x="463804" y="1858780"/>
          <a:ext cx="11264392" cy="470691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AA5D9D4F-37A3-F273-7CD6-7D7F448DECC7}"/>
              </a:ext>
            </a:extLst>
          </p:cNvPr>
          <p:cNvSpPr>
            <a:spLocks noGrp="1"/>
          </p:cNvSpPr>
          <p:nvPr>
            <p:ph type="title"/>
          </p:nvPr>
        </p:nvSpPr>
        <p:spPr>
          <a:xfrm>
            <a:off x="463804" y="674557"/>
            <a:ext cx="11264392" cy="991320"/>
          </a:xfrm>
        </p:spPr>
        <p:txBody>
          <a:bodyPr>
            <a:noAutofit/>
          </a:bodyPr>
          <a:lstStyle/>
          <a:p>
            <a:r>
              <a:rPr lang="en-US" sz="2000" b="1" u="sng" dirty="0"/>
              <a:t>Reasons for INCREASE in alcohol content in the beverages</a:t>
            </a:r>
            <a:br>
              <a:rPr lang="en-US" sz="2000" b="1" u="sng" dirty="0"/>
            </a:br>
            <a:r>
              <a:rPr lang="en-GB" sz="1400" b="1" cap="none" dirty="0"/>
              <a:t>Majority of the respondents aged 18-30 and 31-45 reported an increase in alcohol content in the beverages due to preference for high-content alcohol.</a:t>
            </a:r>
            <a:br>
              <a:rPr lang="en-GB" sz="1400" b="1" cap="none" dirty="0"/>
            </a:br>
            <a:r>
              <a:rPr lang="en-US" sz="1400" cap="none" dirty="0"/>
              <a:t>Why has the alcohol concentration (low vs. high alcohol content) of the beverages you consume increased?</a:t>
            </a:r>
            <a:endParaRPr lang="en-US" sz="1600" cap="none" dirty="0">
              <a:latin typeface="+mn-lt"/>
            </a:endParaRPr>
          </a:p>
        </p:txBody>
      </p:sp>
      <p:sp>
        <p:nvSpPr>
          <p:cNvPr id="3" name="Speech Bubble: Rectangle 2">
            <a:extLst>
              <a:ext uri="{FF2B5EF4-FFF2-40B4-BE49-F238E27FC236}">
                <a16:creationId xmlns:a16="http://schemas.microsoft.com/office/drawing/2014/main" id="{10298B04-BF9E-C09E-B20D-91CDC7B066BD}"/>
              </a:ext>
            </a:extLst>
          </p:cNvPr>
          <p:cNvSpPr/>
          <p:nvPr/>
        </p:nvSpPr>
        <p:spPr>
          <a:xfrm>
            <a:off x="8304552" y="3597639"/>
            <a:ext cx="2878110" cy="1499016"/>
          </a:xfrm>
          <a:prstGeom prst="wedgeRectCallout">
            <a:avLst>
              <a:gd name="adj1" fmla="val 20623"/>
              <a:gd name="adj2" fmla="val -9488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5% of the respondents whose alcohol content in the beverages has increased, 58% aged 31-45 reported due to preference for high content alcohol</a:t>
            </a:r>
          </a:p>
        </p:txBody>
      </p:sp>
    </p:spTree>
    <p:extLst>
      <p:ext uri="{BB962C8B-B14F-4D97-AF65-F5344CB8AC3E}">
        <p14:creationId xmlns:p14="http://schemas.microsoft.com/office/powerpoint/2010/main" val="19733469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4F161-CFCB-A37E-2581-49A0744FD683}"/>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1193AA9F-4D4C-0C24-9A74-85D27E9207EF}"/>
              </a:ext>
            </a:extLst>
          </p:cNvPr>
          <p:cNvGraphicFramePr>
            <a:graphicFrameLocks/>
          </p:cNvGraphicFramePr>
          <p:nvPr>
            <p:extLst>
              <p:ext uri="{D42A27DB-BD31-4B8C-83A1-F6EECF244321}">
                <p14:modId xmlns:p14="http://schemas.microsoft.com/office/powerpoint/2010/main" val="614681547"/>
              </p:ext>
            </p:extLst>
          </p:nvPr>
        </p:nvGraphicFramePr>
        <p:xfrm>
          <a:off x="463801" y="1985731"/>
          <a:ext cx="11264392" cy="460994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17A06D71-1FF4-42D7-94C9-8E4B39EA9C4B}"/>
              </a:ext>
            </a:extLst>
          </p:cNvPr>
          <p:cNvSpPr>
            <a:spLocks noGrp="1"/>
          </p:cNvSpPr>
          <p:nvPr>
            <p:ph type="title"/>
          </p:nvPr>
        </p:nvSpPr>
        <p:spPr>
          <a:xfrm>
            <a:off x="463801" y="641224"/>
            <a:ext cx="11264392" cy="992704"/>
          </a:xfrm>
        </p:spPr>
        <p:txBody>
          <a:bodyPr>
            <a:noAutofit/>
          </a:bodyPr>
          <a:lstStyle/>
          <a:p>
            <a:r>
              <a:rPr lang="en-US" sz="2000" b="1" u="sng" dirty="0"/>
              <a:t>Reasons for </a:t>
            </a:r>
            <a:r>
              <a:rPr lang="en-US" sz="2000" b="1" u="sng" dirty="0" err="1"/>
              <a:t>deCREASE</a:t>
            </a:r>
            <a:r>
              <a:rPr lang="en-US" sz="2000" b="1" u="sng" dirty="0"/>
              <a:t> in alcohol content in the beverages</a:t>
            </a:r>
            <a:br>
              <a:rPr lang="en-US" sz="2000" b="1" u="sng" dirty="0"/>
            </a:br>
            <a:r>
              <a:rPr lang="en-GB" sz="1400" b="1" cap="none" dirty="0"/>
              <a:t>Majority of the respondents aged 18-30 and 31-45 reported a decrease in alcohol content in the beverages due to preference for low-content alcohol.</a:t>
            </a:r>
            <a:br>
              <a:rPr lang="en-GB" sz="1400" b="1" cap="none" dirty="0"/>
            </a:br>
            <a:r>
              <a:rPr lang="en-US" sz="1400" cap="none" dirty="0"/>
              <a:t>Why has the alcohol concentration (low vs. high alcohol content) of the beverages you consume decreased?</a:t>
            </a:r>
            <a:endParaRPr lang="en-US" sz="1600" cap="none" dirty="0">
              <a:latin typeface="+mn-lt"/>
            </a:endParaRPr>
          </a:p>
        </p:txBody>
      </p:sp>
      <p:sp>
        <p:nvSpPr>
          <p:cNvPr id="3" name="Speech Bubble: Rectangle 2">
            <a:extLst>
              <a:ext uri="{FF2B5EF4-FFF2-40B4-BE49-F238E27FC236}">
                <a16:creationId xmlns:a16="http://schemas.microsoft.com/office/drawing/2014/main" id="{DA60E89B-C034-C29B-CE50-F4204E0C76AF}"/>
              </a:ext>
            </a:extLst>
          </p:cNvPr>
          <p:cNvSpPr/>
          <p:nvPr/>
        </p:nvSpPr>
        <p:spPr>
          <a:xfrm>
            <a:off x="7584702" y="2946195"/>
            <a:ext cx="2770872" cy="1344506"/>
          </a:xfrm>
          <a:prstGeom prst="wedgeRectCallout">
            <a:avLst>
              <a:gd name="adj1" fmla="val -35272"/>
              <a:gd name="adj2" fmla="val 87174"/>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12% of the respondents whose alcohol content in the beverages has decreased, 7% aged 31-45  reported due to family pressure</a:t>
            </a:r>
          </a:p>
        </p:txBody>
      </p:sp>
    </p:spTree>
    <p:extLst>
      <p:ext uri="{BB962C8B-B14F-4D97-AF65-F5344CB8AC3E}">
        <p14:creationId xmlns:p14="http://schemas.microsoft.com/office/powerpoint/2010/main" val="5062224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D22DF-3CAC-A0A1-44B6-6867610F7974}"/>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16FF1714-A7EB-C8B6-59E0-325E26E15027}"/>
              </a:ext>
            </a:extLst>
          </p:cNvPr>
          <p:cNvGraphicFramePr>
            <a:graphicFrameLocks/>
          </p:cNvGraphicFramePr>
          <p:nvPr>
            <p:extLst>
              <p:ext uri="{D42A27DB-BD31-4B8C-83A1-F6EECF244321}">
                <p14:modId xmlns:p14="http://schemas.microsoft.com/office/powerpoint/2010/main" val="145078313"/>
              </p:ext>
            </p:extLst>
          </p:nvPr>
        </p:nvGraphicFramePr>
        <p:xfrm>
          <a:off x="469686" y="1843791"/>
          <a:ext cx="11264392" cy="467693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D4D4711-A195-8198-37A9-449364FC9976}"/>
              </a:ext>
            </a:extLst>
          </p:cNvPr>
          <p:cNvSpPr>
            <a:spLocks noGrp="1"/>
          </p:cNvSpPr>
          <p:nvPr>
            <p:ph type="title"/>
          </p:nvPr>
        </p:nvSpPr>
        <p:spPr>
          <a:xfrm>
            <a:off x="463801" y="704538"/>
            <a:ext cx="11264392" cy="847842"/>
          </a:xfrm>
        </p:spPr>
        <p:txBody>
          <a:bodyPr>
            <a:noAutofit/>
          </a:bodyPr>
          <a:lstStyle/>
          <a:p>
            <a:r>
              <a:rPr lang="en-US" sz="2000" b="1" u="sng" dirty="0"/>
              <a:t>Reasons for no change in alcohol content in the beverages</a:t>
            </a:r>
            <a:br>
              <a:rPr lang="en-US" sz="2000" b="1" u="sng" dirty="0"/>
            </a:br>
            <a:r>
              <a:rPr lang="en-GB" sz="1600" b="1" cap="none" dirty="0"/>
              <a:t>Majority of the respondents aged 18-30 and 31-45 reported no change in alcohol content in the beverages due to brand loyalty.</a:t>
            </a:r>
            <a:br>
              <a:rPr lang="en-GB" sz="1600" b="1" cap="none" dirty="0"/>
            </a:br>
            <a:r>
              <a:rPr lang="en-US" sz="1600" cap="none" dirty="0"/>
              <a:t>Why has the alcohol concentration (low vs. high alcohol content) of the beverages you consume remained the same?</a:t>
            </a:r>
            <a:endParaRPr lang="en-US" sz="1600" cap="none" dirty="0">
              <a:latin typeface="+mn-lt"/>
            </a:endParaRPr>
          </a:p>
        </p:txBody>
      </p:sp>
      <p:sp>
        <p:nvSpPr>
          <p:cNvPr id="3" name="Speech Bubble: Rectangle 2">
            <a:extLst>
              <a:ext uri="{FF2B5EF4-FFF2-40B4-BE49-F238E27FC236}">
                <a16:creationId xmlns:a16="http://schemas.microsoft.com/office/drawing/2014/main" id="{B85552AC-D640-985A-EB53-4DB85FB8B254}"/>
              </a:ext>
            </a:extLst>
          </p:cNvPr>
          <p:cNvSpPr/>
          <p:nvPr/>
        </p:nvSpPr>
        <p:spPr>
          <a:xfrm>
            <a:off x="8844197" y="3455233"/>
            <a:ext cx="2572823" cy="1659609"/>
          </a:xfrm>
          <a:prstGeom prst="wedgeRectCallout">
            <a:avLst>
              <a:gd name="adj1" fmla="val 19908"/>
              <a:gd name="adj2" fmla="val -92203"/>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33% of the respondents whose alcohol content in the beverages has remained the same, 70% aged 31-45  reported due to brand loyalty</a:t>
            </a:r>
          </a:p>
        </p:txBody>
      </p:sp>
    </p:spTree>
    <p:extLst>
      <p:ext uri="{BB962C8B-B14F-4D97-AF65-F5344CB8AC3E}">
        <p14:creationId xmlns:p14="http://schemas.microsoft.com/office/powerpoint/2010/main" val="2225914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C7E33-595D-8EC3-60B9-241E61C7A582}"/>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E5E2CC7A-DE57-F03C-46AA-264DF2FE0783}"/>
              </a:ext>
            </a:extLst>
          </p:cNvPr>
          <p:cNvGraphicFramePr>
            <a:graphicFrameLocks/>
          </p:cNvGraphicFramePr>
          <p:nvPr>
            <p:extLst>
              <p:ext uri="{D42A27DB-BD31-4B8C-83A1-F6EECF244321}">
                <p14:modId xmlns:p14="http://schemas.microsoft.com/office/powerpoint/2010/main" val="894990173"/>
              </p:ext>
            </p:extLst>
          </p:nvPr>
        </p:nvGraphicFramePr>
        <p:xfrm>
          <a:off x="463802" y="1812758"/>
          <a:ext cx="11264392" cy="473242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C9FC8142-AD94-0DCC-6C86-D64208632ACD}"/>
              </a:ext>
            </a:extLst>
          </p:cNvPr>
          <p:cNvSpPr>
            <a:spLocks noGrp="1"/>
          </p:cNvSpPr>
          <p:nvPr>
            <p:ph type="title"/>
          </p:nvPr>
        </p:nvSpPr>
        <p:spPr>
          <a:xfrm>
            <a:off x="463802" y="614597"/>
            <a:ext cx="11264392" cy="931589"/>
          </a:xfrm>
        </p:spPr>
        <p:txBody>
          <a:bodyPr>
            <a:noAutofit/>
          </a:bodyPr>
          <a:lstStyle/>
          <a:p>
            <a:r>
              <a:rPr lang="en-US" sz="1800" b="1" u="sng" dirty="0"/>
              <a:t>Change in average monthly alcohol spending compared to last winter</a:t>
            </a:r>
            <a:br>
              <a:rPr lang="en-US" sz="3600" b="1" u="sng" dirty="0"/>
            </a:br>
            <a:r>
              <a:rPr lang="en-GB" sz="1400" b="1" cap="none" dirty="0"/>
              <a:t>Majority of the respondents aged 18-30 and 31-45 reported an increase in their average monthly spending on alcohol compared to last year.</a:t>
            </a:r>
            <a:br>
              <a:rPr lang="en-GB" sz="1400" b="1" cap="none" dirty="0"/>
            </a:br>
            <a:r>
              <a:rPr lang="en-US" sz="1600" cap="none" dirty="0"/>
              <a:t>Compared </a:t>
            </a:r>
            <a:r>
              <a:rPr lang="en-US" sz="1400" cap="none" dirty="0"/>
              <a:t>to last winter, your average monthly spending on alcohol has increased, decreased or remains the same?</a:t>
            </a:r>
            <a:endParaRPr lang="en-US" sz="1600" cap="none" dirty="0">
              <a:latin typeface="+mn-lt"/>
            </a:endParaRPr>
          </a:p>
        </p:txBody>
      </p:sp>
      <p:sp>
        <p:nvSpPr>
          <p:cNvPr id="3" name="Speech Bubble: Rectangle 2">
            <a:extLst>
              <a:ext uri="{FF2B5EF4-FFF2-40B4-BE49-F238E27FC236}">
                <a16:creationId xmlns:a16="http://schemas.microsoft.com/office/drawing/2014/main" id="{D366A606-F5D2-2D5A-E553-2AA12AFAA474}"/>
              </a:ext>
            </a:extLst>
          </p:cNvPr>
          <p:cNvSpPr/>
          <p:nvPr/>
        </p:nvSpPr>
        <p:spPr>
          <a:xfrm>
            <a:off x="7838641" y="1956158"/>
            <a:ext cx="2733106" cy="1344506"/>
          </a:xfrm>
          <a:prstGeom prst="wedgeRectCallout">
            <a:avLst>
              <a:gd name="adj1" fmla="val -75814"/>
              <a:gd name="adj2" fmla="val -36951"/>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41% of the respondents aged 31-45 reported a decrease in their average monthly spending on alcohol compared to last year</a:t>
            </a:r>
          </a:p>
        </p:txBody>
      </p:sp>
    </p:spTree>
    <p:extLst>
      <p:ext uri="{BB962C8B-B14F-4D97-AF65-F5344CB8AC3E}">
        <p14:creationId xmlns:p14="http://schemas.microsoft.com/office/powerpoint/2010/main" val="5654233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7F421-D70B-619E-EB2E-B17F04DF015E}"/>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D76CFDA-16D4-7226-197D-56876C8456A1}"/>
              </a:ext>
            </a:extLst>
          </p:cNvPr>
          <p:cNvGraphicFramePr>
            <a:graphicFrameLocks/>
          </p:cNvGraphicFramePr>
          <p:nvPr>
            <p:extLst>
              <p:ext uri="{D42A27DB-BD31-4B8C-83A1-F6EECF244321}">
                <p14:modId xmlns:p14="http://schemas.microsoft.com/office/powerpoint/2010/main" val="1606708348"/>
              </p:ext>
            </p:extLst>
          </p:nvPr>
        </p:nvGraphicFramePr>
        <p:xfrm>
          <a:off x="463802" y="1798687"/>
          <a:ext cx="11264391" cy="481066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9C03F035-CFA8-020A-225B-E6969BDB56A0}"/>
              </a:ext>
            </a:extLst>
          </p:cNvPr>
          <p:cNvSpPr>
            <a:spLocks noGrp="1"/>
          </p:cNvSpPr>
          <p:nvPr>
            <p:ph type="title"/>
          </p:nvPr>
        </p:nvSpPr>
        <p:spPr>
          <a:xfrm>
            <a:off x="463801" y="679028"/>
            <a:ext cx="11264392" cy="1119659"/>
          </a:xfrm>
        </p:spPr>
        <p:txBody>
          <a:bodyPr>
            <a:noAutofit/>
          </a:bodyPr>
          <a:lstStyle/>
          <a:p>
            <a:r>
              <a:rPr lang="en-US" sz="2000" b="1" u="sng" dirty="0"/>
              <a:t>Reasons for increase in average monthly alcohol spending</a:t>
            </a:r>
            <a:br>
              <a:rPr lang="en-US" sz="3600" b="1" u="sng" dirty="0"/>
            </a:br>
            <a:r>
              <a:rPr lang="en-GB" sz="1400" b="1" cap="none" dirty="0"/>
              <a:t>Majority of the respondents aged 18-30 and 31-45 reported an increase in their average monthly spending on alcohol due to increase in price.</a:t>
            </a:r>
            <a:br>
              <a:rPr lang="en-GB" sz="1400" b="1" cap="none" dirty="0"/>
            </a:br>
            <a:r>
              <a:rPr lang="en-US" sz="1400" cap="none" dirty="0"/>
              <a:t>Why has your average monthly spending on alcohol increased?</a:t>
            </a:r>
            <a:br>
              <a:rPr lang="en-US" sz="2400" dirty="0"/>
            </a:br>
            <a:endParaRPr lang="en-US" sz="1600" cap="none" dirty="0">
              <a:latin typeface="+mn-lt"/>
            </a:endParaRPr>
          </a:p>
        </p:txBody>
      </p:sp>
      <p:sp>
        <p:nvSpPr>
          <p:cNvPr id="6" name="Speech Bubble: Rectangle 5">
            <a:extLst>
              <a:ext uri="{FF2B5EF4-FFF2-40B4-BE49-F238E27FC236}">
                <a16:creationId xmlns:a16="http://schemas.microsoft.com/office/drawing/2014/main" id="{CE622344-59F9-6F08-7B27-A6996553A27B}"/>
              </a:ext>
            </a:extLst>
          </p:cNvPr>
          <p:cNvSpPr/>
          <p:nvPr/>
        </p:nvSpPr>
        <p:spPr>
          <a:xfrm>
            <a:off x="8648109" y="3247955"/>
            <a:ext cx="2766367" cy="1650938"/>
          </a:xfrm>
          <a:prstGeom prst="wedgeRectCallout">
            <a:avLst>
              <a:gd name="adj1" fmla="val 19886"/>
              <a:gd name="adj2" fmla="val -8303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41% of the respondents whose average monthly spending on alcohol has increased, 53% aged 31-45 reported due to increase in price</a:t>
            </a:r>
          </a:p>
        </p:txBody>
      </p:sp>
    </p:spTree>
    <p:extLst>
      <p:ext uri="{BB962C8B-B14F-4D97-AF65-F5344CB8AC3E}">
        <p14:creationId xmlns:p14="http://schemas.microsoft.com/office/powerpoint/2010/main" val="367588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53CAE-2EF7-75EF-7EA4-FBC92298EF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262184-8DB3-2F72-6604-C4FE5742657A}"/>
              </a:ext>
            </a:extLst>
          </p:cNvPr>
          <p:cNvSpPr>
            <a:spLocks noGrp="1"/>
          </p:cNvSpPr>
          <p:nvPr>
            <p:ph type="title"/>
          </p:nvPr>
        </p:nvSpPr>
        <p:spPr>
          <a:xfrm>
            <a:off x="463802" y="1189337"/>
            <a:ext cx="11264392" cy="745016"/>
          </a:xfrm>
        </p:spPr>
        <p:txBody>
          <a:bodyPr>
            <a:noAutofit/>
          </a:bodyPr>
          <a:lstStyle/>
          <a:p>
            <a:r>
              <a:rPr lang="en-US" sz="2000" b="1" u="sng" dirty="0"/>
              <a:t>Reasons for decrease in average monthly alcohol spending</a:t>
            </a:r>
            <a:br>
              <a:rPr lang="en-US" sz="3600" b="1" u="sng" dirty="0"/>
            </a:br>
            <a:r>
              <a:rPr lang="en-GB" sz="1400" b="1" cap="none" dirty="0"/>
              <a:t>Majority of the respondents aged 18-30 and 31-45 reported a decrease in their average monthly spending on alcohol due to reduction in alcohol consumption.</a:t>
            </a:r>
            <a:br>
              <a:rPr lang="en-GB" sz="1400" b="1" cap="none" dirty="0"/>
            </a:br>
            <a:r>
              <a:rPr lang="en-US" sz="1400" cap="none" dirty="0"/>
              <a:t>Why has your average monthly spending on alcohol decreased?</a:t>
            </a:r>
            <a:br>
              <a:rPr lang="en-US" sz="1600" dirty="0"/>
            </a:br>
            <a:endParaRPr lang="en-US" sz="1600" cap="none" dirty="0">
              <a:latin typeface="+mn-lt"/>
            </a:endParaRPr>
          </a:p>
        </p:txBody>
      </p:sp>
      <p:sp>
        <p:nvSpPr>
          <p:cNvPr id="6" name="Speech Bubble: Rectangle 5">
            <a:extLst>
              <a:ext uri="{FF2B5EF4-FFF2-40B4-BE49-F238E27FC236}">
                <a16:creationId xmlns:a16="http://schemas.microsoft.com/office/drawing/2014/main" id="{D61A29CB-EB4F-BBAA-E721-1A5E92ED5E9C}"/>
              </a:ext>
            </a:extLst>
          </p:cNvPr>
          <p:cNvSpPr/>
          <p:nvPr/>
        </p:nvSpPr>
        <p:spPr>
          <a:xfrm>
            <a:off x="8165432" y="3429000"/>
            <a:ext cx="2883203" cy="1626052"/>
          </a:xfrm>
          <a:prstGeom prst="wedgeRectCallout">
            <a:avLst>
              <a:gd name="adj1" fmla="val 19169"/>
              <a:gd name="adj2" fmla="val -8498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41% of the respondents whose average monthly spending on alcohol has decreased, 56% aged 31-45 reported due to reduction in alcohol consumption</a:t>
            </a:r>
          </a:p>
        </p:txBody>
      </p:sp>
      <p:graphicFrame>
        <p:nvGraphicFramePr>
          <p:cNvPr id="5" name="Chart 4">
            <a:extLst>
              <a:ext uri="{FF2B5EF4-FFF2-40B4-BE49-F238E27FC236}">
                <a16:creationId xmlns:a16="http://schemas.microsoft.com/office/drawing/2014/main" id="{E01B50F7-AE2B-913F-9DAC-EEFED82C2BF1}"/>
              </a:ext>
            </a:extLst>
          </p:cNvPr>
          <p:cNvGraphicFramePr>
            <a:graphicFrameLocks/>
          </p:cNvGraphicFramePr>
          <p:nvPr>
            <p:extLst>
              <p:ext uri="{D42A27DB-BD31-4B8C-83A1-F6EECF244321}">
                <p14:modId xmlns:p14="http://schemas.microsoft.com/office/powerpoint/2010/main" val="1351817368"/>
              </p:ext>
            </p:extLst>
          </p:nvPr>
        </p:nvGraphicFramePr>
        <p:xfrm>
          <a:off x="463802" y="2002555"/>
          <a:ext cx="11264391" cy="454262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721922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6E5E3-54E4-7BD2-C239-1C012445F489}"/>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2C6AE7F8-AA9D-47FE-18EE-469B5BD14D4F}"/>
              </a:ext>
            </a:extLst>
          </p:cNvPr>
          <p:cNvGraphicFramePr>
            <a:graphicFrameLocks/>
          </p:cNvGraphicFramePr>
          <p:nvPr>
            <p:extLst>
              <p:ext uri="{D42A27DB-BD31-4B8C-83A1-F6EECF244321}">
                <p14:modId xmlns:p14="http://schemas.microsoft.com/office/powerpoint/2010/main" val="1577242834"/>
              </p:ext>
            </p:extLst>
          </p:nvPr>
        </p:nvGraphicFramePr>
        <p:xfrm>
          <a:off x="463801" y="1827731"/>
          <a:ext cx="11264392" cy="478161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91A427BF-0DB2-12B6-948B-907651C3E5D8}"/>
              </a:ext>
            </a:extLst>
          </p:cNvPr>
          <p:cNvSpPr>
            <a:spLocks noGrp="1"/>
          </p:cNvSpPr>
          <p:nvPr>
            <p:ph type="title"/>
          </p:nvPr>
        </p:nvSpPr>
        <p:spPr>
          <a:xfrm>
            <a:off x="463801" y="956003"/>
            <a:ext cx="11264392" cy="1019331"/>
          </a:xfrm>
        </p:spPr>
        <p:txBody>
          <a:bodyPr>
            <a:noAutofit/>
          </a:bodyPr>
          <a:lstStyle/>
          <a:p>
            <a:r>
              <a:rPr lang="en-US" sz="2000" b="1" u="sng" dirty="0"/>
              <a:t>Reasons for no change in average monthly alcohol spending</a:t>
            </a:r>
            <a:br>
              <a:rPr lang="en-US" sz="3600" b="1" u="sng" dirty="0"/>
            </a:br>
            <a:r>
              <a:rPr lang="en-GB" sz="1400" b="1" cap="none" dirty="0"/>
              <a:t>Majority of the respondents aged 18-30 and 31- 45 reported no change in their average monthly spending on alcohol due to consistent consumption.</a:t>
            </a:r>
            <a:br>
              <a:rPr lang="en-GB" sz="1400" b="1" cap="none" dirty="0"/>
            </a:br>
            <a:r>
              <a:rPr lang="en-US" sz="1400" cap="none" dirty="0"/>
              <a:t>Why has your average monthly spending on alcohol remained the same?</a:t>
            </a:r>
            <a:br>
              <a:rPr lang="en-US" sz="1600" dirty="0"/>
            </a:br>
            <a:endParaRPr lang="en-US" sz="1800" cap="none" dirty="0">
              <a:latin typeface="+mn-lt"/>
            </a:endParaRPr>
          </a:p>
        </p:txBody>
      </p:sp>
      <p:sp>
        <p:nvSpPr>
          <p:cNvPr id="6" name="Speech Bubble: Rectangle 5">
            <a:extLst>
              <a:ext uri="{FF2B5EF4-FFF2-40B4-BE49-F238E27FC236}">
                <a16:creationId xmlns:a16="http://schemas.microsoft.com/office/drawing/2014/main" id="{1E768504-3C98-165C-8F12-BEDC04CABEE9}"/>
              </a:ext>
            </a:extLst>
          </p:cNvPr>
          <p:cNvSpPr/>
          <p:nvPr/>
        </p:nvSpPr>
        <p:spPr>
          <a:xfrm>
            <a:off x="5662862" y="1870403"/>
            <a:ext cx="2855495" cy="1639162"/>
          </a:xfrm>
          <a:prstGeom prst="wedgeRectCallout">
            <a:avLst>
              <a:gd name="adj1" fmla="val -77553"/>
              <a:gd name="adj2" fmla="val -2336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18% of the respondents whose average monthly spending on alcohol has remained the same, 79%  aged 31-45 reported due to consistent consumption </a:t>
            </a:r>
          </a:p>
        </p:txBody>
      </p:sp>
    </p:spTree>
    <p:extLst>
      <p:ext uri="{BB962C8B-B14F-4D97-AF65-F5344CB8AC3E}">
        <p14:creationId xmlns:p14="http://schemas.microsoft.com/office/powerpoint/2010/main" val="23527798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80D48-D4C9-F58D-7FCC-CE733CA27044}"/>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BCF964A5-E85B-00E4-7CA8-1CC727691F56}"/>
              </a:ext>
            </a:extLst>
          </p:cNvPr>
          <p:cNvGraphicFramePr>
            <a:graphicFrameLocks/>
          </p:cNvGraphicFramePr>
          <p:nvPr>
            <p:extLst>
              <p:ext uri="{D42A27DB-BD31-4B8C-83A1-F6EECF244321}">
                <p14:modId xmlns:p14="http://schemas.microsoft.com/office/powerpoint/2010/main" val="1944741552"/>
              </p:ext>
            </p:extLst>
          </p:nvPr>
        </p:nvGraphicFramePr>
        <p:xfrm>
          <a:off x="463804" y="1828800"/>
          <a:ext cx="11264392" cy="473242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73DC594E-3F83-DE7A-A7EE-61DDF1568E3D}"/>
              </a:ext>
            </a:extLst>
          </p:cNvPr>
          <p:cNvSpPr>
            <a:spLocks noGrp="1"/>
          </p:cNvSpPr>
          <p:nvPr>
            <p:ph type="title"/>
          </p:nvPr>
        </p:nvSpPr>
        <p:spPr>
          <a:xfrm>
            <a:off x="463804" y="734517"/>
            <a:ext cx="11264392" cy="892469"/>
          </a:xfrm>
        </p:spPr>
        <p:txBody>
          <a:bodyPr>
            <a:noAutofit/>
          </a:bodyPr>
          <a:lstStyle/>
          <a:p>
            <a:r>
              <a:rPr lang="en-US" sz="2000" b="1" u="sng" dirty="0"/>
              <a:t>Consumption of Alcohol beverages last summer</a:t>
            </a:r>
            <a:br>
              <a:rPr lang="en-US" sz="3600" b="1" u="sng" dirty="0"/>
            </a:br>
            <a:r>
              <a:rPr lang="en-GB" sz="1800" b="1" cap="none" dirty="0"/>
              <a:t>Majority of the respondents aged 18-30 and 31-45 consumed beer last summer.</a:t>
            </a:r>
            <a:br>
              <a:rPr lang="en-GB" sz="1800" b="1" cap="none" dirty="0"/>
            </a:br>
            <a:r>
              <a:rPr lang="en-US" sz="1800" cap="none" dirty="0"/>
              <a:t>During the last summer, which category of alcohol beverages did you consume? </a:t>
            </a:r>
            <a:endParaRPr lang="en-US" sz="1600" cap="none" dirty="0">
              <a:latin typeface="+mn-lt"/>
            </a:endParaRPr>
          </a:p>
        </p:txBody>
      </p:sp>
      <p:sp>
        <p:nvSpPr>
          <p:cNvPr id="3" name="Speech Bubble: Rectangle 2">
            <a:extLst>
              <a:ext uri="{FF2B5EF4-FFF2-40B4-BE49-F238E27FC236}">
                <a16:creationId xmlns:a16="http://schemas.microsoft.com/office/drawing/2014/main" id="{E4E2FEA8-3FC0-C424-41A9-093028C4ACE4}"/>
              </a:ext>
            </a:extLst>
          </p:cNvPr>
          <p:cNvSpPr/>
          <p:nvPr/>
        </p:nvSpPr>
        <p:spPr>
          <a:xfrm>
            <a:off x="8532441" y="3002665"/>
            <a:ext cx="2205517" cy="852669"/>
          </a:xfrm>
          <a:prstGeom prst="wedgeRectCallout">
            <a:avLst>
              <a:gd name="adj1" fmla="val 20918"/>
              <a:gd name="adj2" fmla="val -11278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98% of the respondents aged 18-30 consumed beer last summer</a:t>
            </a:r>
          </a:p>
        </p:txBody>
      </p:sp>
    </p:spTree>
    <p:extLst>
      <p:ext uri="{BB962C8B-B14F-4D97-AF65-F5344CB8AC3E}">
        <p14:creationId xmlns:p14="http://schemas.microsoft.com/office/powerpoint/2010/main" val="7971130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3F25F-F5FA-EED0-7F8D-5EB61518C4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3565C2-4E5F-0A1E-DA86-068E7B8E876D}"/>
              </a:ext>
            </a:extLst>
          </p:cNvPr>
          <p:cNvSpPr>
            <a:spLocks noGrp="1"/>
          </p:cNvSpPr>
          <p:nvPr>
            <p:ph type="title"/>
          </p:nvPr>
        </p:nvSpPr>
        <p:spPr>
          <a:xfrm>
            <a:off x="463802" y="932408"/>
            <a:ext cx="11264392" cy="944517"/>
          </a:xfrm>
        </p:spPr>
        <p:txBody>
          <a:bodyPr>
            <a:noAutofit/>
          </a:bodyPr>
          <a:lstStyle/>
          <a:p>
            <a:r>
              <a:rPr lang="en-US" sz="2000" b="1" u="sng" dirty="0"/>
              <a:t>consumption of alcohol beverages last summer VS next summer</a:t>
            </a:r>
            <a:br>
              <a:rPr lang="en-US" sz="3600" b="1" u="sng" dirty="0"/>
            </a:br>
            <a:r>
              <a:rPr lang="en-GB" sz="1800" b="1" cap="none" dirty="0"/>
              <a:t>Majority of the respondents aged 18-30 and 31-45  consumed beer last summer and intend to consume beer next summer.</a:t>
            </a:r>
            <a:br>
              <a:rPr lang="en-GB" sz="1800" b="1" cap="none" dirty="0"/>
            </a:br>
            <a:endParaRPr lang="en-US" sz="1600" cap="none" dirty="0">
              <a:latin typeface="+mn-lt"/>
            </a:endParaRPr>
          </a:p>
        </p:txBody>
      </p:sp>
      <p:sp>
        <p:nvSpPr>
          <p:cNvPr id="3" name="Speech Bubble: Rectangle 2">
            <a:extLst>
              <a:ext uri="{FF2B5EF4-FFF2-40B4-BE49-F238E27FC236}">
                <a16:creationId xmlns:a16="http://schemas.microsoft.com/office/drawing/2014/main" id="{ADF011DF-8EE1-8E7F-1915-66C536D629B4}"/>
              </a:ext>
            </a:extLst>
          </p:cNvPr>
          <p:cNvSpPr/>
          <p:nvPr/>
        </p:nvSpPr>
        <p:spPr>
          <a:xfrm>
            <a:off x="3994484" y="3429000"/>
            <a:ext cx="1876928" cy="1026692"/>
          </a:xfrm>
          <a:prstGeom prst="wedgeRectCallout">
            <a:avLst>
              <a:gd name="adj1" fmla="val -450"/>
              <a:gd name="adj2" fmla="val -9903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79% of the respondents aged 18-30  intend to consume beer next summer</a:t>
            </a:r>
          </a:p>
        </p:txBody>
      </p:sp>
      <p:sp>
        <p:nvSpPr>
          <p:cNvPr id="6" name="TextBox 5">
            <a:extLst>
              <a:ext uri="{FF2B5EF4-FFF2-40B4-BE49-F238E27FC236}">
                <a16:creationId xmlns:a16="http://schemas.microsoft.com/office/drawing/2014/main" id="{B83A0019-D83B-4D16-1B1B-D8804F555D2D}"/>
              </a:ext>
            </a:extLst>
          </p:cNvPr>
          <p:cNvSpPr txBox="1"/>
          <p:nvPr/>
        </p:nvSpPr>
        <p:spPr>
          <a:xfrm>
            <a:off x="463804" y="6350165"/>
            <a:ext cx="9820627" cy="369332"/>
          </a:xfrm>
          <a:prstGeom prst="rect">
            <a:avLst/>
          </a:prstGeom>
          <a:noFill/>
          <a:ln>
            <a:solidFill>
              <a:schemeClr val="accent1"/>
            </a:solidFill>
          </a:ln>
        </p:spPr>
        <p:txBody>
          <a:bodyPr wrap="square" rtlCol="0">
            <a:spAutoFit/>
          </a:bodyPr>
          <a:lstStyle/>
          <a:p>
            <a:r>
              <a:rPr lang="en-US" dirty="0"/>
              <a:t>Note: Last summer refers to April, May, June 2025 and next summer refers to April, May, June 2026 </a:t>
            </a:r>
          </a:p>
        </p:txBody>
      </p:sp>
      <p:graphicFrame>
        <p:nvGraphicFramePr>
          <p:cNvPr id="4" name="Chart 3">
            <a:extLst>
              <a:ext uri="{FF2B5EF4-FFF2-40B4-BE49-F238E27FC236}">
                <a16:creationId xmlns:a16="http://schemas.microsoft.com/office/drawing/2014/main" id="{80A09EE6-732D-BB5D-672F-297DF193DE73}"/>
              </a:ext>
            </a:extLst>
          </p:cNvPr>
          <p:cNvGraphicFramePr>
            <a:graphicFrameLocks/>
          </p:cNvGraphicFramePr>
          <p:nvPr>
            <p:extLst>
              <p:ext uri="{D42A27DB-BD31-4B8C-83A1-F6EECF244321}">
                <p14:modId xmlns:p14="http://schemas.microsoft.com/office/powerpoint/2010/main" val="4236457645"/>
              </p:ext>
            </p:extLst>
          </p:nvPr>
        </p:nvGraphicFramePr>
        <p:xfrm>
          <a:off x="463803" y="1876926"/>
          <a:ext cx="5632197" cy="42303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0421C658-8475-0A8E-F2F0-E527C2097BBF}"/>
              </a:ext>
            </a:extLst>
          </p:cNvPr>
          <p:cNvGraphicFramePr>
            <a:graphicFrameLocks/>
          </p:cNvGraphicFramePr>
          <p:nvPr>
            <p:extLst>
              <p:ext uri="{D42A27DB-BD31-4B8C-83A1-F6EECF244321}">
                <p14:modId xmlns:p14="http://schemas.microsoft.com/office/powerpoint/2010/main" val="4252817230"/>
              </p:ext>
            </p:extLst>
          </p:nvPr>
        </p:nvGraphicFramePr>
        <p:xfrm>
          <a:off x="6208295" y="1876925"/>
          <a:ext cx="5519899" cy="423030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893289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6BF31-3AE8-DBC2-CD67-1D029A2697E4}"/>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073F85E-FC18-3875-EE5C-A68F7CAA0AE3}"/>
              </a:ext>
            </a:extLst>
          </p:cNvPr>
          <p:cNvGraphicFramePr>
            <a:graphicFrameLocks/>
          </p:cNvGraphicFramePr>
          <p:nvPr>
            <p:extLst>
              <p:ext uri="{D42A27DB-BD31-4B8C-83A1-F6EECF244321}">
                <p14:modId xmlns:p14="http://schemas.microsoft.com/office/powerpoint/2010/main" val="3021339357"/>
              </p:ext>
            </p:extLst>
          </p:nvPr>
        </p:nvGraphicFramePr>
        <p:xfrm>
          <a:off x="463801" y="1835818"/>
          <a:ext cx="11264392" cy="480561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DC304521-AA45-4DC1-632E-19729B433970}"/>
              </a:ext>
            </a:extLst>
          </p:cNvPr>
          <p:cNvSpPr>
            <a:spLocks noGrp="1"/>
          </p:cNvSpPr>
          <p:nvPr>
            <p:ph type="title"/>
          </p:nvPr>
        </p:nvSpPr>
        <p:spPr>
          <a:xfrm>
            <a:off x="463801" y="950281"/>
            <a:ext cx="11264392" cy="745016"/>
          </a:xfrm>
        </p:spPr>
        <p:txBody>
          <a:bodyPr>
            <a:noAutofit/>
          </a:bodyPr>
          <a:lstStyle/>
          <a:p>
            <a:r>
              <a:rPr lang="en-US" sz="2000" b="1" u="sng" dirty="0"/>
              <a:t>Importance of brand name in selecting liquor brands</a:t>
            </a:r>
            <a:br>
              <a:rPr lang="en-US" sz="3600" b="1" u="sng" dirty="0"/>
            </a:br>
            <a:r>
              <a:rPr lang="en-GB" sz="1400" b="1" cap="none" dirty="0"/>
              <a:t>Majority of the respondents aged 18-30 and 31-45 reported that brand name is very important in selecting liquor brands.</a:t>
            </a:r>
            <a:br>
              <a:rPr lang="en-GB" sz="1600" b="1" cap="none" dirty="0"/>
            </a:br>
            <a:r>
              <a:rPr lang="en-US" sz="1400" cap="none" dirty="0"/>
              <a:t>How important is the name of the brand of the alcohol in selecting the liquor brand? Please rate on a scale of 1-5 where 1 means not important at all and 5 means very important.</a:t>
            </a:r>
            <a:endParaRPr lang="en-US" sz="1600" cap="none" dirty="0">
              <a:latin typeface="+mn-lt"/>
            </a:endParaRPr>
          </a:p>
        </p:txBody>
      </p:sp>
      <p:sp>
        <p:nvSpPr>
          <p:cNvPr id="3" name="Speech Bubble: Rectangle 2">
            <a:extLst>
              <a:ext uri="{FF2B5EF4-FFF2-40B4-BE49-F238E27FC236}">
                <a16:creationId xmlns:a16="http://schemas.microsoft.com/office/drawing/2014/main" id="{5372738D-2555-1D61-08E8-30CF1E720E72}"/>
              </a:ext>
            </a:extLst>
          </p:cNvPr>
          <p:cNvSpPr/>
          <p:nvPr/>
        </p:nvSpPr>
        <p:spPr>
          <a:xfrm>
            <a:off x="6769768" y="2053389"/>
            <a:ext cx="3096813" cy="974558"/>
          </a:xfrm>
          <a:prstGeom prst="wedgeRectCallout">
            <a:avLst>
              <a:gd name="adj1" fmla="val 71336"/>
              <a:gd name="adj2" fmla="val -4128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65% of the respondents aged 31-45 reported that brand name is very important in selecting liquor brands</a:t>
            </a:r>
          </a:p>
        </p:txBody>
      </p:sp>
    </p:spTree>
    <p:extLst>
      <p:ext uri="{BB962C8B-B14F-4D97-AF65-F5344CB8AC3E}">
        <p14:creationId xmlns:p14="http://schemas.microsoft.com/office/powerpoint/2010/main" val="8081477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30F82-A0A6-0B89-A250-9A1687B6F5B8}"/>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4DEF452-3E7C-16FB-FA59-61F5F4877D51}"/>
              </a:ext>
            </a:extLst>
          </p:cNvPr>
          <p:cNvGraphicFramePr>
            <a:graphicFrameLocks/>
          </p:cNvGraphicFramePr>
          <p:nvPr>
            <p:extLst>
              <p:ext uri="{D42A27DB-BD31-4B8C-83A1-F6EECF244321}">
                <p14:modId xmlns:p14="http://schemas.microsoft.com/office/powerpoint/2010/main" val="333830672"/>
              </p:ext>
            </p:extLst>
          </p:nvPr>
        </p:nvGraphicFramePr>
        <p:xfrm>
          <a:off x="463798" y="1812758"/>
          <a:ext cx="11264392" cy="481263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B177F15-632D-AC52-5A38-6D4A4E062F1E}"/>
              </a:ext>
            </a:extLst>
          </p:cNvPr>
          <p:cNvSpPr>
            <a:spLocks noGrp="1"/>
          </p:cNvSpPr>
          <p:nvPr>
            <p:ph type="title"/>
          </p:nvPr>
        </p:nvSpPr>
        <p:spPr>
          <a:xfrm>
            <a:off x="463798" y="612515"/>
            <a:ext cx="11264392" cy="1318754"/>
          </a:xfrm>
        </p:spPr>
        <p:txBody>
          <a:bodyPr>
            <a:noAutofit/>
          </a:bodyPr>
          <a:lstStyle/>
          <a:p>
            <a:r>
              <a:rPr lang="en-US" sz="1800" b="1" u="sng" dirty="0"/>
              <a:t>Importance of brand name in selecting liquor brands</a:t>
            </a:r>
            <a:br>
              <a:rPr lang="en-US" sz="3600" b="1" u="sng" dirty="0"/>
            </a:br>
            <a:r>
              <a:rPr lang="en-GB" sz="1400" b="1" cap="none" dirty="0"/>
              <a:t>Majority of the respondents aged 18-30 and 31-45 consider brand name as an important factor in selecting liquor brands, as it reflects its authenticity.</a:t>
            </a:r>
            <a:br>
              <a:rPr lang="en-GB" sz="1400" b="1" cap="none" dirty="0"/>
            </a:br>
            <a:r>
              <a:rPr lang="en-US" sz="1400" cap="none" dirty="0"/>
              <a:t>Why the name of the brand of the alcohol important in selecting the liquor brand? </a:t>
            </a:r>
            <a:br>
              <a:rPr lang="en-US" sz="1800" cap="none" dirty="0"/>
            </a:br>
            <a:endParaRPr lang="en-US" sz="1800" cap="none" dirty="0">
              <a:latin typeface="+mn-lt"/>
            </a:endParaRPr>
          </a:p>
        </p:txBody>
      </p:sp>
      <p:sp>
        <p:nvSpPr>
          <p:cNvPr id="7" name="Speech Bubble: Rectangle 6">
            <a:extLst>
              <a:ext uri="{FF2B5EF4-FFF2-40B4-BE49-F238E27FC236}">
                <a16:creationId xmlns:a16="http://schemas.microsoft.com/office/drawing/2014/main" id="{FEED92A2-1090-DDAF-1C62-5271829B30F6}"/>
              </a:ext>
            </a:extLst>
          </p:cNvPr>
          <p:cNvSpPr/>
          <p:nvPr/>
        </p:nvSpPr>
        <p:spPr>
          <a:xfrm>
            <a:off x="9464842" y="3250697"/>
            <a:ext cx="2002299" cy="2055264"/>
          </a:xfrm>
          <a:prstGeom prst="wedgeRectCallout">
            <a:avLst>
              <a:gd name="adj1" fmla="val 21972"/>
              <a:gd name="adj2" fmla="val -8945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88% of the respondents who consider brand name important in selecting liquor brands, 45% aged 18-30 stated that it reflects authenticity</a:t>
            </a:r>
          </a:p>
        </p:txBody>
      </p:sp>
    </p:spTree>
    <p:extLst>
      <p:ext uri="{BB962C8B-B14F-4D97-AF65-F5344CB8AC3E}">
        <p14:creationId xmlns:p14="http://schemas.microsoft.com/office/powerpoint/2010/main" val="18147670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775EB-7EB0-6E7B-105A-9E9A1601D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523083-43F8-5457-3EFF-C35C05F4AA27}"/>
              </a:ext>
            </a:extLst>
          </p:cNvPr>
          <p:cNvSpPr>
            <a:spLocks noGrp="1"/>
          </p:cNvSpPr>
          <p:nvPr>
            <p:ph type="title"/>
          </p:nvPr>
        </p:nvSpPr>
        <p:spPr>
          <a:xfrm>
            <a:off x="463797" y="617720"/>
            <a:ext cx="11264392" cy="1038225"/>
          </a:xfrm>
        </p:spPr>
        <p:txBody>
          <a:bodyPr>
            <a:noAutofit/>
          </a:bodyPr>
          <a:lstStyle/>
          <a:p>
            <a:r>
              <a:rPr lang="en-US" sz="1800" b="1" u="sng" dirty="0"/>
              <a:t>Non-Importance of brand name in selecting liquor brands</a:t>
            </a:r>
            <a:br>
              <a:rPr lang="en-US" sz="3600" b="1" u="sng" dirty="0"/>
            </a:br>
            <a:r>
              <a:rPr lang="en-GB" sz="1400" b="1" cap="none" dirty="0"/>
              <a:t>Majority of the respondents aged 18-30 and 31-45 do not consider brand name important in selecting liquor brands, as it prioritizes personal satisfaction over the brand.</a:t>
            </a:r>
            <a:br>
              <a:rPr lang="en-GB" sz="1600" b="1" cap="none" dirty="0"/>
            </a:br>
            <a:r>
              <a:rPr lang="en-US" sz="1400" cap="none" dirty="0"/>
              <a:t>Why the name of the brand of the alcohol not important in selecting the liquor brand? </a:t>
            </a:r>
            <a:endParaRPr lang="en-US" sz="1800" cap="none" dirty="0">
              <a:latin typeface="+mn-lt"/>
            </a:endParaRPr>
          </a:p>
        </p:txBody>
      </p:sp>
      <p:graphicFrame>
        <p:nvGraphicFramePr>
          <p:cNvPr id="3" name="Chart 2">
            <a:extLst>
              <a:ext uri="{FF2B5EF4-FFF2-40B4-BE49-F238E27FC236}">
                <a16:creationId xmlns:a16="http://schemas.microsoft.com/office/drawing/2014/main" id="{CAC82A90-D5C2-9D3F-0660-6BAE9F805EFD}"/>
              </a:ext>
            </a:extLst>
          </p:cNvPr>
          <p:cNvGraphicFramePr>
            <a:graphicFrameLocks/>
          </p:cNvGraphicFramePr>
          <p:nvPr>
            <p:extLst>
              <p:ext uri="{D42A27DB-BD31-4B8C-83A1-F6EECF244321}">
                <p14:modId xmlns:p14="http://schemas.microsoft.com/office/powerpoint/2010/main" val="2515909372"/>
              </p:ext>
            </p:extLst>
          </p:nvPr>
        </p:nvGraphicFramePr>
        <p:xfrm>
          <a:off x="463798" y="1892969"/>
          <a:ext cx="11264391" cy="4668252"/>
        </p:xfrm>
        <a:graphic>
          <a:graphicData uri="http://schemas.openxmlformats.org/drawingml/2006/chart">
            <c:chart xmlns:c="http://schemas.openxmlformats.org/drawingml/2006/chart" xmlns:r="http://schemas.openxmlformats.org/officeDocument/2006/relationships" r:id="rId3"/>
          </a:graphicData>
        </a:graphic>
      </p:graphicFrame>
      <p:sp>
        <p:nvSpPr>
          <p:cNvPr id="6" name="Speech Bubble: Rectangle 5">
            <a:extLst>
              <a:ext uri="{FF2B5EF4-FFF2-40B4-BE49-F238E27FC236}">
                <a16:creationId xmlns:a16="http://schemas.microsoft.com/office/drawing/2014/main" id="{2CBA9084-186E-D5C8-2F18-7FD46B3F08B6}"/>
              </a:ext>
            </a:extLst>
          </p:cNvPr>
          <p:cNvSpPr/>
          <p:nvPr/>
        </p:nvSpPr>
        <p:spPr>
          <a:xfrm>
            <a:off x="3946351" y="1945105"/>
            <a:ext cx="2903628" cy="1483895"/>
          </a:xfrm>
          <a:prstGeom prst="wedgeRectCallout">
            <a:avLst>
              <a:gd name="adj1" fmla="val -80476"/>
              <a:gd name="adj2" fmla="val -3109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12% of the respondents who do not consider brand name important in selecting liquor brands, 73% aged 31-45 stated that personal satisfaction matters more than the brand</a:t>
            </a:r>
          </a:p>
        </p:txBody>
      </p:sp>
    </p:spTree>
    <p:extLst>
      <p:ext uri="{BB962C8B-B14F-4D97-AF65-F5344CB8AC3E}">
        <p14:creationId xmlns:p14="http://schemas.microsoft.com/office/powerpoint/2010/main" val="12351556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8A056-BBDE-B198-CC10-D250EC19D784}"/>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6148D740-1004-7672-BFB1-15126AAE7353}"/>
              </a:ext>
            </a:extLst>
          </p:cNvPr>
          <p:cNvGraphicFramePr>
            <a:graphicFrameLocks/>
          </p:cNvGraphicFramePr>
          <p:nvPr>
            <p:extLst>
              <p:ext uri="{D42A27DB-BD31-4B8C-83A1-F6EECF244321}">
                <p14:modId xmlns:p14="http://schemas.microsoft.com/office/powerpoint/2010/main" val="1780585186"/>
              </p:ext>
            </p:extLst>
          </p:nvPr>
        </p:nvGraphicFramePr>
        <p:xfrm>
          <a:off x="463804" y="1860883"/>
          <a:ext cx="11264392" cy="471637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2D414B38-04CA-F529-5117-762AAE2414D7}"/>
              </a:ext>
            </a:extLst>
          </p:cNvPr>
          <p:cNvSpPr>
            <a:spLocks noGrp="1"/>
          </p:cNvSpPr>
          <p:nvPr>
            <p:ph type="title"/>
          </p:nvPr>
        </p:nvSpPr>
        <p:spPr>
          <a:xfrm>
            <a:off x="463804" y="551950"/>
            <a:ext cx="11264392" cy="974504"/>
          </a:xfrm>
        </p:spPr>
        <p:txBody>
          <a:bodyPr>
            <a:noAutofit/>
          </a:bodyPr>
          <a:lstStyle/>
          <a:p>
            <a:r>
              <a:rPr lang="en-US" sz="1600" b="1" u="sng" dirty="0"/>
              <a:t>Reasons for switching Different brands of Alcohol Beverage within the same category</a:t>
            </a:r>
            <a:br>
              <a:rPr lang="en-US" sz="3600" b="1" u="sng" dirty="0"/>
            </a:br>
            <a:r>
              <a:rPr lang="en-GB" sz="1400" b="1" cap="none" dirty="0"/>
              <a:t>Majority of the respondents aged 18-30 and 31-45 reported trying different segments of alcohol beverage due to change in preference.</a:t>
            </a:r>
            <a:br>
              <a:rPr lang="en-GB" sz="1400" b="1" cap="none" dirty="0"/>
            </a:br>
            <a:r>
              <a:rPr lang="en-US" sz="1400" cap="none" dirty="0"/>
              <a:t>Why did you switch to different brand of alcohol beverage within the same category?</a:t>
            </a:r>
            <a:endParaRPr lang="en-US" sz="1800" cap="none" dirty="0">
              <a:latin typeface="+mn-lt"/>
            </a:endParaRPr>
          </a:p>
        </p:txBody>
      </p:sp>
      <p:sp>
        <p:nvSpPr>
          <p:cNvPr id="6" name="Speech Bubble: Rectangle 5">
            <a:extLst>
              <a:ext uri="{FF2B5EF4-FFF2-40B4-BE49-F238E27FC236}">
                <a16:creationId xmlns:a16="http://schemas.microsoft.com/office/drawing/2014/main" id="{8E5DB5B4-E4D2-EC5C-9E66-C9DD4470314A}"/>
              </a:ext>
            </a:extLst>
          </p:cNvPr>
          <p:cNvSpPr/>
          <p:nvPr/>
        </p:nvSpPr>
        <p:spPr>
          <a:xfrm>
            <a:off x="8993148" y="3504245"/>
            <a:ext cx="2735048" cy="1212134"/>
          </a:xfrm>
          <a:prstGeom prst="wedgeRectCallout">
            <a:avLst>
              <a:gd name="adj1" fmla="val 25466"/>
              <a:gd name="adj2" fmla="val -10782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65% of the respondents aged 31-45 reported trying different segment of alcohol beverage due to change in preference </a:t>
            </a:r>
          </a:p>
        </p:txBody>
      </p:sp>
    </p:spTree>
    <p:extLst>
      <p:ext uri="{BB962C8B-B14F-4D97-AF65-F5344CB8AC3E}">
        <p14:creationId xmlns:p14="http://schemas.microsoft.com/office/powerpoint/2010/main" val="28377258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8AA5E-F6A1-7508-947F-BE451CBC5E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C9EFD-8173-C1CA-8B60-B03FBB3CF6B3}"/>
              </a:ext>
            </a:extLst>
          </p:cNvPr>
          <p:cNvSpPr>
            <a:spLocks noGrp="1"/>
          </p:cNvSpPr>
          <p:nvPr>
            <p:ph type="title"/>
          </p:nvPr>
        </p:nvSpPr>
        <p:spPr>
          <a:xfrm>
            <a:off x="463802" y="724997"/>
            <a:ext cx="11264392" cy="1058736"/>
          </a:xfrm>
        </p:spPr>
        <p:txBody>
          <a:bodyPr>
            <a:noAutofit/>
          </a:bodyPr>
          <a:lstStyle/>
          <a:p>
            <a:r>
              <a:rPr lang="en-US" sz="2000" b="1" u="sng" dirty="0"/>
              <a:t>Reasons of Seasonal changes in ALCOHOL BEVERAGE category</a:t>
            </a:r>
            <a:r>
              <a:rPr lang="en-US" sz="1800" b="1" u="sng" dirty="0"/>
              <a:t> </a:t>
            </a:r>
            <a:br>
              <a:rPr lang="en-US" sz="3600" b="1" u="sng" dirty="0"/>
            </a:br>
            <a:r>
              <a:rPr lang="en-GB" sz="1400" b="1" cap="none" dirty="0"/>
              <a:t>Majority of the respondents aged 18-30 and 31-45 reported change in consumption of alcohol beverage due to weather influence.</a:t>
            </a:r>
            <a:br>
              <a:rPr lang="en-GB" sz="1400" b="1" cap="none" dirty="0"/>
            </a:br>
            <a:r>
              <a:rPr lang="en-US" sz="1400" cap="none" dirty="0"/>
              <a:t>What are the reasons for seasonal changes in the consumption of alcohol category? </a:t>
            </a:r>
            <a:br>
              <a:rPr lang="en-US" sz="1600" cap="none" dirty="0"/>
            </a:br>
            <a:endParaRPr lang="en-US" sz="1600" cap="none" dirty="0">
              <a:latin typeface="+mn-lt"/>
            </a:endParaRPr>
          </a:p>
        </p:txBody>
      </p:sp>
      <p:sp>
        <p:nvSpPr>
          <p:cNvPr id="3" name="Speech Bubble: Rectangle 2">
            <a:extLst>
              <a:ext uri="{FF2B5EF4-FFF2-40B4-BE49-F238E27FC236}">
                <a16:creationId xmlns:a16="http://schemas.microsoft.com/office/drawing/2014/main" id="{CA25D744-4126-95EA-2703-E8EEFDB121BA}"/>
              </a:ext>
            </a:extLst>
          </p:cNvPr>
          <p:cNvSpPr/>
          <p:nvPr/>
        </p:nvSpPr>
        <p:spPr>
          <a:xfrm>
            <a:off x="3984222" y="1960196"/>
            <a:ext cx="2842827" cy="1282542"/>
          </a:xfrm>
          <a:prstGeom prst="wedgeRectCallout">
            <a:avLst>
              <a:gd name="adj1" fmla="val -77080"/>
              <a:gd name="adj2" fmla="val -3358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89% of the respondents aged 31-45 reported seasonal change in consumption of alcohol beverage due to weather influence</a:t>
            </a:r>
          </a:p>
        </p:txBody>
      </p:sp>
      <p:graphicFrame>
        <p:nvGraphicFramePr>
          <p:cNvPr id="5" name="Chart 4">
            <a:extLst>
              <a:ext uri="{FF2B5EF4-FFF2-40B4-BE49-F238E27FC236}">
                <a16:creationId xmlns:a16="http://schemas.microsoft.com/office/drawing/2014/main" id="{5FAA47E7-B590-DADB-D028-B4F4F61B87F3}"/>
              </a:ext>
            </a:extLst>
          </p:cNvPr>
          <p:cNvGraphicFramePr>
            <a:graphicFrameLocks/>
          </p:cNvGraphicFramePr>
          <p:nvPr>
            <p:extLst>
              <p:ext uri="{D42A27DB-BD31-4B8C-83A1-F6EECF244321}">
                <p14:modId xmlns:p14="http://schemas.microsoft.com/office/powerpoint/2010/main" val="7978336"/>
              </p:ext>
            </p:extLst>
          </p:nvPr>
        </p:nvGraphicFramePr>
        <p:xfrm>
          <a:off x="463803" y="1783733"/>
          <a:ext cx="11264391" cy="480957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17485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2739C-4E81-D1A8-55DC-441B866FA55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1D16EC7-1E35-037D-6D27-513D11402B12}"/>
              </a:ext>
            </a:extLst>
          </p:cNvPr>
          <p:cNvSpPr txBox="1"/>
          <p:nvPr/>
        </p:nvSpPr>
        <p:spPr>
          <a:xfrm>
            <a:off x="2163566" y="1723686"/>
            <a:ext cx="8568604" cy="3785652"/>
          </a:xfrm>
          <a:prstGeom prst="rect">
            <a:avLst/>
          </a:prstGeom>
          <a:noFill/>
        </p:spPr>
        <p:txBody>
          <a:bodyPr wrap="square" rtlCol="0">
            <a:spAutoFit/>
          </a:bodyPr>
          <a:lstStyle/>
          <a:p>
            <a:pPr algn="ctr"/>
            <a:r>
              <a:rPr lang="en-US" sz="6000" b="1" dirty="0">
                <a:solidFill>
                  <a:schemeClr val="accent1"/>
                </a:solidFill>
              </a:rPr>
              <a:t>FINDINGS </a:t>
            </a:r>
          </a:p>
          <a:p>
            <a:pPr algn="ctr"/>
            <a:r>
              <a:rPr lang="en-US" sz="6000" b="1" dirty="0">
                <a:solidFill>
                  <a:schemeClr val="accent1"/>
                </a:solidFill>
              </a:rPr>
              <a:t>BASED ON </a:t>
            </a:r>
          </a:p>
          <a:p>
            <a:pPr algn="ctr"/>
            <a:r>
              <a:rPr lang="en-US" sz="6000" b="1" dirty="0">
                <a:solidFill>
                  <a:schemeClr val="accent1"/>
                </a:solidFill>
              </a:rPr>
              <a:t>SOCIO-ECONOMIC CLASSIFICATION</a:t>
            </a:r>
          </a:p>
        </p:txBody>
      </p:sp>
    </p:spTree>
    <p:extLst>
      <p:ext uri="{BB962C8B-B14F-4D97-AF65-F5344CB8AC3E}">
        <p14:creationId xmlns:p14="http://schemas.microsoft.com/office/powerpoint/2010/main" val="11360918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A080D-BB23-DD5B-5A89-6FFCDAAA9450}"/>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84B18FDA-3CB6-F7AB-EEF0-FEC2BFE43287}"/>
              </a:ext>
            </a:extLst>
          </p:cNvPr>
          <p:cNvGraphicFramePr>
            <a:graphicFrameLocks/>
          </p:cNvGraphicFramePr>
          <p:nvPr>
            <p:extLst>
              <p:ext uri="{D42A27DB-BD31-4B8C-83A1-F6EECF244321}">
                <p14:modId xmlns:p14="http://schemas.microsoft.com/office/powerpoint/2010/main" val="3966996900"/>
              </p:ext>
            </p:extLst>
          </p:nvPr>
        </p:nvGraphicFramePr>
        <p:xfrm>
          <a:off x="463804" y="1844842"/>
          <a:ext cx="11264392" cy="482867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4902449D-8116-4AA6-1402-E5DEC2539426}"/>
              </a:ext>
            </a:extLst>
          </p:cNvPr>
          <p:cNvSpPr>
            <a:spLocks noGrp="1"/>
          </p:cNvSpPr>
          <p:nvPr>
            <p:ph type="title"/>
          </p:nvPr>
        </p:nvSpPr>
        <p:spPr>
          <a:xfrm>
            <a:off x="463804" y="927570"/>
            <a:ext cx="11264392" cy="745016"/>
          </a:xfrm>
        </p:spPr>
        <p:txBody>
          <a:bodyPr>
            <a:noAutofit/>
          </a:bodyPr>
          <a:lstStyle/>
          <a:p>
            <a:r>
              <a:rPr lang="en-US" sz="2000" b="1" u="sng" dirty="0"/>
              <a:t>Consumption OF ALCOHOL BEVERAGES THIS WINTER</a:t>
            </a:r>
            <a:br>
              <a:rPr lang="en-US" sz="2400" b="1" u="sng" dirty="0"/>
            </a:br>
            <a:r>
              <a:rPr lang="en-GB" sz="1400" b="1" cap="none" dirty="0"/>
              <a:t>Majority of the respondents from higher/upper, upper middle, middle and lower middle class consumed Rum this winter. Whereas, majority of respondents from lower class consumed Beer this winter.</a:t>
            </a:r>
            <a:br>
              <a:rPr lang="en-GB" sz="1600" b="1" cap="none" dirty="0"/>
            </a:br>
            <a:r>
              <a:rPr lang="en-US" sz="1400" cap="none" dirty="0"/>
              <a:t>Which category of alcohol beverages are you currently consuming this winter?</a:t>
            </a:r>
            <a:endParaRPr lang="en-US" sz="1800" cap="none" dirty="0">
              <a:latin typeface="+mn-lt"/>
            </a:endParaRPr>
          </a:p>
        </p:txBody>
      </p:sp>
      <p:sp>
        <p:nvSpPr>
          <p:cNvPr id="3" name="Speech Bubble: Rectangle 2">
            <a:extLst>
              <a:ext uri="{FF2B5EF4-FFF2-40B4-BE49-F238E27FC236}">
                <a16:creationId xmlns:a16="http://schemas.microsoft.com/office/drawing/2014/main" id="{0429FB9F-760F-40ED-311A-2766E37C33A1}"/>
              </a:ext>
            </a:extLst>
          </p:cNvPr>
          <p:cNvSpPr/>
          <p:nvPr/>
        </p:nvSpPr>
        <p:spPr>
          <a:xfrm>
            <a:off x="8888744" y="3914273"/>
            <a:ext cx="2148598" cy="1026082"/>
          </a:xfrm>
          <a:prstGeom prst="wedgeRectCallout">
            <a:avLst>
              <a:gd name="adj1" fmla="val 21729"/>
              <a:gd name="adj2" fmla="val -10286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rgbClr val="002060"/>
                </a:solidFill>
              </a:rPr>
              <a:t>71% of the respondents from lower class  consumed Beer this winter</a:t>
            </a:r>
          </a:p>
        </p:txBody>
      </p:sp>
    </p:spTree>
    <p:extLst>
      <p:ext uri="{BB962C8B-B14F-4D97-AF65-F5344CB8AC3E}">
        <p14:creationId xmlns:p14="http://schemas.microsoft.com/office/powerpoint/2010/main" val="26058484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DC6B5-B6E7-359E-5980-AEC8B468BD4C}"/>
            </a:ext>
          </a:extLst>
        </p:cNvPr>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BB2932F0-B772-A5EC-2988-A926730A7DBF}"/>
              </a:ext>
            </a:extLst>
          </p:cNvPr>
          <p:cNvGraphicFramePr>
            <a:graphicFrameLocks/>
          </p:cNvGraphicFramePr>
          <p:nvPr>
            <p:extLst>
              <p:ext uri="{D42A27DB-BD31-4B8C-83A1-F6EECF244321}">
                <p14:modId xmlns:p14="http://schemas.microsoft.com/office/powerpoint/2010/main" val="847016465"/>
              </p:ext>
            </p:extLst>
          </p:nvPr>
        </p:nvGraphicFramePr>
        <p:xfrm>
          <a:off x="8048171" y="1853757"/>
          <a:ext cx="3680024" cy="418016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FD520BB6-2028-E4C8-1B46-7BA3341CF9AE}"/>
              </a:ext>
            </a:extLst>
          </p:cNvPr>
          <p:cNvSpPr>
            <a:spLocks noGrp="1"/>
          </p:cNvSpPr>
          <p:nvPr>
            <p:ph type="title"/>
          </p:nvPr>
        </p:nvSpPr>
        <p:spPr>
          <a:xfrm>
            <a:off x="491059" y="824080"/>
            <a:ext cx="11264392" cy="745016"/>
          </a:xfrm>
        </p:spPr>
        <p:txBody>
          <a:bodyPr>
            <a:noAutofit/>
          </a:bodyPr>
          <a:lstStyle/>
          <a:p>
            <a:r>
              <a:rPr lang="en-US" sz="2000" b="1" u="sng" dirty="0"/>
              <a:t>consumption of alcohol beverages THIS WINTER VS LAST WINTER </a:t>
            </a:r>
            <a:br>
              <a:rPr lang="en-US" sz="2400" b="1" u="sng" dirty="0"/>
            </a:br>
            <a:r>
              <a:rPr lang="en-US" sz="1600" b="1" cap="none" dirty="0"/>
              <a:t>Preferences of respondents </a:t>
            </a:r>
            <a:r>
              <a:rPr lang="en-GB" sz="1600" b="1" cap="none" dirty="0"/>
              <a:t>from higher/upper, upper middle, middle and lower middle class </a:t>
            </a:r>
            <a:r>
              <a:rPr lang="en-US" sz="1600" b="1" cap="none" dirty="0"/>
              <a:t>for </a:t>
            </a:r>
            <a:r>
              <a:rPr lang="en-GB" sz="1600" b="1" cap="none" dirty="0"/>
              <a:t>Rum are high this winter and last winter. Whereas, preferences of respondents from lower class for Beer are high this winter and last winter.</a:t>
            </a:r>
            <a:endParaRPr lang="en-US" sz="1800" cap="none" dirty="0">
              <a:latin typeface="+mn-lt"/>
            </a:endParaRPr>
          </a:p>
        </p:txBody>
      </p:sp>
      <p:sp>
        <p:nvSpPr>
          <p:cNvPr id="3" name="Speech Bubble: Rectangle 2">
            <a:extLst>
              <a:ext uri="{FF2B5EF4-FFF2-40B4-BE49-F238E27FC236}">
                <a16:creationId xmlns:a16="http://schemas.microsoft.com/office/drawing/2014/main" id="{5E76318B-6573-B327-91A2-BB40D9414BCD}"/>
              </a:ext>
            </a:extLst>
          </p:cNvPr>
          <p:cNvSpPr/>
          <p:nvPr/>
        </p:nvSpPr>
        <p:spPr>
          <a:xfrm>
            <a:off x="10411327" y="3721769"/>
            <a:ext cx="1106905" cy="1500982"/>
          </a:xfrm>
          <a:prstGeom prst="wedgeRectCallout">
            <a:avLst>
              <a:gd name="adj1" fmla="val -13594"/>
              <a:gd name="adj2" fmla="val -7738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60% of the respondents from middle class have consumed Beer last winter</a:t>
            </a:r>
          </a:p>
        </p:txBody>
      </p:sp>
      <p:sp>
        <p:nvSpPr>
          <p:cNvPr id="7" name="TextBox 6">
            <a:extLst>
              <a:ext uri="{FF2B5EF4-FFF2-40B4-BE49-F238E27FC236}">
                <a16:creationId xmlns:a16="http://schemas.microsoft.com/office/drawing/2014/main" id="{39984689-6B2E-AE16-67B3-67119D669BF9}"/>
              </a:ext>
            </a:extLst>
          </p:cNvPr>
          <p:cNvSpPr txBox="1"/>
          <p:nvPr/>
        </p:nvSpPr>
        <p:spPr>
          <a:xfrm>
            <a:off x="463802" y="6318582"/>
            <a:ext cx="11264392" cy="369332"/>
          </a:xfrm>
          <a:prstGeom prst="rect">
            <a:avLst/>
          </a:prstGeom>
          <a:noFill/>
          <a:ln>
            <a:solidFill>
              <a:schemeClr val="accent1"/>
            </a:solidFill>
          </a:ln>
        </p:spPr>
        <p:txBody>
          <a:bodyPr wrap="square" rtlCol="0">
            <a:spAutoFit/>
          </a:bodyPr>
          <a:lstStyle/>
          <a:p>
            <a:r>
              <a:rPr lang="en-US" dirty="0"/>
              <a:t>Note: This winter refers to Nov, Dec, Jan 2025/26 and Last winter refers to Nov, Dec, Jan 2024/25</a:t>
            </a:r>
          </a:p>
        </p:txBody>
      </p:sp>
      <p:graphicFrame>
        <p:nvGraphicFramePr>
          <p:cNvPr id="6" name="Chart 5">
            <a:extLst>
              <a:ext uri="{FF2B5EF4-FFF2-40B4-BE49-F238E27FC236}">
                <a16:creationId xmlns:a16="http://schemas.microsoft.com/office/drawing/2014/main" id="{41062E81-B5F8-0D07-7DD3-D4AE08316F88}"/>
              </a:ext>
            </a:extLst>
          </p:cNvPr>
          <p:cNvGraphicFramePr>
            <a:graphicFrameLocks/>
          </p:cNvGraphicFramePr>
          <p:nvPr>
            <p:extLst>
              <p:ext uri="{D42A27DB-BD31-4B8C-83A1-F6EECF244321}">
                <p14:modId xmlns:p14="http://schemas.microsoft.com/office/powerpoint/2010/main" val="1721485241"/>
              </p:ext>
            </p:extLst>
          </p:nvPr>
        </p:nvGraphicFramePr>
        <p:xfrm>
          <a:off x="4267200" y="1853757"/>
          <a:ext cx="3680023" cy="418907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D40F9646-7CAC-1128-DF08-2D8070085FF2}"/>
              </a:ext>
            </a:extLst>
          </p:cNvPr>
          <p:cNvGraphicFramePr>
            <a:graphicFrameLocks/>
          </p:cNvGraphicFramePr>
          <p:nvPr>
            <p:extLst>
              <p:ext uri="{D42A27DB-BD31-4B8C-83A1-F6EECF244321}">
                <p14:modId xmlns:p14="http://schemas.microsoft.com/office/powerpoint/2010/main" val="3134123942"/>
              </p:ext>
            </p:extLst>
          </p:nvPr>
        </p:nvGraphicFramePr>
        <p:xfrm>
          <a:off x="463802" y="1844842"/>
          <a:ext cx="3680023" cy="418016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3619897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D6E60-9E9C-A5F9-0A45-D18DEA012171}"/>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0CD5CD04-EE1A-8A60-227D-B70F62F52F2D}"/>
              </a:ext>
            </a:extLst>
          </p:cNvPr>
          <p:cNvGraphicFramePr>
            <a:graphicFrameLocks/>
          </p:cNvGraphicFramePr>
          <p:nvPr>
            <p:extLst>
              <p:ext uri="{D42A27DB-BD31-4B8C-83A1-F6EECF244321}">
                <p14:modId xmlns:p14="http://schemas.microsoft.com/office/powerpoint/2010/main" val="383290361"/>
              </p:ext>
            </p:extLst>
          </p:nvPr>
        </p:nvGraphicFramePr>
        <p:xfrm>
          <a:off x="6208294" y="1784815"/>
          <a:ext cx="5519899" cy="431118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69BADB3F-336C-7147-9D65-7760756F836F}"/>
              </a:ext>
            </a:extLst>
          </p:cNvPr>
          <p:cNvSpPr>
            <a:spLocks noGrp="1"/>
          </p:cNvSpPr>
          <p:nvPr>
            <p:ph type="title"/>
          </p:nvPr>
        </p:nvSpPr>
        <p:spPr>
          <a:xfrm>
            <a:off x="463802" y="558490"/>
            <a:ext cx="11264392" cy="745016"/>
          </a:xfrm>
        </p:spPr>
        <p:txBody>
          <a:bodyPr>
            <a:noAutofit/>
          </a:bodyPr>
          <a:lstStyle/>
          <a:p>
            <a:r>
              <a:rPr lang="en-US" sz="2400" b="1" u="sng" cap="none" dirty="0">
                <a:latin typeface="+mn-lt"/>
              </a:rPr>
              <a:t>CONTINUED SLIDE</a:t>
            </a:r>
          </a:p>
        </p:txBody>
      </p:sp>
      <p:sp>
        <p:nvSpPr>
          <p:cNvPr id="3" name="Speech Bubble: Rectangle 2">
            <a:extLst>
              <a:ext uri="{FF2B5EF4-FFF2-40B4-BE49-F238E27FC236}">
                <a16:creationId xmlns:a16="http://schemas.microsoft.com/office/drawing/2014/main" id="{CD495464-4076-0DD8-032C-A85CE86BA6D8}"/>
              </a:ext>
            </a:extLst>
          </p:cNvPr>
          <p:cNvSpPr/>
          <p:nvPr/>
        </p:nvSpPr>
        <p:spPr>
          <a:xfrm>
            <a:off x="9817769" y="3557336"/>
            <a:ext cx="1572127" cy="1261899"/>
          </a:xfrm>
          <a:prstGeom prst="wedgeRectCallout">
            <a:avLst>
              <a:gd name="adj1" fmla="val 32221"/>
              <a:gd name="adj2" fmla="val -99461"/>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71% of the respondents from lower class have consumed Beer last winter</a:t>
            </a:r>
          </a:p>
        </p:txBody>
      </p:sp>
      <p:sp>
        <p:nvSpPr>
          <p:cNvPr id="7" name="TextBox 6">
            <a:extLst>
              <a:ext uri="{FF2B5EF4-FFF2-40B4-BE49-F238E27FC236}">
                <a16:creationId xmlns:a16="http://schemas.microsoft.com/office/drawing/2014/main" id="{F152FAA5-AC79-1ED5-896E-4A4B8C58F633}"/>
              </a:ext>
            </a:extLst>
          </p:cNvPr>
          <p:cNvSpPr txBox="1"/>
          <p:nvPr/>
        </p:nvSpPr>
        <p:spPr>
          <a:xfrm>
            <a:off x="463802" y="6318582"/>
            <a:ext cx="11264392" cy="369332"/>
          </a:xfrm>
          <a:prstGeom prst="rect">
            <a:avLst/>
          </a:prstGeom>
          <a:noFill/>
          <a:ln>
            <a:solidFill>
              <a:schemeClr val="accent1"/>
            </a:solidFill>
          </a:ln>
        </p:spPr>
        <p:txBody>
          <a:bodyPr wrap="square" rtlCol="0">
            <a:spAutoFit/>
          </a:bodyPr>
          <a:lstStyle/>
          <a:p>
            <a:r>
              <a:rPr lang="en-US" dirty="0"/>
              <a:t>Note: This winter refers to Nov, Dec, Jan 2025/26 and Last winter refers to Nov, Dec, Jan 2024/25</a:t>
            </a:r>
          </a:p>
        </p:txBody>
      </p:sp>
      <p:graphicFrame>
        <p:nvGraphicFramePr>
          <p:cNvPr id="4" name="Chart 3">
            <a:extLst>
              <a:ext uri="{FF2B5EF4-FFF2-40B4-BE49-F238E27FC236}">
                <a16:creationId xmlns:a16="http://schemas.microsoft.com/office/drawing/2014/main" id="{E174914E-A743-68EA-E7E1-212C295E1741}"/>
              </a:ext>
            </a:extLst>
          </p:cNvPr>
          <p:cNvGraphicFramePr>
            <a:graphicFrameLocks/>
          </p:cNvGraphicFramePr>
          <p:nvPr>
            <p:extLst>
              <p:ext uri="{D42A27DB-BD31-4B8C-83A1-F6EECF244321}">
                <p14:modId xmlns:p14="http://schemas.microsoft.com/office/powerpoint/2010/main" val="3537102343"/>
              </p:ext>
            </p:extLst>
          </p:nvPr>
        </p:nvGraphicFramePr>
        <p:xfrm>
          <a:off x="463801" y="1784816"/>
          <a:ext cx="5632199" cy="43111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408142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FB1EA-CB2E-B59D-8BD8-8D3884049E14}"/>
            </a:ext>
          </a:extLst>
        </p:cNvPr>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4781F625-F9A2-D09B-6510-00B2D536AC95}"/>
              </a:ext>
            </a:extLst>
          </p:cNvPr>
          <p:cNvGraphicFramePr>
            <a:graphicFrameLocks/>
          </p:cNvGraphicFramePr>
          <p:nvPr>
            <p:extLst>
              <p:ext uri="{D42A27DB-BD31-4B8C-83A1-F6EECF244321}">
                <p14:modId xmlns:p14="http://schemas.microsoft.com/office/powerpoint/2010/main" val="249085348"/>
              </p:ext>
            </p:extLst>
          </p:nvPr>
        </p:nvGraphicFramePr>
        <p:xfrm>
          <a:off x="6096000" y="1843789"/>
          <a:ext cx="5632196" cy="458698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6770DAF2-36F5-888A-2F8E-D52147DE20B2}"/>
              </a:ext>
            </a:extLst>
          </p:cNvPr>
          <p:cNvSpPr>
            <a:spLocks noGrp="1"/>
          </p:cNvSpPr>
          <p:nvPr>
            <p:ph type="title"/>
          </p:nvPr>
        </p:nvSpPr>
        <p:spPr>
          <a:xfrm>
            <a:off x="463804" y="859599"/>
            <a:ext cx="11264392" cy="745016"/>
          </a:xfrm>
        </p:spPr>
        <p:txBody>
          <a:bodyPr>
            <a:noAutofit/>
          </a:bodyPr>
          <a:lstStyle/>
          <a:p>
            <a:r>
              <a:rPr lang="en-US" sz="2000" b="1" u="sng" dirty="0"/>
              <a:t>most Consumed ALCOHOL BEVERAGE category THIS WINTER</a:t>
            </a:r>
            <a:br>
              <a:rPr lang="en-US" sz="2400" b="1" u="sng" dirty="0"/>
            </a:br>
            <a:r>
              <a:rPr lang="en-GB" sz="1800" b="1" cap="none" dirty="0"/>
              <a:t>Majority of the respondents across all SEC category consumed Rum as their first most consumed this winter.</a:t>
            </a:r>
            <a:br>
              <a:rPr lang="en-GB" sz="2400" b="1" cap="none" dirty="0"/>
            </a:br>
            <a:r>
              <a:rPr lang="en-US" sz="1400" cap="none" dirty="0"/>
              <a:t>Which category of alcohol beverages is most consumed during this winter? Kindly rank from 1 to 6 where 1 as highly consumed and 6 as least consumed.</a:t>
            </a:r>
            <a:endParaRPr lang="en-US" sz="1800" cap="none" dirty="0">
              <a:latin typeface="+mn-lt"/>
            </a:endParaRPr>
          </a:p>
        </p:txBody>
      </p:sp>
      <p:sp>
        <p:nvSpPr>
          <p:cNvPr id="3" name="Speech Bubble: Rectangle 2">
            <a:extLst>
              <a:ext uri="{FF2B5EF4-FFF2-40B4-BE49-F238E27FC236}">
                <a16:creationId xmlns:a16="http://schemas.microsoft.com/office/drawing/2014/main" id="{01551259-5018-A0EC-3731-76DF3E525CF0}"/>
              </a:ext>
            </a:extLst>
          </p:cNvPr>
          <p:cNvSpPr/>
          <p:nvPr/>
        </p:nvSpPr>
        <p:spPr>
          <a:xfrm>
            <a:off x="7893352" y="2338137"/>
            <a:ext cx="2326250" cy="914400"/>
          </a:xfrm>
          <a:prstGeom prst="wedgeRectCallout">
            <a:avLst>
              <a:gd name="adj1" fmla="val -65720"/>
              <a:gd name="adj2" fmla="val 2313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54% of the respondents from upper middle class consumed Rum as their first most consumed alcohol this winter</a:t>
            </a:r>
          </a:p>
        </p:txBody>
      </p:sp>
      <p:graphicFrame>
        <p:nvGraphicFramePr>
          <p:cNvPr id="10" name="Chart 9">
            <a:extLst>
              <a:ext uri="{FF2B5EF4-FFF2-40B4-BE49-F238E27FC236}">
                <a16:creationId xmlns:a16="http://schemas.microsoft.com/office/drawing/2014/main" id="{165E4FB4-C4D5-00AA-5F3E-FD4A66BDE2D0}"/>
              </a:ext>
            </a:extLst>
          </p:cNvPr>
          <p:cNvGraphicFramePr>
            <a:graphicFrameLocks/>
          </p:cNvGraphicFramePr>
          <p:nvPr>
            <p:extLst>
              <p:ext uri="{D42A27DB-BD31-4B8C-83A1-F6EECF244321}">
                <p14:modId xmlns:p14="http://schemas.microsoft.com/office/powerpoint/2010/main" val="2833204271"/>
              </p:ext>
            </p:extLst>
          </p:nvPr>
        </p:nvGraphicFramePr>
        <p:xfrm>
          <a:off x="463804" y="1843789"/>
          <a:ext cx="5455733" cy="458698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206184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67F71-38C1-9822-796E-3C386734D6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A59E12-8798-92B4-CE57-1BA655BAF894}"/>
              </a:ext>
            </a:extLst>
          </p:cNvPr>
          <p:cNvSpPr>
            <a:spLocks noGrp="1"/>
          </p:cNvSpPr>
          <p:nvPr>
            <p:ph type="title"/>
          </p:nvPr>
        </p:nvSpPr>
        <p:spPr>
          <a:xfrm>
            <a:off x="463804" y="859599"/>
            <a:ext cx="11264392" cy="745016"/>
          </a:xfrm>
        </p:spPr>
        <p:txBody>
          <a:bodyPr>
            <a:noAutofit/>
          </a:bodyPr>
          <a:lstStyle/>
          <a:p>
            <a:r>
              <a:rPr lang="en-US" sz="2000" b="1" u="sng" dirty="0"/>
              <a:t>Continued slide</a:t>
            </a:r>
            <a:br>
              <a:rPr lang="en-US" sz="2400" b="1" u="sng" dirty="0"/>
            </a:br>
            <a:endParaRPr lang="en-US" sz="1800" cap="none" dirty="0">
              <a:latin typeface="+mn-lt"/>
            </a:endParaRPr>
          </a:p>
        </p:txBody>
      </p:sp>
      <p:graphicFrame>
        <p:nvGraphicFramePr>
          <p:cNvPr id="4" name="Chart 3">
            <a:extLst>
              <a:ext uri="{FF2B5EF4-FFF2-40B4-BE49-F238E27FC236}">
                <a16:creationId xmlns:a16="http://schemas.microsoft.com/office/drawing/2014/main" id="{AF60CFC0-554B-6BB3-1A96-191F73F47340}"/>
              </a:ext>
            </a:extLst>
          </p:cNvPr>
          <p:cNvGraphicFramePr>
            <a:graphicFrameLocks/>
          </p:cNvGraphicFramePr>
          <p:nvPr>
            <p:extLst>
              <p:ext uri="{D42A27DB-BD31-4B8C-83A1-F6EECF244321}">
                <p14:modId xmlns:p14="http://schemas.microsoft.com/office/powerpoint/2010/main" val="2524579361"/>
              </p:ext>
            </p:extLst>
          </p:nvPr>
        </p:nvGraphicFramePr>
        <p:xfrm>
          <a:off x="463804" y="1921043"/>
          <a:ext cx="3883607" cy="45760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D4F5025B-A6B7-DEEA-C60D-E5E4AAF36B3E}"/>
              </a:ext>
            </a:extLst>
          </p:cNvPr>
          <p:cNvGraphicFramePr>
            <a:graphicFrameLocks/>
          </p:cNvGraphicFramePr>
          <p:nvPr>
            <p:extLst>
              <p:ext uri="{D42A27DB-BD31-4B8C-83A1-F6EECF244321}">
                <p14:modId xmlns:p14="http://schemas.microsoft.com/office/powerpoint/2010/main" val="602161256"/>
              </p:ext>
            </p:extLst>
          </p:nvPr>
        </p:nvGraphicFramePr>
        <p:xfrm>
          <a:off x="4491789" y="1921043"/>
          <a:ext cx="3641558" cy="457601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a:extLst>
              <a:ext uri="{FF2B5EF4-FFF2-40B4-BE49-F238E27FC236}">
                <a16:creationId xmlns:a16="http://schemas.microsoft.com/office/drawing/2014/main" id="{8FE88E91-2401-8D29-0554-F811F10EEA46}"/>
              </a:ext>
            </a:extLst>
          </p:cNvPr>
          <p:cNvGraphicFramePr>
            <a:graphicFrameLocks/>
          </p:cNvGraphicFramePr>
          <p:nvPr>
            <p:extLst>
              <p:ext uri="{D42A27DB-BD31-4B8C-83A1-F6EECF244321}">
                <p14:modId xmlns:p14="http://schemas.microsoft.com/office/powerpoint/2010/main" val="680596099"/>
              </p:ext>
            </p:extLst>
          </p:nvPr>
        </p:nvGraphicFramePr>
        <p:xfrm>
          <a:off x="8277726" y="1921043"/>
          <a:ext cx="3450470" cy="457601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058722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3CC8D-F21D-59EA-C1DB-A412D61126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40B325-8308-483D-BA78-5306DCEE57D6}"/>
              </a:ext>
            </a:extLst>
          </p:cNvPr>
          <p:cNvSpPr>
            <a:spLocks noGrp="1"/>
          </p:cNvSpPr>
          <p:nvPr>
            <p:ph type="title"/>
          </p:nvPr>
        </p:nvSpPr>
        <p:spPr>
          <a:xfrm>
            <a:off x="463803" y="803680"/>
            <a:ext cx="11264392" cy="745016"/>
          </a:xfrm>
        </p:spPr>
        <p:txBody>
          <a:bodyPr>
            <a:noAutofit/>
          </a:bodyPr>
          <a:lstStyle/>
          <a:p>
            <a:r>
              <a:rPr lang="en-US" sz="1800" b="1" u="sng" dirty="0"/>
              <a:t>FIRST most Consumed ALCOHOL BEVERAGE category this WINTER vs last winter</a:t>
            </a:r>
            <a:br>
              <a:rPr lang="en-US" sz="3600" b="1" u="sng" dirty="0"/>
            </a:br>
            <a:r>
              <a:rPr lang="en-GB" sz="1800" b="1" cap="none" dirty="0"/>
              <a:t>Across all SEC category, Rum dominates as the most consumed alcohol beverage in both winters.</a:t>
            </a:r>
            <a:endParaRPr lang="en-US" sz="1600" cap="none" dirty="0">
              <a:latin typeface="+mn-lt"/>
            </a:endParaRPr>
          </a:p>
        </p:txBody>
      </p:sp>
      <p:sp>
        <p:nvSpPr>
          <p:cNvPr id="3" name="Speech Bubble: Rectangle 2">
            <a:extLst>
              <a:ext uri="{FF2B5EF4-FFF2-40B4-BE49-F238E27FC236}">
                <a16:creationId xmlns:a16="http://schemas.microsoft.com/office/drawing/2014/main" id="{E31E43B7-8887-7517-3C5D-E81771D15656}"/>
              </a:ext>
            </a:extLst>
          </p:cNvPr>
          <p:cNvSpPr/>
          <p:nvPr/>
        </p:nvSpPr>
        <p:spPr>
          <a:xfrm>
            <a:off x="5951621" y="2374231"/>
            <a:ext cx="2839454" cy="1171861"/>
          </a:xfrm>
          <a:prstGeom prst="wedgeRectCallout">
            <a:avLst>
              <a:gd name="adj1" fmla="val -73617"/>
              <a:gd name="adj2" fmla="val 1363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47% of the respondents from lower class consumed Beer as their first most consumed alcohol last winter</a:t>
            </a:r>
          </a:p>
        </p:txBody>
      </p:sp>
      <p:graphicFrame>
        <p:nvGraphicFramePr>
          <p:cNvPr id="7" name="Chart 6">
            <a:extLst>
              <a:ext uri="{FF2B5EF4-FFF2-40B4-BE49-F238E27FC236}">
                <a16:creationId xmlns:a16="http://schemas.microsoft.com/office/drawing/2014/main" id="{E1D6BC10-F1F7-C2F3-311A-790E3E5FCC88}"/>
              </a:ext>
            </a:extLst>
          </p:cNvPr>
          <p:cNvGraphicFramePr>
            <a:graphicFrameLocks/>
          </p:cNvGraphicFramePr>
          <p:nvPr>
            <p:extLst>
              <p:ext uri="{D42A27DB-BD31-4B8C-83A1-F6EECF244321}">
                <p14:modId xmlns:p14="http://schemas.microsoft.com/office/powerpoint/2010/main" val="1256575565"/>
              </p:ext>
            </p:extLst>
          </p:nvPr>
        </p:nvGraphicFramePr>
        <p:xfrm>
          <a:off x="463803" y="1957923"/>
          <a:ext cx="11264392" cy="46674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465330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CF98F-2F0B-600F-CD9F-749DCED791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67F43-4A13-AC01-E627-889449EB174F}"/>
              </a:ext>
            </a:extLst>
          </p:cNvPr>
          <p:cNvSpPr>
            <a:spLocks noGrp="1"/>
          </p:cNvSpPr>
          <p:nvPr>
            <p:ph type="title"/>
          </p:nvPr>
        </p:nvSpPr>
        <p:spPr>
          <a:xfrm>
            <a:off x="463803" y="867849"/>
            <a:ext cx="11264392" cy="745016"/>
          </a:xfrm>
        </p:spPr>
        <p:txBody>
          <a:bodyPr>
            <a:noAutofit/>
          </a:bodyPr>
          <a:lstStyle/>
          <a:p>
            <a:r>
              <a:rPr lang="en-US" sz="1800" b="1" u="sng" dirty="0"/>
              <a:t>Second most Consumed ALCOHOL BEVERAGE category this WINTER vs last winter</a:t>
            </a:r>
            <a:br>
              <a:rPr lang="en-US" sz="3600" b="1" u="sng" dirty="0"/>
            </a:br>
            <a:r>
              <a:rPr lang="en-GB" sz="1200" b="1" cap="none" dirty="0"/>
              <a:t>Among the respondents from higher/upper, upper middle-class, Whisky dominates as the second most consumed alcohol beverage in both winters. Among middle class respondents, Rum dominates as the second most consumed last winter. Among Lower middle-class respondents, Vodka dominates as the second most consumed in both winters and among lower class respondents Beer dominates as the second most consumed this winter.</a:t>
            </a:r>
            <a:endParaRPr lang="en-US" sz="1600" cap="none" dirty="0">
              <a:latin typeface="+mn-lt"/>
            </a:endParaRPr>
          </a:p>
        </p:txBody>
      </p:sp>
      <p:sp>
        <p:nvSpPr>
          <p:cNvPr id="3" name="Speech Bubble: Rectangle 2">
            <a:extLst>
              <a:ext uri="{FF2B5EF4-FFF2-40B4-BE49-F238E27FC236}">
                <a16:creationId xmlns:a16="http://schemas.microsoft.com/office/drawing/2014/main" id="{4B42915A-1E6E-E4AC-2355-F091CA73A62A}"/>
              </a:ext>
            </a:extLst>
          </p:cNvPr>
          <p:cNvSpPr/>
          <p:nvPr/>
        </p:nvSpPr>
        <p:spPr>
          <a:xfrm>
            <a:off x="9329192" y="2807369"/>
            <a:ext cx="1980492" cy="1516611"/>
          </a:xfrm>
          <a:prstGeom prst="wedgeRectCallout">
            <a:avLst>
              <a:gd name="adj1" fmla="val -76526"/>
              <a:gd name="adj2" fmla="val -2385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43% of the respondents from lower class consumed Rum as their second most consumed alcohol last winter</a:t>
            </a:r>
          </a:p>
        </p:txBody>
      </p:sp>
      <p:graphicFrame>
        <p:nvGraphicFramePr>
          <p:cNvPr id="14" name="Chart 13">
            <a:extLst>
              <a:ext uri="{FF2B5EF4-FFF2-40B4-BE49-F238E27FC236}">
                <a16:creationId xmlns:a16="http://schemas.microsoft.com/office/drawing/2014/main" id="{73ADF5E3-0A6D-9F17-6536-47AF3A8C2CA8}"/>
              </a:ext>
            </a:extLst>
          </p:cNvPr>
          <p:cNvGraphicFramePr>
            <a:graphicFrameLocks/>
          </p:cNvGraphicFramePr>
          <p:nvPr>
            <p:extLst>
              <p:ext uri="{D42A27DB-BD31-4B8C-83A1-F6EECF244321}">
                <p14:modId xmlns:p14="http://schemas.microsoft.com/office/powerpoint/2010/main" val="1465488839"/>
              </p:ext>
            </p:extLst>
          </p:nvPr>
        </p:nvGraphicFramePr>
        <p:xfrm>
          <a:off x="463803" y="1925053"/>
          <a:ext cx="11264392" cy="457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593764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9856A-F8FA-2725-F02D-2B7F35D5C8E2}"/>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05C18821-F2E1-EBB0-9982-33A1EBD180A1}"/>
              </a:ext>
            </a:extLst>
          </p:cNvPr>
          <p:cNvGraphicFramePr>
            <a:graphicFrameLocks/>
          </p:cNvGraphicFramePr>
          <p:nvPr>
            <p:extLst>
              <p:ext uri="{D42A27DB-BD31-4B8C-83A1-F6EECF244321}">
                <p14:modId xmlns:p14="http://schemas.microsoft.com/office/powerpoint/2010/main" val="3755736244"/>
              </p:ext>
            </p:extLst>
          </p:nvPr>
        </p:nvGraphicFramePr>
        <p:xfrm>
          <a:off x="463798" y="2014831"/>
          <a:ext cx="11264391" cy="459451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559C263D-E8D8-CB86-F939-C667483659F7}"/>
              </a:ext>
            </a:extLst>
          </p:cNvPr>
          <p:cNvSpPr>
            <a:spLocks noGrp="1"/>
          </p:cNvSpPr>
          <p:nvPr>
            <p:ph type="title"/>
          </p:nvPr>
        </p:nvSpPr>
        <p:spPr>
          <a:xfrm>
            <a:off x="463797" y="901510"/>
            <a:ext cx="11264392" cy="745016"/>
          </a:xfrm>
        </p:spPr>
        <p:txBody>
          <a:bodyPr>
            <a:noAutofit/>
          </a:bodyPr>
          <a:lstStyle/>
          <a:p>
            <a:r>
              <a:rPr lang="en-US" sz="2000" b="1" u="sng" dirty="0"/>
              <a:t>Change in frequency of alcohol consumption compared to last winter</a:t>
            </a:r>
            <a:br>
              <a:rPr lang="en-US" sz="3600" b="1" u="sng" dirty="0"/>
            </a:br>
            <a:r>
              <a:rPr lang="en-GB" sz="1400" b="1" cap="none" dirty="0"/>
              <a:t>Majority of the respondents from higher/upper and upper middle class reported no change in frequency of alcohol consumption. Majority of respondents from middle, lower middle and lower class reported decrease in frequency of alcohol consumption.</a:t>
            </a:r>
            <a:br>
              <a:rPr lang="en-GB" sz="1400" b="1" cap="none" dirty="0"/>
            </a:br>
            <a:r>
              <a:rPr lang="en-US" sz="1400" cap="none" dirty="0"/>
              <a:t>Compared to last winter, has your frequency of alcohol consumption increased, decreased or remains the same this winter? .</a:t>
            </a:r>
            <a:endParaRPr lang="en-US" sz="1800" cap="none" dirty="0">
              <a:latin typeface="+mn-lt"/>
            </a:endParaRPr>
          </a:p>
        </p:txBody>
      </p:sp>
      <p:sp>
        <p:nvSpPr>
          <p:cNvPr id="3" name="Speech Bubble: Rectangle 2">
            <a:extLst>
              <a:ext uri="{FF2B5EF4-FFF2-40B4-BE49-F238E27FC236}">
                <a16:creationId xmlns:a16="http://schemas.microsoft.com/office/drawing/2014/main" id="{4700E781-68D7-AF46-5546-241CACD9CC5E}"/>
              </a:ext>
            </a:extLst>
          </p:cNvPr>
          <p:cNvSpPr/>
          <p:nvPr/>
        </p:nvSpPr>
        <p:spPr>
          <a:xfrm>
            <a:off x="2279389" y="2358189"/>
            <a:ext cx="3031957" cy="1070811"/>
          </a:xfrm>
          <a:prstGeom prst="wedgeRectCallout">
            <a:avLst>
              <a:gd name="adj1" fmla="val 4015"/>
              <a:gd name="adj2" fmla="val 98358"/>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24% of the respondents from lower class reported an increase in frequency of alcohol consumption compared to last winter</a:t>
            </a:r>
          </a:p>
        </p:txBody>
      </p:sp>
    </p:spTree>
    <p:extLst>
      <p:ext uri="{BB962C8B-B14F-4D97-AF65-F5344CB8AC3E}">
        <p14:creationId xmlns:p14="http://schemas.microsoft.com/office/powerpoint/2010/main" val="16193475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FA03B-3AA0-351E-688B-1DC7F0383C80}"/>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371834BE-C9A3-895E-1D9C-944322F2F27D}"/>
              </a:ext>
            </a:extLst>
          </p:cNvPr>
          <p:cNvGraphicFramePr>
            <a:graphicFrameLocks/>
          </p:cNvGraphicFramePr>
          <p:nvPr>
            <p:extLst>
              <p:ext uri="{D42A27DB-BD31-4B8C-83A1-F6EECF244321}">
                <p14:modId xmlns:p14="http://schemas.microsoft.com/office/powerpoint/2010/main" val="3398570743"/>
              </p:ext>
            </p:extLst>
          </p:nvPr>
        </p:nvGraphicFramePr>
        <p:xfrm>
          <a:off x="463804" y="1876926"/>
          <a:ext cx="11264392" cy="466825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D3225C2A-82C5-939B-0E3A-696C397F5286}"/>
              </a:ext>
            </a:extLst>
          </p:cNvPr>
          <p:cNvSpPr>
            <a:spLocks noGrp="1"/>
          </p:cNvSpPr>
          <p:nvPr>
            <p:ph type="title"/>
          </p:nvPr>
        </p:nvSpPr>
        <p:spPr>
          <a:xfrm>
            <a:off x="463804" y="674558"/>
            <a:ext cx="11264392" cy="972317"/>
          </a:xfrm>
        </p:spPr>
        <p:txBody>
          <a:bodyPr>
            <a:noAutofit/>
          </a:bodyPr>
          <a:lstStyle/>
          <a:p>
            <a:r>
              <a:rPr lang="en-US" sz="1800" b="1" u="sng" dirty="0"/>
              <a:t>REASONS FOR increase in frequency of alcohol consumption</a:t>
            </a:r>
            <a:br>
              <a:rPr lang="en-US" sz="3600" b="1" u="sng" dirty="0"/>
            </a:br>
            <a:r>
              <a:rPr lang="en-US" sz="1400" cap="none" dirty="0"/>
              <a:t>Majority of respondents from higher upper and upper middle classes reported increase in alcohol consumption due to increased social gatherings, while middle-class respondents cited weather influence. lower-middle respondents reported due to lifestyle changes, and lower-class respondents due to stress.</a:t>
            </a:r>
            <a:br>
              <a:rPr lang="en-US" sz="1400" cap="none" dirty="0"/>
            </a:br>
            <a:r>
              <a:rPr lang="en-GB" sz="1400" cap="none" dirty="0"/>
              <a:t>Why has your frequency of alcohol consumption increased?</a:t>
            </a:r>
            <a:endParaRPr lang="en-US" sz="1800" cap="none" dirty="0">
              <a:latin typeface="+mn-lt"/>
            </a:endParaRPr>
          </a:p>
        </p:txBody>
      </p:sp>
      <p:sp>
        <p:nvSpPr>
          <p:cNvPr id="9" name="Speech Bubble: Rectangle 8">
            <a:extLst>
              <a:ext uri="{FF2B5EF4-FFF2-40B4-BE49-F238E27FC236}">
                <a16:creationId xmlns:a16="http://schemas.microsoft.com/office/drawing/2014/main" id="{62760C63-F3B6-7E1C-154F-9A7CC5404091}"/>
              </a:ext>
            </a:extLst>
          </p:cNvPr>
          <p:cNvSpPr/>
          <p:nvPr/>
        </p:nvSpPr>
        <p:spPr>
          <a:xfrm>
            <a:off x="9295479" y="2727159"/>
            <a:ext cx="2238795" cy="2037690"/>
          </a:xfrm>
          <a:prstGeom prst="wedgeRectCallout">
            <a:avLst>
              <a:gd name="adj1" fmla="val -12849"/>
              <a:gd name="adj2" fmla="val -7506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22% of the respondents whose frequency of alcohol consumption has increased, 50% from higher/upper class stated due to increase in gatherings</a:t>
            </a:r>
          </a:p>
        </p:txBody>
      </p:sp>
    </p:spTree>
    <p:extLst>
      <p:ext uri="{BB962C8B-B14F-4D97-AF65-F5344CB8AC3E}">
        <p14:creationId xmlns:p14="http://schemas.microsoft.com/office/powerpoint/2010/main" val="9626276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46440-6869-5991-C765-FB30CEC83A2D}"/>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5CCF7578-35EE-BC1D-EF50-C36D9C531DEA}"/>
              </a:ext>
            </a:extLst>
          </p:cNvPr>
          <p:cNvGraphicFramePr>
            <a:graphicFrameLocks/>
          </p:cNvGraphicFramePr>
          <p:nvPr>
            <p:extLst>
              <p:ext uri="{D42A27DB-BD31-4B8C-83A1-F6EECF244321}">
                <p14:modId xmlns:p14="http://schemas.microsoft.com/office/powerpoint/2010/main" val="4094430851"/>
              </p:ext>
            </p:extLst>
          </p:nvPr>
        </p:nvGraphicFramePr>
        <p:xfrm>
          <a:off x="6095999" y="1892968"/>
          <a:ext cx="5632195" cy="463616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E19C0394-BDFF-95D9-2C09-B88D78B848D1}"/>
              </a:ext>
            </a:extLst>
          </p:cNvPr>
          <p:cNvSpPr>
            <a:spLocks noGrp="1"/>
          </p:cNvSpPr>
          <p:nvPr>
            <p:ph type="title"/>
          </p:nvPr>
        </p:nvSpPr>
        <p:spPr>
          <a:xfrm>
            <a:off x="463803" y="932636"/>
            <a:ext cx="11264392" cy="745016"/>
          </a:xfrm>
        </p:spPr>
        <p:txBody>
          <a:bodyPr>
            <a:noAutofit/>
          </a:bodyPr>
          <a:lstStyle/>
          <a:p>
            <a:r>
              <a:rPr lang="en-US" sz="1800" b="1" u="sng" dirty="0"/>
              <a:t>REASONS FOR decrease in alcohol consumption frequency</a:t>
            </a:r>
            <a:br>
              <a:rPr lang="en-US" sz="3600" b="1" u="sng" dirty="0"/>
            </a:br>
            <a:r>
              <a:rPr lang="en-GB" sz="1400" b="1" cap="none" dirty="0"/>
              <a:t>Majority of the respondents from higher/upper, upper middle, middle, lower middle class reported a decrease in alcohol consumption frequency due to health-related reasons. Whereas, respondents from lower class reported due to financial constraints.</a:t>
            </a:r>
            <a:br>
              <a:rPr lang="en-GB" sz="1400" b="1" cap="none" dirty="0"/>
            </a:br>
            <a:r>
              <a:rPr lang="en-GB" sz="1400" cap="none" dirty="0"/>
              <a:t>Why has your frequency of alcohol consumption decreased?</a:t>
            </a:r>
            <a:endParaRPr lang="en-US" sz="1800" cap="none" dirty="0">
              <a:latin typeface="+mn-lt"/>
            </a:endParaRPr>
          </a:p>
        </p:txBody>
      </p:sp>
      <p:sp>
        <p:nvSpPr>
          <p:cNvPr id="9" name="Speech Bubble: Rectangle 8">
            <a:extLst>
              <a:ext uri="{FF2B5EF4-FFF2-40B4-BE49-F238E27FC236}">
                <a16:creationId xmlns:a16="http://schemas.microsoft.com/office/drawing/2014/main" id="{A391DF09-7FB4-2678-015B-E9A0EB76DE8E}"/>
              </a:ext>
            </a:extLst>
          </p:cNvPr>
          <p:cNvSpPr/>
          <p:nvPr/>
        </p:nvSpPr>
        <p:spPr>
          <a:xfrm>
            <a:off x="9107471" y="3610166"/>
            <a:ext cx="2458887" cy="1201772"/>
          </a:xfrm>
          <a:prstGeom prst="wedgeRectCallout">
            <a:avLst>
              <a:gd name="adj1" fmla="val 20750"/>
              <a:gd name="adj2" fmla="val -9865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33% of the respondents whose frequency of alcohol consumption has decreased, 20% from higher/upper class reported due to time constraints</a:t>
            </a:r>
          </a:p>
        </p:txBody>
      </p:sp>
      <p:graphicFrame>
        <p:nvGraphicFramePr>
          <p:cNvPr id="4" name="Chart 3">
            <a:extLst>
              <a:ext uri="{FF2B5EF4-FFF2-40B4-BE49-F238E27FC236}">
                <a16:creationId xmlns:a16="http://schemas.microsoft.com/office/drawing/2014/main" id="{63F1DB54-FF4B-A040-EB8A-3BDBFC04DAF5}"/>
              </a:ext>
            </a:extLst>
          </p:cNvPr>
          <p:cNvGraphicFramePr>
            <a:graphicFrameLocks/>
          </p:cNvGraphicFramePr>
          <p:nvPr>
            <p:extLst>
              <p:ext uri="{D42A27DB-BD31-4B8C-83A1-F6EECF244321}">
                <p14:modId xmlns:p14="http://schemas.microsoft.com/office/powerpoint/2010/main" val="477490837"/>
              </p:ext>
            </p:extLst>
          </p:nvPr>
        </p:nvGraphicFramePr>
        <p:xfrm>
          <a:off x="463803" y="1892968"/>
          <a:ext cx="5519902" cy="463616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081602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FF315-8FA4-3863-56AE-CF26108B3F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A0ADD4-24F2-DA0C-BFA2-7B1C38D2E574}"/>
              </a:ext>
            </a:extLst>
          </p:cNvPr>
          <p:cNvSpPr>
            <a:spLocks noGrp="1"/>
          </p:cNvSpPr>
          <p:nvPr>
            <p:ph type="title"/>
          </p:nvPr>
        </p:nvSpPr>
        <p:spPr>
          <a:xfrm>
            <a:off x="463803" y="770316"/>
            <a:ext cx="11264392" cy="745016"/>
          </a:xfrm>
        </p:spPr>
        <p:txBody>
          <a:bodyPr>
            <a:noAutofit/>
          </a:bodyPr>
          <a:lstStyle/>
          <a:p>
            <a:r>
              <a:rPr lang="en-US" sz="2000" b="1" u="sng" dirty="0"/>
              <a:t>REASONS FOR NO CHANGE in frequency of alcohol consumption</a:t>
            </a:r>
            <a:br>
              <a:rPr lang="en-US" sz="3600" b="1" u="sng" dirty="0"/>
            </a:br>
            <a:r>
              <a:rPr lang="en-GB" sz="1400" b="1" cap="none" dirty="0"/>
              <a:t>Majority of the respondents across all SEC category reported no change in alcohol consumption frequency due to consistent consumption.</a:t>
            </a:r>
            <a:br>
              <a:rPr lang="en-GB" sz="1400" b="1" cap="none" dirty="0"/>
            </a:br>
            <a:r>
              <a:rPr lang="en-GB" sz="1400" cap="none" dirty="0"/>
              <a:t>Why has your frequency of alcohol consumption remained the same?</a:t>
            </a:r>
            <a:endParaRPr lang="en-US" sz="1800" cap="none" dirty="0">
              <a:latin typeface="+mn-lt"/>
            </a:endParaRPr>
          </a:p>
        </p:txBody>
      </p:sp>
      <p:sp>
        <p:nvSpPr>
          <p:cNvPr id="4" name="Speech Bubble: Rectangle 3">
            <a:extLst>
              <a:ext uri="{FF2B5EF4-FFF2-40B4-BE49-F238E27FC236}">
                <a16:creationId xmlns:a16="http://schemas.microsoft.com/office/drawing/2014/main" id="{4A23A472-098A-0C4D-B64E-8CC501A77F70}"/>
              </a:ext>
            </a:extLst>
          </p:cNvPr>
          <p:cNvSpPr/>
          <p:nvPr/>
        </p:nvSpPr>
        <p:spPr>
          <a:xfrm>
            <a:off x="8369035" y="2834646"/>
            <a:ext cx="3149197" cy="1188707"/>
          </a:xfrm>
          <a:prstGeom prst="wedgeRectCallout">
            <a:avLst>
              <a:gd name="adj1" fmla="val -22256"/>
              <a:gd name="adj2" fmla="val 9760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42% of the respondents whose frequency of alcohol consumption has remained the same, 16% from upper middle class reported due to consistent financial situation</a:t>
            </a:r>
          </a:p>
        </p:txBody>
      </p:sp>
      <p:graphicFrame>
        <p:nvGraphicFramePr>
          <p:cNvPr id="5" name="Chart 4">
            <a:extLst>
              <a:ext uri="{FF2B5EF4-FFF2-40B4-BE49-F238E27FC236}">
                <a16:creationId xmlns:a16="http://schemas.microsoft.com/office/drawing/2014/main" id="{C8820687-0DAB-C857-CD31-4BE0D769FEA7}"/>
              </a:ext>
            </a:extLst>
          </p:cNvPr>
          <p:cNvGraphicFramePr>
            <a:graphicFrameLocks/>
          </p:cNvGraphicFramePr>
          <p:nvPr>
            <p:extLst>
              <p:ext uri="{D42A27DB-BD31-4B8C-83A1-F6EECF244321}">
                <p14:modId xmlns:p14="http://schemas.microsoft.com/office/powerpoint/2010/main" val="3970153707"/>
              </p:ext>
            </p:extLst>
          </p:nvPr>
        </p:nvGraphicFramePr>
        <p:xfrm>
          <a:off x="463803" y="1891377"/>
          <a:ext cx="11264391" cy="46377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971613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3B79D-8891-AAB5-0DF4-A401D2D956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D0C18D-B241-2337-4BBB-492100E23455}"/>
              </a:ext>
            </a:extLst>
          </p:cNvPr>
          <p:cNvSpPr>
            <a:spLocks noGrp="1"/>
          </p:cNvSpPr>
          <p:nvPr>
            <p:ph type="title"/>
          </p:nvPr>
        </p:nvSpPr>
        <p:spPr>
          <a:xfrm>
            <a:off x="463801" y="653215"/>
            <a:ext cx="11264392" cy="980391"/>
          </a:xfrm>
        </p:spPr>
        <p:txBody>
          <a:bodyPr>
            <a:noAutofit/>
          </a:bodyPr>
          <a:lstStyle/>
          <a:p>
            <a:r>
              <a:rPr lang="en-US" sz="1800" b="1" u="sng" dirty="0"/>
              <a:t>Change in alcohol content in the beverages compared to last year</a:t>
            </a:r>
            <a:br>
              <a:rPr lang="en-US" sz="3200" b="1" u="sng" dirty="0"/>
            </a:br>
            <a:r>
              <a:rPr lang="en-US" sz="1400" cap="none" dirty="0"/>
              <a:t>Majority</a:t>
            </a:r>
            <a:r>
              <a:rPr lang="en-US" sz="1400" b="1" cap="none" dirty="0"/>
              <a:t> of</a:t>
            </a:r>
            <a:r>
              <a:rPr lang="en-US" sz="1400" cap="none" dirty="0"/>
              <a:t> respondents from higher/upper, upper middle, middle, and lower middle class reported no change in alcohol content, while the majority from the lower class reported a decrease</a:t>
            </a:r>
            <a:r>
              <a:rPr lang="en-US" sz="1400" dirty="0"/>
              <a:t>.</a:t>
            </a:r>
            <a:br>
              <a:rPr lang="en-US" sz="1400" dirty="0"/>
            </a:br>
            <a:r>
              <a:rPr lang="en-US" sz="1200" cap="none" dirty="0"/>
              <a:t>Compared to last year, the concentration of alcohol (low vs high alcohol content in your alcohol beverages) has increased, decreased or remained the same? </a:t>
            </a:r>
            <a:endParaRPr lang="en-US" sz="1600" cap="none" dirty="0">
              <a:latin typeface="+mn-lt"/>
            </a:endParaRPr>
          </a:p>
        </p:txBody>
      </p:sp>
      <p:sp>
        <p:nvSpPr>
          <p:cNvPr id="3" name="Speech Bubble: Rectangle 2">
            <a:extLst>
              <a:ext uri="{FF2B5EF4-FFF2-40B4-BE49-F238E27FC236}">
                <a16:creationId xmlns:a16="http://schemas.microsoft.com/office/drawing/2014/main" id="{F3CDF196-DDA3-1716-47B1-74FE1B31D273}"/>
              </a:ext>
            </a:extLst>
          </p:cNvPr>
          <p:cNvSpPr/>
          <p:nvPr/>
        </p:nvSpPr>
        <p:spPr>
          <a:xfrm>
            <a:off x="3340105" y="2884024"/>
            <a:ext cx="3253200" cy="1089952"/>
          </a:xfrm>
          <a:prstGeom prst="wedgeRectCallout">
            <a:avLst>
              <a:gd name="adj1" fmla="val 24335"/>
              <a:gd name="adj2" fmla="val 11490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15% of the respondents from upper middle class reported a decrease in alcohol content in the beverages they consume compared to last year</a:t>
            </a:r>
          </a:p>
        </p:txBody>
      </p:sp>
      <p:graphicFrame>
        <p:nvGraphicFramePr>
          <p:cNvPr id="5" name="Chart 4">
            <a:extLst>
              <a:ext uri="{FF2B5EF4-FFF2-40B4-BE49-F238E27FC236}">
                <a16:creationId xmlns:a16="http://schemas.microsoft.com/office/drawing/2014/main" id="{1542393B-AA1D-63FA-5511-DB3BFDDAD194}"/>
              </a:ext>
            </a:extLst>
          </p:cNvPr>
          <p:cNvGraphicFramePr>
            <a:graphicFrameLocks/>
          </p:cNvGraphicFramePr>
          <p:nvPr>
            <p:extLst>
              <p:ext uri="{D42A27DB-BD31-4B8C-83A1-F6EECF244321}">
                <p14:modId xmlns:p14="http://schemas.microsoft.com/office/powerpoint/2010/main" val="3248290698"/>
              </p:ext>
            </p:extLst>
          </p:nvPr>
        </p:nvGraphicFramePr>
        <p:xfrm>
          <a:off x="463802" y="1941095"/>
          <a:ext cx="11264391" cy="46522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190045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39FF8-F288-2C28-F230-68A7ABC1C4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2C006A-4901-B49C-C068-B2197B4E1F78}"/>
              </a:ext>
            </a:extLst>
          </p:cNvPr>
          <p:cNvSpPr>
            <a:spLocks noGrp="1"/>
          </p:cNvSpPr>
          <p:nvPr>
            <p:ph type="title"/>
          </p:nvPr>
        </p:nvSpPr>
        <p:spPr>
          <a:xfrm>
            <a:off x="463804" y="663906"/>
            <a:ext cx="11264392" cy="986591"/>
          </a:xfrm>
        </p:spPr>
        <p:txBody>
          <a:bodyPr>
            <a:noAutofit/>
          </a:bodyPr>
          <a:lstStyle/>
          <a:p>
            <a:r>
              <a:rPr lang="en-US" sz="2000" b="1" u="sng" dirty="0"/>
              <a:t>Reasons for INCREASE in alcohol content in the beverages</a:t>
            </a:r>
            <a:br>
              <a:rPr lang="en-US" sz="2000" b="1" u="sng" dirty="0"/>
            </a:br>
            <a:r>
              <a:rPr lang="en-GB" sz="1400" b="1" cap="none" dirty="0"/>
              <a:t>Majority of the respondents from higher/upper, upper middle, middle class reported an increase in alcohol content in the beverages due to preference for high-content alcohol. Whereas, majority from lower middle class reported due to brand switch and lower class due to stress.</a:t>
            </a:r>
            <a:br>
              <a:rPr lang="en-GB" sz="1600" b="1" cap="none" dirty="0"/>
            </a:br>
            <a:r>
              <a:rPr lang="en-US" sz="1400" cap="none" dirty="0"/>
              <a:t>Why has the alcohol concentration (low vs. high alcohol content) of the beverages you consume increased?</a:t>
            </a:r>
            <a:endParaRPr lang="en-US" sz="1600" cap="none" dirty="0">
              <a:latin typeface="+mn-lt"/>
            </a:endParaRPr>
          </a:p>
        </p:txBody>
      </p:sp>
      <p:sp>
        <p:nvSpPr>
          <p:cNvPr id="3" name="Speech Bubble: Rectangle 2">
            <a:extLst>
              <a:ext uri="{FF2B5EF4-FFF2-40B4-BE49-F238E27FC236}">
                <a16:creationId xmlns:a16="http://schemas.microsoft.com/office/drawing/2014/main" id="{494FDA09-C35E-EC92-6BD2-21472E4642C5}"/>
              </a:ext>
            </a:extLst>
          </p:cNvPr>
          <p:cNvSpPr/>
          <p:nvPr/>
        </p:nvSpPr>
        <p:spPr>
          <a:xfrm>
            <a:off x="9336504" y="3429000"/>
            <a:ext cx="2391691" cy="1816768"/>
          </a:xfrm>
          <a:prstGeom prst="wedgeRectCallout">
            <a:avLst>
              <a:gd name="adj1" fmla="val 21669"/>
              <a:gd name="adj2" fmla="val -96018"/>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14% of the respondents whose alcohol content in the beverages has increased, 74% from middle class reported due to preference for high content alcohol</a:t>
            </a:r>
          </a:p>
        </p:txBody>
      </p:sp>
      <p:graphicFrame>
        <p:nvGraphicFramePr>
          <p:cNvPr id="5" name="Chart 4">
            <a:extLst>
              <a:ext uri="{FF2B5EF4-FFF2-40B4-BE49-F238E27FC236}">
                <a16:creationId xmlns:a16="http://schemas.microsoft.com/office/drawing/2014/main" id="{8413109A-813B-9C27-A87B-F310C2E5A6EE}"/>
              </a:ext>
            </a:extLst>
          </p:cNvPr>
          <p:cNvGraphicFramePr>
            <a:graphicFrameLocks/>
          </p:cNvGraphicFramePr>
          <p:nvPr>
            <p:extLst>
              <p:ext uri="{D42A27DB-BD31-4B8C-83A1-F6EECF244321}">
                <p14:modId xmlns:p14="http://schemas.microsoft.com/office/powerpoint/2010/main" val="1997623211"/>
              </p:ext>
            </p:extLst>
          </p:nvPr>
        </p:nvGraphicFramePr>
        <p:xfrm>
          <a:off x="463804" y="1860883"/>
          <a:ext cx="11264392" cy="462012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162088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FC689-A733-7CD3-EF75-2AFFFC232A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BA6086-1E67-5555-ED91-7F587CF6175B}"/>
              </a:ext>
            </a:extLst>
          </p:cNvPr>
          <p:cNvSpPr>
            <a:spLocks noGrp="1"/>
          </p:cNvSpPr>
          <p:nvPr>
            <p:ph type="title"/>
          </p:nvPr>
        </p:nvSpPr>
        <p:spPr>
          <a:xfrm>
            <a:off x="463801" y="937973"/>
            <a:ext cx="11264392" cy="745016"/>
          </a:xfrm>
        </p:spPr>
        <p:txBody>
          <a:bodyPr>
            <a:noAutofit/>
          </a:bodyPr>
          <a:lstStyle/>
          <a:p>
            <a:r>
              <a:rPr lang="en-US" sz="2000" b="1" u="sng" dirty="0"/>
              <a:t>Reasons for </a:t>
            </a:r>
            <a:r>
              <a:rPr lang="en-US" sz="2000" b="1" u="sng" dirty="0" err="1"/>
              <a:t>deCREASE</a:t>
            </a:r>
            <a:r>
              <a:rPr lang="en-US" sz="2000" b="1" u="sng" dirty="0"/>
              <a:t> in alcohol content in the beverages</a:t>
            </a:r>
            <a:br>
              <a:rPr lang="en-US" sz="2000" b="1" u="sng" dirty="0"/>
            </a:br>
            <a:r>
              <a:rPr lang="en-GB" sz="1400" b="1" cap="none" dirty="0"/>
              <a:t>Majority of the respondents across all SEC category reported a decrease in alcohol content in the beverages due to preference for low-content alcohol.</a:t>
            </a:r>
            <a:br>
              <a:rPr lang="en-GB" sz="1400" b="1" cap="none" dirty="0"/>
            </a:br>
            <a:r>
              <a:rPr lang="en-US" sz="1400" cap="none" dirty="0"/>
              <a:t>Why has the alcohol concentration (low vs. high alcohol content) of the beverages you consume decreased?</a:t>
            </a:r>
            <a:endParaRPr lang="en-US" sz="1600" cap="none" dirty="0">
              <a:latin typeface="+mn-lt"/>
            </a:endParaRPr>
          </a:p>
        </p:txBody>
      </p:sp>
      <p:sp>
        <p:nvSpPr>
          <p:cNvPr id="3" name="Speech Bubble: Rectangle 2">
            <a:extLst>
              <a:ext uri="{FF2B5EF4-FFF2-40B4-BE49-F238E27FC236}">
                <a16:creationId xmlns:a16="http://schemas.microsoft.com/office/drawing/2014/main" id="{B8EF3543-63B9-F1CD-0B8A-E89CF62E4E27}"/>
              </a:ext>
            </a:extLst>
          </p:cNvPr>
          <p:cNvSpPr/>
          <p:nvPr/>
        </p:nvSpPr>
        <p:spPr>
          <a:xfrm>
            <a:off x="6670303" y="2084494"/>
            <a:ext cx="2770872" cy="1344506"/>
          </a:xfrm>
          <a:prstGeom prst="wedgeRectCallout">
            <a:avLst>
              <a:gd name="adj1" fmla="val -39325"/>
              <a:gd name="adj2" fmla="val 9194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9% of the respondents whose alcohol content in the beverages has decreased, 25% from higher/upper class reported due to family pressure</a:t>
            </a:r>
          </a:p>
        </p:txBody>
      </p:sp>
      <p:graphicFrame>
        <p:nvGraphicFramePr>
          <p:cNvPr id="4" name="Chart 3">
            <a:extLst>
              <a:ext uri="{FF2B5EF4-FFF2-40B4-BE49-F238E27FC236}">
                <a16:creationId xmlns:a16="http://schemas.microsoft.com/office/drawing/2014/main" id="{81E0663C-7010-76F1-708B-62CFBD163CAF}"/>
              </a:ext>
            </a:extLst>
          </p:cNvPr>
          <p:cNvGraphicFramePr>
            <a:graphicFrameLocks/>
          </p:cNvGraphicFramePr>
          <p:nvPr>
            <p:extLst>
              <p:ext uri="{D42A27DB-BD31-4B8C-83A1-F6EECF244321}">
                <p14:modId xmlns:p14="http://schemas.microsoft.com/office/powerpoint/2010/main" val="1734193285"/>
              </p:ext>
            </p:extLst>
          </p:nvPr>
        </p:nvGraphicFramePr>
        <p:xfrm>
          <a:off x="463801" y="1876925"/>
          <a:ext cx="11264392" cy="462012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876675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BF08C-4191-8607-2492-61DCC10E07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C5C6D7-A00C-2A52-2DA0-910343A25DEB}"/>
              </a:ext>
            </a:extLst>
          </p:cNvPr>
          <p:cNvSpPr>
            <a:spLocks noGrp="1"/>
          </p:cNvSpPr>
          <p:nvPr>
            <p:ph type="title"/>
          </p:nvPr>
        </p:nvSpPr>
        <p:spPr>
          <a:xfrm>
            <a:off x="463801" y="641933"/>
            <a:ext cx="11264392" cy="1011765"/>
          </a:xfrm>
        </p:spPr>
        <p:txBody>
          <a:bodyPr>
            <a:noAutofit/>
          </a:bodyPr>
          <a:lstStyle/>
          <a:p>
            <a:r>
              <a:rPr lang="en-US" sz="2000" b="1" u="sng" dirty="0"/>
              <a:t>Reasons for no change in alcohol content in the beverages</a:t>
            </a:r>
            <a:br>
              <a:rPr lang="en-US" sz="2000" b="1" u="sng" dirty="0"/>
            </a:br>
            <a:r>
              <a:rPr lang="en-GB" sz="1400" b="1" cap="none" dirty="0"/>
              <a:t>Majority of the respondents from higher/upper, upper middle, middle, lower middle class reported no change in alcohol content in the beverages due to brand loyalty. Whereas, majority from lower class reported due to lack of alternatives.</a:t>
            </a:r>
            <a:br>
              <a:rPr lang="en-GB" sz="1400" b="1" cap="none" dirty="0"/>
            </a:br>
            <a:r>
              <a:rPr lang="en-US" sz="1400" cap="none" dirty="0"/>
              <a:t>Why has the alcohol concentration (low vs. high alcohol content) of the beverages you consume remained the same?</a:t>
            </a:r>
            <a:endParaRPr lang="en-US" sz="1600" cap="none" dirty="0">
              <a:latin typeface="+mn-lt"/>
            </a:endParaRPr>
          </a:p>
        </p:txBody>
      </p:sp>
      <p:sp>
        <p:nvSpPr>
          <p:cNvPr id="3" name="Speech Bubble: Rectangle 2">
            <a:extLst>
              <a:ext uri="{FF2B5EF4-FFF2-40B4-BE49-F238E27FC236}">
                <a16:creationId xmlns:a16="http://schemas.microsoft.com/office/drawing/2014/main" id="{C9DA5E85-CE3C-1CA6-CAD4-0DEFC2A5DC8A}"/>
              </a:ext>
            </a:extLst>
          </p:cNvPr>
          <p:cNvSpPr/>
          <p:nvPr/>
        </p:nvSpPr>
        <p:spPr>
          <a:xfrm>
            <a:off x="8908365" y="3056798"/>
            <a:ext cx="2572823" cy="1659609"/>
          </a:xfrm>
          <a:prstGeom prst="wedgeRectCallout">
            <a:avLst>
              <a:gd name="adj1" fmla="val 19908"/>
              <a:gd name="adj2" fmla="val -92203"/>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84% of the respondents whose alcohol content in the beverages has remained the same, 89% from higher/upper class  reported due to brand loyalty</a:t>
            </a:r>
          </a:p>
        </p:txBody>
      </p:sp>
      <p:graphicFrame>
        <p:nvGraphicFramePr>
          <p:cNvPr id="4" name="Chart 3">
            <a:extLst>
              <a:ext uri="{FF2B5EF4-FFF2-40B4-BE49-F238E27FC236}">
                <a16:creationId xmlns:a16="http://schemas.microsoft.com/office/drawing/2014/main" id="{07BF2910-D405-9920-10B0-6C264AC9E8DB}"/>
              </a:ext>
            </a:extLst>
          </p:cNvPr>
          <p:cNvGraphicFramePr>
            <a:graphicFrameLocks/>
          </p:cNvGraphicFramePr>
          <p:nvPr>
            <p:extLst>
              <p:ext uri="{D42A27DB-BD31-4B8C-83A1-F6EECF244321}">
                <p14:modId xmlns:p14="http://schemas.microsoft.com/office/powerpoint/2010/main" val="1931556927"/>
              </p:ext>
            </p:extLst>
          </p:nvPr>
        </p:nvGraphicFramePr>
        <p:xfrm>
          <a:off x="463801" y="1844842"/>
          <a:ext cx="11264392" cy="47805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220122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B162A-12DA-226C-E22C-965F8D2E020A}"/>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4D704299-3009-C7EF-9FA2-011FBBC5D156}"/>
              </a:ext>
            </a:extLst>
          </p:cNvPr>
          <p:cNvGraphicFramePr>
            <a:graphicFrameLocks/>
          </p:cNvGraphicFramePr>
          <p:nvPr>
            <p:extLst>
              <p:ext uri="{D42A27DB-BD31-4B8C-83A1-F6EECF244321}">
                <p14:modId xmlns:p14="http://schemas.microsoft.com/office/powerpoint/2010/main" val="3975692111"/>
              </p:ext>
            </p:extLst>
          </p:nvPr>
        </p:nvGraphicFramePr>
        <p:xfrm>
          <a:off x="463802" y="1876925"/>
          <a:ext cx="11264392" cy="466825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F8DE7E42-A2F4-3A04-49B1-B019C0F9A1DA}"/>
              </a:ext>
            </a:extLst>
          </p:cNvPr>
          <p:cNvSpPr>
            <a:spLocks noGrp="1"/>
          </p:cNvSpPr>
          <p:nvPr>
            <p:ph type="title"/>
          </p:nvPr>
        </p:nvSpPr>
        <p:spPr>
          <a:xfrm>
            <a:off x="463802" y="704538"/>
            <a:ext cx="11264392" cy="948635"/>
          </a:xfrm>
        </p:spPr>
        <p:txBody>
          <a:bodyPr>
            <a:noAutofit/>
          </a:bodyPr>
          <a:lstStyle/>
          <a:p>
            <a:r>
              <a:rPr lang="en-US" sz="1800" b="1" u="sng" dirty="0"/>
              <a:t>Change in average monthly alcohol spending compared to last winter</a:t>
            </a:r>
            <a:br>
              <a:rPr lang="en-US" sz="3600" b="1" u="sng" dirty="0"/>
            </a:br>
            <a:r>
              <a:rPr lang="en-GB" sz="1400" b="1" cap="none" dirty="0"/>
              <a:t>Majority of the respondents from higher/upper, upper middle, lower middle class reported an increase in their average monthly spending on alcohol. Whereas, majority from middle and lower class reported a decrease.</a:t>
            </a:r>
            <a:br>
              <a:rPr lang="en-GB" sz="1400" b="1" cap="none" dirty="0"/>
            </a:br>
            <a:r>
              <a:rPr lang="en-US" sz="1600" cap="none" dirty="0"/>
              <a:t>Compared </a:t>
            </a:r>
            <a:r>
              <a:rPr lang="en-US" sz="1400" cap="none" dirty="0"/>
              <a:t>to last winter, your average monthly spending on alcohol has increased, decreased or remains the same?</a:t>
            </a:r>
            <a:endParaRPr lang="en-US" sz="1600" cap="none" dirty="0">
              <a:latin typeface="+mn-lt"/>
            </a:endParaRPr>
          </a:p>
        </p:txBody>
      </p:sp>
      <p:sp>
        <p:nvSpPr>
          <p:cNvPr id="3" name="Speech Bubble: Rectangle 2">
            <a:extLst>
              <a:ext uri="{FF2B5EF4-FFF2-40B4-BE49-F238E27FC236}">
                <a16:creationId xmlns:a16="http://schemas.microsoft.com/office/drawing/2014/main" id="{CB13E14A-BCBB-45FB-F7A1-BCC6F8A5ACD5}"/>
              </a:ext>
            </a:extLst>
          </p:cNvPr>
          <p:cNvSpPr/>
          <p:nvPr/>
        </p:nvSpPr>
        <p:spPr>
          <a:xfrm>
            <a:off x="8448241" y="2084494"/>
            <a:ext cx="2733106" cy="1344506"/>
          </a:xfrm>
          <a:prstGeom prst="wedgeRectCallout">
            <a:avLst>
              <a:gd name="adj1" fmla="val -75814"/>
              <a:gd name="adj2" fmla="val -36951"/>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53% of the respondents from lower class reported a decrease in their average monthly spending on alcohol compared to last year</a:t>
            </a:r>
          </a:p>
        </p:txBody>
      </p:sp>
    </p:spTree>
    <p:extLst>
      <p:ext uri="{BB962C8B-B14F-4D97-AF65-F5344CB8AC3E}">
        <p14:creationId xmlns:p14="http://schemas.microsoft.com/office/powerpoint/2010/main" val="1489952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147BB-E4AE-5361-45E2-EE8366DB0223}"/>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F4DE70C9-9B03-C9E8-E1BD-38699C8B087E}"/>
              </a:ext>
            </a:extLst>
          </p:cNvPr>
          <p:cNvGraphicFramePr>
            <a:graphicFrameLocks/>
          </p:cNvGraphicFramePr>
          <p:nvPr>
            <p:extLst>
              <p:ext uri="{D42A27DB-BD31-4B8C-83A1-F6EECF244321}">
                <p14:modId xmlns:p14="http://schemas.microsoft.com/office/powerpoint/2010/main" val="2687718306"/>
              </p:ext>
            </p:extLst>
          </p:nvPr>
        </p:nvGraphicFramePr>
        <p:xfrm>
          <a:off x="463801" y="1959108"/>
          <a:ext cx="11264392" cy="471440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9E492E99-8383-C28C-CBD9-867F3A466BD1}"/>
              </a:ext>
            </a:extLst>
          </p:cNvPr>
          <p:cNvSpPr>
            <a:spLocks noGrp="1"/>
          </p:cNvSpPr>
          <p:nvPr>
            <p:ph type="title"/>
          </p:nvPr>
        </p:nvSpPr>
        <p:spPr>
          <a:xfrm>
            <a:off x="463801" y="619162"/>
            <a:ext cx="11264392" cy="1281684"/>
          </a:xfrm>
        </p:spPr>
        <p:txBody>
          <a:bodyPr>
            <a:noAutofit/>
          </a:bodyPr>
          <a:lstStyle/>
          <a:p>
            <a:r>
              <a:rPr lang="en-US" sz="2000" b="1" u="sng" dirty="0"/>
              <a:t>Reasons for increase in average monthly alcohol spending</a:t>
            </a:r>
            <a:br>
              <a:rPr lang="en-US" sz="3600" b="1" u="sng" dirty="0"/>
            </a:br>
            <a:r>
              <a:rPr lang="en-GB" sz="1400" b="1" cap="none" dirty="0"/>
              <a:t>Majority of the respondents from higher/upper, middle, lower middle, lower class reported an increase in their average monthly spending on alcohol due to increase in price. Whereas, majority from upper middle class reported due to seasonal factors.</a:t>
            </a:r>
            <a:br>
              <a:rPr lang="en-GB" sz="1400" b="1" cap="none" dirty="0"/>
            </a:br>
            <a:r>
              <a:rPr lang="en-US" sz="1400" cap="none" dirty="0"/>
              <a:t>Why has your average monthly spending on alcohol increased?</a:t>
            </a:r>
            <a:br>
              <a:rPr lang="en-US" dirty="0"/>
            </a:br>
            <a:endParaRPr lang="en-US" sz="1600" cap="none" dirty="0">
              <a:latin typeface="+mn-lt"/>
            </a:endParaRPr>
          </a:p>
        </p:txBody>
      </p:sp>
      <p:sp>
        <p:nvSpPr>
          <p:cNvPr id="6" name="Speech Bubble: Rectangle 5">
            <a:extLst>
              <a:ext uri="{FF2B5EF4-FFF2-40B4-BE49-F238E27FC236}">
                <a16:creationId xmlns:a16="http://schemas.microsoft.com/office/drawing/2014/main" id="{D01F2757-B991-4E58-8736-5C82111DEE68}"/>
              </a:ext>
            </a:extLst>
          </p:cNvPr>
          <p:cNvSpPr/>
          <p:nvPr/>
        </p:nvSpPr>
        <p:spPr>
          <a:xfrm>
            <a:off x="7726584" y="4316312"/>
            <a:ext cx="3021627" cy="1281684"/>
          </a:xfrm>
          <a:prstGeom prst="wedgeRectCallout">
            <a:avLst>
              <a:gd name="adj1" fmla="val 1318"/>
              <a:gd name="adj2" fmla="val -9133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41% of the respondents whose average monthly spending on alcohol has increased, 50% from upper middle class reported due to seasonal factors</a:t>
            </a:r>
          </a:p>
        </p:txBody>
      </p:sp>
    </p:spTree>
    <p:extLst>
      <p:ext uri="{BB962C8B-B14F-4D97-AF65-F5344CB8AC3E}">
        <p14:creationId xmlns:p14="http://schemas.microsoft.com/office/powerpoint/2010/main" val="30173003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75D7A-2871-6F0C-5384-D38C5DAD3C3D}"/>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18C8D223-5D30-F960-4784-8F02FFC88141}"/>
              </a:ext>
            </a:extLst>
          </p:cNvPr>
          <p:cNvGraphicFramePr>
            <a:graphicFrameLocks/>
          </p:cNvGraphicFramePr>
          <p:nvPr>
            <p:extLst>
              <p:ext uri="{D42A27DB-BD31-4B8C-83A1-F6EECF244321}">
                <p14:modId xmlns:p14="http://schemas.microsoft.com/office/powerpoint/2010/main" val="756783031"/>
              </p:ext>
            </p:extLst>
          </p:nvPr>
        </p:nvGraphicFramePr>
        <p:xfrm>
          <a:off x="463802" y="1934354"/>
          <a:ext cx="11264392" cy="470707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FEBCA54A-B5E1-5145-6E8E-1E84E629C70F}"/>
              </a:ext>
            </a:extLst>
          </p:cNvPr>
          <p:cNvSpPr>
            <a:spLocks noGrp="1"/>
          </p:cNvSpPr>
          <p:nvPr>
            <p:ph type="title"/>
          </p:nvPr>
        </p:nvSpPr>
        <p:spPr>
          <a:xfrm>
            <a:off x="463802" y="569626"/>
            <a:ext cx="11264392" cy="1364728"/>
          </a:xfrm>
        </p:spPr>
        <p:txBody>
          <a:bodyPr>
            <a:noAutofit/>
          </a:bodyPr>
          <a:lstStyle/>
          <a:p>
            <a:r>
              <a:rPr lang="en-US" sz="2000" b="1" u="sng" dirty="0"/>
              <a:t>Reasons for decrease in average monthly alcohol spending</a:t>
            </a:r>
            <a:br>
              <a:rPr lang="en-US" sz="3600" b="1" u="sng" dirty="0"/>
            </a:br>
            <a:r>
              <a:rPr lang="en-GB" sz="1400" b="1" cap="none" dirty="0"/>
              <a:t>Majority of the respondents from higher/upper, upper middle, middle and lower class reported a decrease in their average monthly spending on alcohol due to reduction in alcohol consumption. Whereas, majority from lower middle class reported being cost conscious.</a:t>
            </a:r>
            <a:br>
              <a:rPr lang="en-GB" sz="1400" b="1" cap="none" dirty="0"/>
            </a:br>
            <a:r>
              <a:rPr lang="en-US" sz="1400" cap="none" dirty="0"/>
              <a:t>Why has your average monthly spending on alcohol decreased?</a:t>
            </a:r>
            <a:br>
              <a:rPr lang="en-US" sz="1600" dirty="0"/>
            </a:br>
            <a:endParaRPr lang="en-US" sz="1600" cap="none" dirty="0">
              <a:latin typeface="+mn-lt"/>
            </a:endParaRPr>
          </a:p>
        </p:txBody>
      </p:sp>
      <p:sp>
        <p:nvSpPr>
          <p:cNvPr id="6" name="Speech Bubble: Rectangle 5">
            <a:extLst>
              <a:ext uri="{FF2B5EF4-FFF2-40B4-BE49-F238E27FC236}">
                <a16:creationId xmlns:a16="http://schemas.microsoft.com/office/drawing/2014/main" id="{55498D2E-A79C-5665-6A5F-DD2EF98E5131}"/>
              </a:ext>
            </a:extLst>
          </p:cNvPr>
          <p:cNvSpPr/>
          <p:nvPr/>
        </p:nvSpPr>
        <p:spPr>
          <a:xfrm>
            <a:off x="8327267" y="4099547"/>
            <a:ext cx="2883203" cy="1626052"/>
          </a:xfrm>
          <a:prstGeom prst="wedgeRectCallout">
            <a:avLst>
              <a:gd name="adj1" fmla="val 19169"/>
              <a:gd name="adj2" fmla="val -8498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37% of the respondents whose average monthly spending on alcohol has decreased, 58% from lower middle class reported being cost conscious</a:t>
            </a:r>
          </a:p>
        </p:txBody>
      </p:sp>
    </p:spTree>
    <p:extLst>
      <p:ext uri="{BB962C8B-B14F-4D97-AF65-F5344CB8AC3E}">
        <p14:creationId xmlns:p14="http://schemas.microsoft.com/office/powerpoint/2010/main" val="20486557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E95B3-8692-5FF1-AB88-69331FCB837F}"/>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DBF4A601-9F9B-2E89-90FD-A6431E28D642}"/>
              </a:ext>
            </a:extLst>
          </p:cNvPr>
          <p:cNvGraphicFramePr>
            <a:graphicFrameLocks/>
          </p:cNvGraphicFramePr>
          <p:nvPr>
            <p:extLst>
              <p:ext uri="{D42A27DB-BD31-4B8C-83A1-F6EECF244321}">
                <p14:modId xmlns:p14="http://schemas.microsoft.com/office/powerpoint/2010/main" val="1035830765"/>
              </p:ext>
            </p:extLst>
          </p:nvPr>
        </p:nvGraphicFramePr>
        <p:xfrm>
          <a:off x="463801" y="1796715"/>
          <a:ext cx="11264391" cy="471637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DF6E5D75-ABBF-C27F-9A34-E5DA29344B41}"/>
              </a:ext>
            </a:extLst>
          </p:cNvPr>
          <p:cNvSpPr>
            <a:spLocks noGrp="1"/>
          </p:cNvSpPr>
          <p:nvPr>
            <p:ph type="title"/>
          </p:nvPr>
        </p:nvSpPr>
        <p:spPr>
          <a:xfrm>
            <a:off x="463801" y="618765"/>
            <a:ext cx="11264392" cy="1308374"/>
          </a:xfrm>
        </p:spPr>
        <p:txBody>
          <a:bodyPr>
            <a:noAutofit/>
          </a:bodyPr>
          <a:lstStyle/>
          <a:p>
            <a:r>
              <a:rPr lang="en-US" sz="2000" b="1" u="sng" dirty="0"/>
              <a:t>Reasons for no change in average monthly alcohol spending</a:t>
            </a:r>
            <a:br>
              <a:rPr lang="en-US" sz="3600" b="1" u="sng" dirty="0"/>
            </a:br>
            <a:r>
              <a:rPr lang="en-GB" sz="1400" b="1" cap="none" dirty="0"/>
              <a:t>Majority of the respondents across all SEC category reported no change in their average monthly spending on alcohol due to consistent consumption.</a:t>
            </a:r>
            <a:br>
              <a:rPr lang="en-GB" sz="1400" b="1" cap="none" dirty="0"/>
            </a:br>
            <a:r>
              <a:rPr lang="en-US" sz="1400" cap="none" dirty="0"/>
              <a:t>Why has your average monthly spending on alcohol remained the same?</a:t>
            </a:r>
            <a:br>
              <a:rPr lang="en-US" sz="1800" dirty="0"/>
            </a:br>
            <a:endParaRPr lang="en-US" sz="1800" cap="none" dirty="0">
              <a:latin typeface="+mn-lt"/>
            </a:endParaRPr>
          </a:p>
        </p:txBody>
      </p:sp>
      <p:sp>
        <p:nvSpPr>
          <p:cNvPr id="6" name="Speech Bubble: Rectangle 5">
            <a:extLst>
              <a:ext uri="{FF2B5EF4-FFF2-40B4-BE49-F238E27FC236}">
                <a16:creationId xmlns:a16="http://schemas.microsoft.com/office/drawing/2014/main" id="{FCAEE612-8B10-59D2-79F5-F4D51BFA50D3}"/>
              </a:ext>
            </a:extLst>
          </p:cNvPr>
          <p:cNvSpPr/>
          <p:nvPr/>
        </p:nvSpPr>
        <p:spPr>
          <a:xfrm>
            <a:off x="6256417" y="2304104"/>
            <a:ext cx="3064046" cy="1308374"/>
          </a:xfrm>
          <a:prstGeom prst="wedgeRectCallout">
            <a:avLst>
              <a:gd name="adj1" fmla="val 14313"/>
              <a:gd name="adj2" fmla="val 9093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20% of the respondents whose average monthly spending on alcohol has remained the same, 38% from upper middle class reported due to stable expenses</a:t>
            </a:r>
          </a:p>
        </p:txBody>
      </p:sp>
    </p:spTree>
    <p:extLst>
      <p:ext uri="{BB962C8B-B14F-4D97-AF65-F5344CB8AC3E}">
        <p14:creationId xmlns:p14="http://schemas.microsoft.com/office/powerpoint/2010/main" val="11637254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4FC52-C852-3648-D5C4-FF8BF05B0C45}"/>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0577BC7B-3D5A-B380-AD68-0C1A0B78988C}"/>
              </a:ext>
            </a:extLst>
          </p:cNvPr>
          <p:cNvGraphicFramePr>
            <a:graphicFrameLocks/>
          </p:cNvGraphicFramePr>
          <p:nvPr>
            <p:extLst>
              <p:ext uri="{D42A27DB-BD31-4B8C-83A1-F6EECF244321}">
                <p14:modId xmlns:p14="http://schemas.microsoft.com/office/powerpoint/2010/main" val="22723817"/>
              </p:ext>
            </p:extLst>
          </p:nvPr>
        </p:nvGraphicFramePr>
        <p:xfrm>
          <a:off x="463804" y="1876926"/>
          <a:ext cx="11264392" cy="478054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322B1438-0554-2157-1287-B8E7BA792FC5}"/>
              </a:ext>
            </a:extLst>
          </p:cNvPr>
          <p:cNvSpPr>
            <a:spLocks noGrp="1"/>
          </p:cNvSpPr>
          <p:nvPr>
            <p:ph type="title"/>
          </p:nvPr>
        </p:nvSpPr>
        <p:spPr>
          <a:xfrm>
            <a:off x="463804" y="866980"/>
            <a:ext cx="11264392" cy="745016"/>
          </a:xfrm>
        </p:spPr>
        <p:txBody>
          <a:bodyPr>
            <a:noAutofit/>
          </a:bodyPr>
          <a:lstStyle/>
          <a:p>
            <a:r>
              <a:rPr lang="en-US" sz="2000" b="1" u="sng" dirty="0"/>
              <a:t>Consumption of Alcohol beverages last summer</a:t>
            </a:r>
            <a:br>
              <a:rPr lang="en-US" sz="3600" b="1" u="sng" dirty="0"/>
            </a:br>
            <a:r>
              <a:rPr lang="en-GB" sz="1800" b="1" cap="none" dirty="0"/>
              <a:t>Majority of the respondents across all SEC category consumed beer last summer.</a:t>
            </a:r>
            <a:br>
              <a:rPr lang="en-GB" sz="1800" b="1" cap="none" dirty="0"/>
            </a:br>
            <a:r>
              <a:rPr lang="en-US" sz="1800" cap="none" dirty="0"/>
              <a:t>During the last summer, which category of alcohol beverages did you consume? </a:t>
            </a:r>
            <a:endParaRPr lang="en-US" sz="1600" cap="none" dirty="0">
              <a:latin typeface="+mn-lt"/>
            </a:endParaRPr>
          </a:p>
        </p:txBody>
      </p:sp>
      <p:sp>
        <p:nvSpPr>
          <p:cNvPr id="3" name="Speech Bubble: Rectangle 2">
            <a:extLst>
              <a:ext uri="{FF2B5EF4-FFF2-40B4-BE49-F238E27FC236}">
                <a16:creationId xmlns:a16="http://schemas.microsoft.com/office/drawing/2014/main" id="{DC7F963E-FEFC-14F7-5959-DABC3DABA736}"/>
              </a:ext>
            </a:extLst>
          </p:cNvPr>
          <p:cNvSpPr/>
          <p:nvPr/>
        </p:nvSpPr>
        <p:spPr>
          <a:xfrm>
            <a:off x="6096000" y="3178038"/>
            <a:ext cx="2205517" cy="1089162"/>
          </a:xfrm>
          <a:prstGeom prst="wedgeRectCallout">
            <a:avLst>
              <a:gd name="adj1" fmla="val -84549"/>
              <a:gd name="adj2" fmla="val -4503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31% of the respondents from higher/upper class consumed beer last summer</a:t>
            </a:r>
          </a:p>
        </p:txBody>
      </p:sp>
    </p:spTree>
    <p:extLst>
      <p:ext uri="{BB962C8B-B14F-4D97-AF65-F5344CB8AC3E}">
        <p14:creationId xmlns:p14="http://schemas.microsoft.com/office/powerpoint/2010/main" val="15230357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4E680-4583-668F-6780-271D06FD17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CB668C-5183-F0A1-66CE-F26429D3F6F7}"/>
              </a:ext>
            </a:extLst>
          </p:cNvPr>
          <p:cNvSpPr>
            <a:spLocks noGrp="1"/>
          </p:cNvSpPr>
          <p:nvPr>
            <p:ph type="title"/>
          </p:nvPr>
        </p:nvSpPr>
        <p:spPr>
          <a:xfrm>
            <a:off x="463802" y="932408"/>
            <a:ext cx="11264392" cy="944517"/>
          </a:xfrm>
        </p:spPr>
        <p:txBody>
          <a:bodyPr>
            <a:noAutofit/>
          </a:bodyPr>
          <a:lstStyle/>
          <a:p>
            <a:r>
              <a:rPr lang="en-US" sz="2000" b="1" u="sng" dirty="0"/>
              <a:t>consumption of alcohol beverages last summer VS next summer</a:t>
            </a:r>
            <a:br>
              <a:rPr lang="en-US" sz="3600" b="1" u="sng" dirty="0"/>
            </a:br>
            <a:r>
              <a:rPr lang="en-GB" sz="1800" b="1" cap="none" dirty="0"/>
              <a:t>Majority of the respondents across all SEC category consumed beer last summer and intend to consume beer next summer.</a:t>
            </a:r>
            <a:br>
              <a:rPr lang="en-GB" sz="1800" b="1" cap="none" dirty="0"/>
            </a:br>
            <a:endParaRPr lang="en-US" sz="1600" cap="none" dirty="0">
              <a:latin typeface="+mn-lt"/>
            </a:endParaRPr>
          </a:p>
        </p:txBody>
      </p:sp>
      <p:sp>
        <p:nvSpPr>
          <p:cNvPr id="3" name="Speech Bubble: Rectangle 2">
            <a:extLst>
              <a:ext uri="{FF2B5EF4-FFF2-40B4-BE49-F238E27FC236}">
                <a16:creationId xmlns:a16="http://schemas.microsoft.com/office/drawing/2014/main" id="{0482DC51-D62B-E6AA-D505-E77AEAE13A7B}"/>
              </a:ext>
            </a:extLst>
          </p:cNvPr>
          <p:cNvSpPr/>
          <p:nvPr/>
        </p:nvSpPr>
        <p:spPr>
          <a:xfrm>
            <a:off x="9400673" y="3429000"/>
            <a:ext cx="2149642" cy="1026692"/>
          </a:xfrm>
          <a:prstGeom prst="wedgeRectCallout">
            <a:avLst>
              <a:gd name="adj1" fmla="val 31639"/>
              <a:gd name="adj2" fmla="val -10372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89% of the respondents from upper middle class intend to consume beer next summer</a:t>
            </a:r>
          </a:p>
        </p:txBody>
      </p:sp>
      <p:sp>
        <p:nvSpPr>
          <p:cNvPr id="6" name="TextBox 5">
            <a:extLst>
              <a:ext uri="{FF2B5EF4-FFF2-40B4-BE49-F238E27FC236}">
                <a16:creationId xmlns:a16="http://schemas.microsoft.com/office/drawing/2014/main" id="{F52B4E42-2722-10A5-40BD-ADC5BF4F1132}"/>
              </a:ext>
            </a:extLst>
          </p:cNvPr>
          <p:cNvSpPr txBox="1"/>
          <p:nvPr/>
        </p:nvSpPr>
        <p:spPr>
          <a:xfrm>
            <a:off x="463801" y="6350165"/>
            <a:ext cx="11264392" cy="369332"/>
          </a:xfrm>
          <a:prstGeom prst="rect">
            <a:avLst/>
          </a:prstGeom>
          <a:noFill/>
          <a:ln>
            <a:solidFill>
              <a:schemeClr val="accent1"/>
            </a:solidFill>
          </a:ln>
        </p:spPr>
        <p:txBody>
          <a:bodyPr wrap="square" rtlCol="0">
            <a:spAutoFit/>
          </a:bodyPr>
          <a:lstStyle/>
          <a:p>
            <a:r>
              <a:rPr lang="en-US" dirty="0"/>
              <a:t>Note: Last summer refers to April, May, June 2025 and next summer refers to April, May, June 2026 </a:t>
            </a:r>
          </a:p>
        </p:txBody>
      </p:sp>
      <p:graphicFrame>
        <p:nvGraphicFramePr>
          <p:cNvPr id="8" name="Chart 7">
            <a:extLst>
              <a:ext uri="{FF2B5EF4-FFF2-40B4-BE49-F238E27FC236}">
                <a16:creationId xmlns:a16="http://schemas.microsoft.com/office/drawing/2014/main" id="{35DAFA8D-3CF8-FBE1-1328-336B0CCBBCED}"/>
              </a:ext>
            </a:extLst>
          </p:cNvPr>
          <p:cNvGraphicFramePr>
            <a:graphicFrameLocks/>
          </p:cNvGraphicFramePr>
          <p:nvPr>
            <p:extLst>
              <p:ext uri="{D42A27DB-BD31-4B8C-83A1-F6EECF244321}">
                <p14:modId xmlns:p14="http://schemas.microsoft.com/office/powerpoint/2010/main" val="2400791730"/>
              </p:ext>
            </p:extLst>
          </p:nvPr>
        </p:nvGraphicFramePr>
        <p:xfrm>
          <a:off x="6240378" y="1876925"/>
          <a:ext cx="5487815" cy="43313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BA9D9114-74EF-2989-9B24-355F8B1E1A59}"/>
              </a:ext>
            </a:extLst>
          </p:cNvPr>
          <p:cNvGraphicFramePr>
            <a:graphicFrameLocks/>
          </p:cNvGraphicFramePr>
          <p:nvPr>
            <p:extLst>
              <p:ext uri="{D42A27DB-BD31-4B8C-83A1-F6EECF244321}">
                <p14:modId xmlns:p14="http://schemas.microsoft.com/office/powerpoint/2010/main" val="2109304838"/>
              </p:ext>
            </p:extLst>
          </p:nvPr>
        </p:nvGraphicFramePr>
        <p:xfrm>
          <a:off x="463801" y="1876925"/>
          <a:ext cx="5665699" cy="433136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760325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10C6A-0508-2BD4-54BF-454FDD77E9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411EDF-026B-08E2-A7E7-99781D8F3A45}"/>
              </a:ext>
            </a:extLst>
          </p:cNvPr>
          <p:cNvSpPr>
            <a:spLocks noGrp="1"/>
          </p:cNvSpPr>
          <p:nvPr>
            <p:ph type="title"/>
          </p:nvPr>
        </p:nvSpPr>
        <p:spPr>
          <a:xfrm>
            <a:off x="463802" y="932408"/>
            <a:ext cx="11264392" cy="944517"/>
          </a:xfrm>
        </p:spPr>
        <p:txBody>
          <a:bodyPr>
            <a:noAutofit/>
          </a:bodyPr>
          <a:lstStyle/>
          <a:p>
            <a:r>
              <a:rPr lang="en-US" sz="2000" b="1" u="sng" dirty="0"/>
              <a:t>Continued slide</a:t>
            </a:r>
            <a:br>
              <a:rPr lang="en-US" sz="3600" b="1" u="sng" dirty="0"/>
            </a:br>
            <a:br>
              <a:rPr lang="en-GB" sz="1800" b="1" cap="none" dirty="0"/>
            </a:br>
            <a:endParaRPr lang="en-US" sz="1600" cap="none" dirty="0">
              <a:latin typeface="+mn-lt"/>
            </a:endParaRPr>
          </a:p>
        </p:txBody>
      </p:sp>
      <p:sp>
        <p:nvSpPr>
          <p:cNvPr id="6" name="TextBox 5">
            <a:extLst>
              <a:ext uri="{FF2B5EF4-FFF2-40B4-BE49-F238E27FC236}">
                <a16:creationId xmlns:a16="http://schemas.microsoft.com/office/drawing/2014/main" id="{5493CE15-0D64-D14F-FCC9-E71266283BD8}"/>
              </a:ext>
            </a:extLst>
          </p:cNvPr>
          <p:cNvSpPr txBox="1"/>
          <p:nvPr/>
        </p:nvSpPr>
        <p:spPr>
          <a:xfrm>
            <a:off x="463802" y="6340642"/>
            <a:ext cx="9820627" cy="369332"/>
          </a:xfrm>
          <a:prstGeom prst="rect">
            <a:avLst/>
          </a:prstGeom>
          <a:noFill/>
          <a:ln>
            <a:solidFill>
              <a:schemeClr val="accent1"/>
            </a:solidFill>
          </a:ln>
        </p:spPr>
        <p:txBody>
          <a:bodyPr wrap="square" rtlCol="0">
            <a:spAutoFit/>
          </a:bodyPr>
          <a:lstStyle/>
          <a:p>
            <a:r>
              <a:rPr lang="en-US" dirty="0"/>
              <a:t>Note: Last summer refers to April, May, June 2025 and next summer refers to April, May, June 2026 </a:t>
            </a:r>
          </a:p>
        </p:txBody>
      </p:sp>
      <p:graphicFrame>
        <p:nvGraphicFramePr>
          <p:cNvPr id="4" name="Chart 3">
            <a:extLst>
              <a:ext uri="{FF2B5EF4-FFF2-40B4-BE49-F238E27FC236}">
                <a16:creationId xmlns:a16="http://schemas.microsoft.com/office/drawing/2014/main" id="{4AF96309-A04C-0CB6-3E45-CA74C709DA2A}"/>
              </a:ext>
            </a:extLst>
          </p:cNvPr>
          <p:cNvGraphicFramePr>
            <a:graphicFrameLocks/>
          </p:cNvGraphicFramePr>
          <p:nvPr>
            <p:extLst>
              <p:ext uri="{D42A27DB-BD31-4B8C-83A1-F6EECF244321}">
                <p14:modId xmlns:p14="http://schemas.microsoft.com/office/powerpoint/2010/main" val="4058970617"/>
              </p:ext>
            </p:extLst>
          </p:nvPr>
        </p:nvGraphicFramePr>
        <p:xfrm>
          <a:off x="463803" y="1876925"/>
          <a:ext cx="3771312" cy="43313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03900568-3FEB-3025-46D3-BB45D53175E9}"/>
              </a:ext>
            </a:extLst>
          </p:cNvPr>
          <p:cNvGraphicFramePr>
            <a:graphicFrameLocks/>
          </p:cNvGraphicFramePr>
          <p:nvPr>
            <p:extLst>
              <p:ext uri="{D42A27DB-BD31-4B8C-83A1-F6EECF244321}">
                <p14:modId xmlns:p14="http://schemas.microsoft.com/office/powerpoint/2010/main" val="945641985"/>
              </p:ext>
            </p:extLst>
          </p:nvPr>
        </p:nvGraphicFramePr>
        <p:xfrm>
          <a:off x="4347412" y="1876925"/>
          <a:ext cx="3771312" cy="433136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5F866042-CDC6-E005-32CD-99406983E3E4}"/>
              </a:ext>
            </a:extLst>
          </p:cNvPr>
          <p:cNvGraphicFramePr>
            <a:graphicFrameLocks/>
          </p:cNvGraphicFramePr>
          <p:nvPr>
            <p:extLst>
              <p:ext uri="{D42A27DB-BD31-4B8C-83A1-F6EECF244321}">
                <p14:modId xmlns:p14="http://schemas.microsoft.com/office/powerpoint/2010/main" val="1200966300"/>
              </p:ext>
            </p:extLst>
          </p:nvPr>
        </p:nvGraphicFramePr>
        <p:xfrm>
          <a:off x="8231021" y="1876925"/>
          <a:ext cx="3497172" cy="433136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187612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A4BB0-225F-395B-F07B-692C1D32EB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A0BA43-1D0E-A7FB-FF70-B3AEF4361525}"/>
              </a:ext>
            </a:extLst>
          </p:cNvPr>
          <p:cNvSpPr>
            <a:spLocks noGrp="1"/>
          </p:cNvSpPr>
          <p:nvPr>
            <p:ph type="title"/>
          </p:nvPr>
        </p:nvSpPr>
        <p:spPr>
          <a:xfrm>
            <a:off x="463801" y="950281"/>
            <a:ext cx="11264392" cy="745016"/>
          </a:xfrm>
        </p:spPr>
        <p:txBody>
          <a:bodyPr>
            <a:noAutofit/>
          </a:bodyPr>
          <a:lstStyle/>
          <a:p>
            <a:r>
              <a:rPr lang="en-US" sz="2000" b="1" u="sng" dirty="0"/>
              <a:t>Importance of brand name in selecting liquor brands</a:t>
            </a:r>
            <a:br>
              <a:rPr lang="en-US" sz="3600" b="1" u="sng" dirty="0"/>
            </a:br>
            <a:r>
              <a:rPr lang="en-GB" sz="1600" b="1" cap="none" dirty="0"/>
              <a:t>Majority of the respondent across all SEC category reported that brand name is very important in selecting liquor brands.</a:t>
            </a:r>
            <a:br>
              <a:rPr lang="en-GB" sz="1600" b="1" cap="none" dirty="0"/>
            </a:br>
            <a:r>
              <a:rPr lang="en-US" sz="1400" cap="none" dirty="0"/>
              <a:t>How important is the name of the brand of the alcohol in selecting the liquor brand? Please rate on a scale of 1-5 where 1 means not important at all and 5 means very important.</a:t>
            </a:r>
            <a:endParaRPr lang="en-US" sz="1600" cap="none" dirty="0">
              <a:latin typeface="+mn-lt"/>
            </a:endParaRPr>
          </a:p>
        </p:txBody>
      </p:sp>
      <p:sp>
        <p:nvSpPr>
          <p:cNvPr id="3" name="Speech Bubble: Rectangle 2">
            <a:extLst>
              <a:ext uri="{FF2B5EF4-FFF2-40B4-BE49-F238E27FC236}">
                <a16:creationId xmlns:a16="http://schemas.microsoft.com/office/drawing/2014/main" id="{D50AE935-5769-5547-EB32-FFC442740B3E}"/>
              </a:ext>
            </a:extLst>
          </p:cNvPr>
          <p:cNvSpPr/>
          <p:nvPr/>
        </p:nvSpPr>
        <p:spPr>
          <a:xfrm>
            <a:off x="6208295" y="2016138"/>
            <a:ext cx="2646947" cy="1412862"/>
          </a:xfrm>
          <a:prstGeom prst="wedgeRectCallout">
            <a:avLst>
              <a:gd name="adj1" fmla="val 76185"/>
              <a:gd name="adj2" fmla="val -27664"/>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87% of the respondents from higher/upper</a:t>
            </a:r>
          </a:p>
          <a:p>
            <a:r>
              <a:rPr lang="en-GB" sz="1600" dirty="0">
                <a:solidFill>
                  <a:schemeClr val="accent1"/>
                </a:solidFill>
              </a:rPr>
              <a:t>class reported that brand name is very important in selecting liquor brands</a:t>
            </a:r>
          </a:p>
        </p:txBody>
      </p:sp>
      <p:graphicFrame>
        <p:nvGraphicFramePr>
          <p:cNvPr id="6" name="Chart 5">
            <a:extLst>
              <a:ext uri="{FF2B5EF4-FFF2-40B4-BE49-F238E27FC236}">
                <a16:creationId xmlns:a16="http://schemas.microsoft.com/office/drawing/2014/main" id="{5F56E5A6-37EA-B0A0-7E4A-31181139E454}"/>
              </a:ext>
            </a:extLst>
          </p:cNvPr>
          <p:cNvGraphicFramePr>
            <a:graphicFrameLocks/>
          </p:cNvGraphicFramePr>
          <p:nvPr>
            <p:extLst>
              <p:ext uri="{D42A27DB-BD31-4B8C-83A1-F6EECF244321}">
                <p14:modId xmlns:p14="http://schemas.microsoft.com/office/powerpoint/2010/main" val="3107323064"/>
              </p:ext>
            </p:extLst>
          </p:nvPr>
        </p:nvGraphicFramePr>
        <p:xfrm>
          <a:off x="463801" y="1940882"/>
          <a:ext cx="11264392" cy="458825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7954527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C24A2-4B14-A2F6-E24E-C9E04D7937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A56A16-760B-1BEA-F0D4-4B0AD6E5F050}"/>
              </a:ext>
            </a:extLst>
          </p:cNvPr>
          <p:cNvSpPr>
            <a:spLocks noGrp="1"/>
          </p:cNvSpPr>
          <p:nvPr>
            <p:ph type="title"/>
          </p:nvPr>
        </p:nvSpPr>
        <p:spPr>
          <a:xfrm>
            <a:off x="463801" y="934238"/>
            <a:ext cx="11264392" cy="745016"/>
          </a:xfrm>
        </p:spPr>
        <p:txBody>
          <a:bodyPr>
            <a:noAutofit/>
          </a:bodyPr>
          <a:lstStyle/>
          <a:p>
            <a:r>
              <a:rPr lang="en-US" sz="2000" b="1" u="sng" dirty="0"/>
              <a:t>Importance of brand name in selecting liquor brands</a:t>
            </a:r>
            <a:br>
              <a:rPr lang="en-US" sz="3600" b="1" u="sng" dirty="0"/>
            </a:br>
            <a:r>
              <a:rPr lang="en-GB" sz="1400" b="1" cap="none" dirty="0"/>
              <a:t>Majority of the respondents across all SEC category reported that brand name is very important in selecting liquor brands, as it reflects authenticity.</a:t>
            </a:r>
            <a:br>
              <a:rPr lang="en-GB" sz="1400" b="1" cap="none" dirty="0"/>
            </a:br>
            <a:r>
              <a:rPr lang="en-US" sz="1400" cap="none" dirty="0"/>
              <a:t>Why the name of the brand of the alcohol important in selecting the liquor brand?</a:t>
            </a:r>
            <a:endParaRPr lang="en-US" sz="1600" cap="none" dirty="0">
              <a:latin typeface="+mn-lt"/>
            </a:endParaRPr>
          </a:p>
        </p:txBody>
      </p:sp>
      <p:graphicFrame>
        <p:nvGraphicFramePr>
          <p:cNvPr id="5" name="Chart 4">
            <a:extLst>
              <a:ext uri="{FF2B5EF4-FFF2-40B4-BE49-F238E27FC236}">
                <a16:creationId xmlns:a16="http://schemas.microsoft.com/office/drawing/2014/main" id="{917ECC97-6EAE-85E0-9DCC-85B9132DD876}"/>
              </a:ext>
            </a:extLst>
          </p:cNvPr>
          <p:cNvGraphicFramePr>
            <a:graphicFrameLocks/>
          </p:cNvGraphicFramePr>
          <p:nvPr/>
        </p:nvGraphicFramePr>
        <p:xfrm>
          <a:off x="463801" y="1812757"/>
          <a:ext cx="11264392" cy="4716379"/>
        </p:xfrm>
        <a:graphic>
          <a:graphicData uri="http://schemas.openxmlformats.org/drawingml/2006/chart">
            <c:chart xmlns:c="http://schemas.openxmlformats.org/drawingml/2006/chart" xmlns:r="http://schemas.openxmlformats.org/officeDocument/2006/relationships" r:id="rId3"/>
          </a:graphicData>
        </a:graphic>
      </p:graphicFrame>
      <p:sp>
        <p:nvSpPr>
          <p:cNvPr id="4" name="Speech Bubble: Rectangle 3">
            <a:extLst>
              <a:ext uri="{FF2B5EF4-FFF2-40B4-BE49-F238E27FC236}">
                <a16:creationId xmlns:a16="http://schemas.microsoft.com/office/drawing/2014/main" id="{CCE1B3E7-A3B9-60CD-7285-7DC7B685BE25}"/>
              </a:ext>
            </a:extLst>
          </p:cNvPr>
          <p:cNvSpPr/>
          <p:nvPr/>
        </p:nvSpPr>
        <p:spPr>
          <a:xfrm>
            <a:off x="8486273" y="3392905"/>
            <a:ext cx="3129625" cy="1315487"/>
          </a:xfrm>
          <a:prstGeom prst="wedgeRectCallout">
            <a:avLst>
              <a:gd name="adj1" fmla="val 19792"/>
              <a:gd name="adj2" fmla="val -9535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71% of the respondents who consider brand name important in selecting liquor brands, 78% from lower class stated that it reflects authenticity</a:t>
            </a:r>
          </a:p>
        </p:txBody>
      </p:sp>
    </p:spTree>
    <p:extLst>
      <p:ext uri="{BB962C8B-B14F-4D97-AF65-F5344CB8AC3E}">
        <p14:creationId xmlns:p14="http://schemas.microsoft.com/office/powerpoint/2010/main" val="18971662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AE51A-F453-1C05-7B53-7025578150C9}"/>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D271343B-BBB9-9D41-5A5E-21A261C4C4DC}"/>
              </a:ext>
            </a:extLst>
          </p:cNvPr>
          <p:cNvGraphicFramePr>
            <a:graphicFrameLocks/>
          </p:cNvGraphicFramePr>
          <p:nvPr>
            <p:extLst>
              <p:ext uri="{D42A27DB-BD31-4B8C-83A1-F6EECF244321}">
                <p14:modId xmlns:p14="http://schemas.microsoft.com/office/powerpoint/2010/main" val="2599530793"/>
              </p:ext>
            </p:extLst>
          </p:nvPr>
        </p:nvGraphicFramePr>
        <p:xfrm>
          <a:off x="463798" y="1860884"/>
          <a:ext cx="11264392" cy="474846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A89D4D97-D1AB-2F74-C3C9-01EAFEE9A4C6}"/>
              </a:ext>
            </a:extLst>
          </p:cNvPr>
          <p:cNvSpPr>
            <a:spLocks noGrp="1"/>
          </p:cNvSpPr>
          <p:nvPr>
            <p:ph type="title"/>
          </p:nvPr>
        </p:nvSpPr>
        <p:spPr>
          <a:xfrm>
            <a:off x="463798" y="599573"/>
            <a:ext cx="11264392" cy="1038225"/>
          </a:xfrm>
        </p:spPr>
        <p:txBody>
          <a:bodyPr>
            <a:noAutofit/>
          </a:bodyPr>
          <a:lstStyle/>
          <a:p>
            <a:r>
              <a:rPr lang="en-US" sz="1800" b="1" u="sng" dirty="0"/>
              <a:t>Non-Importance of brand name in selecting liquor brands</a:t>
            </a:r>
            <a:br>
              <a:rPr lang="en-US" sz="3600" b="1" u="sng" dirty="0"/>
            </a:br>
            <a:r>
              <a:rPr lang="en-GB" sz="1400" b="1" cap="none" dirty="0"/>
              <a:t>Majority of the respondents across all SEC category do not consider brand name important in selecting liquor brands, as it prioritizes personal satisfaction over the brand.</a:t>
            </a:r>
            <a:br>
              <a:rPr lang="en-GB" sz="1600" b="1" cap="none" dirty="0"/>
            </a:br>
            <a:r>
              <a:rPr lang="en-US" sz="1400" cap="none" dirty="0"/>
              <a:t>Why the name of the brand of the alcohol not important in selecting the liquor brand? </a:t>
            </a:r>
            <a:endParaRPr lang="en-US" sz="1800" cap="none" dirty="0">
              <a:latin typeface="+mn-lt"/>
            </a:endParaRPr>
          </a:p>
        </p:txBody>
      </p:sp>
      <p:sp>
        <p:nvSpPr>
          <p:cNvPr id="6" name="Speech Bubble: Rectangle 5">
            <a:extLst>
              <a:ext uri="{FF2B5EF4-FFF2-40B4-BE49-F238E27FC236}">
                <a16:creationId xmlns:a16="http://schemas.microsoft.com/office/drawing/2014/main" id="{6C82197A-AECE-9F67-CCC0-BC5B496818BF}"/>
              </a:ext>
            </a:extLst>
          </p:cNvPr>
          <p:cNvSpPr/>
          <p:nvPr/>
        </p:nvSpPr>
        <p:spPr>
          <a:xfrm>
            <a:off x="4957010" y="2787316"/>
            <a:ext cx="3320715" cy="1283368"/>
          </a:xfrm>
          <a:prstGeom prst="wedgeRectCallout">
            <a:avLst>
              <a:gd name="adj1" fmla="val -40645"/>
              <a:gd name="adj2" fmla="val 8474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Among 8% of the respondents who do not consider brand name important in selecting liquor brands, 18% from middle class stated that their choices are driven by quality</a:t>
            </a:r>
          </a:p>
        </p:txBody>
      </p:sp>
    </p:spTree>
    <p:extLst>
      <p:ext uri="{BB962C8B-B14F-4D97-AF65-F5344CB8AC3E}">
        <p14:creationId xmlns:p14="http://schemas.microsoft.com/office/powerpoint/2010/main" val="54644078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5C6B6-DE7D-A18B-822F-48372ABB8988}"/>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D9F0D578-25A3-25B3-26D9-32B9CA287B02}"/>
              </a:ext>
            </a:extLst>
          </p:cNvPr>
          <p:cNvGraphicFramePr>
            <a:graphicFrameLocks/>
          </p:cNvGraphicFramePr>
          <p:nvPr>
            <p:extLst>
              <p:ext uri="{D42A27DB-BD31-4B8C-83A1-F6EECF244321}">
                <p14:modId xmlns:p14="http://schemas.microsoft.com/office/powerpoint/2010/main" val="129725885"/>
              </p:ext>
            </p:extLst>
          </p:nvPr>
        </p:nvGraphicFramePr>
        <p:xfrm>
          <a:off x="463804" y="1909011"/>
          <a:ext cx="11264392" cy="463616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F8538652-2AB8-1BC0-595B-936E799EE5B1}"/>
              </a:ext>
            </a:extLst>
          </p:cNvPr>
          <p:cNvSpPr>
            <a:spLocks noGrp="1"/>
          </p:cNvSpPr>
          <p:nvPr>
            <p:ph type="title"/>
          </p:nvPr>
        </p:nvSpPr>
        <p:spPr>
          <a:xfrm>
            <a:off x="463804" y="449704"/>
            <a:ext cx="11264392" cy="1043353"/>
          </a:xfrm>
        </p:spPr>
        <p:txBody>
          <a:bodyPr>
            <a:noAutofit/>
          </a:bodyPr>
          <a:lstStyle/>
          <a:p>
            <a:r>
              <a:rPr lang="en-US" sz="1600" b="1" u="sng" dirty="0"/>
              <a:t>Reasons for switching Different brands of Alcohol Beverage within the same category</a:t>
            </a:r>
            <a:br>
              <a:rPr lang="en-US" sz="3600" b="1" u="sng" dirty="0"/>
            </a:br>
            <a:r>
              <a:rPr lang="en-GB" sz="1400" b="1" cap="none" dirty="0"/>
              <a:t>Majority of the respondents across all SEC category reported trying different segments of alcohol beverage due to change in preference.</a:t>
            </a:r>
            <a:br>
              <a:rPr lang="en-GB" sz="1400" b="1" cap="none" dirty="0"/>
            </a:br>
            <a:r>
              <a:rPr lang="en-US" sz="1400" cap="none" dirty="0"/>
              <a:t>Why did you switch to different brand of alcohol beverage within the same category?</a:t>
            </a:r>
            <a:endParaRPr lang="en-US" sz="1800" cap="none" dirty="0">
              <a:latin typeface="+mn-lt"/>
            </a:endParaRPr>
          </a:p>
        </p:txBody>
      </p:sp>
      <p:sp>
        <p:nvSpPr>
          <p:cNvPr id="6" name="Speech Bubble: Rectangle 5">
            <a:extLst>
              <a:ext uri="{FF2B5EF4-FFF2-40B4-BE49-F238E27FC236}">
                <a16:creationId xmlns:a16="http://schemas.microsoft.com/office/drawing/2014/main" id="{D71F6384-1381-C7AF-C0E0-C072AB27B741}"/>
              </a:ext>
            </a:extLst>
          </p:cNvPr>
          <p:cNvSpPr/>
          <p:nvPr/>
        </p:nvSpPr>
        <p:spPr>
          <a:xfrm>
            <a:off x="8993148" y="3295698"/>
            <a:ext cx="2735048" cy="1196092"/>
          </a:xfrm>
          <a:prstGeom prst="wedgeRectCallout">
            <a:avLst>
              <a:gd name="adj1" fmla="val 28985"/>
              <a:gd name="adj2" fmla="val -115711"/>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85% of the respondents from upper middle class reported trying different segment of alcohol beverage due to change in preference </a:t>
            </a:r>
          </a:p>
        </p:txBody>
      </p:sp>
    </p:spTree>
    <p:extLst>
      <p:ext uri="{BB962C8B-B14F-4D97-AF65-F5344CB8AC3E}">
        <p14:creationId xmlns:p14="http://schemas.microsoft.com/office/powerpoint/2010/main" val="720896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BEC8A-F7B8-44AE-7B7D-20DAD32A7B97}"/>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21766FE4-F495-7EDE-DC72-5FEE668E5712}"/>
              </a:ext>
            </a:extLst>
          </p:cNvPr>
          <p:cNvGraphicFramePr>
            <a:graphicFrameLocks/>
          </p:cNvGraphicFramePr>
          <p:nvPr>
            <p:extLst>
              <p:ext uri="{D42A27DB-BD31-4B8C-83A1-F6EECF244321}">
                <p14:modId xmlns:p14="http://schemas.microsoft.com/office/powerpoint/2010/main" val="3682133106"/>
              </p:ext>
            </p:extLst>
          </p:nvPr>
        </p:nvGraphicFramePr>
        <p:xfrm>
          <a:off x="463802" y="1828801"/>
          <a:ext cx="11264392" cy="479658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E6E6FE8E-F71E-B970-D459-003CAF9EA16F}"/>
              </a:ext>
            </a:extLst>
          </p:cNvPr>
          <p:cNvSpPr>
            <a:spLocks noGrp="1"/>
          </p:cNvSpPr>
          <p:nvPr>
            <p:ph type="title"/>
          </p:nvPr>
        </p:nvSpPr>
        <p:spPr>
          <a:xfrm>
            <a:off x="463802" y="708709"/>
            <a:ext cx="11264392" cy="1058736"/>
          </a:xfrm>
        </p:spPr>
        <p:txBody>
          <a:bodyPr>
            <a:noAutofit/>
          </a:bodyPr>
          <a:lstStyle/>
          <a:p>
            <a:r>
              <a:rPr lang="en-US" sz="2000" b="1" u="sng" dirty="0"/>
              <a:t>Reasons of Seasonal changes in ALCOHOL BEVERAGE category</a:t>
            </a:r>
            <a:r>
              <a:rPr lang="en-US" sz="1800" b="1" u="sng" dirty="0"/>
              <a:t> </a:t>
            </a:r>
            <a:br>
              <a:rPr lang="en-US" sz="3600" b="1" u="sng" dirty="0"/>
            </a:br>
            <a:r>
              <a:rPr lang="en-GB" sz="1400" b="1" cap="none" dirty="0"/>
              <a:t>Majority of the respondents across all SEC category reported change in consumption of alcohol beverage due to weather influence.</a:t>
            </a:r>
            <a:br>
              <a:rPr lang="en-GB" sz="1400" b="1" cap="none" dirty="0"/>
            </a:br>
            <a:r>
              <a:rPr lang="en-US" sz="1400" cap="none" dirty="0"/>
              <a:t>What are the reasons for seasonal changes in the consumption of alcohol category? </a:t>
            </a:r>
            <a:br>
              <a:rPr lang="en-US" sz="1600" cap="none" dirty="0"/>
            </a:br>
            <a:endParaRPr lang="en-US" sz="1600" cap="none" dirty="0">
              <a:latin typeface="+mn-lt"/>
            </a:endParaRPr>
          </a:p>
        </p:txBody>
      </p:sp>
      <p:sp>
        <p:nvSpPr>
          <p:cNvPr id="3" name="Speech Bubble: Rectangle 2">
            <a:extLst>
              <a:ext uri="{FF2B5EF4-FFF2-40B4-BE49-F238E27FC236}">
                <a16:creationId xmlns:a16="http://schemas.microsoft.com/office/drawing/2014/main" id="{A35C2B31-CFC0-3A5E-BDF6-03B06FD3942F}"/>
              </a:ext>
            </a:extLst>
          </p:cNvPr>
          <p:cNvSpPr/>
          <p:nvPr/>
        </p:nvSpPr>
        <p:spPr>
          <a:xfrm>
            <a:off x="5155296" y="3010250"/>
            <a:ext cx="2842827" cy="1282542"/>
          </a:xfrm>
          <a:prstGeom prst="wedgeRectCallout">
            <a:avLst>
              <a:gd name="adj1" fmla="val -30807"/>
              <a:gd name="adj2" fmla="val 7648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600" dirty="0">
                <a:solidFill>
                  <a:schemeClr val="accent1"/>
                </a:solidFill>
              </a:rPr>
              <a:t>19% of the respondents from lower middle class reported seasonal change in consumption of alcohol beverage due to change in preference</a:t>
            </a:r>
          </a:p>
        </p:txBody>
      </p:sp>
    </p:spTree>
    <p:extLst>
      <p:ext uri="{BB962C8B-B14F-4D97-AF65-F5344CB8AC3E}">
        <p14:creationId xmlns:p14="http://schemas.microsoft.com/office/powerpoint/2010/main" val="21978713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3D55C4-BD96-0D28-3293-B45B883E02D4}"/>
              </a:ext>
            </a:extLst>
          </p:cNvPr>
          <p:cNvSpPr/>
          <p:nvPr/>
        </p:nvSpPr>
        <p:spPr>
          <a:xfrm>
            <a:off x="438204" y="2927529"/>
            <a:ext cx="11347396" cy="3570515"/>
          </a:xfrm>
          <a:prstGeom prst="rect">
            <a:avLst/>
          </a:prstGeom>
          <a:solidFill>
            <a:srgbClr val="012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8">
            <a:extLst>
              <a:ext uri="{FF2B5EF4-FFF2-40B4-BE49-F238E27FC236}">
                <a16:creationId xmlns:a16="http://schemas.microsoft.com/office/drawing/2014/main" id="{067F8A95-7F4C-D65A-FE22-53595866E779}"/>
              </a:ext>
            </a:extLst>
          </p:cNvPr>
          <p:cNvSpPr txBox="1">
            <a:spLocks/>
          </p:cNvSpPr>
          <p:nvPr/>
        </p:nvSpPr>
        <p:spPr>
          <a:xfrm>
            <a:off x="3251257" y="3254808"/>
            <a:ext cx="5721350" cy="1362075"/>
          </a:xfrm>
          <a:prstGeom prst="rect">
            <a:avLst/>
          </a:prstGeom>
        </p:spPr>
        <p:txBody>
          <a:bodyPr vert="horz" lIns="91440" tIns="45720" rIns="91440" bIns="45720" rtlCol="0" anchor="b">
            <a:normAutofit/>
          </a:bodyPr>
          <a:lstStyle>
            <a:lvl1pPr algn="l" defTabSz="457178"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8000" b="1" dirty="0">
                <a:latin typeface="Calibri" panose="020F0502020204030204" pitchFamily="34" charset="0"/>
                <a:cs typeface="Calibri" panose="020F0502020204030204" pitchFamily="34" charset="0"/>
              </a:rPr>
              <a:t>THANK YOU</a:t>
            </a:r>
          </a:p>
        </p:txBody>
      </p:sp>
      <p:sp>
        <p:nvSpPr>
          <p:cNvPr id="4" name="TextBox 3">
            <a:extLst>
              <a:ext uri="{FF2B5EF4-FFF2-40B4-BE49-F238E27FC236}">
                <a16:creationId xmlns:a16="http://schemas.microsoft.com/office/drawing/2014/main" id="{249D1ECD-9628-4E6F-127E-19E9D81359D9}"/>
              </a:ext>
            </a:extLst>
          </p:cNvPr>
          <p:cNvSpPr txBox="1"/>
          <p:nvPr/>
        </p:nvSpPr>
        <p:spPr>
          <a:xfrm>
            <a:off x="3251197" y="4662693"/>
            <a:ext cx="5721410" cy="2062103"/>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cs typeface="Calibri" panose="020F0502020204030204" pitchFamily="34" charset="0"/>
              </a:rPr>
              <a:t>Avant Garde Solutions Pvt. Ltd.</a:t>
            </a:r>
          </a:p>
          <a:p>
            <a:pPr algn="ctr"/>
            <a:r>
              <a:rPr lang="en-US" sz="2000" b="1" dirty="0" err="1">
                <a:solidFill>
                  <a:schemeClr val="bg1"/>
                </a:solidFill>
                <a:latin typeface="Calibri" panose="020F0502020204030204" pitchFamily="34" charset="0"/>
                <a:cs typeface="Calibri" panose="020F0502020204030204" pitchFamily="34" charset="0"/>
              </a:rPr>
              <a:t>Sankhamul</a:t>
            </a:r>
            <a:r>
              <a:rPr lang="en-US" sz="2000" b="1" dirty="0">
                <a:solidFill>
                  <a:schemeClr val="bg1"/>
                </a:solidFill>
                <a:latin typeface="Calibri" panose="020F0502020204030204" pitchFamily="34" charset="0"/>
                <a:cs typeface="Calibri" panose="020F0502020204030204" pitchFamily="34" charset="0"/>
              </a:rPr>
              <a:t>, Kathmandu, Nepal</a:t>
            </a:r>
          </a:p>
          <a:p>
            <a:pPr algn="ctr"/>
            <a:r>
              <a:rPr lang="en-US" sz="2000" b="1" dirty="0">
                <a:solidFill>
                  <a:schemeClr val="bg1"/>
                </a:solidFill>
                <a:latin typeface="Calibri" panose="020F0502020204030204" pitchFamily="34" charset="0"/>
                <a:cs typeface="Calibri" panose="020F0502020204030204" pitchFamily="34" charset="0"/>
              </a:rPr>
              <a:t>+977 1 5242340 | 5912340</a:t>
            </a:r>
          </a:p>
          <a:p>
            <a:pPr algn="ctr"/>
            <a:r>
              <a:rPr lang="en-US" sz="1900" b="1" dirty="0">
                <a:solidFill>
                  <a:schemeClr val="bg1"/>
                </a:solidFill>
                <a:latin typeface="Calibri" panose="020F0502020204030204" pitchFamily="34" charset="0"/>
                <a:cs typeface="Calibri" panose="020F0502020204030204" pitchFamily="34" charset="0"/>
              </a:rPr>
              <a:t>info@avantgarde.com.np</a:t>
            </a:r>
          </a:p>
          <a:p>
            <a:pPr algn="ctr"/>
            <a:r>
              <a:rPr lang="en-US" sz="1900" b="1" dirty="0">
                <a:solidFill>
                  <a:schemeClr val="bg1"/>
                </a:solidFill>
                <a:latin typeface="Calibri" panose="020F0502020204030204" pitchFamily="34" charset="0"/>
                <a:cs typeface="Calibri" panose="020F0502020204030204" pitchFamily="34" charset="0"/>
              </a:rPr>
              <a:t>www.avantgarde.com.np</a:t>
            </a:r>
          </a:p>
          <a:p>
            <a:pPr algn="ctr"/>
            <a:endParaRPr lang="en-US"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1995359"/>
      </p:ext>
    </p:extLst>
  </p:cSld>
  <p:clrMapOvr>
    <a:masterClrMapping/>
  </p:clrMapOvr>
</p:sld>
</file>

<file path=ppt/theme/theme1.xml><?xml version="1.0" encoding="utf-8"?>
<a:theme xmlns:a="http://schemas.openxmlformats.org/drawingml/2006/main" name="Dividend">
  <a:themeElements>
    <a:clrScheme name="Brand">
      <a:dk1>
        <a:srgbClr val="012F49"/>
      </a:dk1>
      <a:lt1>
        <a:sysClr val="window" lastClr="FFFFFF"/>
      </a:lt1>
      <a:dk2>
        <a:srgbClr val="012F49"/>
      </a:dk2>
      <a:lt2>
        <a:srgbClr val="EEECE1"/>
      </a:lt2>
      <a:accent1>
        <a:srgbClr val="012F49"/>
      </a:accent1>
      <a:accent2>
        <a:srgbClr val="F25822"/>
      </a:accent2>
      <a:accent3>
        <a:srgbClr val="9999FF"/>
      </a:accent3>
      <a:accent4>
        <a:srgbClr val="9999FF"/>
      </a:accent4>
      <a:accent5>
        <a:srgbClr val="9999FF"/>
      </a:accent5>
      <a:accent6>
        <a:srgbClr val="9999FF"/>
      </a:accent6>
      <a:hlink>
        <a:srgbClr val="9999FF"/>
      </a:hlink>
      <a:folHlink>
        <a:srgbClr val="012F49"/>
      </a:folHlink>
    </a:clrScheme>
    <a:fontScheme name="Times New Roman">
      <a:majorFont>
        <a:latin typeface="Times New Roman"/>
        <a:ea typeface=""/>
        <a:cs typeface=""/>
      </a:majorFont>
      <a:minorFont>
        <a:latin typeface="Times New Roman"/>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43269</TotalTime>
  <Words>7572</Words>
  <Application>Microsoft Office PowerPoint</Application>
  <PresentationFormat>Widescreen</PresentationFormat>
  <Paragraphs>742</Paragraphs>
  <Slides>85</Slides>
  <Notes>80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85</vt:i4>
      </vt:variant>
    </vt:vector>
  </HeadingPairs>
  <TitlesOfParts>
    <vt:vector size="92" baseType="lpstr">
      <vt:lpstr>Arial</vt:lpstr>
      <vt:lpstr>Calibri</vt:lpstr>
      <vt:lpstr>Poppins</vt:lpstr>
      <vt:lpstr>Times New Roman</vt:lpstr>
      <vt:lpstr>Wingdings</vt:lpstr>
      <vt:lpstr>Wingdings 2</vt:lpstr>
      <vt:lpstr>Dividend</vt:lpstr>
      <vt:lpstr>PowerPoint Presentation</vt:lpstr>
      <vt:lpstr>Research OBJECTIVES</vt:lpstr>
      <vt:lpstr>Methodology </vt:lpstr>
      <vt:lpstr>Methodology AND SCREENER CRITERIA </vt:lpstr>
      <vt:lpstr>PowerPoint Presentation</vt:lpstr>
      <vt:lpstr>Demographics Respondents are equally distributed across the age groups 18-30 and 31-45 and a majority of being married. </vt:lpstr>
      <vt:lpstr>Socio-economic classification (SEC) Majority of the respondents belong to Middle Class. </vt:lpstr>
      <vt:lpstr>Consumption OF ALCOHOL BEVERAGES THIS WINTER Majority of the respondents consumed Rum this winter. Which category of alcohol beverages are you currently consuming this winter?</vt:lpstr>
      <vt:lpstr>consumption of alcohol beverages THIS WINTER VS LAST WINTER  Preferences for Rum are high this winter and last winter.</vt:lpstr>
      <vt:lpstr>most Consumed ALCOHOL BEVERAGE category THIS WINTER Majority of the respondents consumed Rum as their first most consumed alcohol this winter. Which category of alcohol beverages is most consumed during this winter? Kindly rank from 1 to 6 where 1 as highly consumed and 6 as least consumed.</vt:lpstr>
      <vt:lpstr>most Consumed ALCOHOL BEVERAGE category this WINTER vs last winter Rum dominates as the most consumed alcohol beverage in both winters.</vt:lpstr>
      <vt:lpstr>Change in frequency of alcohol consumption compared to last winter Majority of the respondents reported decrease in frequency of alcohol consumption compared to last winter. Compared to last winter, has your frequency of alcohol consumption increased, decreased or remains the same this winter? .</vt:lpstr>
      <vt:lpstr>REASONS FOR increase in frequency of alcohol consumption Majority of the respondents reported an increase in frequency of alcohol consumption due to increase in gatherings. Why has your frequency of alcohol consumption increased?</vt:lpstr>
      <vt:lpstr>REASONS FOR decrease in alcohol consumption frequency Majority of the respondents reported a decrease in alcohol consumption frequency due to health-related reasons. Why has your frequency of alcohol consumption decreased?</vt:lpstr>
      <vt:lpstr>REASONS FOR decrease in alcohol consumption frequency Why has your frequency of alcohol consumption decreased?</vt:lpstr>
      <vt:lpstr>REASONS FOR NO CHANGE in frequency of alcohol consumption Majority of the respondents reported no change in alcohol consumption frequency due to consistent consumption. Why has your frequency of alcohol consumption remained the same?</vt:lpstr>
      <vt:lpstr>Change in alcohol content in the beverages compared to last year Majority of the respondents reported that the alcohol content in the beverages they consume has remained the same compared to last year. Compared to last year, the concentration of alcohol (low vs high alcohol content in your alcohol beverages) has increased, decreased or remained the same? </vt:lpstr>
      <vt:lpstr>Reasons for INCREASE in alcohol content in the beverages Majority of the respondents reported an increase in alcohol content in the beverages due to preference for high-content alcohol. Why has the alcohol concentration (low vs. high alcohol content) of the beverages you consume increased?</vt:lpstr>
      <vt:lpstr>Reasons for deCREASE in alcohol content in the beverages Majority of the respondents reported a decrease in alcohol content in the beverages due to preference for low-content alcohol. Why has the alcohol concentration (low vs. high alcohol content) of the beverages you consume decreased?</vt:lpstr>
      <vt:lpstr>Reasons for no change in alcohol content in the beverages Majority of the respondents reported no change in alcohol content in the beverages due to brand loyalty. Why has the alcohol concentration (low vs. high alcohol content) of the beverages you consume remained the same?</vt:lpstr>
      <vt:lpstr>Change in average monthly alcohol spending compared to last winter Majority of the respondents reported an increase in their average monthly spending on alcohol compared to last year. Compared to last winter, your average monthly spending on alcohol has increased, decreased or remains the same?</vt:lpstr>
      <vt:lpstr>Reasons for increase in average monthly alcohol spending Majority of the respondents reported an increase in their average monthly spending on alcohol due to increase in price. Why has your average monthly spending on alcohol increased? </vt:lpstr>
      <vt:lpstr>Reasons for decrease in average monthly alcohol spending Majority of the respondents reported a decrease in their average monthly spending on alcohol due to reduction in alcohol consumption. Why has your average monthly spending on alcohol decreased? </vt:lpstr>
      <vt:lpstr>Reasons for no change in average monthly alcohol spending Majority of the respondents reported no change in their average monthly spending on alcohol due to consistent consumption. Why has your average monthly spending on alcohol remained the same? </vt:lpstr>
      <vt:lpstr>Consumption of Alcohol beverages last summer Majority of the respondents consumed beer last summer. During the last summer, which category of alcohol beverages did you consume? </vt:lpstr>
      <vt:lpstr>consumption of alcohol beverages last summer VS next summer Majority of the respondents consumed beer last summer and intend to consume beer next summer. </vt:lpstr>
      <vt:lpstr>Importance of brand name in selecting liquor brands Majority of the respondents reported that brand name is very important in selecting liquor brands. How important is the name of the brand of the alcohol in selecting the liquor brand? Please rate on a scale of 1-5 where 1 means not important at all and 5 means very important.</vt:lpstr>
      <vt:lpstr>Importance of brand name in selecting liquor brands Majority of the respondents considers brand name as an important factor in selecting liquor brands, as it reflects its authenticity. Why the name of the brand of the alcohol important in selecting the liquor brand?  </vt:lpstr>
      <vt:lpstr>Non-Importance of brand name in selecting liquor brands Majority of the respondents does not consider brand name important in selecting liquor brands, as it prioritizes personal satisfaction over the brand. Why the name of the brand of the alcohol not important in selecting the liquor brand? </vt:lpstr>
      <vt:lpstr>Reasons for switching Different brands of Alcohol Beverage within the same category Majority of the respondents reported trying different segments of alcohol beverage due to change in preference. Why did you switch to different brand of alcohol beverage within the same category?</vt:lpstr>
      <vt:lpstr>Reasons of Seasonal changes in ALCOHOL BEVERAGE category  Majority of the respondents reported change in consumption of alcohol beverage due to weather influence. What are the reasons for seasonal changes in the consumption of alcohol category?  </vt:lpstr>
      <vt:lpstr>PowerPoint Presentation</vt:lpstr>
      <vt:lpstr>Consumption OF ALCOHOL BEVERAGES THIS WINTER Majority of the respondents aged 18-30 and 31-45 consumed Rum this winter. Which category of alcohol beverages are you currently consuming this winter?</vt:lpstr>
      <vt:lpstr>consumption of alcohol beverages THIS WINTER VS LAST WINTER  Preferences of respondents aged 18-30 for Beer are high this winter and last winter. Whereas, preferences of respondents aged 31-45 for Rum are high this winter and last winter.</vt:lpstr>
      <vt:lpstr>most Consumed ALCOHOL BEVERAGE category THIS WINTER Majority of the respondents aged 18-30 consumed Beer as their first most consumed alcohol this winter. Whereas, majority of respondents aged 31-45 consumed Rum as their first most consumed alcohol this winter. Which category of alcohol beverages is most consumed during this winter? Kindly rank from 1 to 6 where 1 as highly consumed and 6 as least consumed.</vt:lpstr>
      <vt:lpstr>FIRST most Consumed ALCOHOL BEVERAGE category this WINTER vs last winter Among the age group 18-30, Rum dominates as the first most consumed alcohol beverage last winter and among the age group 31-45, Rum dominates as the first most consumed alcohol beverage this winter.</vt:lpstr>
      <vt:lpstr>Second most Consumed ALCOHOL BEVERAGE category this WINTER vs last winter Among the age group 18-30, Rum dominates as the second most consumed alcohol beverage in both winters. Whereas, among the age group 31-45, Whisky dominates as the second most consumed alcohol beverage in both winters.</vt:lpstr>
      <vt:lpstr>Change in frequency of alcohol consumption compared to last winter Majority of the respondents from both the age groups 18-30 and 31-45 reported decrease in frequency of alcohol consumption compared to last winter. Compared to last winter, has your frequency of alcohol consumption increased, decreased or remains the same this winter? .</vt:lpstr>
      <vt:lpstr>REASONS FOR increase in frequency of alcohol consumption Majority of the respondents from the age group 18-30 reported an increase in frequency of alcohol consumption due to increase in gatherings. Whereas, majority of respondents aged 31-45 reported due to weather influence. Why has your frequency of alcohol consumption increased?</vt:lpstr>
      <vt:lpstr>REASONS FOR decrease in alcohol consumption frequency Majority of the respondents from both the age groups 18-30 and 31-45 reported a decrease in alcohol consumption frequency due to health-related reasons. Why has your frequency of alcohol consumption decreased?</vt:lpstr>
      <vt:lpstr>REASONS FOR NO CHANGE in frequency of alcohol consumption Majority of the respondents from both the age groups 18-30 and 31-45 reported no change in alcohol consumption frequency due to consistent consumption. Why has your frequency of alcohol consumption remained the same?</vt:lpstr>
      <vt:lpstr>Change in alcohol content in the beverages compared to last year Majority of the respondents aged 18-30 and 31-45 reported no change in the alcohol content in the beverages they consume compared to last year. Compared to last year, the concentration of alcohol (low vs high alcohol content in your alcohol beverages) has increased, decreased or remained the same? </vt:lpstr>
      <vt:lpstr>Reasons for INCREASE in alcohol content in the beverages Majority of the respondents aged 18-30 and 31-45 reported an increase in alcohol content in the beverages due to preference for high-content alcohol. Why has the alcohol concentration (low vs. high alcohol content) of the beverages you consume increased?</vt:lpstr>
      <vt:lpstr>Reasons for deCREASE in alcohol content in the beverages Majority of the respondents aged 18-30 and 31-45 reported a decrease in alcohol content in the beverages due to preference for low-content alcohol. Why has the alcohol concentration (low vs. high alcohol content) of the beverages you consume decreased?</vt:lpstr>
      <vt:lpstr>Reasons for no change in alcohol content in the beverages Majority of the respondents aged 18-30 and 31-45 reported no change in alcohol content in the beverages due to brand loyalty. Why has the alcohol concentration (low vs. high alcohol content) of the beverages you consume remained the same?</vt:lpstr>
      <vt:lpstr>Change in average monthly alcohol spending compared to last winter Majority of the respondents aged 18-30 and 31-45 reported an increase in their average monthly spending on alcohol compared to last year. Compared to last winter, your average monthly spending on alcohol has increased, decreased or remains the same?</vt:lpstr>
      <vt:lpstr>Reasons for increase in average monthly alcohol spending Majority of the respondents aged 18-30 and 31-45 reported an increase in their average monthly spending on alcohol due to increase in price. Why has your average monthly spending on alcohol increased? </vt:lpstr>
      <vt:lpstr>Reasons for decrease in average monthly alcohol spending Majority of the respondents aged 18-30 and 31-45 reported a decrease in their average monthly spending on alcohol due to reduction in alcohol consumption. Why has your average monthly spending on alcohol decreased? </vt:lpstr>
      <vt:lpstr>Reasons for no change in average monthly alcohol spending Majority of the respondents aged 18-30 and 31- 45 reported no change in their average monthly spending on alcohol due to consistent consumption. Why has your average monthly spending on alcohol remained the same? </vt:lpstr>
      <vt:lpstr>Consumption of Alcohol beverages last summer Majority of the respondents aged 18-30 and 31-45 consumed beer last summer. During the last summer, which category of alcohol beverages did you consume? </vt:lpstr>
      <vt:lpstr>consumption of alcohol beverages last summer VS next summer Majority of the respondents aged 18-30 and 31-45  consumed beer last summer and intend to consume beer next summer. </vt:lpstr>
      <vt:lpstr>Importance of brand name in selecting liquor brands Majority of the respondents aged 18-30 and 31-45 reported that brand name is very important in selecting liquor brands. How important is the name of the brand of the alcohol in selecting the liquor brand? Please rate on a scale of 1-5 where 1 means not important at all and 5 means very important.</vt:lpstr>
      <vt:lpstr>Importance of brand name in selecting liquor brands Majority of the respondents aged 18-30 and 31-45 consider brand name as an important factor in selecting liquor brands, as it reflects its authenticity. Why the name of the brand of the alcohol important in selecting the liquor brand?  </vt:lpstr>
      <vt:lpstr>Non-Importance of brand name in selecting liquor brands Majority of the respondents aged 18-30 and 31-45 do not consider brand name important in selecting liquor brands, as it prioritizes personal satisfaction over the brand. Why the name of the brand of the alcohol not important in selecting the liquor brand? </vt:lpstr>
      <vt:lpstr>Reasons for switching Different brands of Alcohol Beverage within the same category Majority of the respondents aged 18-30 and 31-45 reported trying different segments of alcohol beverage due to change in preference. Why did you switch to different brand of alcohol beverage within the same category?</vt:lpstr>
      <vt:lpstr>Reasons of Seasonal changes in ALCOHOL BEVERAGE category  Majority of the respondents aged 18-30 and 31-45 reported change in consumption of alcohol beverage due to weather influence. What are the reasons for seasonal changes in the consumption of alcohol category?  </vt:lpstr>
      <vt:lpstr>PowerPoint Presentation</vt:lpstr>
      <vt:lpstr>Consumption OF ALCOHOL BEVERAGES THIS WINTER Majority of the respondents from higher/upper, upper middle, middle and lower middle class consumed Rum this winter. Whereas, majority of respondents from lower class consumed Beer this winter. Which category of alcohol beverages are you currently consuming this winter?</vt:lpstr>
      <vt:lpstr>consumption of alcohol beverages THIS WINTER VS LAST WINTER  Preferences of respondents from higher/upper, upper middle, middle and lower middle class for Rum are high this winter and last winter. Whereas, preferences of respondents from lower class for Beer are high this winter and last winter.</vt:lpstr>
      <vt:lpstr>CONTINUED SLIDE</vt:lpstr>
      <vt:lpstr>most Consumed ALCOHOL BEVERAGE category THIS WINTER Majority of the respondents across all SEC category consumed Rum as their first most consumed this winter. Which category of alcohol beverages is most consumed during this winter? Kindly rank from 1 to 6 where 1 as highly consumed and 6 as least consumed.</vt:lpstr>
      <vt:lpstr>Continued slide </vt:lpstr>
      <vt:lpstr>FIRST most Consumed ALCOHOL BEVERAGE category this WINTER vs last winter Across all SEC category, Rum dominates as the most consumed alcohol beverage in both winters.</vt:lpstr>
      <vt:lpstr>Second most Consumed ALCOHOL BEVERAGE category this WINTER vs last winter Among the respondents from higher/upper, upper middle-class, Whisky dominates as the second most consumed alcohol beverage in both winters. Among middle class respondents, Rum dominates as the second most consumed last winter. Among Lower middle-class respondents, Vodka dominates as the second most consumed in both winters and among lower class respondents Beer dominates as the second most consumed this winter.</vt:lpstr>
      <vt:lpstr>Change in frequency of alcohol consumption compared to last winter Majority of the respondents from higher/upper and upper middle class reported no change in frequency of alcohol consumption. Majority of respondents from middle, lower middle and lower class reported decrease in frequency of alcohol consumption. Compared to last winter, has your frequency of alcohol consumption increased, decreased or remains the same this winter? .</vt:lpstr>
      <vt:lpstr>REASONS FOR increase in frequency of alcohol consumption Majority of respondents from higher upper and upper middle classes reported increase in alcohol consumption due to increased social gatherings, while middle-class respondents cited weather influence. lower-middle respondents reported due to lifestyle changes, and lower-class respondents due to stress. Why has your frequency of alcohol consumption increased?</vt:lpstr>
      <vt:lpstr>REASONS FOR decrease in alcohol consumption frequency Majority of the respondents from higher/upper, upper middle, middle, lower middle class reported a decrease in alcohol consumption frequency due to health-related reasons. Whereas, respondents from lower class reported due to financial constraints. Why has your frequency of alcohol consumption decreased?</vt:lpstr>
      <vt:lpstr>REASONS FOR NO CHANGE in frequency of alcohol consumption Majority of the respondents across all SEC category reported no change in alcohol consumption frequency due to consistent consumption. Why has your frequency of alcohol consumption remained the same?</vt:lpstr>
      <vt:lpstr>Change in alcohol content in the beverages compared to last year Majority of respondents from higher/upper, upper middle, middle, and lower middle class reported no change in alcohol content, while the majority from the lower class reported a decrease. Compared to last year, the concentration of alcohol (low vs high alcohol content in your alcohol beverages) has increased, decreased or remained the same? </vt:lpstr>
      <vt:lpstr>Reasons for INCREASE in alcohol content in the beverages Majority of the respondents from higher/upper, upper middle, middle class reported an increase in alcohol content in the beverages due to preference for high-content alcohol. Whereas, majority from lower middle class reported due to brand switch and lower class due to stress. Why has the alcohol concentration (low vs. high alcohol content) of the beverages you consume increased?</vt:lpstr>
      <vt:lpstr>Reasons for deCREASE in alcohol content in the beverages Majority of the respondents across all SEC category reported a decrease in alcohol content in the beverages due to preference for low-content alcohol. Why has the alcohol concentration (low vs. high alcohol content) of the beverages you consume decreased?</vt:lpstr>
      <vt:lpstr>Reasons for no change in alcohol content in the beverages Majority of the respondents from higher/upper, upper middle, middle, lower middle class reported no change in alcohol content in the beverages due to brand loyalty. Whereas, majority from lower class reported due to lack of alternatives. Why has the alcohol concentration (low vs. high alcohol content) of the beverages you consume remained the same?</vt:lpstr>
      <vt:lpstr>Change in average monthly alcohol spending compared to last winter Majority of the respondents from higher/upper, upper middle, lower middle class reported an increase in their average monthly spending on alcohol. Whereas, majority from middle and lower class reported a decrease. Compared to last winter, your average monthly spending on alcohol has increased, decreased or remains the same?</vt:lpstr>
      <vt:lpstr>Reasons for increase in average monthly alcohol spending Majority of the respondents from higher/upper, middle, lower middle, lower class reported an increase in their average monthly spending on alcohol due to increase in price. Whereas, majority from upper middle class reported due to seasonal factors. Why has your average monthly spending on alcohol increased? </vt:lpstr>
      <vt:lpstr>Reasons for decrease in average monthly alcohol spending Majority of the respondents from higher/upper, upper middle, middle and lower class reported a decrease in their average monthly spending on alcohol due to reduction in alcohol consumption. Whereas, majority from lower middle class reported being cost conscious. Why has your average monthly spending on alcohol decreased? </vt:lpstr>
      <vt:lpstr>Reasons for no change in average monthly alcohol spending Majority of the respondents across all SEC category reported no change in their average monthly spending on alcohol due to consistent consumption. Why has your average monthly spending on alcohol remained the same? </vt:lpstr>
      <vt:lpstr>Consumption of Alcohol beverages last summer Majority of the respondents across all SEC category consumed beer last summer. During the last summer, which category of alcohol beverages did you consume? </vt:lpstr>
      <vt:lpstr>consumption of alcohol beverages last summer VS next summer Majority of the respondents across all SEC category consumed beer last summer and intend to consume beer next summer. </vt:lpstr>
      <vt:lpstr>Continued slide  </vt:lpstr>
      <vt:lpstr>Importance of brand name in selecting liquor brands Majority of the respondent across all SEC category reported that brand name is very important in selecting liquor brands. How important is the name of the brand of the alcohol in selecting the liquor brand? Please rate on a scale of 1-5 where 1 means not important at all and 5 means very important.</vt:lpstr>
      <vt:lpstr>Importance of brand name in selecting liquor brands Majority of the respondents across all SEC category reported that brand name is very important in selecting liquor brands, as it reflects authenticity. Why the name of the brand of the alcohol important in selecting the liquor brand?</vt:lpstr>
      <vt:lpstr>Non-Importance of brand name in selecting liquor brands Majority of the respondents across all SEC category do not consider brand name important in selecting liquor brands, as it prioritizes personal satisfaction over the brand. Why the name of the brand of the alcohol not important in selecting the liquor brand? </vt:lpstr>
      <vt:lpstr>Reasons for switching Different brands of Alcohol Beverage within the same category Majority of the respondents across all SEC category reported trying different segments of alcohol beverage due to change in preference. Why did you switch to different brand of alcohol beverage within the same category?</vt:lpstr>
      <vt:lpstr>Reasons of Seasonal changes in ALCOHOL BEVERAGE category  Majority of the respondents across all SEC category reported change in consumption of alcohol beverage due to weather influence. What are the reasons for seasonal changes in the consumption of alcohol category?  </vt:lpstr>
      <vt:lpstr>PowerPoint Presentation</vt:lpstr>
    </vt:vector>
  </TitlesOfParts>
  <Company>Deftones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 Post Launch Evaluation</dc:title>
  <dc:creator>Avant Garde</dc:creator>
  <cp:lastModifiedBy>Ayush Chataut</cp:lastModifiedBy>
  <cp:revision>3791</cp:revision>
  <dcterms:created xsi:type="dcterms:W3CDTF">2018-02-05T15:26:47Z</dcterms:created>
  <dcterms:modified xsi:type="dcterms:W3CDTF">2026-03-06T11:30:52Z</dcterms:modified>
</cp:coreProperties>
</file>