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Ex1.xml" ContentType="application/vnd.ms-office.chartex+xml"/>
  <Override PartName="/ppt/charts/style4.xml" ContentType="application/vnd.ms-office.chartstyle+xml"/>
  <Override PartName="/ppt/charts/colors4.xml" ContentType="application/vnd.ms-office.chartcolorstyl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6.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0.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1.xml" ContentType="application/vnd.openxmlformats-officedocument.presentationml.notesSl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3.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4.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5.xml" ContentType="application/vnd.openxmlformats-officedocument.presentationml.notesSl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7.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8.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6.xml" ContentType="application/vnd.openxmlformats-officedocument.presentationml.notesSlide+xml"/>
  <Override PartName="/ppt/charts/chart19.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17.xml" ContentType="application/vnd.openxmlformats-officedocument.presentationml.notesSlide+xml"/>
  <Override PartName="/ppt/charts/chart20.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1.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18.xml" ContentType="application/vnd.openxmlformats-officedocument.presentationml.notesSlide+xml"/>
  <Override PartName="/ppt/charts/chart22.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19.xml" ContentType="application/vnd.openxmlformats-officedocument.presentationml.notesSlide+xml"/>
  <Override PartName="/ppt/charts/chart23.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0.xml" ContentType="application/vnd.openxmlformats-officedocument.presentationml.notesSlide+xml"/>
  <Override PartName="/ppt/charts/chart24.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1.xml" ContentType="application/vnd.openxmlformats-officedocument.presentationml.notesSlide+xml"/>
  <Override PartName="/ppt/charts/chart25.xml" ContentType="application/vnd.openxmlformats-officedocument.drawingml.chart+xml"/>
  <Override PartName="/ppt/charts/style26.xml" ContentType="application/vnd.ms-office.chartstyle+xml"/>
  <Override PartName="/ppt/charts/colors26.xml" ContentType="application/vnd.ms-office.chartcolorstyle+xml"/>
  <Override PartName="/ppt/notesSlides/notesSlide22.xml" ContentType="application/vnd.openxmlformats-officedocument.presentationml.notesSlide+xml"/>
  <Override PartName="/ppt/charts/chart26.xml" ContentType="application/vnd.openxmlformats-officedocument.drawingml.chart+xml"/>
  <Override PartName="/ppt/charts/style27.xml" ContentType="application/vnd.ms-office.chartstyle+xml"/>
  <Override PartName="/ppt/charts/colors27.xml" ContentType="application/vnd.ms-office.chartcolorstyle+xml"/>
  <Override PartName="/ppt/notesSlides/notesSlide23.xml" ContentType="application/vnd.openxmlformats-officedocument.presentationml.notesSlide+xml"/>
  <Override PartName="/ppt/charts/chart27.xml" ContentType="application/vnd.openxmlformats-officedocument.drawingml.chart+xml"/>
  <Override PartName="/ppt/charts/style28.xml" ContentType="application/vnd.ms-office.chartstyle+xml"/>
  <Override PartName="/ppt/charts/colors2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28"/>
  </p:notesMasterIdLst>
  <p:sldIdLst>
    <p:sldId id="6510" r:id="rId2"/>
    <p:sldId id="7158" r:id="rId3"/>
    <p:sldId id="7463" r:id="rId4"/>
    <p:sldId id="7542" r:id="rId5"/>
    <p:sldId id="7397" r:id="rId6"/>
    <p:sldId id="7539" r:id="rId7"/>
    <p:sldId id="7540" r:id="rId8"/>
    <p:sldId id="7544" r:id="rId9"/>
    <p:sldId id="7545" r:id="rId10"/>
    <p:sldId id="7546" r:id="rId11"/>
    <p:sldId id="7547" r:id="rId12"/>
    <p:sldId id="7548" r:id="rId13"/>
    <p:sldId id="7549" r:id="rId14"/>
    <p:sldId id="7550" r:id="rId15"/>
    <p:sldId id="7551" r:id="rId16"/>
    <p:sldId id="7552" r:id="rId17"/>
    <p:sldId id="7558" r:id="rId18"/>
    <p:sldId id="7555" r:id="rId19"/>
    <p:sldId id="7556" r:id="rId20"/>
    <p:sldId id="7559" r:id="rId21"/>
    <p:sldId id="7565" r:id="rId22"/>
    <p:sldId id="7560" r:id="rId23"/>
    <p:sldId id="7561" r:id="rId24"/>
    <p:sldId id="7562" r:id="rId25"/>
    <p:sldId id="7563" r:id="rId26"/>
    <p:sldId id="477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BA6E845-1351-48E4-8CE9-D17176499837}">
          <p14:sldIdLst>
            <p14:sldId id="6510"/>
            <p14:sldId id="7158"/>
            <p14:sldId id="7463"/>
            <p14:sldId id="7542"/>
            <p14:sldId id="7397"/>
            <p14:sldId id="7539"/>
            <p14:sldId id="7540"/>
            <p14:sldId id="7544"/>
            <p14:sldId id="7545"/>
            <p14:sldId id="7546"/>
            <p14:sldId id="7547"/>
            <p14:sldId id="7548"/>
            <p14:sldId id="7549"/>
            <p14:sldId id="7550"/>
            <p14:sldId id="7551"/>
            <p14:sldId id="7552"/>
            <p14:sldId id="7558"/>
            <p14:sldId id="7555"/>
            <p14:sldId id="7556"/>
            <p14:sldId id="7559"/>
            <p14:sldId id="7565"/>
            <p14:sldId id="7560"/>
            <p14:sldId id="7561"/>
            <p14:sldId id="7562"/>
            <p14:sldId id="7563"/>
            <p14:sldId id="477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ll" initials="d"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6E09"/>
    <a:srgbClr val="6AAC90"/>
    <a:srgbClr val="000B22"/>
    <a:srgbClr val="000000"/>
    <a:srgbClr val="000D26"/>
    <a:srgbClr val="000818"/>
    <a:srgbClr val="000714"/>
    <a:srgbClr val="000A1E"/>
    <a:srgbClr val="E6E6E6"/>
    <a:srgbClr val="FF4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32" autoAdjust="0"/>
    <p:restoredTop sz="93784" autoAdjust="0"/>
  </p:normalViewPr>
  <p:slideViewPr>
    <p:cSldViewPr snapToGrid="0">
      <p:cViewPr varScale="1">
        <p:scale>
          <a:sx n="67" d="100"/>
          <a:sy n="67" d="100"/>
        </p:scale>
        <p:origin x="56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ell\Downloads\Digital%20Banking%20Clean%20Data%20Sheet%20updated.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Dell\Downloads\Digital%20Banking%20Clean%20Data%20Sheet%20updated.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oleObject" Target="file:///C:\Users\Dell\Downloads\Digital%20Banking%20Clean%20Data%20Sheet_1.xlsx" TargetMode="External"/><Relationship Id="rId2" Type="http://schemas.microsoft.com/office/2011/relationships/chartColorStyle" Target="colors10.xml"/><Relationship Id="rId1" Type="http://schemas.microsoft.com/office/2011/relationships/chartStyle" Target="style10.xml"/></Relationships>
</file>

<file path=ppt/charts/_rels/chart10.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oleObject" Target="file:///C:\Users\Dell\Downloads\Digital%20Banking%20Clean%20Data%20Sheet%20updated.xlsx" TargetMode="External"/><Relationship Id="rId2" Type="http://schemas.microsoft.com/office/2011/relationships/chartColorStyle" Target="colors15.xml"/><Relationship Id="rId1" Type="http://schemas.microsoft.com/office/2011/relationships/chartStyle" Target="style15.xml"/></Relationships>
</file>

<file path=ppt/charts/_rels/chart15.xml.rels><?xml version="1.0" encoding="UTF-8" standalone="yes"?>
<Relationships xmlns="http://schemas.openxmlformats.org/package/2006/relationships"><Relationship Id="rId3" Type="http://schemas.openxmlformats.org/officeDocument/2006/relationships/oleObject" Target="file:///C:\Users\Dell\Downloads\Digital%20Banking%20Clean%20Data%20Sheet%20updated.xlsx" TargetMode="External"/><Relationship Id="rId2" Type="http://schemas.microsoft.com/office/2011/relationships/chartColorStyle" Target="colors16.xml"/><Relationship Id="rId1" Type="http://schemas.microsoft.com/office/2011/relationships/chartStyle" Target="style16.xml"/></Relationships>
</file>

<file path=ppt/charts/_rels/chart16.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17.xml"/><Relationship Id="rId1" Type="http://schemas.microsoft.com/office/2011/relationships/chartStyle" Target="style17.xml"/></Relationships>
</file>

<file path=ppt/charts/_rels/chart17.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18.xml"/><Relationship Id="rId1" Type="http://schemas.microsoft.com/office/2011/relationships/chartStyle" Target="style18.xml"/></Relationships>
</file>

<file path=ppt/charts/_rels/chart18.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19.xml"/><Relationship Id="rId1" Type="http://schemas.microsoft.com/office/2011/relationships/chartStyle" Target="style19.xml"/></Relationships>
</file>

<file path=ppt/charts/_rels/chart19.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20.xml"/><Relationship Id="rId1" Type="http://schemas.microsoft.com/office/2011/relationships/chartStyle" Target="style20.xml"/></Relationships>
</file>

<file path=ppt/charts/_rels/chart20.xml.rels><?xml version="1.0" encoding="UTF-8" standalone="yes"?>
<Relationships xmlns="http://schemas.openxmlformats.org/package/2006/relationships"><Relationship Id="rId3" Type="http://schemas.openxmlformats.org/officeDocument/2006/relationships/oleObject" Target="file:///C:\Users\Dell\Downloads\Digital%20Banking%20Clean%20Data%20Sheet%20updated.xlsx" TargetMode="External"/><Relationship Id="rId2" Type="http://schemas.microsoft.com/office/2011/relationships/chartColorStyle" Target="colors21.xml"/><Relationship Id="rId1" Type="http://schemas.microsoft.com/office/2011/relationships/chartStyle" Target="style21.xml"/></Relationships>
</file>

<file path=ppt/charts/_rels/chart21.xml.rels><?xml version="1.0" encoding="UTF-8" standalone="yes"?>
<Relationships xmlns="http://schemas.openxmlformats.org/package/2006/relationships"><Relationship Id="rId3" Type="http://schemas.openxmlformats.org/officeDocument/2006/relationships/oleObject" Target="file:///C:\Users\Dell\Downloads\Digital%20Banking%20Clean%20Data%20Sheet_1.xlsx" TargetMode="External"/><Relationship Id="rId2" Type="http://schemas.microsoft.com/office/2011/relationships/chartColorStyle" Target="colors22.xml"/><Relationship Id="rId1" Type="http://schemas.microsoft.com/office/2011/relationships/chartStyle" Target="style22.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23.xml"/><Relationship Id="rId1" Type="http://schemas.microsoft.com/office/2011/relationships/chartStyle" Target="style23.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Dell\Downloads\Digital%20Banking%20Clean%20Data%20Sheet%20updated.xlsx" TargetMode="External"/><Relationship Id="rId2" Type="http://schemas.microsoft.com/office/2011/relationships/chartColorStyle" Target="colors24.xml"/><Relationship Id="rId1" Type="http://schemas.microsoft.com/office/2011/relationships/chartStyle" Target="style24.xml"/></Relationships>
</file>

<file path=ppt/charts/_rels/chart24.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25.xml"/><Relationship Id="rId1" Type="http://schemas.microsoft.com/office/2011/relationships/chartStyle" Target="style25.xml"/></Relationships>
</file>

<file path=ppt/charts/_rels/chart25.xml.rels><?xml version="1.0" encoding="UTF-8" standalone="yes"?>
<Relationships xmlns="http://schemas.openxmlformats.org/package/2006/relationships"><Relationship Id="rId3" Type="http://schemas.openxmlformats.org/officeDocument/2006/relationships/oleObject" Target="file:///C:\Users\Dell\Downloads\Digital%20Banking%20Clean%20Data%20Sheet%20updated.xlsx" TargetMode="External"/><Relationship Id="rId2" Type="http://schemas.microsoft.com/office/2011/relationships/chartColorStyle" Target="colors26.xml"/><Relationship Id="rId1" Type="http://schemas.microsoft.com/office/2011/relationships/chartStyle" Target="style26.xml"/></Relationships>
</file>

<file path=ppt/charts/_rels/chart26.xml.rels><?xml version="1.0" encoding="UTF-8" standalone="yes"?>
<Relationships xmlns="http://schemas.openxmlformats.org/package/2006/relationships"><Relationship Id="rId3" Type="http://schemas.openxmlformats.org/officeDocument/2006/relationships/oleObject" Target="file:///C:\Users\Dell\Desktop\Digital%20Banking%20Clean%20Data%20Sheet.xlsx" TargetMode="External"/><Relationship Id="rId2" Type="http://schemas.microsoft.com/office/2011/relationships/chartColorStyle" Target="colors27.xml"/><Relationship Id="rId1" Type="http://schemas.microsoft.com/office/2011/relationships/chartStyle" Target="style27.xml"/></Relationships>
</file>

<file path=ppt/charts/_rels/chart27.xml.rels><?xml version="1.0" encoding="UTF-8" standalone="yes"?>
<Relationships xmlns="http://schemas.openxmlformats.org/package/2006/relationships"><Relationship Id="rId3" Type="http://schemas.openxmlformats.org/officeDocument/2006/relationships/oleObject" Target="file:///C:\Users\Dell\Downloads\Digital%20Banking%20Clean%20Data%20Sheet_1.xlsx" TargetMode="External"/><Relationship Id="rId2" Type="http://schemas.microsoft.com/office/2011/relationships/chartColorStyle" Target="colors28.xml"/><Relationship Id="rId1" Type="http://schemas.microsoft.com/office/2011/relationships/chartStyle" Target="style28.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C:\Users\Dell\Desktop\Digital%20Banking%20Clean%20Data%20Sheet.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dirty="0"/>
              <a:t>Age</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Overall!$B$940</c:f>
              <c:strCache>
                <c:ptCount val="1"/>
                <c:pt idx="0">
                  <c:v>Total</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6AEE-46B0-857D-DD9ED8419DF1}"/>
              </c:ext>
            </c:extLst>
          </c:dPt>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Overall!$A$941:$A$942</c:f>
              <c:strCache>
                <c:ptCount val="2"/>
                <c:pt idx="0">
                  <c:v>18-24</c:v>
                </c:pt>
                <c:pt idx="1">
                  <c:v>25-28</c:v>
                </c:pt>
              </c:strCache>
            </c:strRef>
          </c:cat>
          <c:val>
            <c:numRef>
              <c:f>Overall!$B$941:$B$942</c:f>
              <c:numCache>
                <c:formatCode>0.0%</c:formatCode>
                <c:ptCount val="2"/>
                <c:pt idx="0">
                  <c:v>0.72499999999999998</c:v>
                </c:pt>
                <c:pt idx="1">
                  <c:v>0.27500000000000002</c:v>
                </c:pt>
              </c:numCache>
            </c:numRef>
          </c:val>
          <c:extLst>
            <c:ext xmlns:c16="http://schemas.microsoft.com/office/drawing/2014/chart" uri="{C3380CC4-5D6E-409C-BE32-E72D297353CC}">
              <c16:uniqueId val="{00000000-6AEE-46B0-857D-DD9ED8419DF1}"/>
            </c:ext>
          </c:extLst>
        </c:ser>
        <c:dLbls>
          <c:dLblPos val="outEnd"/>
          <c:showLegendKey val="0"/>
          <c:showVal val="1"/>
          <c:showCatName val="0"/>
          <c:showSerName val="0"/>
          <c:showPercent val="0"/>
          <c:showBubbleSize val="0"/>
        </c:dLbls>
        <c:gapWidth val="219"/>
        <c:overlap val="-27"/>
        <c:axId val="276465824"/>
        <c:axId val="276253312"/>
      </c:barChart>
      <c:catAx>
        <c:axId val="27646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76253312"/>
        <c:crosses val="autoZero"/>
        <c:auto val="1"/>
        <c:lblAlgn val="ctr"/>
        <c:lblOffset val="100"/>
        <c:noMultiLvlLbl val="0"/>
      </c:catAx>
      <c:valAx>
        <c:axId val="276253312"/>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76465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Marital Status</a:t>
            </a:r>
          </a:p>
        </c:rich>
      </c:tx>
      <c:overlay val="0"/>
      <c:spPr>
        <a:noFill/>
        <a:ln>
          <a:solidFill>
            <a:schemeClr val="bg1"/>
          </a:solid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23551900184081442"/>
          <c:y val="0.21268518518518514"/>
          <c:w val="0.71938072187560331"/>
          <c:h val="0.68145457954812361"/>
        </c:manualLayout>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8A48-45AA-BBEE-D35D7734CCED}"/>
              </c:ext>
            </c:extLst>
          </c:dPt>
          <c:dPt>
            <c:idx val="1"/>
            <c:invertIfNegative val="0"/>
            <c:bubble3D val="0"/>
            <c:spPr>
              <a:solidFill>
                <a:schemeClr val="accent1"/>
              </a:solidFill>
              <a:ln>
                <a:noFill/>
              </a:ln>
              <a:effectLst/>
            </c:spPr>
            <c:extLst>
              <c:ext xmlns:c16="http://schemas.microsoft.com/office/drawing/2014/chart" uri="{C3380CC4-5D6E-409C-BE32-E72D297353CC}">
                <c16:uniqueId val="{00000000-8A48-45AA-BBEE-D35D7734CCED}"/>
              </c:ext>
            </c:extLst>
          </c:dPt>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Age!$A$1159:$A$1160</c:f>
              <c:strCache>
                <c:ptCount val="2"/>
                <c:pt idx="0">
                  <c:v>Married</c:v>
                </c:pt>
                <c:pt idx="1">
                  <c:v>Single</c:v>
                </c:pt>
              </c:strCache>
            </c:strRef>
          </c:cat>
          <c:val>
            <c:numRef>
              <c:f>Age!$B$1159:$B$1160</c:f>
              <c:numCache>
                <c:formatCode>0%</c:formatCode>
                <c:ptCount val="2"/>
                <c:pt idx="0">
                  <c:v>0.09</c:v>
                </c:pt>
                <c:pt idx="1">
                  <c:v>0.90500000000000003</c:v>
                </c:pt>
              </c:numCache>
            </c:numRef>
          </c:val>
          <c:extLst>
            <c:ext xmlns:c16="http://schemas.microsoft.com/office/drawing/2014/chart" uri="{C3380CC4-5D6E-409C-BE32-E72D297353CC}">
              <c16:uniqueId val="{00000000-52B1-4522-83EB-B273C7CE949F}"/>
            </c:ext>
          </c:extLst>
        </c:ser>
        <c:dLbls>
          <c:dLblPos val="outEnd"/>
          <c:showLegendKey val="0"/>
          <c:showVal val="1"/>
          <c:showCatName val="0"/>
          <c:showSerName val="0"/>
          <c:showPercent val="0"/>
          <c:showBubbleSize val="0"/>
        </c:dLbls>
        <c:gapWidth val="219"/>
        <c:overlap val="-27"/>
        <c:axId val="1096380335"/>
        <c:axId val="1096400495"/>
      </c:barChart>
      <c:catAx>
        <c:axId val="1096380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400495"/>
        <c:crosses val="autoZero"/>
        <c:auto val="1"/>
        <c:lblAlgn val="ctr"/>
        <c:lblOffset val="100"/>
        <c:noMultiLvlLbl val="0"/>
      </c:catAx>
      <c:valAx>
        <c:axId val="1096400495"/>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09638033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Gender</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Age!$B$1098</c:f>
              <c:strCache>
                <c:ptCount val="1"/>
                <c:pt idx="0">
                  <c:v>total</c:v>
                </c:pt>
              </c:strCache>
            </c:strRef>
          </c:tx>
          <c:spPr>
            <a:solidFill>
              <a:schemeClr val="accent1"/>
            </a:solidFill>
            <a:ln>
              <a:noFill/>
            </a:ln>
            <a:effectLst/>
          </c:spPr>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0-7CF8-46C7-AAD6-4938EBBC16A6}"/>
              </c:ext>
            </c:extLst>
          </c:dPt>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Age!$A$1099:$A$1100</c:f>
              <c:strCache>
                <c:ptCount val="2"/>
                <c:pt idx="0">
                  <c:v>Male</c:v>
                </c:pt>
                <c:pt idx="1">
                  <c:v>Female</c:v>
                </c:pt>
              </c:strCache>
            </c:strRef>
          </c:cat>
          <c:val>
            <c:numRef>
              <c:f>Age!$B$1099:$B$1100</c:f>
              <c:numCache>
                <c:formatCode>0%</c:formatCode>
                <c:ptCount val="2"/>
                <c:pt idx="0">
                  <c:v>0.5</c:v>
                </c:pt>
                <c:pt idx="1">
                  <c:v>0.5</c:v>
                </c:pt>
              </c:numCache>
            </c:numRef>
          </c:val>
          <c:extLst>
            <c:ext xmlns:c16="http://schemas.microsoft.com/office/drawing/2014/chart" uri="{C3380CC4-5D6E-409C-BE32-E72D297353CC}">
              <c16:uniqueId val="{00000000-5F90-4E3D-82C7-D3880F899952}"/>
            </c:ext>
          </c:extLst>
        </c:ser>
        <c:dLbls>
          <c:dLblPos val="outEnd"/>
          <c:showLegendKey val="0"/>
          <c:showVal val="1"/>
          <c:showCatName val="0"/>
          <c:showSerName val="0"/>
          <c:showPercent val="0"/>
          <c:showBubbleSize val="0"/>
        </c:dLbls>
        <c:gapWidth val="219"/>
        <c:overlap val="-27"/>
        <c:axId val="1841415519"/>
        <c:axId val="1841417919"/>
      </c:barChart>
      <c:catAx>
        <c:axId val="1841415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41417919"/>
        <c:crosses val="autoZero"/>
        <c:auto val="1"/>
        <c:lblAlgn val="ctr"/>
        <c:lblOffset val="100"/>
        <c:noMultiLvlLbl val="0"/>
      </c:catAx>
      <c:valAx>
        <c:axId val="184141791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414155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1"/>
            <c:invertIfNegative val="0"/>
            <c:bubble3D val="0"/>
            <c:spPr>
              <a:solidFill>
                <a:schemeClr val="accent2"/>
              </a:solidFill>
              <a:ln>
                <a:noFill/>
              </a:ln>
              <a:effectLst/>
            </c:spPr>
            <c:extLst>
              <c:ext xmlns:c16="http://schemas.microsoft.com/office/drawing/2014/chart" uri="{C3380CC4-5D6E-409C-BE32-E72D297353CC}">
                <c16:uniqueId val="{00000001-31C3-46B7-B22B-2CE417EDA06A}"/>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2-31C3-46B7-B22B-2CE417EDA06A}"/>
              </c:ext>
            </c:extLst>
          </c:dPt>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Overall!$A$1088:$A$1090</c:f>
              <c:strCache>
                <c:ptCount val="3"/>
                <c:pt idx="0">
                  <c:v>Higher/Upper</c:v>
                </c:pt>
                <c:pt idx="1">
                  <c:v>Upper Middle</c:v>
                </c:pt>
                <c:pt idx="2">
                  <c:v>Middle</c:v>
                </c:pt>
              </c:strCache>
            </c:strRef>
          </c:cat>
          <c:val>
            <c:numRef>
              <c:f>Overall!$B$1088:$B$1090</c:f>
              <c:numCache>
                <c:formatCode>0.00%</c:formatCode>
                <c:ptCount val="3"/>
                <c:pt idx="0">
                  <c:v>0.66249999999999998</c:v>
                </c:pt>
                <c:pt idx="1">
                  <c:v>0.2525</c:v>
                </c:pt>
                <c:pt idx="2">
                  <c:v>8.5000000000000006E-2</c:v>
                </c:pt>
              </c:numCache>
            </c:numRef>
          </c:val>
          <c:extLst>
            <c:ext xmlns:c16="http://schemas.microsoft.com/office/drawing/2014/chart" uri="{C3380CC4-5D6E-409C-BE32-E72D297353CC}">
              <c16:uniqueId val="{00000000-31C3-46B7-B22B-2CE417EDA06A}"/>
            </c:ext>
          </c:extLst>
        </c:ser>
        <c:dLbls>
          <c:dLblPos val="outEnd"/>
          <c:showLegendKey val="0"/>
          <c:showVal val="1"/>
          <c:showCatName val="0"/>
          <c:showSerName val="0"/>
          <c:showPercent val="0"/>
          <c:showBubbleSize val="0"/>
        </c:dLbls>
        <c:gapWidth val="219"/>
        <c:overlap val="-27"/>
        <c:axId val="114902720"/>
        <c:axId val="114908960"/>
      </c:barChart>
      <c:catAx>
        <c:axId val="114902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4908960"/>
        <c:crosses val="autoZero"/>
        <c:auto val="1"/>
        <c:lblAlgn val="ctr"/>
        <c:lblOffset val="100"/>
        <c:noMultiLvlLbl val="0"/>
      </c:catAx>
      <c:valAx>
        <c:axId val="114908960"/>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4902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rgbClr val="002060"/>
      </a:solid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tx2"/>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Overall!$A$72:$A$79</c:f>
              <c:strCache>
                <c:ptCount val="8"/>
                <c:pt idx="0">
                  <c:v>Other (please specify)</c:v>
                </c:pt>
                <c:pt idx="1">
                  <c:v>Receiving remittances (domestic or international)</c:v>
                </c:pt>
                <c:pt idx="2">
                  <c:v>Fixed Deposits/Recurring Deposits</c:v>
                </c:pt>
                <c:pt idx="3">
                  <c:v>Share/Stock Transactions</c:v>
                </c:pt>
                <c:pt idx="4">
                  <c:v>Salary Deposits</c:v>
                </c:pt>
                <c:pt idx="5">
                  <c:v>Mobile/Wallet Top Up</c:v>
                </c:pt>
                <c:pt idx="6">
                  <c:v>Daily Transactions (withdrawals, deposits, transfers)</c:v>
                </c:pt>
                <c:pt idx="7">
                  <c:v>Savings</c:v>
                </c:pt>
              </c:strCache>
            </c:strRef>
          </c:cat>
          <c:val>
            <c:numRef>
              <c:f>Overall!$B$72:$B$79</c:f>
              <c:numCache>
                <c:formatCode>0%</c:formatCode>
                <c:ptCount val="8"/>
                <c:pt idx="0">
                  <c:v>1.4999999999999999E-2</c:v>
                </c:pt>
                <c:pt idx="1">
                  <c:v>0.03</c:v>
                </c:pt>
                <c:pt idx="2">
                  <c:v>4.7500000000000001E-2</c:v>
                </c:pt>
                <c:pt idx="3">
                  <c:v>0.13</c:v>
                </c:pt>
                <c:pt idx="4">
                  <c:v>0.2</c:v>
                </c:pt>
                <c:pt idx="5">
                  <c:v>0.47249999999999998</c:v>
                </c:pt>
                <c:pt idx="6">
                  <c:v>0.61499999999999999</c:v>
                </c:pt>
                <c:pt idx="7">
                  <c:v>0.90749999999999997</c:v>
                </c:pt>
              </c:numCache>
            </c:numRef>
          </c:val>
          <c:extLst>
            <c:ext xmlns:c16="http://schemas.microsoft.com/office/drawing/2014/chart" uri="{C3380CC4-5D6E-409C-BE32-E72D297353CC}">
              <c16:uniqueId val="{00000000-50EB-40E6-9483-7551ED576ABF}"/>
            </c:ext>
          </c:extLst>
        </c:ser>
        <c:dLbls>
          <c:dLblPos val="outEnd"/>
          <c:showLegendKey val="0"/>
          <c:showVal val="1"/>
          <c:showCatName val="0"/>
          <c:showSerName val="0"/>
          <c:showPercent val="0"/>
          <c:showBubbleSize val="0"/>
        </c:dLbls>
        <c:gapWidth val="182"/>
        <c:axId val="1342992111"/>
        <c:axId val="1342992591"/>
      </c:barChart>
      <c:catAx>
        <c:axId val="13429921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42992591"/>
        <c:crosses val="autoZero"/>
        <c:auto val="1"/>
        <c:lblAlgn val="ctr"/>
        <c:lblOffset val="100"/>
        <c:noMultiLvlLbl val="0"/>
      </c:catAx>
      <c:valAx>
        <c:axId val="134299259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429921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814660464112085E-2"/>
          <c:y val="2.5467536238818762E-2"/>
          <c:w val="0.93185339535887912"/>
          <c:h val="0.83682418424932448"/>
        </c:manualLayout>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Overall!$A$107:$A$116</c:f>
              <c:strCache>
                <c:ptCount val="10"/>
                <c:pt idx="0">
                  <c:v>Daily</c:v>
                </c:pt>
                <c:pt idx="1">
                  <c:v>Weekly</c:v>
                </c:pt>
                <c:pt idx="2">
                  <c:v>Monthly</c:v>
                </c:pt>
                <c:pt idx="3">
                  <c:v>Once in three months</c:v>
                </c:pt>
                <c:pt idx="4">
                  <c:v>Once in six months</c:v>
                </c:pt>
                <c:pt idx="5">
                  <c:v>Once a year</c:v>
                </c:pt>
                <c:pt idx="6">
                  <c:v>When required</c:v>
                </c:pt>
                <c:pt idx="7">
                  <c:v>Occasionally</c:v>
                </c:pt>
                <c:pt idx="8">
                  <c:v>Rarely</c:v>
                </c:pt>
                <c:pt idx="9">
                  <c:v>Never</c:v>
                </c:pt>
              </c:strCache>
            </c:strRef>
          </c:cat>
          <c:val>
            <c:numRef>
              <c:f>Overall!$B$107:$B$116</c:f>
              <c:numCache>
                <c:formatCode>0%</c:formatCode>
                <c:ptCount val="10"/>
                <c:pt idx="0">
                  <c:v>7.4999999999999997E-3</c:v>
                </c:pt>
                <c:pt idx="1">
                  <c:v>2.5000000000000001E-2</c:v>
                </c:pt>
                <c:pt idx="2">
                  <c:v>0.15</c:v>
                </c:pt>
                <c:pt idx="3">
                  <c:v>0.13250000000000001</c:v>
                </c:pt>
                <c:pt idx="4">
                  <c:v>0.1225</c:v>
                </c:pt>
                <c:pt idx="5">
                  <c:v>0.08</c:v>
                </c:pt>
                <c:pt idx="6">
                  <c:v>0.245</c:v>
                </c:pt>
                <c:pt idx="7">
                  <c:v>7.7499999999999999E-2</c:v>
                </c:pt>
                <c:pt idx="8">
                  <c:v>0.115</c:v>
                </c:pt>
                <c:pt idx="9">
                  <c:v>4.4999999999999998E-2</c:v>
                </c:pt>
              </c:numCache>
            </c:numRef>
          </c:val>
          <c:extLst>
            <c:ext xmlns:c16="http://schemas.microsoft.com/office/drawing/2014/chart" uri="{C3380CC4-5D6E-409C-BE32-E72D297353CC}">
              <c16:uniqueId val="{00000000-2CF4-4490-8CF7-2849A8D14375}"/>
            </c:ext>
          </c:extLst>
        </c:ser>
        <c:dLbls>
          <c:dLblPos val="outEnd"/>
          <c:showLegendKey val="0"/>
          <c:showVal val="1"/>
          <c:showCatName val="0"/>
          <c:showSerName val="0"/>
          <c:showPercent val="0"/>
          <c:showBubbleSize val="0"/>
        </c:dLbls>
        <c:gapWidth val="219"/>
        <c:overlap val="-27"/>
        <c:axId val="1342987311"/>
        <c:axId val="1343004111"/>
      </c:barChart>
      <c:catAx>
        <c:axId val="13429873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343004111"/>
        <c:crosses val="autoZero"/>
        <c:auto val="1"/>
        <c:lblAlgn val="ctr"/>
        <c:lblOffset val="100"/>
        <c:noMultiLvlLbl val="0"/>
      </c:catAx>
      <c:valAx>
        <c:axId val="1343004111"/>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429873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121142978688952"/>
          <c:y val="5.7801692406245766E-3"/>
          <c:w val="0.56007727714021316"/>
          <c:h val="0.87073630025931115"/>
        </c:manualLayout>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Overall!$A$148:$A$157</c:f>
              <c:strCache>
                <c:ptCount val="10"/>
                <c:pt idx="0">
                  <c:v>Others (Please Specify)</c:v>
                </c:pt>
                <c:pt idx="1">
                  <c:v>Remittance</c:v>
                </c:pt>
                <c:pt idx="2">
                  <c:v>Internet Banking Update/Renewal/Password Change</c:v>
                </c:pt>
                <c:pt idx="3">
                  <c:v>Connect IPS Update/Renewal/Password Change</c:v>
                </c:pt>
                <c:pt idx="4">
                  <c:v>Cheque Clearing</c:v>
                </c:pt>
                <c:pt idx="5">
                  <c:v>Update Account Information (KYC)</c:v>
                </c:pt>
                <c:pt idx="6">
                  <c:v>DMAT</c:v>
                </c:pt>
                <c:pt idx="7">
                  <c:v>Debit/Credit/International Card Issuance and Renewal</c:v>
                </c:pt>
                <c:pt idx="8">
                  <c:v>Mobile Banking Update/Renewal Change</c:v>
                </c:pt>
                <c:pt idx="9">
                  <c:v>Deposit Money/Withdraw Money</c:v>
                </c:pt>
              </c:strCache>
            </c:strRef>
          </c:cat>
          <c:val>
            <c:numRef>
              <c:f>Overall!$B$148:$B$157</c:f>
              <c:numCache>
                <c:formatCode>0%</c:formatCode>
                <c:ptCount val="10"/>
                <c:pt idx="0">
                  <c:v>3.4031413612565446E-2</c:v>
                </c:pt>
                <c:pt idx="1">
                  <c:v>1.3089005235602094E-2</c:v>
                </c:pt>
                <c:pt idx="2">
                  <c:v>8.3769633507853408E-2</c:v>
                </c:pt>
                <c:pt idx="3">
                  <c:v>8.6387434554973816E-2</c:v>
                </c:pt>
                <c:pt idx="4">
                  <c:v>8.9005235602094238E-2</c:v>
                </c:pt>
                <c:pt idx="5">
                  <c:v>9.947643979057591E-2</c:v>
                </c:pt>
                <c:pt idx="6">
                  <c:v>0.11518324607329843</c:v>
                </c:pt>
                <c:pt idx="7">
                  <c:v>0.1256544502617801</c:v>
                </c:pt>
                <c:pt idx="8">
                  <c:v>0.43717277486910994</c:v>
                </c:pt>
                <c:pt idx="9">
                  <c:v>0.77748691099476441</c:v>
                </c:pt>
              </c:numCache>
            </c:numRef>
          </c:val>
          <c:extLst>
            <c:ext xmlns:c16="http://schemas.microsoft.com/office/drawing/2014/chart" uri="{C3380CC4-5D6E-409C-BE32-E72D297353CC}">
              <c16:uniqueId val="{00000000-9E8C-4354-8F52-19C02A910BF6}"/>
            </c:ext>
          </c:extLst>
        </c:ser>
        <c:dLbls>
          <c:dLblPos val="outEnd"/>
          <c:showLegendKey val="0"/>
          <c:showVal val="1"/>
          <c:showCatName val="0"/>
          <c:showSerName val="0"/>
          <c:showPercent val="0"/>
          <c:showBubbleSize val="0"/>
        </c:dLbls>
        <c:gapWidth val="182"/>
        <c:axId val="1342986831"/>
        <c:axId val="1343010831"/>
      </c:barChart>
      <c:catAx>
        <c:axId val="13429868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43010831"/>
        <c:crosses val="autoZero"/>
        <c:auto val="1"/>
        <c:lblAlgn val="ctr"/>
        <c:lblOffset val="100"/>
        <c:noMultiLvlLbl val="0"/>
      </c:catAx>
      <c:valAx>
        <c:axId val="134301083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342986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2944801570556E-2"/>
          <c:y val="0.17171296296296298"/>
          <c:w val="0.97018333095366871"/>
          <c:h val="0.72088764946048411"/>
        </c:manualLayout>
      </c:layout>
      <c:barChart>
        <c:barDir val="col"/>
        <c:grouping val="clustered"/>
        <c:varyColors val="0"/>
        <c:ser>
          <c:idx val="0"/>
          <c:order val="0"/>
          <c:spPr>
            <a:solidFill>
              <a:schemeClr val="accent1"/>
            </a:solidFill>
            <a:ln>
              <a:noFill/>
            </a:ln>
            <a:effectLst/>
          </c:spPr>
          <c:invertIfNegative val="0"/>
          <c:dLbls>
            <c:spPr>
              <a:noFill/>
              <a:ln>
                <a:solidFill>
                  <a:schemeClr val="tx2"/>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Overall!$A$201:$A$209</c:f>
              <c:strCache>
                <c:ptCount val="9"/>
                <c:pt idx="0">
                  <c:v>Yesterday</c:v>
                </c:pt>
                <c:pt idx="1">
                  <c:v>Last Week</c:v>
                </c:pt>
                <c:pt idx="2">
                  <c:v>Before Two Weeks</c:v>
                </c:pt>
                <c:pt idx="3">
                  <c:v>Last Month</c:v>
                </c:pt>
                <c:pt idx="4">
                  <c:v>Within Last Three months</c:v>
                </c:pt>
                <c:pt idx="5">
                  <c:v>Within Last Six Months</c:v>
                </c:pt>
                <c:pt idx="6">
                  <c:v>Within Last Year</c:v>
                </c:pt>
                <c:pt idx="7">
                  <c:v>More than a Year</c:v>
                </c:pt>
                <c:pt idx="8">
                  <c:v>Don’t Know</c:v>
                </c:pt>
              </c:strCache>
            </c:strRef>
          </c:cat>
          <c:val>
            <c:numRef>
              <c:f>Overall!$B$201:$B$209</c:f>
              <c:numCache>
                <c:formatCode>0%</c:formatCode>
                <c:ptCount val="9"/>
                <c:pt idx="0">
                  <c:v>2.0942408376963352E-2</c:v>
                </c:pt>
                <c:pt idx="1">
                  <c:v>8.6387434554973816E-2</c:v>
                </c:pt>
                <c:pt idx="2">
                  <c:v>0.10471204188481675</c:v>
                </c:pt>
                <c:pt idx="3">
                  <c:v>0.15183246073298429</c:v>
                </c:pt>
                <c:pt idx="4">
                  <c:v>0.18324607329842932</c:v>
                </c:pt>
                <c:pt idx="5">
                  <c:v>0.24345549738219896</c:v>
                </c:pt>
                <c:pt idx="6">
                  <c:v>0.15445026178010471</c:v>
                </c:pt>
                <c:pt idx="7">
                  <c:v>2.0942408376963352E-2</c:v>
                </c:pt>
                <c:pt idx="8">
                  <c:v>3.4031413612565446E-2</c:v>
                </c:pt>
              </c:numCache>
            </c:numRef>
          </c:val>
          <c:extLst>
            <c:ext xmlns:c16="http://schemas.microsoft.com/office/drawing/2014/chart" uri="{C3380CC4-5D6E-409C-BE32-E72D297353CC}">
              <c16:uniqueId val="{00000000-B9E3-46BD-A693-DF1F198B1B00}"/>
            </c:ext>
          </c:extLst>
        </c:ser>
        <c:dLbls>
          <c:dLblPos val="outEnd"/>
          <c:showLegendKey val="0"/>
          <c:showVal val="1"/>
          <c:showCatName val="0"/>
          <c:showSerName val="0"/>
          <c:showPercent val="0"/>
          <c:showBubbleSize val="0"/>
        </c:dLbls>
        <c:gapWidth val="219"/>
        <c:overlap val="-27"/>
        <c:axId val="1619341999"/>
        <c:axId val="1619342479"/>
      </c:barChart>
      <c:catAx>
        <c:axId val="16193419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19342479"/>
        <c:crosses val="autoZero"/>
        <c:auto val="1"/>
        <c:lblAlgn val="ctr"/>
        <c:lblOffset val="100"/>
        <c:noMultiLvlLbl val="0"/>
      </c:catAx>
      <c:valAx>
        <c:axId val="161934247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193419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Overall!$B$234</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Overall!$A$235:$A$242</c:f>
              <c:strCache>
                <c:ptCount val="8"/>
                <c:pt idx="0">
                  <c:v>Others (Please Specify)</c:v>
                </c:pt>
                <c:pt idx="1">
                  <c:v>Connect IPS Update/Renewal/Password Change</c:v>
                </c:pt>
                <c:pt idx="2">
                  <c:v>Cheque Clearing</c:v>
                </c:pt>
                <c:pt idx="3">
                  <c:v>DMAT</c:v>
                </c:pt>
                <c:pt idx="4">
                  <c:v>Update Account Information (KYC)</c:v>
                </c:pt>
                <c:pt idx="5">
                  <c:v>Debit/Credit/International Card Issuance and Renewal</c:v>
                </c:pt>
                <c:pt idx="6">
                  <c:v>Mobile Banking Update/Renewal Change</c:v>
                </c:pt>
                <c:pt idx="7">
                  <c:v>Deposit Money/Withdraw Money</c:v>
                </c:pt>
              </c:strCache>
            </c:strRef>
          </c:cat>
          <c:val>
            <c:numRef>
              <c:f>Overall!$B$235:$B$242</c:f>
              <c:numCache>
                <c:formatCode>0%</c:formatCode>
                <c:ptCount val="8"/>
                <c:pt idx="0">
                  <c:v>0.03</c:v>
                </c:pt>
                <c:pt idx="1">
                  <c:v>2.8795811518324606E-2</c:v>
                </c:pt>
                <c:pt idx="2">
                  <c:v>4.712041884816754E-2</c:v>
                </c:pt>
                <c:pt idx="3">
                  <c:v>4.9738219895287955E-2</c:v>
                </c:pt>
                <c:pt idx="4">
                  <c:v>7.0680628272251314E-2</c:v>
                </c:pt>
                <c:pt idx="5">
                  <c:v>9.1623036649214659E-2</c:v>
                </c:pt>
                <c:pt idx="6">
                  <c:v>0.24607329842931938</c:v>
                </c:pt>
                <c:pt idx="7">
                  <c:v>0.63350785340314131</c:v>
                </c:pt>
              </c:numCache>
            </c:numRef>
          </c:val>
          <c:extLst>
            <c:ext xmlns:c16="http://schemas.microsoft.com/office/drawing/2014/chart" uri="{C3380CC4-5D6E-409C-BE32-E72D297353CC}">
              <c16:uniqueId val="{00000000-B310-4B42-9AB0-C4A0414BF412}"/>
            </c:ext>
          </c:extLst>
        </c:ser>
        <c:dLbls>
          <c:dLblPos val="outEnd"/>
          <c:showLegendKey val="0"/>
          <c:showVal val="1"/>
          <c:showCatName val="0"/>
          <c:showSerName val="0"/>
          <c:showPercent val="0"/>
          <c:showBubbleSize val="0"/>
        </c:dLbls>
        <c:gapWidth val="182"/>
        <c:axId val="19643791"/>
        <c:axId val="19634191"/>
      </c:barChart>
      <c:catAx>
        <c:axId val="1964379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9634191"/>
        <c:crosses val="autoZero"/>
        <c:auto val="1"/>
        <c:lblAlgn val="ctr"/>
        <c:lblOffset val="100"/>
        <c:noMultiLvlLbl val="0"/>
      </c:catAx>
      <c:valAx>
        <c:axId val="1963419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964379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81268975724566"/>
          <c:y val="8.3166131950624424E-3"/>
          <c:w val="0.81888867148799505"/>
          <c:h val="0.91181475486263408"/>
        </c:manualLayout>
      </c:layout>
      <c:barChart>
        <c:barDir val="bar"/>
        <c:grouping val="clustered"/>
        <c:varyColors val="0"/>
        <c:ser>
          <c:idx val="0"/>
          <c:order val="0"/>
          <c:spPr>
            <a:solidFill>
              <a:schemeClr val="accent1"/>
            </a:solidFill>
            <a:ln>
              <a:noFill/>
            </a:ln>
            <a:effectLst/>
          </c:spPr>
          <c:invertIfNegative val="0"/>
          <c:dLbls>
            <c:spPr>
              <a:noFill/>
              <a:ln>
                <a:solidFill>
                  <a:schemeClr val="tx2"/>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Overall!$A$278:$A$281</c:f>
              <c:strCache>
                <c:ptCount val="4"/>
                <c:pt idx="0">
                  <c:v>More than 10 times</c:v>
                </c:pt>
                <c:pt idx="1">
                  <c:v>6-10 times</c:v>
                </c:pt>
                <c:pt idx="2">
                  <c:v>3-5 times</c:v>
                </c:pt>
                <c:pt idx="3">
                  <c:v>1-2 times</c:v>
                </c:pt>
              </c:strCache>
            </c:strRef>
          </c:cat>
          <c:val>
            <c:numRef>
              <c:f>Overall!$B$278:$B$281</c:f>
              <c:numCache>
                <c:formatCode>0%</c:formatCode>
                <c:ptCount val="4"/>
                <c:pt idx="0">
                  <c:v>9.5693779904306216E-3</c:v>
                </c:pt>
                <c:pt idx="1">
                  <c:v>0.04</c:v>
                </c:pt>
                <c:pt idx="2">
                  <c:v>0.22</c:v>
                </c:pt>
                <c:pt idx="3">
                  <c:v>0.71</c:v>
                </c:pt>
              </c:numCache>
            </c:numRef>
          </c:val>
          <c:extLst>
            <c:ext xmlns:c16="http://schemas.microsoft.com/office/drawing/2014/chart" uri="{C3380CC4-5D6E-409C-BE32-E72D297353CC}">
              <c16:uniqueId val="{00000000-CBAB-470D-92BC-6A66B03FA5A1}"/>
            </c:ext>
          </c:extLst>
        </c:ser>
        <c:dLbls>
          <c:dLblPos val="outEnd"/>
          <c:showLegendKey val="0"/>
          <c:showVal val="1"/>
          <c:showCatName val="0"/>
          <c:showSerName val="0"/>
          <c:showPercent val="0"/>
          <c:showBubbleSize val="0"/>
        </c:dLbls>
        <c:gapWidth val="182"/>
        <c:axId val="1619332879"/>
        <c:axId val="1619333359"/>
      </c:barChart>
      <c:catAx>
        <c:axId val="161933287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19333359"/>
        <c:crosses val="autoZero"/>
        <c:auto val="1"/>
        <c:lblAlgn val="ctr"/>
        <c:lblOffset val="100"/>
        <c:noMultiLvlLbl val="0"/>
      </c:catAx>
      <c:valAx>
        <c:axId val="161933335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193328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3029996029079604"/>
          <c:y val="4.584951341301341E-2"/>
          <c:w val="0.51934272173766682"/>
          <c:h val="0.8718316564716182"/>
        </c:manualLayout>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Overall!$A$310:$A$316</c:f>
              <c:strCache>
                <c:ptCount val="7"/>
                <c:pt idx="0">
                  <c:v>Other (please specify)</c:v>
                </c:pt>
                <c:pt idx="1">
                  <c:v>Bank branch is too far / inconvenient location</c:v>
                </c:pt>
                <c:pt idx="2">
                  <c:v>Too busy / no convenient time to visit</c:v>
                </c:pt>
                <c:pt idx="3">
                  <c:v>No need / managed transactions through internet banking</c:v>
                </c:pt>
                <c:pt idx="4">
                  <c:v>Used ATM services instead</c:v>
                </c:pt>
                <c:pt idx="5">
                  <c:v>Prefer digital wallets / other payment apps</c:v>
                </c:pt>
                <c:pt idx="6">
                  <c:v>No need / managed transactions through mobile banking</c:v>
                </c:pt>
              </c:strCache>
            </c:strRef>
          </c:cat>
          <c:val>
            <c:numRef>
              <c:f>Overall!$B$310:$B$316</c:f>
              <c:numCache>
                <c:formatCode>0%</c:formatCode>
                <c:ptCount val="7"/>
                <c:pt idx="0">
                  <c:v>6.2500000000000003E-3</c:v>
                </c:pt>
                <c:pt idx="1">
                  <c:v>1.8749999999999999E-2</c:v>
                </c:pt>
                <c:pt idx="2">
                  <c:v>7.4999999999999997E-2</c:v>
                </c:pt>
                <c:pt idx="3">
                  <c:v>0.13125000000000001</c:v>
                </c:pt>
                <c:pt idx="4">
                  <c:v>0.30625000000000002</c:v>
                </c:pt>
                <c:pt idx="5">
                  <c:v>0.36875000000000002</c:v>
                </c:pt>
                <c:pt idx="6">
                  <c:v>0.75624999999999998</c:v>
                </c:pt>
              </c:numCache>
            </c:numRef>
          </c:val>
          <c:extLst>
            <c:ext xmlns:c16="http://schemas.microsoft.com/office/drawing/2014/chart" uri="{C3380CC4-5D6E-409C-BE32-E72D297353CC}">
              <c16:uniqueId val="{00000000-7B2F-48A5-9B82-8F14CC433989}"/>
            </c:ext>
          </c:extLst>
        </c:ser>
        <c:dLbls>
          <c:dLblPos val="outEnd"/>
          <c:showLegendKey val="0"/>
          <c:showVal val="1"/>
          <c:showCatName val="0"/>
          <c:showSerName val="0"/>
          <c:showPercent val="0"/>
          <c:showBubbleSize val="0"/>
        </c:dLbls>
        <c:gapWidth val="182"/>
        <c:axId val="71339408"/>
        <c:axId val="71339888"/>
      </c:barChart>
      <c:catAx>
        <c:axId val="71339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1339888"/>
        <c:crosses val="autoZero"/>
        <c:auto val="1"/>
        <c:lblAlgn val="ctr"/>
        <c:lblOffset val="100"/>
        <c:noMultiLvlLbl val="0"/>
      </c:catAx>
      <c:valAx>
        <c:axId val="7133988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13394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sz="1600" dirty="0"/>
              <a:t>Do you use a mobile banking application provided by your bank?</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24420352733737638"/>
          <c:y val="0.21032084124046369"/>
          <c:w val="0.48374111074722359"/>
          <c:h val="0.59143949657136108"/>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5A3-43B9-91D4-A61EB48BE436}"/>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5A3-43B9-91D4-A61EB48BE436}"/>
              </c:ext>
            </c:extLst>
          </c:dPt>
          <c:dLbls>
            <c:dLbl>
              <c:idx val="0"/>
              <c:layout>
                <c:manualLayout>
                  <c:x val="0.13823756674249824"/>
                  <c:y val="-0.6228694878279909"/>
                </c:manualLayout>
              </c:layout>
              <c:dLblPos val="bestFit"/>
              <c:showLegendKey val="0"/>
              <c:showVal val="1"/>
              <c:showCatName val="0"/>
              <c:showSerName val="0"/>
              <c:showPercent val="0"/>
              <c:showBubbleSize val="0"/>
              <c:extLst>
                <c:ext xmlns:c15="http://schemas.microsoft.com/office/drawing/2012/chart" uri="{CE6537A1-D6FC-4f65-9D91-7224C49458BB}">
                  <c15:layout>
                    <c:manualLayout>
                      <c:w val="8.2000981034311346E-2"/>
                      <c:h val="6.6403136619794773E-2"/>
                    </c:manualLayout>
                  </c15:layout>
                </c:ext>
                <c:ext xmlns:c16="http://schemas.microsoft.com/office/drawing/2014/chart" uri="{C3380CC4-5D6E-409C-BE32-E72D297353CC}">
                  <c16:uniqueId val="{00000001-35A3-43B9-91D4-A61EB48BE436}"/>
                </c:ext>
              </c:extLst>
            </c:dLbl>
            <c:dLbl>
              <c:idx val="1"/>
              <c:tx>
                <c:rich>
                  <a:bodyPr/>
                  <a:lstStyle/>
                  <a:p>
                    <a:fld id="{786202A7-0343-492D-BC21-14995F8CCC98}" type="VALUE">
                      <a:rPr lang="en-US">
                        <a:solidFill>
                          <a:schemeClr val="accent1"/>
                        </a:solidFill>
                      </a:rPr>
                      <a:pPr/>
                      <a:t>[VALUE]</a:t>
                    </a:fld>
                    <a:endParaRPr lang="en-US"/>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35A3-43B9-91D4-A61EB48BE436}"/>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Overall!$A$342:$A$343</c:f>
              <c:strCache>
                <c:ptCount val="2"/>
                <c:pt idx="0">
                  <c:v>Yes</c:v>
                </c:pt>
                <c:pt idx="1">
                  <c:v>No</c:v>
                </c:pt>
              </c:strCache>
            </c:strRef>
          </c:cat>
          <c:val>
            <c:numRef>
              <c:f>Overall!$B$342:$B$343</c:f>
              <c:numCache>
                <c:formatCode>0%</c:formatCode>
                <c:ptCount val="2"/>
                <c:pt idx="0">
                  <c:v>0.97250000000000003</c:v>
                </c:pt>
                <c:pt idx="1">
                  <c:v>0.03</c:v>
                </c:pt>
              </c:numCache>
            </c:numRef>
          </c:val>
          <c:extLst>
            <c:ext xmlns:c16="http://schemas.microsoft.com/office/drawing/2014/chart" uri="{C3380CC4-5D6E-409C-BE32-E72D297353CC}">
              <c16:uniqueId val="{00000004-35A3-43B9-91D4-A61EB48BE436}"/>
            </c:ext>
          </c:extLst>
        </c:ser>
        <c:dLbls>
          <c:dLblPos val="bestFit"/>
          <c:showLegendKey val="0"/>
          <c:showVal val="1"/>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sz="1600" dirty="0"/>
              <a:t>Do you also use the web version of mobile banking?</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251050481598662"/>
          <c:y val="0.19258500376503501"/>
          <c:w val="0.49093603246916534"/>
          <c:h val="0.60023640397820066"/>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876-4C8B-B8F4-BD73EE166B6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A876-4C8B-B8F4-BD73EE166B6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A876-4C8B-B8F4-BD73EE166B6B}"/>
              </c:ext>
            </c:extLst>
          </c:dPt>
          <c:dLbls>
            <c:dLbl>
              <c:idx val="1"/>
              <c:layout>
                <c:manualLayout>
                  <c:x val="1.4595915404131283E-2"/>
                  <c:y val="-2.4928062457629616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876-4C8B-B8F4-BD73EE166B6B}"/>
                </c:ext>
              </c:extLst>
            </c:dLbl>
            <c:dLbl>
              <c:idx val="2"/>
              <c:layout>
                <c:manualLayout>
                  <c:x val="6.9062219025005341E-3"/>
                  <c:y val="5.6331885371533E-3"/>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876-4C8B-B8F4-BD73EE166B6B}"/>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Overall!$A$367:$A$369</c:f>
              <c:strCache>
                <c:ptCount val="3"/>
                <c:pt idx="0">
                  <c:v>Yes</c:v>
                </c:pt>
                <c:pt idx="1">
                  <c:v>No</c:v>
                </c:pt>
                <c:pt idx="2">
                  <c:v>Don’t Know</c:v>
                </c:pt>
              </c:strCache>
            </c:strRef>
          </c:cat>
          <c:val>
            <c:numRef>
              <c:f>Overall!$B$367:$B$369</c:f>
              <c:numCache>
                <c:formatCode>0%</c:formatCode>
                <c:ptCount val="3"/>
                <c:pt idx="0">
                  <c:v>2.8277634961439587E-2</c:v>
                </c:pt>
                <c:pt idx="1">
                  <c:v>0.81233933161953731</c:v>
                </c:pt>
                <c:pt idx="2">
                  <c:v>0.15938303341902313</c:v>
                </c:pt>
              </c:numCache>
            </c:numRef>
          </c:val>
          <c:extLst>
            <c:ext xmlns:c16="http://schemas.microsoft.com/office/drawing/2014/chart" uri="{C3380CC4-5D6E-409C-BE32-E72D297353CC}">
              <c16:uniqueId val="{00000006-A876-4C8B-B8F4-BD73EE166B6B}"/>
            </c:ext>
          </c:extLst>
        </c:ser>
        <c:dLbls>
          <c:dLblPos val="bestFit"/>
          <c:showLegendKey val="0"/>
          <c:showVal val="1"/>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sz="1600" dirty="0"/>
              <a:t>Why don’t you use mobile banking application?</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spPr>
            <a:solidFill>
              <a:srgbClr val="E96E09"/>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Overall!$A$441:$A$444</c:f>
              <c:strCache>
                <c:ptCount val="4"/>
                <c:pt idx="0">
                  <c:v>I am not familiar with mobile banking</c:v>
                </c:pt>
                <c:pt idx="1">
                  <c:v>I prefer visiting the bank in person</c:v>
                </c:pt>
                <c:pt idx="2">
                  <c:v>I find it difficult to use technology</c:v>
                </c:pt>
                <c:pt idx="3">
                  <c:v>Other (please specify)</c:v>
                </c:pt>
              </c:strCache>
            </c:strRef>
          </c:cat>
          <c:val>
            <c:numRef>
              <c:f>Overall!$B$441:$B$444</c:f>
              <c:numCache>
                <c:formatCode>0%</c:formatCode>
                <c:ptCount val="4"/>
                <c:pt idx="0">
                  <c:v>0.72727272727272729</c:v>
                </c:pt>
                <c:pt idx="1">
                  <c:v>0.18181818181818182</c:v>
                </c:pt>
                <c:pt idx="2">
                  <c:v>9.0909090909090912E-2</c:v>
                </c:pt>
                <c:pt idx="3">
                  <c:v>9.0909090909090912E-2</c:v>
                </c:pt>
              </c:numCache>
            </c:numRef>
          </c:val>
          <c:extLst>
            <c:ext xmlns:c16="http://schemas.microsoft.com/office/drawing/2014/chart" uri="{C3380CC4-5D6E-409C-BE32-E72D297353CC}">
              <c16:uniqueId val="{00000000-A180-4D85-B843-D580FC703F9C}"/>
            </c:ext>
          </c:extLst>
        </c:ser>
        <c:dLbls>
          <c:dLblPos val="outEnd"/>
          <c:showLegendKey val="0"/>
          <c:showVal val="1"/>
          <c:showCatName val="0"/>
          <c:showSerName val="0"/>
          <c:showPercent val="0"/>
          <c:showBubbleSize val="0"/>
        </c:dLbls>
        <c:gapWidth val="219"/>
        <c:overlap val="-27"/>
        <c:axId val="1688989760"/>
        <c:axId val="1831853088"/>
      </c:barChart>
      <c:catAx>
        <c:axId val="1688989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831853088"/>
        <c:crosses val="autoZero"/>
        <c:auto val="1"/>
        <c:lblAlgn val="ctr"/>
        <c:lblOffset val="100"/>
        <c:noMultiLvlLbl val="0"/>
      </c:catAx>
      <c:valAx>
        <c:axId val="183185308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688989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r>
              <a:rPr lang="en-US" sz="1600" dirty="0"/>
              <a:t>What is the main purpose to use a mobile banking application?</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accent1"/>
              </a:solidFill>
              <a:latin typeface="+mn-lt"/>
              <a:ea typeface="+mn-ea"/>
              <a:cs typeface="+mn-cs"/>
            </a:defRPr>
          </a:pPr>
          <a:endParaRPr lang="en-US"/>
        </a:p>
      </c:txPr>
    </c:title>
    <c:autoTitleDeleted val="0"/>
    <c:plotArea>
      <c:layout/>
      <c:barChart>
        <c:barDir val="col"/>
        <c:grouping val="clustered"/>
        <c:varyColors val="0"/>
        <c:ser>
          <c:idx val="0"/>
          <c:order val="0"/>
          <c:tx>
            <c:strRef>
              <c:f>Overall!$B$401</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Overall!$A$402:$A$406</c:f>
              <c:strCache>
                <c:ptCount val="5"/>
                <c:pt idx="0">
                  <c:v>Money Transfer</c:v>
                </c:pt>
                <c:pt idx="1">
                  <c:v>Mobile Top up/Recharge</c:v>
                </c:pt>
                <c:pt idx="2">
                  <c:v>Utility Payment</c:v>
                </c:pt>
                <c:pt idx="3">
                  <c:v>Balance Inquiry</c:v>
                </c:pt>
                <c:pt idx="4">
                  <c:v>Other (please specify)</c:v>
                </c:pt>
              </c:strCache>
            </c:strRef>
          </c:cat>
          <c:val>
            <c:numRef>
              <c:f>Overall!$B$402:$B$406</c:f>
              <c:numCache>
                <c:formatCode>0%</c:formatCode>
                <c:ptCount val="5"/>
                <c:pt idx="0">
                  <c:v>0.83033419023136246</c:v>
                </c:pt>
                <c:pt idx="1">
                  <c:v>0.62724935732647813</c:v>
                </c:pt>
                <c:pt idx="2">
                  <c:v>0.59125964010282772</c:v>
                </c:pt>
                <c:pt idx="3">
                  <c:v>0.29305912596401029</c:v>
                </c:pt>
                <c:pt idx="4">
                  <c:v>1.5424164524421594E-2</c:v>
                </c:pt>
              </c:numCache>
            </c:numRef>
          </c:val>
          <c:extLst>
            <c:ext xmlns:c16="http://schemas.microsoft.com/office/drawing/2014/chart" uri="{C3380CC4-5D6E-409C-BE32-E72D297353CC}">
              <c16:uniqueId val="{00000000-0575-4DCC-B825-F7865EA3C3E0}"/>
            </c:ext>
          </c:extLst>
        </c:ser>
        <c:dLbls>
          <c:dLblPos val="outEnd"/>
          <c:showLegendKey val="0"/>
          <c:showVal val="1"/>
          <c:showCatName val="0"/>
          <c:showSerName val="0"/>
          <c:showPercent val="0"/>
          <c:showBubbleSize val="0"/>
        </c:dLbls>
        <c:gapWidth val="219"/>
        <c:overlap val="-27"/>
        <c:axId val="874085152"/>
        <c:axId val="874085632"/>
      </c:barChart>
      <c:catAx>
        <c:axId val="87408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874085632"/>
        <c:crosses val="autoZero"/>
        <c:auto val="1"/>
        <c:lblAlgn val="ctr"/>
        <c:lblOffset val="100"/>
        <c:noMultiLvlLbl val="0"/>
      </c:catAx>
      <c:valAx>
        <c:axId val="87408563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8740851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400">
          <a:solidFill>
            <a:schemeClr val="accent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dirty="0"/>
              <a:t> </a:t>
            </a:r>
            <a:r>
              <a:rPr lang="en-US" sz="1400" dirty="0"/>
              <a:t>Do you intent to use the mobile banking application in near future?</a:t>
            </a:r>
            <a:endParaRPr lang="en-US"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5.9878639530218845E-2"/>
          <c:y val="0.2321691422739634"/>
          <c:w val="0.5145067658919521"/>
          <c:h val="0.4317267414226969"/>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2D4-40AA-8206-91CDBE92A6C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2D4-40AA-8206-91CDBE92A6CE}"/>
              </c:ext>
            </c:extLst>
          </c:dPt>
          <c:dLbls>
            <c:dLbl>
              <c:idx val="0"/>
              <c:layout>
                <c:manualLayout>
                  <c:x val="-0.10039873839618896"/>
                  <c:y val="-0.40195225535262791"/>
                </c:manualLayout>
              </c:layout>
              <c:tx>
                <c:rich>
                  <a:bodyPr/>
                  <a:lstStyle/>
                  <a:p>
                    <a:fld id="{B4ADB2F7-66E0-4979-A04F-A83A7CD79D5C}" type="VALUE">
                      <a:rPr lang="en-US" smtClean="0"/>
                      <a:pPr/>
                      <a:t>[VALUE]</a:t>
                    </a:fld>
                    <a:r>
                      <a:rPr lang="en-US" dirty="0"/>
                      <a:t>, 8</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D2D4-40AA-8206-91CDBE92A6CE}"/>
                </c:ext>
              </c:extLst>
            </c:dLbl>
            <c:dLbl>
              <c:idx val="1"/>
              <c:layout>
                <c:manualLayout>
                  <c:x val="5.8360184908337706E-2"/>
                  <c:y val="-6.5575898877916469E-2"/>
                </c:manualLayout>
              </c:layout>
              <c:tx>
                <c:rich>
                  <a:bodyPr/>
                  <a:lstStyle/>
                  <a:p>
                    <a:fld id="{55E5BF7E-7080-4E68-A586-059DFEEB3A96}" type="VALUE">
                      <a:rPr lang="en-US" smtClean="0"/>
                      <a:pPr/>
                      <a:t>[VALUE]</a:t>
                    </a:fld>
                    <a:r>
                      <a:rPr lang="en-US" dirty="0"/>
                      <a:t>, 3</a:t>
                    </a:r>
                  </a:p>
                </c:rich>
              </c:tx>
              <c:dLblPos val="bestFit"/>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D2D4-40AA-8206-91CDBE92A6CE}"/>
                </c:ext>
              </c:extLst>
            </c:dLbl>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bestFit"/>
            <c:showLegendKey val="0"/>
            <c:showVal val="1"/>
            <c:showCatName val="0"/>
            <c:showSerName val="0"/>
            <c:showPercent val="0"/>
            <c:showBubbleSize val="0"/>
            <c:showLeaderLines val="0"/>
            <c:extLst>
              <c:ext xmlns:c15="http://schemas.microsoft.com/office/drawing/2012/chart" uri="{CE6537A1-D6FC-4f65-9D91-7224C49458BB}"/>
            </c:extLst>
          </c:dLbls>
          <c:cat>
            <c:strRef>
              <c:f>Overall!$A$474:$A$475</c:f>
              <c:strCache>
                <c:ptCount val="2"/>
                <c:pt idx="0">
                  <c:v>Yes</c:v>
                </c:pt>
                <c:pt idx="1">
                  <c:v>No</c:v>
                </c:pt>
              </c:strCache>
            </c:strRef>
          </c:cat>
          <c:val>
            <c:numRef>
              <c:f>Overall!$B$474:$B$475</c:f>
              <c:numCache>
                <c:formatCode>0%</c:formatCode>
                <c:ptCount val="2"/>
                <c:pt idx="0">
                  <c:v>0.72727272727272729</c:v>
                </c:pt>
                <c:pt idx="1">
                  <c:v>0.27272727272727271</c:v>
                </c:pt>
              </c:numCache>
            </c:numRef>
          </c:val>
          <c:extLst>
            <c:ext xmlns:c16="http://schemas.microsoft.com/office/drawing/2014/chart" uri="{C3380CC4-5D6E-409C-BE32-E72D297353CC}">
              <c16:uniqueId val="{00000004-D2D4-40AA-8206-91CDBE92A6CE}"/>
            </c:ext>
          </c:extLst>
        </c:ser>
        <c:dLbls>
          <c:dLblPos val="bestFit"/>
          <c:showLegendKey val="0"/>
          <c:showVal val="1"/>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accent1"/>
                </a:solidFill>
                <a:latin typeface="+mn-lt"/>
                <a:ea typeface="+mn-ea"/>
                <a:cs typeface="+mn-cs"/>
              </a:defRPr>
            </a:pPr>
            <a:r>
              <a:rPr lang="en-US" sz="1600" dirty="0"/>
              <a:t> </a:t>
            </a:r>
            <a:r>
              <a:rPr lang="en-US" sz="1400" dirty="0"/>
              <a:t>If yes, what are the main purpose to consider using mobile banking application in near future?</a:t>
            </a:r>
            <a:endParaRPr lang="en-US" sz="1600" dirty="0"/>
          </a:p>
        </c:rich>
      </c:tx>
      <c:layout>
        <c:manualLayout>
          <c:xMode val="edge"/>
          <c:yMode val="edge"/>
          <c:x val="0.11636391292874948"/>
          <c:y val="2.1674185788731301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46009468931226793"/>
          <c:y val="0.19279017596196266"/>
          <c:w val="0.3967474038581551"/>
          <c:h val="0.7272423182504324"/>
        </c:manualLayout>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Overall!$A$511:$A$517</c:f>
              <c:strCache>
                <c:ptCount val="7"/>
                <c:pt idx="0">
                  <c:v>Saves time compared to visiting the branch/ATM</c:v>
                </c:pt>
                <c:pt idx="1">
                  <c:v>Safer than carrying cash</c:v>
                </c:pt>
                <c:pt idx="2">
                  <c:v>Access to multiple banking services in one app</c:v>
                </c:pt>
                <c:pt idx="3">
                  <c:v>To check account balance and transaction history</c:v>
                </c:pt>
                <c:pt idx="4">
                  <c:v>Quick money transfer to others</c:v>
                </c:pt>
                <c:pt idx="5">
                  <c:v>To pay bills and recharge services</c:v>
                </c:pt>
                <c:pt idx="6">
                  <c:v>Easy and convenient to use anytime, anywhere</c:v>
                </c:pt>
              </c:strCache>
            </c:strRef>
          </c:cat>
          <c:val>
            <c:numRef>
              <c:f>Overall!$B$511:$B$517</c:f>
              <c:numCache>
                <c:formatCode>0%</c:formatCode>
                <c:ptCount val="7"/>
                <c:pt idx="0">
                  <c:v>0.25</c:v>
                </c:pt>
                <c:pt idx="1">
                  <c:v>0.25</c:v>
                </c:pt>
                <c:pt idx="2">
                  <c:v>0.25</c:v>
                </c:pt>
                <c:pt idx="3">
                  <c:v>0.375</c:v>
                </c:pt>
                <c:pt idx="4">
                  <c:v>0.5</c:v>
                </c:pt>
                <c:pt idx="5">
                  <c:v>0.5</c:v>
                </c:pt>
                <c:pt idx="6">
                  <c:v>0.875</c:v>
                </c:pt>
              </c:numCache>
            </c:numRef>
          </c:val>
          <c:extLst>
            <c:ext xmlns:c16="http://schemas.microsoft.com/office/drawing/2014/chart" uri="{C3380CC4-5D6E-409C-BE32-E72D297353CC}">
              <c16:uniqueId val="{00000000-7B62-45E3-9986-9006AE488E23}"/>
            </c:ext>
          </c:extLst>
        </c:ser>
        <c:dLbls>
          <c:dLblPos val="outEnd"/>
          <c:showLegendKey val="0"/>
          <c:showVal val="1"/>
          <c:showCatName val="0"/>
          <c:showSerName val="0"/>
          <c:showPercent val="0"/>
          <c:showBubbleSize val="0"/>
        </c:dLbls>
        <c:gapWidth val="182"/>
        <c:axId val="1627672927"/>
        <c:axId val="1627674847"/>
      </c:barChart>
      <c:catAx>
        <c:axId val="162767292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n-US"/>
          </a:p>
        </c:txPr>
        <c:crossAx val="1627674847"/>
        <c:crosses val="autoZero"/>
        <c:auto val="1"/>
        <c:lblAlgn val="ctr"/>
        <c:lblOffset val="100"/>
        <c:noMultiLvlLbl val="0"/>
      </c:catAx>
      <c:valAx>
        <c:axId val="1627674847"/>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1627672927"/>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solidFill>
                  <a:schemeClr val="accent1"/>
                </a:solidFill>
              </a:rPr>
              <a:t>If no, why didn’t you consider using mobile banking application in near future?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295285408264451"/>
          <c:y val="0.19809340400564315"/>
          <c:w val="0.69159040567868524"/>
          <c:h val="0.66037783446936216"/>
        </c:manualLayout>
      </c:layout>
      <c:barChart>
        <c:barDir val="col"/>
        <c:grouping val="clustered"/>
        <c:varyColors val="0"/>
        <c:ser>
          <c:idx val="0"/>
          <c:order val="0"/>
          <c:spPr>
            <a:solidFill>
              <a:srgbClr val="E96E09"/>
            </a:solidFill>
            <a:ln>
              <a:noFill/>
            </a:ln>
            <a:effectLst/>
          </c:spPr>
          <c:invertIfNegative val="0"/>
          <c:dLbls>
            <c:spPr>
              <a:noFill/>
              <a:ln>
                <a:solidFill>
                  <a:schemeClr val="accent1"/>
                </a:solid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Overall!$A$539</c:f>
              <c:strCache>
                <c:ptCount val="1"/>
                <c:pt idx="0">
                  <c:v>I am not familiar with mobile banking</c:v>
                </c:pt>
              </c:strCache>
            </c:strRef>
          </c:cat>
          <c:val>
            <c:numRef>
              <c:f>Overall!$B$539</c:f>
              <c:numCache>
                <c:formatCode>0%</c:formatCode>
                <c:ptCount val="1"/>
                <c:pt idx="0">
                  <c:v>1</c:v>
                </c:pt>
              </c:numCache>
            </c:numRef>
          </c:val>
          <c:extLst>
            <c:ext xmlns:c16="http://schemas.microsoft.com/office/drawing/2014/chart" uri="{C3380CC4-5D6E-409C-BE32-E72D297353CC}">
              <c16:uniqueId val="{00000000-4611-4BC3-84E6-31EAE20EA4AE}"/>
            </c:ext>
          </c:extLst>
        </c:ser>
        <c:dLbls>
          <c:showLegendKey val="0"/>
          <c:showVal val="0"/>
          <c:showCatName val="0"/>
          <c:showSerName val="0"/>
          <c:showPercent val="0"/>
          <c:showBubbleSize val="0"/>
        </c:dLbls>
        <c:gapWidth val="219"/>
        <c:overlap val="-27"/>
        <c:axId val="842702080"/>
        <c:axId val="842685760"/>
      </c:barChart>
      <c:catAx>
        <c:axId val="84270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42685760"/>
        <c:crosses val="autoZero"/>
        <c:auto val="1"/>
        <c:lblAlgn val="ctr"/>
        <c:lblOffset val="100"/>
        <c:noMultiLvlLbl val="0"/>
      </c:catAx>
      <c:valAx>
        <c:axId val="84268576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accent1"/>
                </a:solidFill>
                <a:latin typeface="+mn-lt"/>
                <a:ea typeface="+mn-ea"/>
                <a:cs typeface="+mn-cs"/>
              </a:defRPr>
            </a:pPr>
            <a:endParaRPr lang="en-US"/>
          </a:p>
        </c:txPr>
        <c:crossAx val="8427020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127026119119436E-2"/>
          <c:y val="2.5716469309452393E-2"/>
          <c:w val="0.92283382893635091"/>
          <c:h val="0.86187813736720331"/>
        </c:manualLayout>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Overall!$A$563:$A$565</c:f>
              <c:strCache>
                <c:ptCount val="3"/>
                <c:pt idx="0">
                  <c:v>Increased my visits</c:v>
                </c:pt>
                <c:pt idx="1">
                  <c:v>Decreased my visits</c:v>
                </c:pt>
                <c:pt idx="2">
                  <c:v>No change / Stayed the same</c:v>
                </c:pt>
              </c:strCache>
            </c:strRef>
          </c:cat>
          <c:val>
            <c:numRef>
              <c:f>Overall!$B$563:$B$565</c:f>
              <c:numCache>
                <c:formatCode>0%</c:formatCode>
                <c:ptCount val="3"/>
                <c:pt idx="0">
                  <c:v>2.570694087403599E-2</c:v>
                </c:pt>
                <c:pt idx="1">
                  <c:v>0.8586118251928021</c:v>
                </c:pt>
                <c:pt idx="2">
                  <c:v>0.11568123393316196</c:v>
                </c:pt>
              </c:numCache>
            </c:numRef>
          </c:val>
          <c:extLst>
            <c:ext xmlns:c16="http://schemas.microsoft.com/office/drawing/2014/chart" uri="{C3380CC4-5D6E-409C-BE32-E72D297353CC}">
              <c16:uniqueId val="{00000000-9BB3-4D79-809C-5146049A4F20}"/>
            </c:ext>
          </c:extLst>
        </c:ser>
        <c:dLbls>
          <c:dLblPos val="outEnd"/>
          <c:showLegendKey val="0"/>
          <c:showVal val="1"/>
          <c:showCatName val="0"/>
          <c:showSerName val="0"/>
          <c:showPercent val="0"/>
          <c:showBubbleSize val="0"/>
        </c:dLbls>
        <c:gapWidth val="219"/>
        <c:overlap val="-27"/>
        <c:axId val="127677472"/>
        <c:axId val="127664512"/>
      </c:barChart>
      <c:catAx>
        <c:axId val="12767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7664512"/>
        <c:crosses val="autoZero"/>
        <c:auto val="1"/>
        <c:lblAlgn val="ctr"/>
        <c:lblOffset val="100"/>
        <c:noMultiLvlLbl val="0"/>
      </c:catAx>
      <c:valAx>
        <c:axId val="12766451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76774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dirty="0"/>
              <a:t>Decrease</a:t>
            </a:r>
            <a:r>
              <a:rPr lang="en-US" baseline="0" dirty="0"/>
              <a:t> in bank visits</a:t>
            </a:r>
            <a:endParaRPr lang="en-US" dirty="0"/>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46751628712134796"/>
          <c:y val="0.12243097942538429"/>
          <c:w val="0.18488653740895161"/>
          <c:h val="0.77944206225877932"/>
        </c:manualLayout>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Overall!$A$613:$A$616</c:f>
              <c:strCache>
                <c:ptCount val="4"/>
                <c:pt idx="0">
                  <c:v>Time Saving</c:v>
                </c:pt>
                <c:pt idx="1">
                  <c:v>Fast Digital Transactions</c:v>
                </c:pt>
                <c:pt idx="2">
                  <c:v>Mobile Banking Convenience</c:v>
                </c:pt>
                <c:pt idx="3">
                  <c:v>All Services on Mobile App</c:v>
                </c:pt>
              </c:strCache>
            </c:strRef>
          </c:cat>
          <c:val>
            <c:numRef>
              <c:f>Overall!$B$613:$B$616</c:f>
              <c:numCache>
                <c:formatCode>0%</c:formatCode>
                <c:ptCount val="4"/>
                <c:pt idx="0">
                  <c:v>3.8922155688622756E-2</c:v>
                </c:pt>
                <c:pt idx="1">
                  <c:v>0.27544910179640719</c:v>
                </c:pt>
                <c:pt idx="2">
                  <c:v>0.28742514970059879</c:v>
                </c:pt>
                <c:pt idx="3">
                  <c:v>0.38622754491017963</c:v>
                </c:pt>
              </c:numCache>
            </c:numRef>
          </c:val>
          <c:extLst>
            <c:ext xmlns:c16="http://schemas.microsoft.com/office/drawing/2014/chart" uri="{C3380CC4-5D6E-409C-BE32-E72D297353CC}">
              <c16:uniqueId val="{00000000-3A0E-4A7D-A9E7-542B532D736B}"/>
            </c:ext>
          </c:extLst>
        </c:ser>
        <c:dLbls>
          <c:dLblPos val="outEnd"/>
          <c:showLegendKey val="0"/>
          <c:showVal val="1"/>
          <c:showCatName val="0"/>
          <c:showSerName val="0"/>
          <c:showPercent val="0"/>
          <c:showBubbleSize val="0"/>
        </c:dLbls>
        <c:gapWidth val="182"/>
        <c:axId val="71329808"/>
        <c:axId val="71345168"/>
      </c:barChart>
      <c:catAx>
        <c:axId val="71329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1345168"/>
        <c:crosses val="autoZero"/>
        <c:auto val="1"/>
        <c:lblAlgn val="ctr"/>
        <c:lblOffset val="100"/>
        <c:noMultiLvlLbl val="0"/>
      </c:catAx>
      <c:valAx>
        <c:axId val="71345168"/>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713298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r>
              <a:rPr lang="en-US"/>
              <a:t>Increase in bank visits</a:t>
            </a:r>
          </a:p>
        </c:rich>
      </c:tx>
      <c:overlay val="0"/>
      <c:spPr>
        <a:noFill/>
        <a:ln>
          <a:noFill/>
        </a:ln>
        <a:effectLst/>
      </c:spPr>
      <c:txPr>
        <a:bodyPr rot="0" spcFirstLastPara="1" vertOverflow="ellipsis" vert="horz" wrap="square" anchor="ctr" anchorCtr="1"/>
        <a:lstStyle/>
        <a:p>
          <a:pPr>
            <a:defRPr sz="1920" b="0" i="0" u="none" strike="noStrike" kern="1200" spc="0" baseline="0">
              <a:solidFill>
                <a:schemeClr val="accent1"/>
              </a:solidFill>
              <a:latin typeface="+mn-lt"/>
              <a:ea typeface="+mn-ea"/>
              <a:cs typeface="+mn-cs"/>
            </a:defRPr>
          </a:pPr>
          <a:endParaRPr lang="en-US"/>
        </a:p>
      </c:txPr>
    </c:title>
    <c:autoTitleDeleted val="0"/>
    <c:plotArea>
      <c:layout>
        <c:manualLayout>
          <c:layoutTarget val="inner"/>
          <c:xMode val="edge"/>
          <c:yMode val="edge"/>
          <c:x val="0.13457971717100164"/>
          <c:y val="0.12996350925931197"/>
          <c:w val="0.64285174038823034"/>
          <c:h val="0.77250135203602388"/>
        </c:manualLayout>
      </c:layout>
      <c:barChart>
        <c:barDir val="col"/>
        <c:grouping val="clustered"/>
        <c:varyColors val="0"/>
        <c:ser>
          <c:idx val="0"/>
          <c:order val="0"/>
          <c:tx>
            <c:strRef>
              <c:f>Overall!$B$644</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Overall!$A$645</c:f>
              <c:strCache>
                <c:ptCount val="1"/>
                <c:pt idx="0">
                  <c:v>I visit the bank to deposit money.</c:v>
                </c:pt>
              </c:strCache>
            </c:strRef>
          </c:cat>
          <c:val>
            <c:numRef>
              <c:f>Overall!$B$645</c:f>
              <c:numCache>
                <c:formatCode>0%</c:formatCode>
                <c:ptCount val="1"/>
                <c:pt idx="0">
                  <c:v>1</c:v>
                </c:pt>
              </c:numCache>
            </c:numRef>
          </c:val>
          <c:extLst>
            <c:ext xmlns:c16="http://schemas.microsoft.com/office/drawing/2014/chart" uri="{C3380CC4-5D6E-409C-BE32-E72D297353CC}">
              <c16:uniqueId val="{00000000-7AAF-4D83-BD8F-E5D9792888F5}"/>
            </c:ext>
          </c:extLst>
        </c:ser>
        <c:dLbls>
          <c:dLblPos val="outEnd"/>
          <c:showLegendKey val="0"/>
          <c:showVal val="1"/>
          <c:showCatName val="0"/>
          <c:showSerName val="0"/>
          <c:showPercent val="0"/>
          <c:showBubbleSize val="0"/>
        </c:dLbls>
        <c:gapWidth val="219"/>
        <c:overlap val="-27"/>
        <c:axId val="52285439"/>
        <c:axId val="52284479"/>
      </c:barChart>
      <c:catAx>
        <c:axId val="522854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2284479"/>
        <c:crosses val="autoZero"/>
        <c:auto val="1"/>
        <c:lblAlgn val="ctr"/>
        <c:lblOffset val="100"/>
        <c:noMultiLvlLbl val="0"/>
      </c:catAx>
      <c:valAx>
        <c:axId val="52284479"/>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522854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sz="1600">
          <a:solidFill>
            <a:schemeClr val="accent1"/>
          </a:solidFill>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794369372088605E-2"/>
          <c:y val="7.2260379565996069E-2"/>
          <c:w val="0.92580371847854726"/>
          <c:h val="0.74590308325871901"/>
        </c:manualLayout>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Overall!$A$776:$A$780</c:f>
              <c:strCache>
                <c:ptCount val="5"/>
                <c:pt idx="0">
                  <c:v>Extremely Dissatisfied</c:v>
                </c:pt>
                <c:pt idx="1">
                  <c:v>Dissatisfied</c:v>
                </c:pt>
                <c:pt idx="2">
                  <c:v>Neutral</c:v>
                </c:pt>
                <c:pt idx="3">
                  <c:v>Satisfied</c:v>
                </c:pt>
                <c:pt idx="4">
                  <c:v>Extremely Satisfied</c:v>
                </c:pt>
              </c:strCache>
            </c:strRef>
          </c:cat>
          <c:val>
            <c:numRef>
              <c:f>Overall!$B$776:$B$780</c:f>
              <c:numCache>
                <c:formatCode>0%</c:formatCode>
                <c:ptCount val="5"/>
                <c:pt idx="0">
                  <c:v>7.7120822622107968E-3</c:v>
                </c:pt>
                <c:pt idx="1">
                  <c:v>2.570694087403599E-2</c:v>
                </c:pt>
                <c:pt idx="2">
                  <c:v>7.9691516709511565E-2</c:v>
                </c:pt>
                <c:pt idx="3">
                  <c:v>0.6940874035989717</c:v>
                </c:pt>
                <c:pt idx="4">
                  <c:v>0.19280205655526991</c:v>
                </c:pt>
              </c:numCache>
            </c:numRef>
          </c:val>
          <c:extLst>
            <c:ext xmlns:c16="http://schemas.microsoft.com/office/drawing/2014/chart" uri="{C3380CC4-5D6E-409C-BE32-E72D297353CC}">
              <c16:uniqueId val="{00000000-F202-4BBD-92AE-EECD696E7148}"/>
            </c:ext>
          </c:extLst>
        </c:ser>
        <c:dLbls>
          <c:dLblPos val="outEnd"/>
          <c:showLegendKey val="0"/>
          <c:showVal val="1"/>
          <c:showCatName val="0"/>
          <c:showSerName val="0"/>
          <c:showPercent val="0"/>
          <c:showBubbleSize val="0"/>
        </c:dLbls>
        <c:gapWidth val="219"/>
        <c:overlap val="-27"/>
        <c:axId val="842668480"/>
        <c:axId val="842668960"/>
      </c:barChart>
      <c:catAx>
        <c:axId val="84266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42668960"/>
        <c:crosses val="autoZero"/>
        <c:auto val="1"/>
        <c:lblAlgn val="ctr"/>
        <c:lblOffset val="100"/>
        <c:noMultiLvlLbl val="0"/>
      </c:catAx>
      <c:valAx>
        <c:axId val="84266896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842668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Overall!$A$732:$A$736</c:f>
              <c:strCache>
                <c:ptCount val="5"/>
                <c:pt idx="0">
                  <c:v>Account blocked unexpectedly</c:v>
                </c:pt>
                <c:pt idx="1">
                  <c:v>Frequent password changed</c:v>
                </c:pt>
                <c:pt idx="2">
                  <c:v>Extra charges</c:v>
                </c:pt>
                <c:pt idx="3">
                  <c:v>Statement arenot given in excel form</c:v>
                </c:pt>
                <c:pt idx="4">
                  <c:v>Technical/Server error</c:v>
                </c:pt>
              </c:strCache>
            </c:strRef>
          </c:cat>
          <c:val>
            <c:numRef>
              <c:f>Overall!$B$732:$B$736</c:f>
              <c:numCache>
                <c:formatCode>0%</c:formatCode>
                <c:ptCount val="5"/>
                <c:pt idx="0">
                  <c:v>7.6923076923076927E-2</c:v>
                </c:pt>
                <c:pt idx="1">
                  <c:v>7.6923076923076927E-2</c:v>
                </c:pt>
                <c:pt idx="2">
                  <c:v>7.6923076923076927E-2</c:v>
                </c:pt>
                <c:pt idx="3">
                  <c:v>7.6923076923076927E-2</c:v>
                </c:pt>
                <c:pt idx="4">
                  <c:v>0.61539999999999995</c:v>
                </c:pt>
              </c:numCache>
            </c:numRef>
          </c:val>
          <c:extLst>
            <c:ext xmlns:c16="http://schemas.microsoft.com/office/drawing/2014/chart" uri="{C3380CC4-5D6E-409C-BE32-E72D297353CC}">
              <c16:uniqueId val="{00000000-A571-4A65-BA75-0A1013854E43}"/>
            </c:ext>
          </c:extLst>
        </c:ser>
        <c:dLbls>
          <c:dLblPos val="outEnd"/>
          <c:showLegendKey val="0"/>
          <c:showVal val="1"/>
          <c:showCatName val="0"/>
          <c:showSerName val="0"/>
          <c:showPercent val="0"/>
          <c:showBubbleSize val="0"/>
        </c:dLbls>
        <c:gapWidth val="182"/>
        <c:axId val="127783072"/>
        <c:axId val="127777792"/>
      </c:barChart>
      <c:catAx>
        <c:axId val="127783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7777792"/>
        <c:crosses val="autoZero"/>
        <c:auto val="1"/>
        <c:lblAlgn val="ctr"/>
        <c:lblOffset val="100"/>
        <c:noMultiLvlLbl val="0"/>
      </c:catAx>
      <c:valAx>
        <c:axId val="127777792"/>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77830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74468644202013E-2"/>
          <c:y val="3.9363227309656183E-2"/>
          <c:w val="0.94425531355797987"/>
          <c:h val="0.86485117528155164"/>
        </c:manualLayout>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Overall!$A$850:$A$853</c:f>
              <c:strCache>
                <c:ptCount val="4"/>
                <c:pt idx="0">
                  <c:v>Insecure</c:v>
                </c:pt>
                <c:pt idx="1">
                  <c:v>Neutral</c:v>
                </c:pt>
                <c:pt idx="2">
                  <c:v>Secure</c:v>
                </c:pt>
                <c:pt idx="3">
                  <c:v>Extremely Secure</c:v>
                </c:pt>
              </c:strCache>
            </c:strRef>
          </c:cat>
          <c:val>
            <c:numRef>
              <c:f>Overall!$B$850:$B$853</c:f>
              <c:numCache>
                <c:formatCode>0%</c:formatCode>
                <c:ptCount val="4"/>
                <c:pt idx="0">
                  <c:v>7.7120822622107968E-3</c:v>
                </c:pt>
                <c:pt idx="1">
                  <c:v>0.13367609254498714</c:v>
                </c:pt>
                <c:pt idx="2">
                  <c:v>0.70179948586118257</c:v>
                </c:pt>
                <c:pt idx="3">
                  <c:v>0.15681233933161953</c:v>
                </c:pt>
              </c:numCache>
            </c:numRef>
          </c:val>
          <c:extLst>
            <c:ext xmlns:c16="http://schemas.microsoft.com/office/drawing/2014/chart" uri="{C3380CC4-5D6E-409C-BE32-E72D297353CC}">
              <c16:uniqueId val="{00000000-D777-431B-837F-B2471907F5FB}"/>
            </c:ext>
          </c:extLst>
        </c:ser>
        <c:dLbls>
          <c:dLblPos val="outEnd"/>
          <c:showLegendKey val="0"/>
          <c:showVal val="1"/>
          <c:showCatName val="0"/>
          <c:showSerName val="0"/>
          <c:showPercent val="0"/>
          <c:showBubbleSize val="0"/>
        </c:dLbls>
        <c:gapWidth val="219"/>
        <c:overlap val="-27"/>
        <c:axId val="114888800"/>
        <c:axId val="114891200"/>
      </c:barChart>
      <c:catAx>
        <c:axId val="11488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4891200"/>
        <c:crosses val="autoZero"/>
        <c:auto val="1"/>
        <c:lblAlgn val="ctr"/>
        <c:lblOffset val="100"/>
        <c:noMultiLvlLbl val="0"/>
      </c:catAx>
      <c:valAx>
        <c:axId val="114891200"/>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148888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Overall!$B$801</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Overall!$A$802:$A$803</c:f>
              <c:strCache>
                <c:ptCount val="2"/>
                <c:pt idx="0">
                  <c:v>Data Theft</c:v>
                </c:pt>
                <c:pt idx="1">
                  <c:v>Due to constant change in password</c:v>
                </c:pt>
              </c:strCache>
            </c:strRef>
          </c:cat>
          <c:val>
            <c:numRef>
              <c:f>Overall!$B$802:$B$803</c:f>
              <c:numCache>
                <c:formatCode>0%</c:formatCode>
                <c:ptCount val="2"/>
                <c:pt idx="0">
                  <c:v>3.125E-2</c:v>
                </c:pt>
                <c:pt idx="1">
                  <c:v>1.5625E-2</c:v>
                </c:pt>
              </c:numCache>
            </c:numRef>
          </c:val>
          <c:extLst>
            <c:ext xmlns:c16="http://schemas.microsoft.com/office/drawing/2014/chart" uri="{C3380CC4-5D6E-409C-BE32-E72D297353CC}">
              <c16:uniqueId val="{00000000-F86F-4DC9-B4C4-23866C697A57}"/>
            </c:ext>
          </c:extLst>
        </c:ser>
        <c:dLbls>
          <c:dLblPos val="outEnd"/>
          <c:showLegendKey val="0"/>
          <c:showVal val="1"/>
          <c:showCatName val="0"/>
          <c:showSerName val="0"/>
          <c:showPercent val="0"/>
          <c:showBubbleSize val="0"/>
        </c:dLbls>
        <c:gapWidth val="219"/>
        <c:overlap val="-27"/>
        <c:axId val="359214992"/>
        <c:axId val="359227472"/>
      </c:barChart>
      <c:catAx>
        <c:axId val="35921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59227472"/>
        <c:crosses val="autoZero"/>
        <c:auto val="1"/>
        <c:lblAlgn val="ctr"/>
        <c:lblOffset val="100"/>
        <c:noMultiLvlLbl val="0"/>
      </c:catAx>
      <c:valAx>
        <c:axId val="3592274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359214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Overall!$A$921:$A$923</c:f>
              <c:strCache>
                <c:ptCount val="3"/>
                <c:pt idx="0">
                  <c:v>Increased my visits</c:v>
                </c:pt>
                <c:pt idx="1">
                  <c:v>Decreased my visits</c:v>
                </c:pt>
                <c:pt idx="2">
                  <c:v>No change / Stayed the same</c:v>
                </c:pt>
              </c:strCache>
            </c:strRef>
          </c:cat>
          <c:val>
            <c:numRef>
              <c:f>Overall!$B$921:$B$923</c:f>
              <c:numCache>
                <c:formatCode>0%</c:formatCode>
                <c:ptCount val="3"/>
                <c:pt idx="0">
                  <c:v>3.3419023136246784E-2</c:v>
                </c:pt>
                <c:pt idx="1">
                  <c:v>0.66323907455012854</c:v>
                </c:pt>
                <c:pt idx="2">
                  <c:v>0.30334190231362468</c:v>
                </c:pt>
              </c:numCache>
            </c:numRef>
          </c:val>
          <c:extLst>
            <c:ext xmlns:c16="http://schemas.microsoft.com/office/drawing/2014/chart" uri="{C3380CC4-5D6E-409C-BE32-E72D297353CC}">
              <c16:uniqueId val="{00000000-FF65-42C1-9B38-39BE26750BE9}"/>
            </c:ext>
          </c:extLst>
        </c:ser>
        <c:dLbls>
          <c:dLblPos val="outEnd"/>
          <c:showLegendKey val="0"/>
          <c:showVal val="1"/>
          <c:showCatName val="0"/>
          <c:showSerName val="0"/>
          <c:showPercent val="0"/>
          <c:showBubbleSize val="0"/>
        </c:dLbls>
        <c:gapWidth val="219"/>
        <c:overlap val="-27"/>
        <c:axId val="127783552"/>
        <c:axId val="127784992"/>
      </c:barChart>
      <c:catAx>
        <c:axId val="12778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7784992"/>
        <c:crosses val="autoZero"/>
        <c:auto val="1"/>
        <c:lblAlgn val="ctr"/>
        <c:lblOffset val="100"/>
        <c:noMultiLvlLbl val="0"/>
      </c:catAx>
      <c:valAx>
        <c:axId val="12778499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1277835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Overall!$B$963</c:f>
              <c:strCache>
                <c:ptCount val="1"/>
                <c:pt idx="0">
                  <c:v>Total</c:v>
                </c:pt>
              </c:strCache>
            </c:strRef>
          </c:tx>
          <c:spPr>
            <a:solidFill>
              <a:schemeClr val="accent1"/>
            </a:solidFill>
            <a:ln>
              <a:noFill/>
            </a:ln>
            <a:effectLst/>
          </c:spPr>
          <c:invertIfNegative val="0"/>
          <c:dLbls>
            <c:spPr>
              <a:noFill/>
              <a:ln>
                <a:solidFill>
                  <a:schemeClr val="accent1"/>
                </a:solidFill>
              </a:ln>
              <a:effectLst/>
            </c:spPr>
            <c:txPr>
              <a:bodyPr rot="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Overall!$A$964:$A$970</c:f>
              <c:strCache>
                <c:ptCount val="7"/>
                <c:pt idx="0">
                  <c:v>Customer support</c:v>
                </c:pt>
                <c:pt idx="1">
                  <c:v>Security &amp; KYC</c:v>
                </c:pt>
                <c:pt idx="2">
                  <c:v>Banking Services</c:v>
                </c:pt>
                <c:pt idx="3">
                  <c:v>App Features and Convenience</c:v>
                </c:pt>
                <c:pt idx="4">
                  <c:v>App Performance</c:v>
                </c:pt>
                <c:pt idx="5">
                  <c:v>Payment and Transfers</c:v>
                </c:pt>
                <c:pt idx="6">
                  <c:v>Others/No changes Required</c:v>
                </c:pt>
              </c:strCache>
            </c:strRef>
          </c:cat>
          <c:val>
            <c:numRef>
              <c:f>Overall!$B$964:$B$970</c:f>
              <c:numCache>
                <c:formatCode>0%</c:formatCode>
                <c:ptCount val="7"/>
                <c:pt idx="0">
                  <c:v>0.02</c:v>
                </c:pt>
                <c:pt idx="1">
                  <c:v>0.03</c:v>
                </c:pt>
                <c:pt idx="2">
                  <c:v>0.03</c:v>
                </c:pt>
                <c:pt idx="3">
                  <c:v>0.1</c:v>
                </c:pt>
                <c:pt idx="4">
                  <c:v>0.1</c:v>
                </c:pt>
                <c:pt idx="5">
                  <c:v>0.12</c:v>
                </c:pt>
                <c:pt idx="6">
                  <c:v>0.6</c:v>
                </c:pt>
              </c:numCache>
            </c:numRef>
          </c:val>
          <c:extLst>
            <c:ext xmlns:c16="http://schemas.microsoft.com/office/drawing/2014/chart" uri="{C3380CC4-5D6E-409C-BE32-E72D297353CC}">
              <c16:uniqueId val="{00000000-388A-40F2-9410-702DE4F9B4D3}"/>
            </c:ext>
          </c:extLst>
        </c:ser>
        <c:dLbls>
          <c:dLblPos val="outEnd"/>
          <c:showLegendKey val="0"/>
          <c:showVal val="1"/>
          <c:showCatName val="0"/>
          <c:showSerName val="0"/>
          <c:showPercent val="0"/>
          <c:showBubbleSize val="0"/>
        </c:dLbls>
        <c:gapWidth val="182"/>
        <c:axId val="203155999"/>
        <c:axId val="203157439"/>
      </c:barChart>
      <c:catAx>
        <c:axId val="2031559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3157439"/>
        <c:crosses val="autoZero"/>
        <c:auto val="1"/>
        <c:lblAlgn val="ctr"/>
        <c:lblOffset val="100"/>
        <c:noMultiLvlLbl val="0"/>
      </c:catAx>
      <c:valAx>
        <c:axId val="203157439"/>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accent1"/>
                </a:solidFill>
                <a:latin typeface="+mn-lt"/>
                <a:ea typeface="+mn-ea"/>
                <a:cs typeface="+mn-cs"/>
              </a:defRPr>
            </a:pPr>
            <a:endParaRPr lang="en-US"/>
          </a:p>
        </c:txPr>
        <c:crossAx val="20315599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accent1"/>
          </a:solidFill>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Overall!$A$1074:$A$1083</cx:f>
        <cx:lvl ptCount="10">
          <cx:pt idx="0">SEC 1</cx:pt>
          <cx:pt idx="1">SEC 2 </cx:pt>
          <cx:pt idx="2">SEC 3</cx:pt>
          <cx:pt idx="3">SEC 4</cx:pt>
          <cx:pt idx="4">SEC 5</cx:pt>
          <cx:pt idx="5">SEC 6</cx:pt>
          <cx:pt idx="6">SEC 7</cx:pt>
          <cx:pt idx="7">SEC 8</cx:pt>
          <cx:pt idx="8">SEC 9</cx:pt>
          <cx:pt idx="9">SEC 10</cx:pt>
        </cx:lvl>
      </cx:strDim>
      <cx:numDim type="val">
        <cx:f>Overall!$B$1074:$B$1083</cx:f>
        <cx:lvl ptCount="10" formatCode="0.00%">
          <cx:pt idx="0">0.097500000000000003</cx:pt>
          <cx:pt idx="1">0.17749999999999999</cx:pt>
          <cx:pt idx="2">0.125</cx:pt>
          <cx:pt idx="3">0.097500000000000003</cx:pt>
          <cx:pt idx="4">0.050000000000000003</cx:pt>
          <cx:pt idx="5">0.115</cx:pt>
          <cx:pt idx="6">0.1225</cx:pt>
          <cx:pt idx="7">0.13</cx:pt>
          <cx:pt idx="8">0.057500000000000002</cx:pt>
          <cx:pt idx="9">0.0275</cx:pt>
        </cx:lvl>
      </cx:numDim>
    </cx:data>
  </cx:chartData>
  <cx:chart>
    <cx:plotArea>
      <cx:plotAreaRegion>
        <cx:series layoutId="funnel" uniqueId="{9579F6C7-FD06-419A-B1DD-2F5F8E76AC85}">
          <cx:dataPt idx="6">
            <cx:spPr>
              <a:solidFill>
                <a:srgbClr val="E36C09"/>
              </a:solidFill>
            </cx:spPr>
          </cx:dataPt>
          <cx:dataPt idx="7">
            <cx:spPr>
              <a:solidFill>
                <a:srgbClr val="E36C09"/>
              </a:solidFill>
            </cx:spPr>
          </cx:dataPt>
          <cx:dataPt idx="8">
            <cx:spPr>
              <a:solidFill>
                <a:srgbClr val="9999FF"/>
              </a:solidFill>
            </cx:spPr>
          </cx:dataPt>
          <cx:dataPt idx="9">
            <cx:spPr>
              <a:solidFill>
                <a:srgbClr val="9999FF"/>
              </a:solidFill>
            </cx:spPr>
          </cx:dataPt>
          <cx:dataLabels>
            <cx:txPr>
              <a:bodyPr spcFirstLastPara="1" vertOverflow="ellipsis" horzOverflow="overflow" wrap="square" lIns="0" tIns="0" rIns="0" bIns="0" anchor="ctr" anchorCtr="1"/>
              <a:lstStyle/>
              <a:p>
                <a:pPr algn="ctr" rtl="0">
                  <a:defRPr sz="1600">
                    <a:solidFill>
                      <a:schemeClr val="bg1"/>
                    </a:solidFill>
                  </a:defRPr>
                </a:pPr>
                <a:endParaRPr lang="en-US" sz="1600" b="0" i="0" u="none" strike="noStrike" baseline="0">
                  <a:solidFill>
                    <a:schemeClr val="bg1"/>
                  </a:solidFill>
                  <a:latin typeface="Times New Roman"/>
                </a:endParaRPr>
              </a:p>
            </cx:txPr>
            <cx:visibility seriesName="0" categoryName="0" value="1"/>
          </cx:dataLabels>
          <cx:dataId val="0"/>
        </cx:series>
      </cx:plotAreaRegion>
      <cx:axis id="0">
        <cx:catScaling gapWidth="0.0599999987"/>
        <cx:tickLabels/>
        <cx:txPr>
          <a:bodyPr spcFirstLastPara="1" vertOverflow="ellipsis" horzOverflow="overflow" wrap="square" lIns="0" tIns="0" rIns="0" bIns="0" anchor="ctr" anchorCtr="1"/>
          <a:lstStyle/>
          <a:p>
            <a:pPr algn="ctr" rtl="0">
              <a:defRPr sz="1600">
                <a:solidFill>
                  <a:schemeClr val="accent1"/>
                </a:solidFill>
              </a:defRPr>
            </a:pPr>
            <a:endParaRPr lang="en-US" sz="1600" b="0" i="0" u="none" strike="noStrike" baseline="0">
              <a:solidFill>
                <a:schemeClr val="accent1"/>
              </a:solidFill>
              <a:latin typeface="Times New Roman"/>
            </a:endParaRPr>
          </a:p>
        </cx:txPr>
      </cx:axis>
    </cx:plotArea>
  </cx:chart>
  <cx:spPr>
    <a:ln>
      <a:solidFill>
        <a:srgbClr val="002060"/>
      </a:solidFill>
    </a:ln>
  </cx:spPr>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19">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FEA99B-D56B-469D-B614-2D9EE2A6D3F9}" type="datetimeFigureOut">
              <a:rPr lang="en-US" smtClean="0"/>
              <a:t>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0F3EC-4AB4-440E-88C8-3EFE72B6BE76}" type="slidenum">
              <a:rPr lang="en-US" smtClean="0"/>
              <a:t>‹#›</a:t>
            </a:fld>
            <a:endParaRPr lang="en-US"/>
          </a:p>
        </p:txBody>
      </p:sp>
    </p:spTree>
    <p:extLst>
      <p:ext uri="{BB962C8B-B14F-4D97-AF65-F5344CB8AC3E}">
        <p14:creationId xmlns:p14="http://schemas.microsoft.com/office/powerpoint/2010/main" val="8880017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2</a:t>
            </a:fld>
            <a:endParaRPr lang="en-US"/>
          </a:p>
        </p:txBody>
      </p:sp>
    </p:spTree>
    <p:extLst>
      <p:ext uri="{BB962C8B-B14F-4D97-AF65-F5344CB8AC3E}">
        <p14:creationId xmlns:p14="http://schemas.microsoft.com/office/powerpoint/2010/main" val="780850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CAPI: Computer Assisted Personal Interview</a:t>
            </a:r>
          </a:p>
        </p:txBody>
      </p:sp>
      <p:sp>
        <p:nvSpPr>
          <p:cNvPr id="4" name="Slide Number Placeholder 3"/>
          <p:cNvSpPr>
            <a:spLocks noGrp="1"/>
          </p:cNvSpPr>
          <p:nvPr>
            <p:ph type="sldNum" sz="quarter" idx="5"/>
          </p:nvPr>
        </p:nvSpPr>
        <p:spPr/>
        <p:txBody>
          <a:bodyPr/>
          <a:lstStyle/>
          <a:p>
            <a:fld id="{D250F3EC-4AB4-440E-88C8-3EFE72B6BE76}" type="slidenum">
              <a:rPr lang="en-US" smtClean="0"/>
              <a:t>3</a:t>
            </a:fld>
            <a:endParaRPr lang="en-US"/>
          </a:p>
        </p:txBody>
      </p:sp>
    </p:spTree>
    <p:extLst>
      <p:ext uri="{BB962C8B-B14F-4D97-AF65-F5344CB8AC3E}">
        <p14:creationId xmlns:p14="http://schemas.microsoft.com/office/powerpoint/2010/main" val="41138833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4</a:t>
            </a:fld>
            <a:endParaRPr lang="en-US"/>
          </a:p>
        </p:txBody>
      </p:sp>
    </p:spTree>
    <p:extLst>
      <p:ext uri="{BB962C8B-B14F-4D97-AF65-F5344CB8AC3E}">
        <p14:creationId xmlns:p14="http://schemas.microsoft.com/office/powerpoint/2010/main" val="1515136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6</a:t>
            </a:fld>
            <a:endParaRPr lang="en-US"/>
          </a:p>
        </p:txBody>
      </p:sp>
    </p:spTree>
    <p:extLst>
      <p:ext uri="{BB962C8B-B14F-4D97-AF65-F5344CB8AC3E}">
        <p14:creationId xmlns:p14="http://schemas.microsoft.com/office/powerpoint/2010/main" val="28631129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250F3EC-4AB4-440E-88C8-3EFE72B6BE76}" type="slidenum">
              <a:rPr lang="en-US" smtClean="0"/>
              <a:t>7</a:t>
            </a:fld>
            <a:endParaRPr lang="en-US"/>
          </a:p>
        </p:txBody>
      </p:sp>
    </p:spTree>
    <p:extLst>
      <p:ext uri="{BB962C8B-B14F-4D97-AF65-F5344CB8AC3E}">
        <p14:creationId xmlns:p14="http://schemas.microsoft.com/office/powerpoint/2010/main" val="3467698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83224-9452-6EA9-FA1B-441213E247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BE314-46DC-44B4-C5E0-2FEC992D93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47C71B-7845-6E64-7BDA-A9DBF6F7FD0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288373-7A50-E45F-87A3-CECC78BE9B77}"/>
              </a:ext>
            </a:extLst>
          </p:cNvPr>
          <p:cNvSpPr>
            <a:spLocks noGrp="1"/>
          </p:cNvSpPr>
          <p:nvPr>
            <p:ph type="sldNum" sz="quarter" idx="5"/>
          </p:nvPr>
        </p:nvSpPr>
        <p:spPr/>
        <p:txBody>
          <a:bodyPr/>
          <a:lstStyle/>
          <a:p>
            <a:fld id="{D250F3EC-4AB4-440E-88C8-3EFE72B6BE76}" type="slidenum">
              <a:rPr lang="en-US" smtClean="0"/>
              <a:t>8</a:t>
            </a:fld>
            <a:endParaRPr lang="en-US"/>
          </a:p>
        </p:txBody>
      </p:sp>
    </p:spTree>
    <p:extLst>
      <p:ext uri="{BB962C8B-B14F-4D97-AF65-F5344CB8AC3E}">
        <p14:creationId xmlns:p14="http://schemas.microsoft.com/office/powerpoint/2010/main" val="28331083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C6DDC-E69C-FDA9-C878-E448D6357E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26DA75-79D7-D660-D0D2-46BC36653A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369B2-DBA3-C116-2040-704072B1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AAE20C-3CFA-163B-3D3B-7785626BBEFA}"/>
              </a:ext>
            </a:extLst>
          </p:cNvPr>
          <p:cNvSpPr>
            <a:spLocks noGrp="1"/>
          </p:cNvSpPr>
          <p:nvPr>
            <p:ph type="sldNum" sz="quarter" idx="5"/>
          </p:nvPr>
        </p:nvSpPr>
        <p:spPr/>
        <p:txBody>
          <a:bodyPr/>
          <a:lstStyle/>
          <a:p>
            <a:fld id="{D250F3EC-4AB4-440E-88C8-3EFE72B6BE76}" type="slidenum">
              <a:rPr lang="en-US" smtClean="0"/>
              <a:t>9</a:t>
            </a:fld>
            <a:endParaRPr lang="en-US"/>
          </a:p>
        </p:txBody>
      </p:sp>
    </p:spTree>
    <p:extLst>
      <p:ext uri="{BB962C8B-B14F-4D97-AF65-F5344CB8AC3E}">
        <p14:creationId xmlns:p14="http://schemas.microsoft.com/office/powerpoint/2010/main" val="3093235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9DC25-53BE-9347-3D4D-355D33034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F20589-C6CC-F4E9-4D55-114E71790D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5AA217-11B6-FDA6-CD3C-690E2724C44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B7ABF7-1C53-E761-84C5-F95FE310DA58}"/>
              </a:ext>
            </a:extLst>
          </p:cNvPr>
          <p:cNvSpPr>
            <a:spLocks noGrp="1"/>
          </p:cNvSpPr>
          <p:nvPr>
            <p:ph type="sldNum" sz="quarter" idx="5"/>
          </p:nvPr>
        </p:nvSpPr>
        <p:spPr/>
        <p:txBody>
          <a:bodyPr/>
          <a:lstStyle/>
          <a:p>
            <a:fld id="{D250F3EC-4AB4-440E-88C8-3EFE72B6BE76}" type="slidenum">
              <a:rPr lang="en-US" smtClean="0"/>
              <a:t>10</a:t>
            </a:fld>
            <a:endParaRPr lang="en-US"/>
          </a:p>
        </p:txBody>
      </p:sp>
    </p:spTree>
    <p:extLst>
      <p:ext uri="{BB962C8B-B14F-4D97-AF65-F5344CB8AC3E}">
        <p14:creationId xmlns:p14="http://schemas.microsoft.com/office/powerpoint/2010/main" val="3927525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4A8AF-3A82-0FE7-706E-DFDC4E2331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7A4FF8-4B11-F5B4-946A-4C26FED586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9ED294-7F1E-7762-36A8-BB715C5A503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F2B039-D8D9-4C80-723A-1C29E5B15946}"/>
              </a:ext>
            </a:extLst>
          </p:cNvPr>
          <p:cNvSpPr>
            <a:spLocks noGrp="1"/>
          </p:cNvSpPr>
          <p:nvPr>
            <p:ph type="sldNum" sz="quarter" idx="5"/>
          </p:nvPr>
        </p:nvSpPr>
        <p:spPr/>
        <p:txBody>
          <a:bodyPr/>
          <a:lstStyle/>
          <a:p>
            <a:fld id="{D250F3EC-4AB4-440E-88C8-3EFE72B6BE76}" type="slidenum">
              <a:rPr lang="en-US" smtClean="0"/>
              <a:t>11</a:t>
            </a:fld>
            <a:endParaRPr lang="en-US"/>
          </a:p>
        </p:txBody>
      </p:sp>
    </p:spTree>
    <p:extLst>
      <p:ext uri="{BB962C8B-B14F-4D97-AF65-F5344CB8AC3E}">
        <p14:creationId xmlns:p14="http://schemas.microsoft.com/office/powerpoint/2010/main" val="2714214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B399F-14DA-95F8-8C46-9D4AAAA91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1DDAF0-5BC9-852F-4D65-34B14B3520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8F877-8DB0-BCD2-61DE-7636F0FE4D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CD3691A-3BCC-71E2-588D-7DEC60FAEB94}"/>
              </a:ext>
            </a:extLst>
          </p:cNvPr>
          <p:cNvSpPr>
            <a:spLocks noGrp="1"/>
          </p:cNvSpPr>
          <p:nvPr>
            <p:ph type="sldNum" sz="quarter" idx="5"/>
          </p:nvPr>
        </p:nvSpPr>
        <p:spPr/>
        <p:txBody>
          <a:bodyPr/>
          <a:lstStyle/>
          <a:p>
            <a:fld id="{D250F3EC-4AB4-440E-88C8-3EFE72B6BE76}" type="slidenum">
              <a:rPr lang="en-US" smtClean="0"/>
              <a:t>12</a:t>
            </a:fld>
            <a:endParaRPr lang="en-US"/>
          </a:p>
        </p:txBody>
      </p:sp>
    </p:spTree>
    <p:extLst>
      <p:ext uri="{BB962C8B-B14F-4D97-AF65-F5344CB8AC3E}">
        <p14:creationId xmlns:p14="http://schemas.microsoft.com/office/powerpoint/2010/main" val="32968031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AD450-AD75-A3EF-3233-BF26726B49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61474C-6FD9-9C48-FA52-4B34D99384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D8A9B4-F7B4-28F0-D0DA-30732F6977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6A2E67-615C-311A-FA25-AF05ED1E3F64}"/>
              </a:ext>
            </a:extLst>
          </p:cNvPr>
          <p:cNvSpPr>
            <a:spLocks noGrp="1"/>
          </p:cNvSpPr>
          <p:nvPr>
            <p:ph type="sldNum" sz="quarter" idx="5"/>
          </p:nvPr>
        </p:nvSpPr>
        <p:spPr/>
        <p:txBody>
          <a:bodyPr/>
          <a:lstStyle/>
          <a:p>
            <a:fld id="{D250F3EC-4AB4-440E-88C8-3EFE72B6BE76}" type="slidenum">
              <a:rPr lang="en-US" smtClean="0"/>
              <a:t>13</a:t>
            </a:fld>
            <a:endParaRPr lang="en-US"/>
          </a:p>
        </p:txBody>
      </p:sp>
    </p:spTree>
    <p:extLst>
      <p:ext uri="{BB962C8B-B14F-4D97-AF65-F5344CB8AC3E}">
        <p14:creationId xmlns:p14="http://schemas.microsoft.com/office/powerpoint/2010/main" val="1173223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E35A8-F0AD-7204-AE8B-7FC9E0886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8F4C8-8A4B-977A-C854-FD829A71D2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339B02-ECA0-D26E-08C4-6C414F9C7D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402191-C14F-C315-C1BF-0DD5AFAA6BEA}"/>
              </a:ext>
            </a:extLst>
          </p:cNvPr>
          <p:cNvSpPr>
            <a:spLocks noGrp="1"/>
          </p:cNvSpPr>
          <p:nvPr>
            <p:ph type="sldNum" sz="quarter" idx="5"/>
          </p:nvPr>
        </p:nvSpPr>
        <p:spPr/>
        <p:txBody>
          <a:bodyPr/>
          <a:lstStyle/>
          <a:p>
            <a:fld id="{D250F3EC-4AB4-440E-88C8-3EFE72B6BE76}" type="slidenum">
              <a:rPr lang="en-US" smtClean="0"/>
              <a:t>14</a:t>
            </a:fld>
            <a:endParaRPr lang="en-US"/>
          </a:p>
        </p:txBody>
      </p:sp>
    </p:spTree>
    <p:extLst>
      <p:ext uri="{BB962C8B-B14F-4D97-AF65-F5344CB8AC3E}">
        <p14:creationId xmlns:p14="http://schemas.microsoft.com/office/powerpoint/2010/main" val="13746830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F23599-DA5A-BC9C-BA8E-3E5E1A8B5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956C59-333E-C402-1D28-A9C1EF2CA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63204-4C03-6C90-B80F-3ABDFA555B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766A0C0-FA9A-DC97-A10F-3F0AB280B44F}"/>
              </a:ext>
            </a:extLst>
          </p:cNvPr>
          <p:cNvSpPr>
            <a:spLocks noGrp="1"/>
          </p:cNvSpPr>
          <p:nvPr>
            <p:ph type="sldNum" sz="quarter" idx="5"/>
          </p:nvPr>
        </p:nvSpPr>
        <p:spPr/>
        <p:txBody>
          <a:bodyPr/>
          <a:lstStyle/>
          <a:p>
            <a:fld id="{D250F3EC-4AB4-440E-88C8-3EFE72B6BE76}" type="slidenum">
              <a:rPr lang="en-US" smtClean="0"/>
              <a:t>15</a:t>
            </a:fld>
            <a:endParaRPr lang="en-US"/>
          </a:p>
        </p:txBody>
      </p:sp>
    </p:spTree>
    <p:extLst>
      <p:ext uri="{BB962C8B-B14F-4D97-AF65-F5344CB8AC3E}">
        <p14:creationId xmlns:p14="http://schemas.microsoft.com/office/powerpoint/2010/main" val="7888509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03F05-4625-F381-693E-A7528F94E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3B567-1324-337A-9EA7-D80E708979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0B12A6-9440-72FF-8982-D945679A978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BD2ADE-D40B-38D8-C24B-659F369F71BE}"/>
              </a:ext>
            </a:extLst>
          </p:cNvPr>
          <p:cNvSpPr>
            <a:spLocks noGrp="1"/>
          </p:cNvSpPr>
          <p:nvPr>
            <p:ph type="sldNum" sz="quarter" idx="5"/>
          </p:nvPr>
        </p:nvSpPr>
        <p:spPr/>
        <p:txBody>
          <a:bodyPr/>
          <a:lstStyle/>
          <a:p>
            <a:fld id="{D250F3EC-4AB4-440E-88C8-3EFE72B6BE76}" type="slidenum">
              <a:rPr lang="en-US" smtClean="0"/>
              <a:t>16</a:t>
            </a:fld>
            <a:endParaRPr lang="en-US"/>
          </a:p>
        </p:txBody>
      </p:sp>
    </p:spTree>
    <p:extLst>
      <p:ext uri="{BB962C8B-B14F-4D97-AF65-F5344CB8AC3E}">
        <p14:creationId xmlns:p14="http://schemas.microsoft.com/office/powerpoint/2010/main" val="2842977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7E2DA-1D36-051D-424E-8593FB25D5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49ECD-4350-2B89-7ED1-37C4487FA5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FCBA70-32A6-D41D-069F-206D7FAD0F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BBBAC7-5F98-D334-9D14-6A1BE59C9B72}"/>
              </a:ext>
            </a:extLst>
          </p:cNvPr>
          <p:cNvSpPr>
            <a:spLocks noGrp="1"/>
          </p:cNvSpPr>
          <p:nvPr>
            <p:ph type="sldNum" sz="quarter" idx="5"/>
          </p:nvPr>
        </p:nvSpPr>
        <p:spPr/>
        <p:txBody>
          <a:bodyPr/>
          <a:lstStyle/>
          <a:p>
            <a:fld id="{D250F3EC-4AB4-440E-88C8-3EFE72B6BE76}" type="slidenum">
              <a:rPr lang="en-US" smtClean="0"/>
              <a:t>17</a:t>
            </a:fld>
            <a:endParaRPr lang="en-US"/>
          </a:p>
        </p:txBody>
      </p:sp>
    </p:spTree>
    <p:extLst>
      <p:ext uri="{BB962C8B-B14F-4D97-AF65-F5344CB8AC3E}">
        <p14:creationId xmlns:p14="http://schemas.microsoft.com/office/powerpoint/2010/main" val="1386296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973F1-0C23-8293-8F33-07334DBAA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11E7B4-14EE-1076-F71F-49BF9E0898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B48C4-D7C3-FD3A-DC16-26E86DA6AA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48701C-148F-4CFB-1369-2D1941F17CC5}"/>
              </a:ext>
            </a:extLst>
          </p:cNvPr>
          <p:cNvSpPr>
            <a:spLocks noGrp="1"/>
          </p:cNvSpPr>
          <p:nvPr>
            <p:ph type="sldNum" sz="quarter" idx="5"/>
          </p:nvPr>
        </p:nvSpPr>
        <p:spPr/>
        <p:txBody>
          <a:bodyPr/>
          <a:lstStyle/>
          <a:p>
            <a:fld id="{D250F3EC-4AB4-440E-88C8-3EFE72B6BE76}" type="slidenum">
              <a:rPr lang="en-US" smtClean="0"/>
              <a:t>18</a:t>
            </a:fld>
            <a:endParaRPr lang="en-US"/>
          </a:p>
        </p:txBody>
      </p:sp>
    </p:spTree>
    <p:extLst>
      <p:ext uri="{BB962C8B-B14F-4D97-AF65-F5344CB8AC3E}">
        <p14:creationId xmlns:p14="http://schemas.microsoft.com/office/powerpoint/2010/main" val="8181412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DB2B-12D4-AFA8-A548-EB7883A41C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4EF35-0AFB-1EF9-CAA5-BBBB3090F0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6E274-AD49-CC17-5D74-298C77464C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5F429E-5FAB-4F9E-5E09-6F329204280A}"/>
              </a:ext>
            </a:extLst>
          </p:cNvPr>
          <p:cNvSpPr>
            <a:spLocks noGrp="1"/>
          </p:cNvSpPr>
          <p:nvPr>
            <p:ph type="sldNum" sz="quarter" idx="5"/>
          </p:nvPr>
        </p:nvSpPr>
        <p:spPr/>
        <p:txBody>
          <a:bodyPr/>
          <a:lstStyle/>
          <a:p>
            <a:fld id="{D250F3EC-4AB4-440E-88C8-3EFE72B6BE76}" type="slidenum">
              <a:rPr lang="en-US" smtClean="0"/>
              <a:t>19</a:t>
            </a:fld>
            <a:endParaRPr lang="en-US"/>
          </a:p>
        </p:txBody>
      </p:sp>
    </p:spTree>
    <p:extLst>
      <p:ext uri="{BB962C8B-B14F-4D97-AF65-F5344CB8AC3E}">
        <p14:creationId xmlns:p14="http://schemas.microsoft.com/office/powerpoint/2010/main" val="3820849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164F0-0B5F-30F9-F7EA-EF6FDEF7C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5F3E15-CBA3-9B9B-5253-97506A5E60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6EC252-E63D-9CDE-AD84-BDE03B0B4B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74DCBB-F3EB-926D-CC4C-81F80821BEAB}"/>
              </a:ext>
            </a:extLst>
          </p:cNvPr>
          <p:cNvSpPr>
            <a:spLocks noGrp="1"/>
          </p:cNvSpPr>
          <p:nvPr>
            <p:ph type="sldNum" sz="quarter" idx="5"/>
          </p:nvPr>
        </p:nvSpPr>
        <p:spPr/>
        <p:txBody>
          <a:bodyPr/>
          <a:lstStyle/>
          <a:p>
            <a:fld id="{D250F3EC-4AB4-440E-88C8-3EFE72B6BE76}" type="slidenum">
              <a:rPr lang="en-US" smtClean="0"/>
              <a:t>20</a:t>
            </a:fld>
            <a:endParaRPr lang="en-US"/>
          </a:p>
        </p:txBody>
      </p:sp>
    </p:spTree>
    <p:extLst>
      <p:ext uri="{BB962C8B-B14F-4D97-AF65-F5344CB8AC3E}">
        <p14:creationId xmlns:p14="http://schemas.microsoft.com/office/powerpoint/2010/main" val="23495084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E9F91-8187-E150-CB63-CFA441BEE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D2659-46D6-7076-FDD4-C38F8C9E2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D3179E-6E81-27E1-252B-AC70C5652CC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1AFBFF-2F54-8EC6-0AC0-BC48B6A4563D}"/>
              </a:ext>
            </a:extLst>
          </p:cNvPr>
          <p:cNvSpPr>
            <a:spLocks noGrp="1"/>
          </p:cNvSpPr>
          <p:nvPr>
            <p:ph type="sldNum" sz="quarter" idx="5"/>
          </p:nvPr>
        </p:nvSpPr>
        <p:spPr/>
        <p:txBody>
          <a:bodyPr/>
          <a:lstStyle/>
          <a:p>
            <a:fld id="{D250F3EC-4AB4-440E-88C8-3EFE72B6BE76}" type="slidenum">
              <a:rPr lang="en-US" smtClean="0"/>
              <a:t>21</a:t>
            </a:fld>
            <a:endParaRPr lang="en-US"/>
          </a:p>
        </p:txBody>
      </p:sp>
    </p:spTree>
    <p:extLst>
      <p:ext uri="{BB962C8B-B14F-4D97-AF65-F5344CB8AC3E}">
        <p14:creationId xmlns:p14="http://schemas.microsoft.com/office/powerpoint/2010/main" val="16734043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00B29-7A00-BE8F-97F2-758E8136E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B00E77-0CFB-205C-9C78-CED943AEE4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8EAB03-8FC1-F4FE-7B5D-7F8FAC6731B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80A3DE-EF00-47DC-E067-B966B588D8CC}"/>
              </a:ext>
            </a:extLst>
          </p:cNvPr>
          <p:cNvSpPr>
            <a:spLocks noGrp="1"/>
          </p:cNvSpPr>
          <p:nvPr>
            <p:ph type="sldNum" sz="quarter" idx="5"/>
          </p:nvPr>
        </p:nvSpPr>
        <p:spPr/>
        <p:txBody>
          <a:bodyPr/>
          <a:lstStyle/>
          <a:p>
            <a:fld id="{D250F3EC-4AB4-440E-88C8-3EFE72B6BE76}" type="slidenum">
              <a:rPr lang="en-US" smtClean="0"/>
              <a:t>22</a:t>
            </a:fld>
            <a:endParaRPr lang="en-US"/>
          </a:p>
        </p:txBody>
      </p:sp>
    </p:spTree>
    <p:extLst>
      <p:ext uri="{BB962C8B-B14F-4D97-AF65-F5344CB8AC3E}">
        <p14:creationId xmlns:p14="http://schemas.microsoft.com/office/powerpoint/2010/main" val="30121294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9313A-40B8-5550-0063-74E0C1D0A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D3188-B3F9-906F-C37D-80B6CBEAF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74558F-823A-0E15-ED5E-077EB41EB33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FB4AC2C-0444-179A-E817-4E204C58A846}"/>
              </a:ext>
            </a:extLst>
          </p:cNvPr>
          <p:cNvSpPr>
            <a:spLocks noGrp="1"/>
          </p:cNvSpPr>
          <p:nvPr>
            <p:ph type="sldNum" sz="quarter" idx="5"/>
          </p:nvPr>
        </p:nvSpPr>
        <p:spPr/>
        <p:txBody>
          <a:bodyPr/>
          <a:lstStyle/>
          <a:p>
            <a:fld id="{D250F3EC-4AB4-440E-88C8-3EFE72B6BE76}" type="slidenum">
              <a:rPr lang="en-US" smtClean="0"/>
              <a:t>23</a:t>
            </a:fld>
            <a:endParaRPr lang="en-US"/>
          </a:p>
        </p:txBody>
      </p:sp>
    </p:spTree>
    <p:extLst>
      <p:ext uri="{BB962C8B-B14F-4D97-AF65-F5344CB8AC3E}">
        <p14:creationId xmlns:p14="http://schemas.microsoft.com/office/powerpoint/2010/main" val="39060567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F8AB9-BDCA-AE69-E938-2AADC8C9B7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BAC219-5F53-6F3A-712D-D1413FF49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B15814-65A4-D403-752B-66924994DB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0E1551-FD54-3806-3D61-7117847C2B6B}"/>
              </a:ext>
            </a:extLst>
          </p:cNvPr>
          <p:cNvSpPr>
            <a:spLocks noGrp="1"/>
          </p:cNvSpPr>
          <p:nvPr>
            <p:ph type="sldNum" sz="quarter" idx="5"/>
          </p:nvPr>
        </p:nvSpPr>
        <p:spPr/>
        <p:txBody>
          <a:bodyPr/>
          <a:lstStyle/>
          <a:p>
            <a:fld id="{D250F3EC-4AB4-440E-88C8-3EFE72B6BE76}" type="slidenum">
              <a:rPr lang="en-US" smtClean="0"/>
              <a:t>24</a:t>
            </a:fld>
            <a:endParaRPr lang="en-US"/>
          </a:p>
        </p:txBody>
      </p:sp>
    </p:spTree>
    <p:extLst>
      <p:ext uri="{BB962C8B-B14F-4D97-AF65-F5344CB8AC3E}">
        <p14:creationId xmlns:p14="http://schemas.microsoft.com/office/powerpoint/2010/main" val="15221592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C0754-8E6B-A1C2-BC21-D4392E87A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04845D-7F75-6DEC-7FE7-1E634CC988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2F9D20-6BFD-05CC-5B06-7A4A68BF9B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3792A3-327A-63D3-5EA3-9DAA596CA561}"/>
              </a:ext>
            </a:extLst>
          </p:cNvPr>
          <p:cNvSpPr>
            <a:spLocks noGrp="1"/>
          </p:cNvSpPr>
          <p:nvPr>
            <p:ph type="sldNum" sz="quarter" idx="5"/>
          </p:nvPr>
        </p:nvSpPr>
        <p:spPr/>
        <p:txBody>
          <a:bodyPr/>
          <a:lstStyle/>
          <a:p>
            <a:fld id="{D250F3EC-4AB4-440E-88C8-3EFE72B6BE76}" type="slidenum">
              <a:rPr lang="en-US" smtClean="0"/>
              <a:t>25</a:t>
            </a:fld>
            <a:endParaRPr lang="en-US"/>
          </a:p>
        </p:txBody>
      </p:sp>
    </p:spTree>
    <p:extLst>
      <p:ext uri="{BB962C8B-B14F-4D97-AF65-F5344CB8AC3E}">
        <p14:creationId xmlns:p14="http://schemas.microsoft.com/office/powerpoint/2010/main" val="842170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6394891"/>
            <a:ext cx="2844800"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581192" y="6390565"/>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6394891"/>
            <a:ext cx="1016440"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12355390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665753"/>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460438"/>
          </a:xfrm>
        </p:spPr>
        <p:txBody>
          <a:bodyPr/>
          <a:lstStyle/>
          <a:p>
            <a:r>
              <a:rPr lang="en-US" dirty="0"/>
              <a:t>Click to edit Master title style</a:t>
            </a:r>
          </a:p>
        </p:txBody>
      </p:sp>
      <p:sp>
        <p:nvSpPr>
          <p:cNvPr id="3" name="Content Placeholder 2"/>
          <p:cNvSpPr>
            <a:spLocks noGrp="1"/>
          </p:cNvSpPr>
          <p:nvPr>
            <p:ph idx="1"/>
          </p:nvPr>
        </p:nvSpPr>
        <p:spPr>
          <a:xfrm>
            <a:off x="581192" y="1367909"/>
            <a:ext cx="11029615" cy="4897409"/>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7605951" y="6387211"/>
            <a:ext cx="2844799" cy="365125"/>
          </a:xfrm>
        </p:spPr>
        <p:txBody>
          <a:bodyPr/>
          <a:lstStyle/>
          <a:p>
            <a:endParaRPr lang="en-US" dirty="0"/>
          </a:p>
        </p:txBody>
      </p:sp>
      <p:sp>
        <p:nvSpPr>
          <p:cNvPr id="5" name="Footer Placeholder 4"/>
          <p:cNvSpPr>
            <a:spLocks noGrp="1"/>
          </p:cNvSpPr>
          <p:nvPr>
            <p:ph type="ftr" sz="quarter" idx="11"/>
          </p:nvPr>
        </p:nvSpPr>
        <p:spPr>
          <a:xfrm>
            <a:off x="581192" y="6382885"/>
            <a:ext cx="6917210" cy="365125"/>
          </a:xfrm>
        </p:spPr>
        <p:txBody>
          <a:bodyPr/>
          <a:lstStyle/>
          <a:p>
            <a:endParaRPr lang="en-US"/>
          </a:p>
        </p:txBody>
      </p:sp>
      <p:sp>
        <p:nvSpPr>
          <p:cNvPr id="6" name="Slide Number Placeholder 5"/>
          <p:cNvSpPr>
            <a:spLocks noGrp="1"/>
          </p:cNvSpPr>
          <p:nvPr>
            <p:ph type="sldNum" sz="quarter" idx="12"/>
          </p:nvPr>
        </p:nvSpPr>
        <p:spPr>
          <a:xfrm>
            <a:off x="10558300" y="6387211"/>
            <a:ext cx="1052508" cy="365125"/>
          </a:xfrm>
        </p:spPr>
        <p:txBody>
          <a:bodyPr/>
          <a:lstStyle/>
          <a:p>
            <a:endParaRPr lang="en-US" dirty="0"/>
          </a:p>
          <a:p>
            <a:endParaRPr lang="en-US" dirty="0"/>
          </a:p>
          <a:p>
            <a:fld id="{3AE9CE0A-D5EE-46AB-A0D2-7A194B3FB90B}" type="slidenum">
              <a:rPr lang="en-US" smtClean="0"/>
              <a:pPr/>
              <a:t>‹#›</a:t>
            </a:fld>
            <a:endParaRPr lang="en-US" dirty="0"/>
          </a:p>
        </p:txBody>
      </p:sp>
    </p:spTree>
    <p:extLst>
      <p:ext uri="{BB962C8B-B14F-4D97-AF65-F5344CB8AC3E}">
        <p14:creationId xmlns:p14="http://schemas.microsoft.com/office/powerpoint/2010/main" val="4172347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182014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
        <p:nvSpPr>
          <p:cNvPr id="9" name="Rectangle 8">
            <a:extLst>
              <a:ext uri="{FF2B5EF4-FFF2-40B4-BE49-F238E27FC236}">
                <a16:creationId xmlns:a16="http://schemas.microsoft.com/office/drawing/2014/main" id="{3A7BA0AA-B53B-4D82-B7DF-6E8F34D31459}"/>
              </a:ext>
            </a:extLst>
          </p:cNvPr>
          <p:cNvSpPr/>
          <p:nvPr userDrawn="1"/>
        </p:nvSpPr>
        <p:spPr>
          <a:xfrm>
            <a:off x="436728" y="641444"/>
            <a:ext cx="11282150" cy="102358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800" b="1" u="sng" dirty="0">
              <a:highlight>
                <a:srgbClr val="FFFF00"/>
              </a:highlight>
            </a:endParaRPr>
          </a:p>
        </p:txBody>
      </p:sp>
    </p:spTree>
    <p:extLst>
      <p:ext uri="{BB962C8B-B14F-4D97-AF65-F5344CB8AC3E}">
        <p14:creationId xmlns:p14="http://schemas.microsoft.com/office/powerpoint/2010/main" val="101876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5"/>
            <a:ext cx="11300036" cy="5821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2" y="661522"/>
            <a:ext cx="11029616" cy="459063"/>
          </a:xfrm>
        </p:spPr>
        <p:txBody>
          <a:bodyPr/>
          <a:lstStyle/>
          <a:p>
            <a:r>
              <a:rPr lang="en-US" dirty="0"/>
              <a:t>Click to edit Master title style</a:t>
            </a:r>
          </a:p>
        </p:txBody>
      </p:sp>
      <p:sp>
        <p:nvSpPr>
          <p:cNvPr id="3" name="Text Placeholder 2"/>
          <p:cNvSpPr>
            <a:spLocks noGrp="1"/>
          </p:cNvSpPr>
          <p:nvPr>
            <p:ph type="body" idx="1"/>
          </p:nvPr>
        </p:nvSpPr>
        <p:spPr>
          <a:xfrm>
            <a:off x="581192" y="1253379"/>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1880144"/>
            <a:ext cx="5393100" cy="4411242"/>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09" y="1229946"/>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1874080"/>
            <a:ext cx="5393100" cy="4417306"/>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7585234" y="6363848"/>
            <a:ext cx="2844799" cy="365125"/>
          </a:xfrm>
        </p:spPr>
        <p:txBody>
          <a:bodyPr/>
          <a:lstStyle/>
          <a:p>
            <a:endParaRPr lang="en-US"/>
          </a:p>
        </p:txBody>
      </p:sp>
      <p:sp>
        <p:nvSpPr>
          <p:cNvPr id="8" name="Footer Placeholder 7"/>
          <p:cNvSpPr>
            <a:spLocks noGrp="1"/>
          </p:cNvSpPr>
          <p:nvPr>
            <p:ph type="ftr" sz="quarter" idx="11"/>
          </p:nvPr>
        </p:nvSpPr>
        <p:spPr>
          <a:xfrm>
            <a:off x="560475" y="6359522"/>
            <a:ext cx="6917210" cy="365125"/>
          </a:xfrm>
        </p:spPr>
        <p:txBody>
          <a:bodyPr/>
          <a:lstStyle/>
          <a:p>
            <a:endParaRPr lang="en-US"/>
          </a:p>
        </p:txBody>
      </p:sp>
      <p:sp>
        <p:nvSpPr>
          <p:cNvPr id="9" name="Slide Number Placeholder 8"/>
          <p:cNvSpPr>
            <a:spLocks noGrp="1"/>
          </p:cNvSpPr>
          <p:nvPr>
            <p:ph type="sldNum" sz="quarter" idx="12"/>
          </p:nvPr>
        </p:nvSpPr>
        <p:spPr>
          <a:xfrm>
            <a:off x="10537583" y="6363848"/>
            <a:ext cx="1052510" cy="365125"/>
          </a:xfrm>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2376210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30530502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4088064237"/>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10" name="Picture 9">
            <a:extLst>
              <a:ext uri="{FF2B5EF4-FFF2-40B4-BE49-F238E27FC236}">
                <a16:creationId xmlns:a16="http://schemas.microsoft.com/office/drawing/2014/main" id="{11A52B02-193E-4FA2-AD1A-74CD937E1B1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7" y="-92766"/>
            <a:ext cx="12189023" cy="6964017"/>
          </a:xfrm>
          <a:prstGeom prst="rect">
            <a:avLst/>
          </a:prstGeom>
        </p:spPr>
      </p:pic>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288661643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E9CE0A-D5EE-46AB-A0D2-7A194B3FB90B}" type="slidenum">
              <a:rPr lang="en-US" smtClean="0"/>
              <a:t>‹#›</a:t>
            </a:fld>
            <a:endParaRPr lang="en-US"/>
          </a:p>
        </p:txBody>
      </p:sp>
      <p:pic>
        <p:nvPicPr>
          <p:cNvPr id="7" name="Picture 6">
            <a:extLst>
              <a:ext uri="{FF2B5EF4-FFF2-40B4-BE49-F238E27FC236}">
                <a16:creationId xmlns:a16="http://schemas.microsoft.com/office/drawing/2014/main" id="{2E6D007A-EACC-471A-B34F-D91942E57B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7" y="14990"/>
            <a:ext cx="12189023" cy="6858000"/>
          </a:xfrm>
          <a:prstGeom prst="rect">
            <a:avLst/>
          </a:prstGeom>
        </p:spPr>
      </p:pic>
      <p:pic>
        <p:nvPicPr>
          <p:cNvPr id="6" name="Picture 5">
            <a:extLst>
              <a:ext uri="{FF2B5EF4-FFF2-40B4-BE49-F238E27FC236}">
                <a16:creationId xmlns:a16="http://schemas.microsoft.com/office/drawing/2014/main" id="{8C16B61E-D082-4A67-8ED4-CCBF9F7C9F5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58299" y="5318400"/>
            <a:ext cx="1772782" cy="1817474"/>
          </a:xfrm>
          <a:prstGeom prst="rect">
            <a:avLst/>
          </a:prstGeom>
        </p:spPr>
      </p:pic>
    </p:spTree>
    <p:extLst>
      <p:ext uri="{BB962C8B-B14F-4D97-AF65-F5344CB8AC3E}">
        <p14:creationId xmlns:p14="http://schemas.microsoft.com/office/powerpoint/2010/main" val="322694632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E9CE0A-D5EE-46AB-A0D2-7A194B3FB90B}" type="slidenum">
              <a:rPr lang="en-US" smtClean="0"/>
              <a:t>‹#›</a:t>
            </a:fld>
            <a:endParaRPr lang="en-US"/>
          </a:p>
        </p:txBody>
      </p:sp>
      <p:pic>
        <p:nvPicPr>
          <p:cNvPr id="9" name="Picture 8">
            <a:extLst>
              <a:ext uri="{FF2B5EF4-FFF2-40B4-BE49-F238E27FC236}">
                <a16:creationId xmlns:a16="http://schemas.microsoft.com/office/drawing/2014/main" id="{AE7D5AB9-A687-4E3C-A321-C01106B2E33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2000" cy="6890518"/>
          </a:xfrm>
          <a:prstGeom prst="rect">
            <a:avLst/>
          </a:prstGeom>
        </p:spPr>
      </p:pic>
    </p:spTree>
    <p:extLst>
      <p:ext uri="{BB962C8B-B14F-4D97-AF65-F5344CB8AC3E}">
        <p14:creationId xmlns:p14="http://schemas.microsoft.com/office/powerpoint/2010/main" val="2357106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427942230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621889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E9CE0A-D5EE-46AB-A0D2-7A194B3FB90B}" type="slidenum">
              <a:rPr lang="en-US" smtClean="0"/>
              <a:t>‹#›</a:t>
            </a:fld>
            <a:endParaRPr lang="en-US"/>
          </a:p>
        </p:txBody>
      </p:sp>
    </p:spTree>
    <p:extLst>
      <p:ext uri="{BB962C8B-B14F-4D97-AF65-F5344CB8AC3E}">
        <p14:creationId xmlns:p14="http://schemas.microsoft.com/office/powerpoint/2010/main" val="1913522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3AE9CE0A-D5EE-46AB-A0D2-7A194B3FB90B}" type="slidenum">
              <a:rPr lang="en-US" smtClean="0"/>
              <a:t>‹#›</a:t>
            </a:fld>
            <a:endParaRPr lang="en-US"/>
          </a:p>
        </p:txBody>
      </p:sp>
    </p:spTree>
    <p:extLst>
      <p:ext uri="{BB962C8B-B14F-4D97-AF65-F5344CB8AC3E}">
        <p14:creationId xmlns:p14="http://schemas.microsoft.com/office/powerpoint/2010/main" val="29098749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Red/Gray 2 Content">
    <p:bg>
      <p:bgPr>
        <a:solidFill>
          <a:srgbClr val="E7E7E5"/>
        </a:solid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805" y="1600200"/>
            <a:ext cx="507959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4" name="Content Placeholder 3"/>
          <p:cNvSpPr>
            <a:spLocks noGrp="1"/>
          </p:cNvSpPr>
          <p:nvPr>
            <p:ph sz="half" idx="2"/>
          </p:nvPr>
        </p:nvSpPr>
        <p:spPr>
          <a:xfrm>
            <a:off x="6197600" y="1600200"/>
            <a:ext cx="5080405" cy="4572000"/>
          </a:xfrm>
        </p:spPr>
        <p:txBody>
          <a:bodyPr>
            <a:normAutofit/>
          </a:bodyPr>
          <a:lstStyle>
            <a:lvl1pPr>
              <a:defRPr sz="1500">
                <a:solidFill>
                  <a:srgbClr val="6C6463"/>
                </a:solidFill>
              </a:defRPr>
            </a:lvl1pPr>
            <a:lvl2pPr>
              <a:defRPr sz="1350">
                <a:solidFill>
                  <a:srgbClr val="6C6463"/>
                </a:solidFill>
              </a:defRPr>
            </a:lvl2pPr>
            <a:lvl3pPr>
              <a:defRPr sz="1200">
                <a:solidFill>
                  <a:srgbClr val="6C6463"/>
                </a:solidFill>
              </a:defRPr>
            </a:lvl3pPr>
            <a:lvl4pPr>
              <a:defRPr sz="1050">
                <a:solidFill>
                  <a:srgbClr val="6C6463"/>
                </a:solidFill>
              </a:defRPr>
            </a:lvl4pPr>
            <a:lvl5pPr>
              <a:defRPr sz="1200">
                <a:solidFill>
                  <a:srgbClr val="6C6463"/>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p:txBody>
      </p:sp>
      <p:sp>
        <p:nvSpPr>
          <p:cNvPr id="5" name="Date Placeholder 4"/>
          <p:cNvSpPr>
            <a:spLocks noGrp="1"/>
          </p:cNvSpPr>
          <p:nvPr>
            <p:ph type="dt" sz="half" idx="10"/>
          </p:nvPr>
        </p:nvSpPr>
        <p:spPr>
          <a:xfrm>
            <a:off x="203200" y="6541622"/>
            <a:ext cx="2844800" cy="161583"/>
          </a:xfrm>
          <a:prstGeom prst="rect">
            <a:avLst/>
          </a:prstGeom>
        </p:spPr>
        <p:txBody>
          <a:bodyPr/>
          <a:lstStyle>
            <a:lvl1pPr>
              <a:defRPr>
                <a:solidFill>
                  <a:srgbClr val="6C6463"/>
                </a:solidFill>
              </a:defRPr>
            </a:lvl1pPr>
          </a:lstStyle>
          <a:p>
            <a:pPr defTabSz="342900"/>
            <a:fld id="{182EE30E-B8E1-4C69-AF14-32397C712C99}" type="datetime1">
              <a:rPr lang="en-US" smtClean="0"/>
              <a:pPr defTabSz="342900"/>
              <a:t>2/2/2026</a:t>
            </a:fld>
            <a:endParaRPr lang="en-US"/>
          </a:p>
        </p:txBody>
      </p:sp>
      <p:sp>
        <p:nvSpPr>
          <p:cNvPr id="6" name="Footer Placeholder 5"/>
          <p:cNvSpPr>
            <a:spLocks noGrp="1"/>
          </p:cNvSpPr>
          <p:nvPr>
            <p:ph type="ftr" sz="quarter" idx="11"/>
          </p:nvPr>
        </p:nvSpPr>
        <p:spPr/>
        <p:txBody>
          <a:bodyPr/>
          <a:lstStyle>
            <a:lvl1pPr>
              <a:defRPr>
                <a:solidFill>
                  <a:srgbClr val="6C6463"/>
                </a:solidFill>
              </a:defRPr>
            </a:lvl1pPr>
          </a:lstStyle>
          <a:p>
            <a:pPr defTabSz="342900"/>
            <a:r>
              <a:rPr lang="en-US"/>
              <a:t>TRAINING ON OTA INTEGRATION AND DIGITAL MARKETING FOR TOURISM AND HOSPITALITY ENTERPRISES</a:t>
            </a:r>
            <a:endParaRPr lang="en-US" dirty="0"/>
          </a:p>
        </p:txBody>
      </p:sp>
      <p:sp>
        <p:nvSpPr>
          <p:cNvPr id="7" name="Slide Number Placeholder 6"/>
          <p:cNvSpPr>
            <a:spLocks noGrp="1"/>
          </p:cNvSpPr>
          <p:nvPr>
            <p:ph type="sldNum" sz="quarter" idx="12"/>
          </p:nvPr>
        </p:nvSpPr>
        <p:spPr/>
        <p:txBody>
          <a:bodyPr/>
          <a:lstStyle>
            <a:lvl1pPr>
              <a:defRPr>
                <a:solidFill>
                  <a:srgbClr val="6C6463"/>
                </a:solidFill>
              </a:defRPr>
            </a:lvl1pPr>
          </a:lstStyle>
          <a:p>
            <a:pPr defTabSz="342900"/>
            <a:fld id="{42782948-4DBE-204D-AB9E-B65E067054AE}" type="slidenum">
              <a:rPr lang="en-US" smtClean="0"/>
              <a:pPr defTabSz="342900"/>
              <a:t>‹#›</a:t>
            </a:fld>
            <a:endParaRPr lang="en-US"/>
          </a:p>
        </p:txBody>
      </p:sp>
      <p:sp>
        <p:nvSpPr>
          <p:cNvPr id="10" name="Title 1"/>
          <p:cNvSpPr>
            <a:spLocks noGrp="1"/>
          </p:cNvSpPr>
          <p:nvPr>
            <p:ph type="title" hasCustomPrompt="1"/>
          </p:nvPr>
        </p:nvSpPr>
        <p:spPr>
          <a:xfrm>
            <a:off x="914805" y="848380"/>
            <a:ext cx="10363200" cy="523220"/>
          </a:xfrm>
        </p:spPr>
        <p:txBody>
          <a:bodyPr anchor="b" anchorCtr="0">
            <a:spAutoFit/>
          </a:bodyPr>
          <a:lstStyle>
            <a:lvl1pPr>
              <a:defRPr>
                <a:solidFill>
                  <a:srgbClr val="012F49"/>
                </a:solidFill>
              </a:defRPr>
            </a:lvl1pPr>
          </a:lstStyle>
          <a:p>
            <a:r>
              <a:rPr lang="en-US" dirty="0"/>
              <a:t>CLICK TO EDIT MASTER TITLE STYLE</a:t>
            </a:r>
          </a:p>
        </p:txBody>
      </p:sp>
    </p:spTree>
    <p:extLst>
      <p:ext uri="{BB962C8B-B14F-4D97-AF65-F5344CB8AC3E}">
        <p14:creationId xmlns:p14="http://schemas.microsoft.com/office/powerpoint/2010/main" val="2030522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3AE9CE0A-D5EE-46AB-A0D2-7A194B3FB90B}"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6163349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4664" r:id="rId8"/>
    <p:sldLayoutId id="2147484665" r:id="rId9"/>
    <p:sldLayoutId id="2147484666" r:id="rId10"/>
    <p:sldLayoutId id="2147483698" r:id="rId11"/>
    <p:sldLayoutId id="2147483699" r:id="rId12"/>
    <p:sldLayoutId id="2147483700" r:id="rId13"/>
    <p:sldLayoutId id="2147483701" r:id="rId14"/>
    <p:sldLayoutId id="2147484667" r:id="rId15"/>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9.sv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chart" Target="../charts/chart3.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chart" Target="../charts/chart13.xml"/></Relationships>
</file>

<file path=ppt/slides/_rels/slide1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chart" Target="../charts/chart15.xml"/></Relationships>
</file>

<file path=ppt/slides/_rels/slide1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chart" Target="../charts/chart18.xml"/><Relationship Id="rId4" Type="http://schemas.openxmlformats.org/officeDocument/2006/relationships/chart" Target="../charts/chart17.xml"/></Relationships>
</file>

<file path=ppt/slides/_rels/slide1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chart" Target="../charts/chart21.xml"/></Relationships>
</file>

<file path=ppt/slides/_rels/slide2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3">
            <a:extLst>
              <a:ext uri="{FF2B5EF4-FFF2-40B4-BE49-F238E27FC236}">
                <a16:creationId xmlns:a16="http://schemas.microsoft.com/office/drawing/2014/main" id="{13D4496E-B079-CFFA-0561-BE32CD705FA2}"/>
              </a:ext>
            </a:extLst>
          </p:cNvPr>
          <p:cNvSpPr txBox="1">
            <a:spLocks/>
          </p:cNvSpPr>
          <p:nvPr/>
        </p:nvSpPr>
        <p:spPr>
          <a:xfrm>
            <a:off x="2143143" y="2134453"/>
            <a:ext cx="9011092" cy="3479651"/>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000" b="1" dirty="0">
                <a:solidFill>
                  <a:srgbClr val="F15A23"/>
                </a:solidFill>
                <a:latin typeface="+mn-lt"/>
                <a:ea typeface="Cambria" panose="02040503050406030204" pitchFamily="18" charset="0"/>
                <a:cs typeface="Calibri" panose="020F0502020204030204" pitchFamily="34" charset="0"/>
              </a:rPr>
              <a:t>Physical Bank visits </a:t>
            </a:r>
          </a:p>
          <a:p>
            <a:pPr algn="ctr"/>
            <a:r>
              <a:rPr lang="en-US" sz="4000" b="1" dirty="0">
                <a:solidFill>
                  <a:srgbClr val="F15A23"/>
                </a:solidFill>
                <a:latin typeface="+mn-lt"/>
                <a:ea typeface="Cambria" panose="02040503050406030204" pitchFamily="18" charset="0"/>
                <a:cs typeface="Calibri" panose="020F0502020204030204" pitchFamily="34" charset="0"/>
              </a:rPr>
              <a:t>And</a:t>
            </a:r>
          </a:p>
          <a:p>
            <a:pPr algn="ctr"/>
            <a:r>
              <a:rPr lang="en-US" sz="4000" b="1" dirty="0">
                <a:solidFill>
                  <a:srgbClr val="F15A23"/>
                </a:solidFill>
                <a:latin typeface="+mn-lt"/>
                <a:ea typeface="Cambria" panose="02040503050406030204" pitchFamily="18" charset="0"/>
                <a:cs typeface="Calibri" panose="020F0502020204030204" pitchFamily="34" charset="0"/>
              </a:rPr>
              <a:t> digital banking adoption among </a:t>
            </a:r>
          </a:p>
          <a:p>
            <a:pPr algn="ctr"/>
            <a:r>
              <a:rPr lang="en-US" sz="4000" b="1" dirty="0">
                <a:solidFill>
                  <a:srgbClr val="F15A23"/>
                </a:solidFill>
                <a:latin typeface="+mn-lt"/>
                <a:ea typeface="Cambria" panose="02040503050406030204" pitchFamily="18" charset="0"/>
                <a:cs typeface="Calibri" panose="020F0502020204030204" pitchFamily="34" charset="0"/>
              </a:rPr>
              <a:t>gen-z users</a:t>
            </a:r>
            <a:endParaRPr lang="en-US" sz="4400" b="1" dirty="0">
              <a:solidFill>
                <a:srgbClr val="F15A23"/>
              </a:solidFill>
              <a:latin typeface="+mn-lt"/>
              <a:ea typeface="Cambria" panose="02040503050406030204" pitchFamily="18" charset="0"/>
              <a:cs typeface="Calibri" panose="020F0502020204030204" pitchFamily="34" charset="0"/>
            </a:endParaRPr>
          </a:p>
        </p:txBody>
      </p:sp>
      <p:sp>
        <p:nvSpPr>
          <p:cNvPr id="3" name="Title 13">
            <a:extLst>
              <a:ext uri="{FF2B5EF4-FFF2-40B4-BE49-F238E27FC236}">
                <a16:creationId xmlns:a16="http://schemas.microsoft.com/office/drawing/2014/main" id="{9FB83F61-D481-DC44-73D6-E9963D9D393B}"/>
              </a:ext>
            </a:extLst>
          </p:cNvPr>
          <p:cNvSpPr txBox="1">
            <a:spLocks/>
          </p:cNvSpPr>
          <p:nvPr/>
        </p:nvSpPr>
        <p:spPr>
          <a:xfrm>
            <a:off x="2143143" y="6200775"/>
            <a:ext cx="9011092" cy="657225"/>
          </a:xfrm>
          <a:prstGeom prst="rect">
            <a:avLst/>
          </a:prstGeom>
        </p:spPr>
        <p:txBody>
          <a:bodyPr>
            <a:noAutofit/>
          </a:bodyPr>
          <a:lst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23984" lvl="1" indent="0" algn="ctr">
              <a:buNone/>
            </a:pPr>
            <a:r>
              <a:rPr lang="en-GB" sz="2800" b="1" i="1" dirty="0">
                <a:solidFill>
                  <a:schemeClr val="accent6">
                    <a:lumMod val="10000"/>
                  </a:schemeClr>
                </a:solidFill>
                <a:latin typeface="Calibri" panose="020F0502020204030204" pitchFamily="34" charset="0"/>
                <a:cs typeface="Calibri" panose="020F0502020204030204" pitchFamily="34" charset="0"/>
              </a:rPr>
              <a:t>January, 2026</a:t>
            </a:r>
          </a:p>
        </p:txBody>
      </p:sp>
      <p:pic>
        <p:nvPicPr>
          <p:cNvPr id="4" name="Picture 3">
            <a:extLst>
              <a:ext uri="{FF2B5EF4-FFF2-40B4-BE49-F238E27FC236}">
                <a16:creationId xmlns:a16="http://schemas.microsoft.com/office/drawing/2014/main" id="{A9366566-B523-88BE-613A-2BE1FC90972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34860" y="164532"/>
            <a:ext cx="6122236" cy="1707131"/>
          </a:xfrm>
          <a:prstGeom prst="rect">
            <a:avLst/>
          </a:prstGeom>
        </p:spPr>
      </p:pic>
    </p:spTree>
    <p:extLst>
      <p:ext uri="{BB962C8B-B14F-4D97-AF65-F5344CB8AC3E}">
        <p14:creationId xmlns:p14="http://schemas.microsoft.com/office/powerpoint/2010/main" val="1099439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581193" y="729658"/>
            <a:ext cx="11029616" cy="730631"/>
          </a:xfrm>
        </p:spPr>
        <p:txBody>
          <a:bodyPr/>
          <a:lstStyle/>
          <a:p>
            <a:r>
              <a:rPr lang="en-US" b="1" u="sng" dirty="0"/>
              <a:t>Research OBJECTIVES</a:t>
            </a:r>
            <a:endParaRPr lang="en-GB" b="1" u="sng" dirty="0"/>
          </a:p>
        </p:txBody>
      </p:sp>
      <p:grpSp>
        <p:nvGrpSpPr>
          <p:cNvPr id="32" name="Group 31">
            <a:extLst>
              <a:ext uri="{FF2B5EF4-FFF2-40B4-BE49-F238E27FC236}">
                <a16:creationId xmlns:a16="http://schemas.microsoft.com/office/drawing/2014/main" id="{2BFE5263-9538-4C24-9383-8BC5AAB35CCE}"/>
              </a:ext>
            </a:extLst>
          </p:cNvPr>
          <p:cNvGrpSpPr/>
          <p:nvPr/>
        </p:nvGrpSpPr>
        <p:grpSpPr>
          <a:xfrm>
            <a:off x="465805" y="2794463"/>
            <a:ext cx="11272537" cy="608619"/>
            <a:chOff x="725858" y="3908936"/>
            <a:chExt cx="10740281" cy="1443038"/>
          </a:xfrm>
        </p:grpSpPr>
        <p:sp>
          <p:nvSpPr>
            <p:cNvPr id="33" name="Google Shape;189;p20">
              <a:extLst>
                <a:ext uri="{FF2B5EF4-FFF2-40B4-BE49-F238E27FC236}">
                  <a16:creationId xmlns:a16="http://schemas.microsoft.com/office/drawing/2014/main" id="{4A529A47-4CB2-4E0D-9889-B508DEBFA418}"/>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4" name="Google Shape;190;p20">
              <a:extLst>
                <a:ext uri="{FF2B5EF4-FFF2-40B4-BE49-F238E27FC236}">
                  <a16:creationId xmlns:a16="http://schemas.microsoft.com/office/drawing/2014/main" id="{938BFD59-5B08-4649-B4BF-6B315170A1A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35" name="Freeform: Shape 34">
              <a:extLst>
                <a:ext uri="{FF2B5EF4-FFF2-40B4-BE49-F238E27FC236}">
                  <a16:creationId xmlns:a16="http://schemas.microsoft.com/office/drawing/2014/main" id="{C849FD0B-BBDC-4556-9390-CACB8CE62F83}"/>
                </a:ext>
              </a:extLst>
            </p:cNvPr>
            <p:cNvSpPr>
              <a:spLocks/>
            </p:cNvSpPr>
            <p:nvPr/>
          </p:nvSpPr>
          <p:spPr bwMode="auto">
            <a:xfrm>
              <a:off x="1263887" y="4120633"/>
              <a:ext cx="1241916"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37" name="TextBox 36">
            <a:extLst>
              <a:ext uri="{FF2B5EF4-FFF2-40B4-BE49-F238E27FC236}">
                <a16:creationId xmlns:a16="http://schemas.microsoft.com/office/drawing/2014/main" id="{DE7D4EB1-B6DE-4795-85AD-8A5C39E0CED2}"/>
              </a:ext>
            </a:extLst>
          </p:cNvPr>
          <p:cNvSpPr txBox="1"/>
          <p:nvPr/>
        </p:nvSpPr>
        <p:spPr>
          <a:xfrm>
            <a:off x="3332705" y="2929744"/>
            <a:ext cx="8382564" cy="313932"/>
          </a:xfrm>
          <a:prstGeom prst="rect">
            <a:avLst/>
          </a:prstGeom>
          <a:noFill/>
        </p:spPr>
        <p:txBody>
          <a:bodyPr wrap="square">
            <a:spAutoFit/>
          </a:bodyPr>
          <a:lstStyle/>
          <a:p>
            <a:pPr lvl="0" defTabSz="711200">
              <a:lnSpc>
                <a:spcPct val="90000"/>
              </a:lnSpc>
              <a:spcBef>
                <a:spcPct val="0"/>
              </a:spcBef>
              <a:spcAft>
                <a:spcPct val="35000"/>
              </a:spcAft>
            </a:pPr>
            <a:r>
              <a:rPr lang="en-US" sz="1600" dirty="0">
                <a:solidFill>
                  <a:schemeClr val="accent1"/>
                </a:solidFill>
              </a:rPr>
              <a:t>To assess the adoption and usage of mobile banking applications.</a:t>
            </a:r>
          </a:p>
        </p:txBody>
      </p:sp>
      <p:grpSp>
        <p:nvGrpSpPr>
          <p:cNvPr id="38" name="Group 37">
            <a:extLst>
              <a:ext uri="{FF2B5EF4-FFF2-40B4-BE49-F238E27FC236}">
                <a16:creationId xmlns:a16="http://schemas.microsoft.com/office/drawing/2014/main" id="{DD0E2F7E-A233-49B3-812A-776808777B34}"/>
              </a:ext>
            </a:extLst>
          </p:cNvPr>
          <p:cNvGrpSpPr/>
          <p:nvPr/>
        </p:nvGrpSpPr>
        <p:grpSpPr>
          <a:xfrm>
            <a:off x="456642" y="3467878"/>
            <a:ext cx="11281699" cy="692760"/>
            <a:chOff x="725858" y="3908936"/>
            <a:chExt cx="10740281" cy="1443038"/>
          </a:xfrm>
        </p:grpSpPr>
        <p:sp>
          <p:nvSpPr>
            <p:cNvPr id="39" name="Google Shape;189;p20">
              <a:extLst>
                <a:ext uri="{FF2B5EF4-FFF2-40B4-BE49-F238E27FC236}">
                  <a16:creationId xmlns:a16="http://schemas.microsoft.com/office/drawing/2014/main" id="{C621304B-66B8-4F22-A405-73867F08B12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0" name="Google Shape;190;p20">
              <a:extLst>
                <a:ext uri="{FF2B5EF4-FFF2-40B4-BE49-F238E27FC236}">
                  <a16:creationId xmlns:a16="http://schemas.microsoft.com/office/drawing/2014/main" id="{30B03EAD-EE0A-4FDA-9836-DC34866E3903}"/>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1" name="Freeform: Shape 40">
              <a:extLst>
                <a:ext uri="{FF2B5EF4-FFF2-40B4-BE49-F238E27FC236}">
                  <a16:creationId xmlns:a16="http://schemas.microsoft.com/office/drawing/2014/main" id="{CC6D2560-5DFB-4BC1-9DC6-F93BC75CEEDC}"/>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43" name="TextBox 42">
            <a:extLst>
              <a:ext uri="{FF2B5EF4-FFF2-40B4-BE49-F238E27FC236}">
                <a16:creationId xmlns:a16="http://schemas.microsoft.com/office/drawing/2014/main" id="{D77A5E80-E7DB-4459-A9C9-BEF7AB5EAF90}"/>
              </a:ext>
            </a:extLst>
          </p:cNvPr>
          <p:cNvSpPr txBox="1"/>
          <p:nvPr/>
        </p:nvSpPr>
        <p:spPr>
          <a:xfrm>
            <a:off x="3330034" y="3644097"/>
            <a:ext cx="8241469" cy="313932"/>
          </a:xfrm>
          <a:prstGeom prst="rect">
            <a:avLst/>
          </a:prstGeom>
          <a:noFill/>
        </p:spPr>
        <p:txBody>
          <a:bodyPr wrap="square">
            <a:spAutoFit/>
          </a:bodyPr>
          <a:lstStyle/>
          <a:p>
            <a:pPr lvl="0" defTabSz="711200">
              <a:lnSpc>
                <a:spcPct val="90000"/>
              </a:lnSpc>
              <a:spcBef>
                <a:spcPct val="0"/>
              </a:spcBef>
              <a:spcAft>
                <a:spcPct val="35000"/>
              </a:spcAft>
            </a:pPr>
            <a:r>
              <a:rPr lang="en-US" sz="1600" dirty="0">
                <a:solidFill>
                  <a:schemeClr val="accent1"/>
                </a:solidFill>
              </a:rPr>
              <a:t>To examine the effect of digital banking on physical bank visit behavior.</a:t>
            </a:r>
          </a:p>
        </p:txBody>
      </p:sp>
      <p:grpSp>
        <p:nvGrpSpPr>
          <p:cNvPr id="44" name="Group 43">
            <a:extLst>
              <a:ext uri="{FF2B5EF4-FFF2-40B4-BE49-F238E27FC236}">
                <a16:creationId xmlns:a16="http://schemas.microsoft.com/office/drawing/2014/main" id="{A092ACA6-05D1-45C2-9FDB-DC21D21B2DF5}"/>
              </a:ext>
            </a:extLst>
          </p:cNvPr>
          <p:cNvGrpSpPr/>
          <p:nvPr/>
        </p:nvGrpSpPr>
        <p:grpSpPr>
          <a:xfrm>
            <a:off x="484631" y="4197656"/>
            <a:ext cx="11230638" cy="634413"/>
            <a:chOff x="725858" y="3908936"/>
            <a:chExt cx="10740281" cy="1443038"/>
          </a:xfrm>
        </p:grpSpPr>
        <p:sp>
          <p:nvSpPr>
            <p:cNvPr id="45" name="Google Shape;189;p20">
              <a:extLst>
                <a:ext uri="{FF2B5EF4-FFF2-40B4-BE49-F238E27FC236}">
                  <a16:creationId xmlns:a16="http://schemas.microsoft.com/office/drawing/2014/main" id="{28CF5C44-59F2-4349-A1DC-F3669D83BAF6}"/>
                </a:ext>
              </a:extLst>
            </p:cNvPr>
            <p:cNvSpPr/>
            <p:nvPr/>
          </p:nvSpPr>
          <p:spPr>
            <a:xfrm>
              <a:off x="725858" y="3908936"/>
              <a:ext cx="10740281" cy="1431465"/>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6" name="Google Shape;190;p20">
              <a:extLst>
                <a:ext uri="{FF2B5EF4-FFF2-40B4-BE49-F238E27FC236}">
                  <a16:creationId xmlns:a16="http://schemas.microsoft.com/office/drawing/2014/main" id="{BFCED6C1-E586-4039-B4DC-18A59395F7CF}"/>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47" name="Freeform: Shape 46">
              <a:extLst>
                <a:ext uri="{FF2B5EF4-FFF2-40B4-BE49-F238E27FC236}">
                  <a16:creationId xmlns:a16="http://schemas.microsoft.com/office/drawing/2014/main" id="{FF313794-26D4-4C36-8BE0-E35333DD16E9}"/>
                </a:ext>
              </a:extLst>
            </p:cNvPr>
            <p:cNvSpPr>
              <a:spLocks/>
            </p:cNvSpPr>
            <p:nvPr/>
          </p:nvSpPr>
          <p:spPr bwMode="auto">
            <a:xfrm>
              <a:off x="1262072" y="4120633"/>
              <a:ext cx="1237728"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49" name="TextBox 48">
            <a:extLst>
              <a:ext uri="{FF2B5EF4-FFF2-40B4-BE49-F238E27FC236}">
                <a16:creationId xmlns:a16="http://schemas.microsoft.com/office/drawing/2014/main" id="{E3C5FB9A-5460-497E-910E-AEDFFC4F1518}"/>
              </a:ext>
            </a:extLst>
          </p:cNvPr>
          <p:cNvSpPr txBox="1"/>
          <p:nvPr/>
        </p:nvSpPr>
        <p:spPr>
          <a:xfrm>
            <a:off x="3370655" y="4344136"/>
            <a:ext cx="8200848" cy="313932"/>
          </a:xfrm>
          <a:prstGeom prst="rect">
            <a:avLst/>
          </a:prstGeom>
          <a:noFill/>
        </p:spPr>
        <p:txBody>
          <a:bodyPr wrap="square">
            <a:spAutoFit/>
          </a:bodyPr>
          <a:lstStyle/>
          <a:p>
            <a:pPr lvl="0" defTabSz="711200">
              <a:lnSpc>
                <a:spcPct val="90000"/>
              </a:lnSpc>
              <a:spcBef>
                <a:spcPct val="0"/>
              </a:spcBef>
              <a:spcAft>
                <a:spcPct val="35000"/>
              </a:spcAft>
            </a:pPr>
            <a:r>
              <a:rPr lang="en-US" sz="1600" dirty="0">
                <a:solidFill>
                  <a:schemeClr val="accent1"/>
                </a:solidFill>
              </a:rPr>
              <a:t>To evaluate customer satisfaction and security perception towards mobile banking services.</a:t>
            </a:r>
          </a:p>
        </p:txBody>
      </p:sp>
      <p:sp>
        <p:nvSpPr>
          <p:cNvPr id="10" name="TextBox 9">
            <a:extLst>
              <a:ext uri="{FF2B5EF4-FFF2-40B4-BE49-F238E27FC236}">
                <a16:creationId xmlns:a16="http://schemas.microsoft.com/office/drawing/2014/main" id="{73EC2F0C-5EB7-4912-B612-714E83C97618}"/>
              </a:ext>
            </a:extLst>
          </p:cNvPr>
          <p:cNvSpPr txBox="1"/>
          <p:nvPr/>
        </p:nvSpPr>
        <p:spPr>
          <a:xfrm flipH="1">
            <a:off x="1426813" y="1761440"/>
            <a:ext cx="719701"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sp>
        <p:nvSpPr>
          <p:cNvPr id="50" name="TextBox 49">
            <a:extLst>
              <a:ext uri="{FF2B5EF4-FFF2-40B4-BE49-F238E27FC236}">
                <a16:creationId xmlns:a16="http://schemas.microsoft.com/office/drawing/2014/main" id="{063B3FC7-5619-4422-9D08-78760BBBAC96}"/>
              </a:ext>
            </a:extLst>
          </p:cNvPr>
          <p:cNvSpPr txBox="1"/>
          <p:nvPr/>
        </p:nvSpPr>
        <p:spPr>
          <a:xfrm flipH="1">
            <a:off x="1379391" y="2398148"/>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1" name="TextBox 50">
            <a:extLst>
              <a:ext uri="{FF2B5EF4-FFF2-40B4-BE49-F238E27FC236}">
                <a16:creationId xmlns:a16="http://schemas.microsoft.com/office/drawing/2014/main" id="{B17D5B06-D0B4-4CB7-96D9-884B6A9671E6}"/>
              </a:ext>
            </a:extLst>
          </p:cNvPr>
          <p:cNvSpPr txBox="1"/>
          <p:nvPr/>
        </p:nvSpPr>
        <p:spPr>
          <a:xfrm flipH="1">
            <a:off x="1379388" y="2887672"/>
            <a:ext cx="814547" cy="523220"/>
          </a:xfrm>
          <a:prstGeom prst="rect">
            <a:avLst/>
          </a:prstGeom>
          <a:noFill/>
        </p:spPr>
        <p:txBody>
          <a:bodyPr wrap="square" rtlCol="0">
            <a:spAutoFit/>
          </a:bodyPr>
          <a:lstStyle/>
          <a:p>
            <a:pPr algn="ctr"/>
            <a:r>
              <a:rPr lang="en-GB" sz="2800" b="1" dirty="0">
                <a:solidFill>
                  <a:schemeClr val="bg1"/>
                </a:solidFill>
              </a:rPr>
              <a:t>2</a:t>
            </a:r>
            <a:endParaRPr lang="en-US" sz="2800" b="1" dirty="0">
              <a:solidFill>
                <a:schemeClr val="bg1"/>
              </a:solidFill>
            </a:endParaRPr>
          </a:p>
        </p:txBody>
      </p:sp>
      <p:sp>
        <p:nvSpPr>
          <p:cNvPr id="52" name="TextBox 51">
            <a:extLst>
              <a:ext uri="{FF2B5EF4-FFF2-40B4-BE49-F238E27FC236}">
                <a16:creationId xmlns:a16="http://schemas.microsoft.com/office/drawing/2014/main" id="{39D53701-7948-4DFB-9BA9-33447AB0034F}"/>
              </a:ext>
            </a:extLst>
          </p:cNvPr>
          <p:cNvSpPr txBox="1"/>
          <p:nvPr/>
        </p:nvSpPr>
        <p:spPr>
          <a:xfrm flipH="1">
            <a:off x="1380329" y="3526665"/>
            <a:ext cx="814547" cy="523220"/>
          </a:xfrm>
          <a:prstGeom prst="rect">
            <a:avLst/>
          </a:prstGeom>
          <a:noFill/>
        </p:spPr>
        <p:txBody>
          <a:bodyPr wrap="square" rtlCol="0">
            <a:spAutoFit/>
          </a:bodyPr>
          <a:lstStyle/>
          <a:p>
            <a:pPr algn="ctr"/>
            <a:r>
              <a:rPr lang="en-GB" sz="2800" b="1" dirty="0">
                <a:solidFill>
                  <a:schemeClr val="bg1"/>
                </a:solidFill>
              </a:rPr>
              <a:t>3</a:t>
            </a:r>
            <a:endParaRPr lang="en-US" sz="2800" b="1" dirty="0">
              <a:solidFill>
                <a:schemeClr val="bg1"/>
              </a:solidFill>
            </a:endParaRPr>
          </a:p>
        </p:txBody>
      </p:sp>
      <p:sp>
        <p:nvSpPr>
          <p:cNvPr id="53" name="TextBox 52">
            <a:extLst>
              <a:ext uri="{FF2B5EF4-FFF2-40B4-BE49-F238E27FC236}">
                <a16:creationId xmlns:a16="http://schemas.microsoft.com/office/drawing/2014/main" id="{66B43602-D297-4CA7-964F-2F9D4808C2D5}"/>
              </a:ext>
            </a:extLst>
          </p:cNvPr>
          <p:cNvSpPr txBox="1"/>
          <p:nvPr/>
        </p:nvSpPr>
        <p:spPr>
          <a:xfrm flipH="1">
            <a:off x="1379388" y="4320459"/>
            <a:ext cx="814547" cy="523220"/>
          </a:xfrm>
          <a:prstGeom prst="rect">
            <a:avLst/>
          </a:prstGeom>
          <a:noFill/>
        </p:spPr>
        <p:txBody>
          <a:bodyPr wrap="square" rtlCol="0">
            <a:spAutoFit/>
          </a:bodyPr>
          <a:lstStyle/>
          <a:p>
            <a:pPr algn="ctr"/>
            <a:r>
              <a:rPr lang="en-GB" sz="2800" b="1" dirty="0">
                <a:solidFill>
                  <a:schemeClr val="bg1"/>
                </a:solidFill>
              </a:rPr>
              <a:t>4</a:t>
            </a:r>
            <a:endParaRPr lang="en-US" sz="2800" b="1" dirty="0">
              <a:solidFill>
                <a:schemeClr val="bg1"/>
              </a:solidFill>
            </a:endParaRPr>
          </a:p>
        </p:txBody>
      </p:sp>
      <p:grpSp>
        <p:nvGrpSpPr>
          <p:cNvPr id="42" name="Group 41">
            <a:extLst>
              <a:ext uri="{FF2B5EF4-FFF2-40B4-BE49-F238E27FC236}">
                <a16:creationId xmlns:a16="http://schemas.microsoft.com/office/drawing/2014/main" id="{318EFDD3-6663-4B39-B0C7-EC54C56AA93A}"/>
              </a:ext>
            </a:extLst>
          </p:cNvPr>
          <p:cNvGrpSpPr/>
          <p:nvPr/>
        </p:nvGrpSpPr>
        <p:grpSpPr>
          <a:xfrm>
            <a:off x="503452" y="4871355"/>
            <a:ext cx="11234889" cy="727891"/>
            <a:chOff x="725858" y="3908936"/>
            <a:chExt cx="10740281" cy="1443038"/>
          </a:xfrm>
        </p:grpSpPr>
        <p:sp>
          <p:nvSpPr>
            <p:cNvPr id="48" name="Google Shape;189;p20">
              <a:extLst>
                <a:ext uri="{FF2B5EF4-FFF2-40B4-BE49-F238E27FC236}">
                  <a16:creationId xmlns:a16="http://schemas.microsoft.com/office/drawing/2014/main" id="{1076B9E4-0A1D-4F1C-AA51-7C93856A9350}"/>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4" name="Google Shape;190;p20">
              <a:extLst>
                <a:ext uri="{FF2B5EF4-FFF2-40B4-BE49-F238E27FC236}">
                  <a16:creationId xmlns:a16="http://schemas.microsoft.com/office/drawing/2014/main" id="{34973E5D-1190-49C6-A833-302F57610A80}"/>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55" name="Freeform: Shape 54">
              <a:extLst>
                <a:ext uri="{FF2B5EF4-FFF2-40B4-BE49-F238E27FC236}">
                  <a16:creationId xmlns:a16="http://schemas.microsoft.com/office/drawing/2014/main" id="{20BCBE98-4D63-4185-AC3E-4A71D3FADCAD}"/>
                </a:ext>
              </a:extLst>
            </p:cNvPr>
            <p:cNvSpPr>
              <a:spLocks/>
            </p:cNvSpPr>
            <p:nvPr/>
          </p:nvSpPr>
          <p:spPr bwMode="auto">
            <a:xfrm>
              <a:off x="1262072" y="4120633"/>
              <a:ext cx="1237728" cy="1173736"/>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800" b="1" i="0" u="none" strike="noStrike" kern="1200" cap="none" spc="0" normalizeH="0" baseline="0" noProof="0" dirty="0">
                  <a:ln>
                    <a:noFill/>
                  </a:ln>
                  <a:solidFill>
                    <a:schemeClr val="bg1"/>
                  </a:solidFill>
                  <a:effectLst/>
                  <a:uLnTx/>
                  <a:uFillTx/>
                  <a:latin typeface="+mj-lt"/>
                  <a:ea typeface="+mn-ea"/>
                  <a:cs typeface="+mn-cs"/>
                </a:rPr>
                <a:t>  5</a:t>
              </a:r>
              <a:endParaRPr kumimoji="0" lang="en-US" sz="2800" b="1" i="0" u="none" strike="noStrike" kern="1200" cap="none" spc="0" normalizeH="0" baseline="0" noProof="0" dirty="0">
                <a:ln>
                  <a:noFill/>
                </a:ln>
                <a:solidFill>
                  <a:schemeClr val="bg1"/>
                </a:solidFill>
                <a:effectLst/>
                <a:uLnTx/>
                <a:uFillTx/>
                <a:latin typeface="+mj-lt"/>
                <a:ea typeface="+mn-ea"/>
                <a:cs typeface="+mn-cs"/>
              </a:endParaRPr>
            </a:p>
          </p:txBody>
        </p:sp>
      </p:grpSp>
      <p:sp>
        <p:nvSpPr>
          <p:cNvPr id="56" name="TextBox 55">
            <a:extLst>
              <a:ext uri="{FF2B5EF4-FFF2-40B4-BE49-F238E27FC236}">
                <a16:creationId xmlns:a16="http://schemas.microsoft.com/office/drawing/2014/main" id="{5127E8CF-2FF9-4D35-B170-181794A7BB36}"/>
              </a:ext>
            </a:extLst>
          </p:cNvPr>
          <p:cNvSpPr txBox="1"/>
          <p:nvPr/>
        </p:nvSpPr>
        <p:spPr>
          <a:xfrm>
            <a:off x="3383523" y="5075415"/>
            <a:ext cx="7522108" cy="313932"/>
          </a:xfrm>
          <a:prstGeom prst="rect">
            <a:avLst/>
          </a:prstGeom>
          <a:noFill/>
        </p:spPr>
        <p:txBody>
          <a:bodyPr wrap="square">
            <a:spAutoFit/>
          </a:bodyPr>
          <a:lstStyle/>
          <a:p>
            <a:pPr defTabSz="711200">
              <a:lnSpc>
                <a:spcPct val="90000"/>
              </a:lnSpc>
              <a:spcBef>
                <a:spcPct val="0"/>
              </a:spcBef>
              <a:spcAft>
                <a:spcPct val="35000"/>
              </a:spcAft>
            </a:pPr>
            <a:r>
              <a:rPr lang="en-US" sz="1600" dirty="0">
                <a:solidFill>
                  <a:schemeClr val="accent1"/>
                </a:solidFill>
              </a:rPr>
              <a:t>To identify customer expectations for improvement in mobile banking applications.</a:t>
            </a:r>
          </a:p>
        </p:txBody>
      </p:sp>
      <p:grpSp>
        <p:nvGrpSpPr>
          <p:cNvPr id="61" name="Group 60">
            <a:extLst>
              <a:ext uri="{FF2B5EF4-FFF2-40B4-BE49-F238E27FC236}">
                <a16:creationId xmlns:a16="http://schemas.microsoft.com/office/drawing/2014/main" id="{87275506-3884-4081-A845-1B524AF0BD13}"/>
              </a:ext>
            </a:extLst>
          </p:cNvPr>
          <p:cNvGrpSpPr/>
          <p:nvPr/>
        </p:nvGrpSpPr>
        <p:grpSpPr>
          <a:xfrm>
            <a:off x="465807" y="2104975"/>
            <a:ext cx="11253712" cy="634414"/>
            <a:chOff x="725858" y="3908936"/>
            <a:chExt cx="10740281" cy="1443038"/>
          </a:xfrm>
        </p:grpSpPr>
        <p:sp>
          <p:nvSpPr>
            <p:cNvPr id="63" name="Google Shape;189;p20">
              <a:extLst>
                <a:ext uri="{FF2B5EF4-FFF2-40B4-BE49-F238E27FC236}">
                  <a16:creationId xmlns:a16="http://schemas.microsoft.com/office/drawing/2014/main" id="{CDFBBAF0-C91A-45E2-BDD0-CAA80EF9BED6}"/>
                </a:ext>
              </a:extLst>
            </p:cNvPr>
            <p:cNvSpPr/>
            <p:nvPr/>
          </p:nvSpPr>
          <p:spPr>
            <a:xfrm>
              <a:off x="725858" y="3908936"/>
              <a:ext cx="10740281" cy="1431464"/>
            </a:xfrm>
            <a:prstGeom prst="roundRect">
              <a:avLst>
                <a:gd name="adj" fmla="val 16667"/>
              </a:avLst>
            </a:prstGeom>
            <a:solidFill>
              <a:schemeClr val="bg1"/>
            </a:solidFill>
            <a:ln>
              <a:solidFill>
                <a:schemeClr val="accent1"/>
              </a:solidFill>
            </a:ln>
            <a:effectLst>
              <a:outerShdw dist="28575" dir="5400000" algn="bl" rotWithShape="0">
                <a:srgbClr val="000000">
                  <a:alpha val="20000"/>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4" name="Google Shape;190;p20">
              <a:extLst>
                <a:ext uri="{FF2B5EF4-FFF2-40B4-BE49-F238E27FC236}">
                  <a16:creationId xmlns:a16="http://schemas.microsoft.com/office/drawing/2014/main" id="{FDA097B5-F4D1-4C7F-8D75-96CBB240D3D7}"/>
                </a:ext>
              </a:extLst>
            </p:cNvPr>
            <p:cNvSpPr/>
            <p:nvPr/>
          </p:nvSpPr>
          <p:spPr>
            <a:xfrm>
              <a:off x="725859" y="3908936"/>
              <a:ext cx="2772318" cy="1443038"/>
            </a:xfrm>
            <a:custGeom>
              <a:avLst/>
              <a:gdLst/>
              <a:ahLst/>
              <a:cxnLst/>
              <a:rect l="l" t="t" r="r" b="b"/>
              <a:pathLst>
                <a:path w="25309" h="6582" extrusionOk="0">
                  <a:moveTo>
                    <a:pt x="820" y="1"/>
                  </a:moveTo>
                  <a:cubicBezTo>
                    <a:pt x="349" y="1"/>
                    <a:pt x="1" y="373"/>
                    <a:pt x="1" y="845"/>
                  </a:cubicBezTo>
                  <a:lnTo>
                    <a:pt x="1" y="5763"/>
                  </a:lnTo>
                  <a:cubicBezTo>
                    <a:pt x="1" y="6210"/>
                    <a:pt x="349" y="6582"/>
                    <a:pt x="820" y="6582"/>
                  </a:cubicBezTo>
                  <a:lnTo>
                    <a:pt x="22577" y="6582"/>
                  </a:lnTo>
                  <a:cubicBezTo>
                    <a:pt x="22825" y="6582"/>
                    <a:pt x="23073" y="6458"/>
                    <a:pt x="23222" y="6260"/>
                  </a:cubicBezTo>
                  <a:lnTo>
                    <a:pt x="25086" y="3800"/>
                  </a:lnTo>
                  <a:cubicBezTo>
                    <a:pt x="25309" y="3502"/>
                    <a:pt x="25309" y="3105"/>
                    <a:pt x="25086" y="2807"/>
                  </a:cubicBezTo>
                  <a:lnTo>
                    <a:pt x="23222" y="349"/>
                  </a:lnTo>
                  <a:cubicBezTo>
                    <a:pt x="23073" y="124"/>
                    <a:pt x="22825" y="1"/>
                    <a:pt x="22577" y="1"/>
                  </a:cubicBezTo>
                  <a:close/>
                </a:path>
              </a:pathLst>
            </a:custGeom>
            <a:solidFill>
              <a:schemeClr val="accent2"/>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400" b="0" i="0" u="none" strike="noStrike" kern="1200" cap="none" spc="0" normalizeH="0" baseline="0" noProof="0" dirty="0">
                <a:ln>
                  <a:noFill/>
                </a:ln>
                <a:solidFill>
                  <a:prstClr val="black"/>
                </a:solidFill>
                <a:effectLst/>
                <a:uLnTx/>
                <a:uFillTx/>
                <a:latin typeface="Times New Roman"/>
                <a:ea typeface="+mn-ea"/>
                <a:cs typeface="+mn-cs"/>
              </a:endParaRPr>
            </a:p>
          </p:txBody>
        </p:sp>
        <p:sp>
          <p:nvSpPr>
            <p:cNvPr id="65" name="Freeform: Shape 64">
              <a:extLst>
                <a:ext uri="{FF2B5EF4-FFF2-40B4-BE49-F238E27FC236}">
                  <a16:creationId xmlns:a16="http://schemas.microsoft.com/office/drawing/2014/main" id="{98BD1B72-DFEF-45D4-9C23-A456D31BB3FF}"/>
                </a:ext>
              </a:extLst>
            </p:cNvPr>
            <p:cNvSpPr>
              <a:spLocks/>
            </p:cNvSpPr>
            <p:nvPr/>
          </p:nvSpPr>
          <p:spPr bwMode="auto">
            <a:xfrm>
              <a:off x="1262072" y="4120633"/>
              <a:ext cx="1237730" cy="1173735"/>
            </a:xfrm>
            <a:custGeom>
              <a:avLst/>
              <a:gdLst>
                <a:gd name="connsiteX0" fmla="*/ 314325 w 1908175"/>
                <a:gd name="connsiteY0" fmla="*/ 0 h 1914525"/>
                <a:gd name="connsiteX1" fmla="*/ 1908175 w 1908175"/>
                <a:gd name="connsiteY1" fmla="*/ 0 h 1914525"/>
                <a:gd name="connsiteX2" fmla="*/ 1908175 w 1908175"/>
                <a:gd name="connsiteY2" fmla="*/ 1340015 h 1914525"/>
                <a:gd name="connsiteX3" fmla="*/ 1334267 w 1908175"/>
                <a:gd name="connsiteY3" fmla="*/ 1914525 h 1914525"/>
                <a:gd name="connsiteX4" fmla="*/ 888233 w 1908175"/>
                <a:gd name="connsiteY4" fmla="*/ 1914525 h 1914525"/>
                <a:gd name="connsiteX5" fmla="*/ 314325 w 1908175"/>
                <a:gd name="connsiteY5" fmla="*/ 1340015 h 1914525"/>
                <a:gd name="connsiteX6" fmla="*/ 314325 w 1908175"/>
                <a:gd name="connsiteY6" fmla="*/ 184150 h 1914525"/>
                <a:gd name="connsiteX7" fmla="*/ 0 w 1908175"/>
                <a:gd name="connsiteY7" fmla="*/ 184150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08175" h="1914525">
                  <a:moveTo>
                    <a:pt x="314325" y="0"/>
                  </a:moveTo>
                  <a:lnTo>
                    <a:pt x="1908175" y="0"/>
                  </a:lnTo>
                  <a:lnTo>
                    <a:pt x="1908175" y="1340015"/>
                  </a:lnTo>
                  <a:cubicBezTo>
                    <a:pt x="1908175" y="1657327"/>
                    <a:pt x="1650906" y="1914525"/>
                    <a:pt x="1334267" y="1914525"/>
                  </a:cubicBezTo>
                  <a:lnTo>
                    <a:pt x="888233" y="1914525"/>
                  </a:lnTo>
                  <a:cubicBezTo>
                    <a:pt x="571594" y="1914525"/>
                    <a:pt x="314325" y="1657327"/>
                    <a:pt x="314325" y="1340015"/>
                  </a:cubicBezTo>
                  <a:lnTo>
                    <a:pt x="314325" y="184150"/>
                  </a:lnTo>
                  <a:lnTo>
                    <a:pt x="0" y="184150"/>
                  </a:lnTo>
                  <a:close/>
                </a:path>
              </a:pathLst>
            </a:custGeom>
            <a:solidFill>
              <a:schemeClr val="accent1"/>
            </a:solidFill>
            <a:ln w="9525">
              <a:solidFill>
                <a:schemeClr val="bg1"/>
              </a:solidFill>
              <a:round/>
              <a:headEnd/>
              <a:tailEnd/>
            </a:ln>
          </p:spPr>
          <p:txBody>
            <a:bodyPr vert="horz" wrap="square" lIns="91440" tIns="45720" rIns="91440" bIns="45720" numCol="1" anchor="t"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grpSp>
      <p:sp>
        <p:nvSpPr>
          <p:cNvPr id="66" name="TextBox 65">
            <a:extLst>
              <a:ext uri="{FF2B5EF4-FFF2-40B4-BE49-F238E27FC236}">
                <a16:creationId xmlns:a16="http://schemas.microsoft.com/office/drawing/2014/main" id="{010B7DBF-CBDD-4EE1-9641-65050B971393}"/>
              </a:ext>
            </a:extLst>
          </p:cNvPr>
          <p:cNvSpPr txBox="1"/>
          <p:nvPr/>
        </p:nvSpPr>
        <p:spPr>
          <a:xfrm>
            <a:off x="3291763" y="2104250"/>
            <a:ext cx="8352959" cy="535531"/>
          </a:xfrm>
          <a:prstGeom prst="rect">
            <a:avLst/>
          </a:prstGeom>
          <a:noFill/>
        </p:spPr>
        <p:txBody>
          <a:bodyPr wrap="square">
            <a:spAutoFit/>
          </a:bodyPr>
          <a:lstStyle/>
          <a:p>
            <a:pPr defTabSz="711200">
              <a:lnSpc>
                <a:spcPct val="90000"/>
              </a:lnSpc>
              <a:spcBef>
                <a:spcPct val="0"/>
              </a:spcBef>
              <a:spcAft>
                <a:spcPct val="35000"/>
              </a:spcAft>
            </a:pPr>
            <a:r>
              <a:rPr lang="en-US" sz="1600" dirty="0">
                <a:solidFill>
                  <a:schemeClr val="accent1"/>
                </a:solidFill>
              </a:rPr>
              <a:t>To understand customers’ banking habits and frequency of bank visits among saving account holders.</a:t>
            </a:r>
          </a:p>
        </p:txBody>
      </p:sp>
      <p:sp>
        <p:nvSpPr>
          <p:cNvPr id="67" name="TextBox 66">
            <a:extLst>
              <a:ext uri="{FF2B5EF4-FFF2-40B4-BE49-F238E27FC236}">
                <a16:creationId xmlns:a16="http://schemas.microsoft.com/office/drawing/2014/main" id="{2676FDD9-61C1-4F30-94A0-820B71FBB9D7}"/>
              </a:ext>
            </a:extLst>
          </p:cNvPr>
          <p:cNvSpPr txBox="1"/>
          <p:nvPr/>
        </p:nvSpPr>
        <p:spPr>
          <a:xfrm flipH="1">
            <a:off x="1379389" y="2183545"/>
            <a:ext cx="814547" cy="523220"/>
          </a:xfrm>
          <a:prstGeom prst="rect">
            <a:avLst/>
          </a:prstGeom>
          <a:noFill/>
        </p:spPr>
        <p:txBody>
          <a:bodyPr wrap="square" rtlCol="0">
            <a:spAutoFit/>
          </a:bodyPr>
          <a:lstStyle/>
          <a:p>
            <a:pPr algn="ctr"/>
            <a:r>
              <a:rPr lang="en-GB" sz="2800" b="1" dirty="0">
                <a:solidFill>
                  <a:schemeClr val="bg1"/>
                </a:solidFill>
              </a:rPr>
              <a:t>1</a:t>
            </a:r>
            <a:endParaRPr lang="en-US" sz="2800" b="1" dirty="0">
              <a:solidFill>
                <a:schemeClr val="bg1"/>
              </a:solidFill>
            </a:endParaRPr>
          </a:p>
        </p:txBody>
      </p:sp>
    </p:spTree>
    <p:extLst>
      <p:ext uri="{BB962C8B-B14F-4D97-AF65-F5344CB8AC3E}">
        <p14:creationId xmlns:p14="http://schemas.microsoft.com/office/powerpoint/2010/main" val="787717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465578" y="915492"/>
            <a:ext cx="11253455" cy="541202"/>
          </a:xfrm>
        </p:spPr>
        <p:txBody>
          <a:bodyPr/>
          <a:lstStyle/>
          <a:p>
            <a:r>
              <a:rPr lang="en-US" b="1" dirty="0"/>
              <a:t>Methodology </a:t>
            </a:r>
            <a:endParaRPr lang="en-GB" b="1" dirty="0"/>
          </a:p>
        </p:txBody>
      </p:sp>
      <p:sp>
        <p:nvSpPr>
          <p:cNvPr id="57" name="TextBox 56">
            <a:extLst>
              <a:ext uri="{FF2B5EF4-FFF2-40B4-BE49-F238E27FC236}">
                <a16:creationId xmlns:a16="http://schemas.microsoft.com/office/drawing/2014/main" id="{4EBE317C-9866-49C1-94E6-4C1BD45B2ADF}"/>
              </a:ext>
            </a:extLst>
          </p:cNvPr>
          <p:cNvSpPr txBox="1"/>
          <p:nvPr/>
        </p:nvSpPr>
        <p:spPr>
          <a:xfrm>
            <a:off x="2285755" y="2375042"/>
            <a:ext cx="4228872" cy="830997"/>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Quantitative data generated through a structured survey questionnaire designed to systematically collect data for actionable insights</a:t>
            </a:r>
          </a:p>
        </p:txBody>
      </p:sp>
      <p:sp>
        <p:nvSpPr>
          <p:cNvPr id="59" name="TextBox 58">
            <a:extLst>
              <a:ext uri="{FF2B5EF4-FFF2-40B4-BE49-F238E27FC236}">
                <a16:creationId xmlns:a16="http://schemas.microsoft.com/office/drawing/2014/main" id="{323FE36C-EE1C-434D-9964-C936947DF9EA}"/>
              </a:ext>
            </a:extLst>
          </p:cNvPr>
          <p:cNvSpPr txBox="1"/>
          <p:nvPr/>
        </p:nvSpPr>
        <p:spPr>
          <a:xfrm>
            <a:off x="8305166" y="2394660"/>
            <a:ext cx="2499382" cy="830997"/>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Scripting, Hosting and Pre-Testing of the survey questionnaire</a:t>
            </a:r>
          </a:p>
        </p:txBody>
      </p:sp>
      <p:grpSp>
        <p:nvGrpSpPr>
          <p:cNvPr id="65" name="Group 64">
            <a:extLst>
              <a:ext uri="{FF2B5EF4-FFF2-40B4-BE49-F238E27FC236}">
                <a16:creationId xmlns:a16="http://schemas.microsoft.com/office/drawing/2014/main" id="{57F04958-BE4C-4BF7-A74B-64E4C1080329}"/>
              </a:ext>
            </a:extLst>
          </p:cNvPr>
          <p:cNvGrpSpPr/>
          <p:nvPr/>
        </p:nvGrpSpPr>
        <p:grpSpPr>
          <a:xfrm>
            <a:off x="1040215" y="2365238"/>
            <a:ext cx="1082626" cy="1397830"/>
            <a:chOff x="585217" y="1946332"/>
            <a:chExt cx="2281013" cy="2718821"/>
          </a:xfrm>
        </p:grpSpPr>
        <p:sp>
          <p:nvSpPr>
            <p:cNvPr id="66" name="Freeform 315">
              <a:extLst>
                <a:ext uri="{FF2B5EF4-FFF2-40B4-BE49-F238E27FC236}">
                  <a16:creationId xmlns:a16="http://schemas.microsoft.com/office/drawing/2014/main" id="{28D78D8A-BC64-47C7-8599-8DE810043D0C}"/>
                </a:ext>
              </a:extLst>
            </p:cNvPr>
            <p:cNvSpPr>
              <a:spLocks noChangeArrowheads="1"/>
            </p:cNvSpPr>
            <p:nvPr/>
          </p:nvSpPr>
          <p:spPr bwMode="auto">
            <a:xfrm>
              <a:off x="585217" y="1946332"/>
              <a:ext cx="2281013" cy="1941438"/>
            </a:xfrm>
            <a:prstGeom prst="roundRect">
              <a:avLst>
                <a:gd name="adj" fmla="val 9221"/>
              </a:avLst>
            </a:prstGeom>
            <a:solidFill>
              <a:srgbClr val="FF5A15"/>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67" name="Straight Connector 66">
              <a:extLst>
                <a:ext uri="{FF2B5EF4-FFF2-40B4-BE49-F238E27FC236}">
                  <a16:creationId xmlns:a16="http://schemas.microsoft.com/office/drawing/2014/main" id="{A0206CF0-2B57-45AA-A8E2-8C5A75353CD1}"/>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68" name="Freeform 316">
              <a:extLst>
                <a:ext uri="{FF2B5EF4-FFF2-40B4-BE49-F238E27FC236}">
                  <a16:creationId xmlns:a16="http://schemas.microsoft.com/office/drawing/2014/main" id="{61BF483E-808C-4898-BE7E-82894E75C910}"/>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grpSp>
        <p:nvGrpSpPr>
          <p:cNvPr id="69" name="Group 68">
            <a:extLst>
              <a:ext uri="{FF2B5EF4-FFF2-40B4-BE49-F238E27FC236}">
                <a16:creationId xmlns:a16="http://schemas.microsoft.com/office/drawing/2014/main" id="{2B560E6F-E50D-41E3-9C44-DE8A0956355E}"/>
              </a:ext>
            </a:extLst>
          </p:cNvPr>
          <p:cNvGrpSpPr/>
          <p:nvPr/>
        </p:nvGrpSpPr>
        <p:grpSpPr>
          <a:xfrm>
            <a:off x="6947830" y="2402374"/>
            <a:ext cx="1110428" cy="1393817"/>
            <a:chOff x="585217" y="1946332"/>
            <a:chExt cx="2281013" cy="2718821"/>
          </a:xfrm>
        </p:grpSpPr>
        <p:sp>
          <p:nvSpPr>
            <p:cNvPr id="70" name="Freeform 315">
              <a:extLst>
                <a:ext uri="{FF2B5EF4-FFF2-40B4-BE49-F238E27FC236}">
                  <a16:creationId xmlns:a16="http://schemas.microsoft.com/office/drawing/2014/main" id="{89B50CD2-BEE9-4CA1-AD4B-48153EAA5A67}"/>
                </a:ext>
              </a:extLst>
            </p:cNvPr>
            <p:cNvSpPr>
              <a:spLocks noChangeArrowheads="1"/>
            </p:cNvSpPr>
            <p:nvPr/>
          </p:nvSpPr>
          <p:spPr bwMode="auto">
            <a:xfrm>
              <a:off x="585217" y="1946332"/>
              <a:ext cx="2281013" cy="1941438"/>
            </a:xfrm>
            <a:prstGeom prst="roundRect">
              <a:avLst>
                <a:gd name="adj" fmla="val 9221"/>
              </a:avLst>
            </a:prstGeom>
            <a:solidFill>
              <a:srgbClr val="002060"/>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1" name="Straight Connector 70">
              <a:extLst>
                <a:ext uri="{FF2B5EF4-FFF2-40B4-BE49-F238E27FC236}">
                  <a16:creationId xmlns:a16="http://schemas.microsoft.com/office/drawing/2014/main" id="{6DE7B896-D8DB-4801-91E9-2E6B03180E59}"/>
                </a:ext>
              </a:extLst>
            </p:cNvPr>
            <p:cNvCxnSpPr>
              <a:cxnSpLocks/>
            </p:cNvCxnSpPr>
            <p:nvPr/>
          </p:nvCxnSpPr>
          <p:spPr>
            <a:xfrm>
              <a:off x="1765634" y="3868361"/>
              <a:ext cx="0" cy="796792"/>
            </a:xfrm>
            <a:prstGeom prst="line">
              <a:avLst/>
            </a:prstGeom>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2" name="Freeform 316">
              <a:extLst>
                <a:ext uri="{FF2B5EF4-FFF2-40B4-BE49-F238E27FC236}">
                  <a16:creationId xmlns:a16="http://schemas.microsoft.com/office/drawing/2014/main" id="{22518C52-955C-4199-87F1-D617F628C2B0}"/>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73" name="Graphic 141" descr="Workflow">
            <a:extLst>
              <a:ext uri="{FF2B5EF4-FFF2-40B4-BE49-F238E27FC236}">
                <a16:creationId xmlns:a16="http://schemas.microsoft.com/office/drawing/2014/main" id="{73FC6369-F0C7-4BB9-9463-4311E3E16AD4}"/>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73699" y="2468690"/>
            <a:ext cx="897547" cy="897547"/>
          </a:xfrm>
          <a:prstGeom prst="rect">
            <a:avLst/>
          </a:prstGeom>
          <a:ln>
            <a:solidFill>
              <a:srgbClr val="002060"/>
            </a:solidFill>
          </a:ln>
        </p:spPr>
      </p:pic>
      <p:grpSp>
        <p:nvGrpSpPr>
          <p:cNvPr id="74" name="Group 73">
            <a:extLst>
              <a:ext uri="{FF2B5EF4-FFF2-40B4-BE49-F238E27FC236}">
                <a16:creationId xmlns:a16="http://schemas.microsoft.com/office/drawing/2014/main" id="{9F87E545-DC8D-4DB0-8EDA-B62AE7E0D49B}"/>
              </a:ext>
            </a:extLst>
          </p:cNvPr>
          <p:cNvGrpSpPr/>
          <p:nvPr/>
        </p:nvGrpSpPr>
        <p:grpSpPr>
          <a:xfrm>
            <a:off x="404897" y="4298120"/>
            <a:ext cx="1100038" cy="1397830"/>
            <a:chOff x="585217" y="1946332"/>
            <a:chExt cx="2281013" cy="2718821"/>
          </a:xfrm>
        </p:grpSpPr>
        <p:sp>
          <p:nvSpPr>
            <p:cNvPr id="75" name="Freeform 315">
              <a:extLst>
                <a:ext uri="{FF2B5EF4-FFF2-40B4-BE49-F238E27FC236}">
                  <a16:creationId xmlns:a16="http://schemas.microsoft.com/office/drawing/2014/main" id="{6E226C34-0ADE-4260-90F0-458BD245BB00}"/>
                </a:ext>
              </a:extLst>
            </p:cNvPr>
            <p:cNvSpPr>
              <a:spLocks noChangeArrowheads="1"/>
            </p:cNvSpPr>
            <p:nvPr/>
          </p:nvSpPr>
          <p:spPr bwMode="auto">
            <a:xfrm>
              <a:off x="585217" y="1946332"/>
              <a:ext cx="2281013" cy="1941438"/>
            </a:xfrm>
            <a:prstGeom prst="roundRect">
              <a:avLst>
                <a:gd name="adj" fmla="val 9221"/>
              </a:avLst>
            </a:prstGeom>
            <a:solidFill>
              <a:srgbClr val="002060"/>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76" name="Straight Connector 75">
              <a:extLst>
                <a:ext uri="{FF2B5EF4-FFF2-40B4-BE49-F238E27FC236}">
                  <a16:creationId xmlns:a16="http://schemas.microsoft.com/office/drawing/2014/main" id="{70579AF7-6C84-44EE-9741-D22A5BAD6C93}"/>
                </a:ext>
              </a:extLst>
            </p:cNvPr>
            <p:cNvCxnSpPr>
              <a:cxnSpLocks/>
            </p:cNvCxnSpPr>
            <p:nvPr/>
          </p:nvCxnSpPr>
          <p:spPr>
            <a:xfrm>
              <a:off x="1765634" y="3868361"/>
              <a:ext cx="0" cy="796792"/>
            </a:xfrm>
            <a:prstGeom prst="line">
              <a:avLst/>
            </a:prstGeom>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77" name="Freeform 316">
              <a:extLst>
                <a:ext uri="{FF2B5EF4-FFF2-40B4-BE49-F238E27FC236}">
                  <a16:creationId xmlns:a16="http://schemas.microsoft.com/office/drawing/2014/main" id="{C245A403-C782-4200-A55C-F7480AED6076}"/>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78" name="TextBox 77">
            <a:extLst>
              <a:ext uri="{FF2B5EF4-FFF2-40B4-BE49-F238E27FC236}">
                <a16:creationId xmlns:a16="http://schemas.microsoft.com/office/drawing/2014/main" id="{57799A89-6855-480A-98B4-ACCAD246E1CB}"/>
              </a:ext>
            </a:extLst>
          </p:cNvPr>
          <p:cNvSpPr txBox="1"/>
          <p:nvPr/>
        </p:nvSpPr>
        <p:spPr>
          <a:xfrm>
            <a:off x="1627145" y="4298545"/>
            <a:ext cx="2365447" cy="1569660"/>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Data collection conducted using a digital data collection platform to ensure efficiency, accuracy, and real-time monitoring</a:t>
            </a:r>
          </a:p>
        </p:txBody>
      </p:sp>
      <p:sp>
        <p:nvSpPr>
          <p:cNvPr id="79" name="TextBox 78">
            <a:extLst>
              <a:ext uri="{FF2B5EF4-FFF2-40B4-BE49-F238E27FC236}">
                <a16:creationId xmlns:a16="http://schemas.microsoft.com/office/drawing/2014/main" id="{EC382D71-06E9-468B-AE6C-685B1D1D3726}"/>
              </a:ext>
            </a:extLst>
          </p:cNvPr>
          <p:cNvSpPr txBox="1"/>
          <p:nvPr/>
        </p:nvSpPr>
        <p:spPr>
          <a:xfrm>
            <a:off x="5401493" y="4298120"/>
            <a:ext cx="2718984" cy="1569660"/>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The survey administered by experienced field enumerators to ensure data quality, respondent engagement, and accurate recording of responses.</a:t>
            </a:r>
          </a:p>
        </p:txBody>
      </p:sp>
      <p:grpSp>
        <p:nvGrpSpPr>
          <p:cNvPr id="80" name="Group 79">
            <a:extLst>
              <a:ext uri="{FF2B5EF4-FFF2-40B4-BE49-F238E27FC236}">
                <a16:creationId xmlns:a16="http://schemas.microsoft.com/office/drawing/2014/main" id="{FC3EB022-19BB-4F8C-97B3-DEB1C020AF25}"/>
              </a:ext>
            </a:extLst>
          </p:cNvPr>
          <p:cNvGrpSpPr/>
          <p:nvPr/>
        </p:nvGrpSpPr>
        <p:grpSpPr>
          <a:xfrm>
            <a:off x="4195014" y="4310922"/>
            <a:ext cx="1082626" cy="1397830"/>
            <a:chOff x="585217" y="1946332"/>
            <a:chExt cx="2281013" cy="2718821"/>
          </a:xfrm>
        </p:grpSpPr>
        <p:sp>
          <p:nvSpPr>
            <p:cNvPr id="81" name="Freeform 315">
              <a:extLst>
                <a:ext uri="{FF2B5EF4-FFF2-40B4-BE49-F238E27FC236}">
                  <a16:creationId xmlns:a16="http://schemas.microsoft.com/office/drawing/2014/main" id="{6006DA53-E952-44A9-BCF9-BF798A512879}"/>
                </a:ext>
              </a:extLst>
            </p:cNvPr>
            <p:cNvSpPr>
              <a:spLocks noChangeArrowheads="1"/>
            </p:cNvSpPr>
            <p:nvPr/>
          </p:nvSpPr>
          <p:spPr bwMode="auto">
            <a:xfrm>
              <a:off x="585217" y="1946332"/>
              <a:ext cx="2281013" cy="1941438"/>
            </a:xfrm>
            <a:prstGeom prst="roundRect">
              <a:avLst>
                <a:gd name="adj" fmla="val 9221"/>
              </a:avLst>
            </a:prstGeom>
            <a:solidFill>
              <a:srgbClr val="FF5A15"/>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2" name="Straight Connector 81">
              <a:extLst>
                <a:ext uri="{FF2B5EF4-FFF2-40B4-BE49-F238E27FC236}">
                  <a16:creationId xmlns:a16="http://schemas.microsoft.com/office/drawing/2014/main" id="{CDDA657F-04FB-4C9A-9B6F-6513D2655160}"/>
                </a:ext>
              </a:extLst>
            </p:cNvPr>
            <p:cNvCxnSpPr>
              <a:cxnSpLocks/>
            </p:cNvCxnSpPr>
            <p:nvPr/>
          </p:nvCxnSpPr>
          <p:spPr>
            <a:xfrm>
              <a:off x="1765634" y="3868361"/>
              <a:ext cx="0" cy="796792"/>
            </a:xfrm>
            <a:prstGeom prst="line">
              <a:avLst/>
            </a:prstGeom>
            <a:ln w="88900">
              <a:solidFill>
                <a:srgbClr val="FF5A15"/>
              </a:solidFill>
              <a:prstDash val="sysDash"/>
            </a:ln>
          </p:spPr>
          <p:style>
            <a:lnRef idx="1">
              <a:schemeClr val="accent1"/>
            </a:lnRef>
            <a:fillRef idx="0">
              <a:schemeClr val="accent1"/>
            </a:fillRef>
            <a:effectRef idx="0">
              <a:schemeClr val="accent1"/>
            </a:effectRef>
            <a:fontRef idx="minor">
              <a:schemeClr val="tx1"/>
            </a:fontRef>
          </p:style>
        </p:cxnSp>
        <p:sp>
          <p:nvSpPr>
            <p:cNvPr id="83" name="Freeform 316">
              <a:extLst>
                <a:ext uri="{FF2B5EF4-FFF2-40B4-BE49-F238E27FC236}">
                  <a16:creationId xmlns:a16="http://schemas.microsoft.com/office/drawing/2014/main" id="{65872C51-44D7-4637-BEF0-D8E8B42B6774}"/>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sp>
        <p:nvSpPr>
          <p:cNvPr id="84" name="TextBox 83">
            <a:extLst>
              <a:ext uri="{FF2B5EF4-FFF2-40B4-BE49-F238E27FC236}">
                <a16:creationId xmlns:a16="http://schemas.microsoft.com/office/drawing/2014/main" id="{7E584018-001C-442A-9341-E295EA3AD894}"/>
              </a:ext>
            </a:extLst>
          </p:cNvPr>
          <p:cNvSpPr txBox="1"/>
          <p:nvPr/>
        </p:nvSpPr>
        <p:spPr>
          <a:xfrm>
            <a:off x="9517653" y="4311720"/>
            <a:ext cx="2499382" cy="1077218"/>
          </a:xfrm>
          <a:prstGeom prst="rect">
            <a:avLst/>
          </a:prstGeom>
          <a:noFill/>
          <a:ln>
            <a:solidFill>
              <a:srgbClr val="002060"/>
            </a:solidFill>
          </a:ln>
        </p:spPr>
        <p:txBody>
          <a:bodyPr wrap="square" rtlCol="0">
            <a:spAutoFit/>
          </a:bodyPr>
          <a:lstStyle/>
          <a:p>
            <a:r>
              <a:rPr lang="en-US" sz="1600" dirty="0">
                <a:solidFill>
                  <a:schemeClr val="accent1"/>
                </a:solidFill>
                <a:cs typeface="Poppins" panose="00000500000000000000" pitchFamily="2" charset="0"/>
              </a:rPr>
              <a:t>Computer Aided Personal Interview (CAPI) with the respondents (Face to Face Interview) </a:t>
            </a:r>
          </a:p>
        </p:txBody>
      </p:sp>
      <p:grpSp>
        <p:nvGrpSpPr>
          <p:cNvPr id="85" name="Group 84">
            <a:extLst>
              <a:ext uri="{FF2B5EF4-FFF2-40B4-BE49-F238E27FC236}">
                <a16:creationId xmlns:a16="http://schemas.microsoft.com/office/drawing/2014/main" id="{D1E33209-BAA8-4470-BB34-4460309DB53C}"/>
              </a:ext>
            </a:extLst>
          </p:cNvPr>
          <p:cNvGrpSpPr/>
          <p:nvPr/>
        </p:nvGrpSpPr>
        <p:grpSpPr>
          <a:xfrm>
            <a:off x="8263851" y="4298120"/>
            <a:ext cx="1110428" cy="1393817"/>
            <a:chOff x="585217" y="1946332"/>
            <a:chExt cx="2281013" cy="2718821"/>
          </a:xfrm>
        </p:grpSpPr>
        <p:sp>
          <p:nvSpPr>
            <p:cNvPr id="86" name="Freeform 315">
              <a:extLst>
                <a:ext uri="{FF2B5EF4-FFF2-40B4-BE49-F238E27FC236}">
                  <a16:creationId xmlns:a16="http://schemas.microsoft.com/office/drawing/2014/main" id="{EE581E4C-ADE6-436B-994E-87996035AC8A}"/>
                </a:ext>
              </a:extLst>
            </p:cNvPr>
            <p:cNvSpPr>
              <a:spLocks noChangeArrowheads="1"/>
            </p:cNvSpPr>
            <p:nvPr/>
          </p:nvSpPr>
          <p:spPr bwMode="auto">
            <a:xfrm>
              <a:off x="585217" y="1946332"/>
              <a:ext cx="2281013" cy="1941438"/>
            </a:xfrm>
            <a:prstGeom prst="roundRect">
              <a:avLst>
                <a:gd name="adj" fmla="val 9221"/>
              </a:avLst>
            </a:prstGeom>
            <a:solidFill>
              <a:srgbClr val="002060"/>
            </a:solidFill>
            <a:ln>
              <a:solidFill>
                <a:srgbClr val="002060"/>
              </a:solidFill>
            </a:ln>
            <a:effectLst/>
          </p:spPr>
          <p:txBody>
            <a:bodyPr wrap="none" anchor="ctr"/>
            <a:lstStyle/>
            <a:p>
              <a:endParaRPr lang="en-US" sz="3599" dirty="0">
                <a:solidFill>
                  <a:srgbClr val="002060"/>
                </a:solidFill>
                <a:latin typeface="Poppins" pitchFamily="2" charset="77"/>
              </a:endParaRPr>
            </a:p>
          </p:txBody>
        </p:sp>
        <p:cxnSp>
          <p:nvCxnSpPr>
            <p:cNvPr id="87" name="Straight Connector 86">
              <a:extLst>
                <a:ext uri="{FF2B5EF4-FFF2-40B4-BE49-F238E27FC236}">
                  <a16:creationId xmlns:a16="http://schemas.microsoft.com/office/drawing/2014/main" id="{BAA6CFC3-621C-4D31-AB12-49FD4963A947}"/>
                </a:ext>
              </a:extLst>
            </p:cNvPr>
            <p:cNvCxnSpPr>
              <a:cxnSpLocks/>
            </p:cNvCxnSpPr>
            <p:nvPr/>
          </p:nvCxnSpPr>
          <p:spPr>
            <a:xfrm>
              <a:off x="1765634" y="3868361"/>
              <a:ext cx="0" cy="796792"/>
            </a:xfrm>
            <a:prstGeom prst="line">
              <a:avLst/>
            </a:prstGeom>
            <a:ln w="88900">
              <a:solidFill>
                <a:srgbClr val="002060"/>
              </a:solidFill>
              <a:prstDash val="sysDash"/>
            </a:ln>
          </p:spPr>
          <p:style>
            <a:lnRef idx="1">
              <a:schemeClr val="accent1"/>
            </a:lnRef>
            <a:fillRef idx="0">
              <a:schemeClr val="accent1"/>
            </a:fillRef>
            <a:effectRef idx="0">
              <a:schemeClr val="accent1"/>
            </a:effectRef>
            <a:fontRef idx="minor">
              <a:schemeClr val="tx1"/>
            </a:fontRef>
          </p:style>
        </p:cxnSp>
        <p:sp>
          <p:nvSpPr>
            <p:cNvPr id="88" name="Freeform 316">
              <a:extLst>
                <a:ext uri="{FF2B5EF4-FFF2-40B4-BE49-F238E27FC236}">
                  <a16:creationId xmlns:a16="http://schemas.microsoft.com/office/drawing/2014/main" id="{364BA8D9-9273-47F2-8AE0-0BD5D2CC92B9}"/>
                </a:ext>
              </a:extLst>
            </p:cNvPr>
            <p:cNvSpPr>
              <a:spLocks noChangeArrowheads="1"/>
            </p:cNvSpPr>
            <p:nvPr/>
          </p:nvSpPr>
          <p:spPr bwMode="auto">
            <a:xfrm>
              <a:off x="795944" y="2100968"/>
              <a:ext cx="1873810" cy="1594856"/>
            </a:xfrm>
            <a:prstGeom prst="roundRect">
              <a:avLst>
                <a:gd name="adj" fmla="val 10919"/>
              </a:avLst>
            </a:prstGeom>
            <a:solidFill>
              <a:schemeClr val="accent1"/>
            </a:solidFill>
            <a:ln>
              <a:solidFill>
                <a:srgbClr val="002060"/>
              </a:solidFill>
            </a:ln>
            <a:effectLst/>
          </p:spPr>
          <p:txBody>
            <a:bodyPr wrap="none" anchor="ctr"/>
            <a:lstStyle/>
            <a:p>
              <a:endParaRPr lang="en-US" sz="3599" dirty="0">
                <a:solidFill>
                  <a:srgbClr val="002060"/>
                </a:solidFill>
                <a:latin typeface="Poppins" pitchFamily="2" charset="77"/>
              </a:endParaRPr>
            </a:p>
          </p:txBody>
        </p:sp>
      </p:grpSp>
      <p:pic>
        <p:nvPicPr>
          <p:cNvPr id="89" name="Graphic 137" descr="Business Growth">
            <a:extLst>
              <a:ext uri="{FF2B5EF4-FFF2-40B4-BE49-F238E27FC236}">
                <a16:creationId xmlns:a16="http://schemas.microsoft.com/office/drawing/2014/main" id="{C20A6998-99A0-4C41-BDFF-270ADB0A336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23754" y="4362552"/>
            <a:ext cx="862866" cy="862866"/>
          </a:xfrm>
          <a:prstGeom prst="rect">
            <a:avLst/>
          </a:prstGeom>
          <a:ln>
            <a:solidFill>
              <a:srgbClr val="002060"/>
            </a:solidFill>
          </a:ln>
        </p:spPr>
      </p:pic>
      <p:pic>
        <p:nvPicPr>
          <p:cNvPr id="90" name="Graphic 89" descr="Playbook">
            <a:extLst>
              <a:ext uri="{FF2B5EF4-FFF2-40B4-BE49-F238E27FC236}">
                <a16:creationId xmlns:a16="http://schemas.microsoft.com/office/drawing/2014/main" id="{6EDA3D64-6937-4DAE-97B4-19A1D91942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10250" y="2394660"/>
            <a:ext cx="914400" cy="914400"/>
          </a:xfrm>
          <a:prstGeom prst="rect">
            <a:avLst/>
          </a:prstGeom>
        </p:spPr>
      </p:pic>
      <p:pic>
        <p:nvPicPr>
          <p:cNvPr id="91" name="Graphic 90" descr="Office worker">
            <a:extLst>
              <a:ext uri="{FF2B5EF4-FFF2-40B4-BE49-F238E27FC236}">
                <a16:creationId xmlns:a16="http://schemas.microsoft.com/office/drawing/2014/main" id="{B3131A32-ACFC-4D10-8571-58DBAB830E3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286284" y="4336785"/>
            <a:ext cx="914400" cy="914400"/>
          </a:xfrm>
          <a:prstGeom prst="rect">
            <a:avLst/>
          </a:prstGeom>
        </p:spPr>
      </p:pic>
      <p:pic>
        <p:nvPicPr>
          <p:cNvPr id="92" name="Graphic 91" descr="Questions">
            <a:extLst>
              <a:ext uri="{FF2B5EF4-FFF2-40B4-BE49-F238E27FC236}">
                <a16:creationId xmlns:a16="http://schemas.microsoft.com/office/drawing/2014/main" id="{9E56D4BA-7D4F-4275-ADEF-A12678D8D1C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64232" y="4336785"/>
            <a:ext cx="914400" cy="914400"/>
          </a:xfrm>
          <a:prstGeom prst="rect">
            <a:avLst/>
          </a:prstGeom>
        </p:spPr>
      </p:pic>
      <p:sp>
        <p:nvSpPr>
          <p:cNvPr id="93" name="TextBox 92">
            <a:extLst>
              <a:ext uri="{FF2B5EF4-FFF2-40B4-BE49-F238E27FC236}">
                <a16:creationId xmlns:a16="http://schemas.microsoft.com/office/drawing/2014/main" id="{665E6501-F898-4653-AB21-00570A07EEAA}"/>
              </a:ext>
            </a:extLst>
          </p:cNvPr>
          <p:cNvSpPr txBox="1"/>
          <p:nvPr/>
        </p:nvSpPr>
        <p:spPr>
          <a:xfrm>
            <a:off x="1337990" y="1893713"/>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1.</a:t>
            </a:r>
          </a:p>
        </p:txBody>
      </p:sp>
      <p:sp>
        <p:nvSpPr>
          <p:cNvPr id="94" name="TextBox 93">
            <a:extLst>
              <a:ext uri="{FF2B5EF4-FFF2-40B4-BE49-F238E27FC236}">
                <a16:creationId xmlns:a16="http://schemas.microsoft.com/office/drawing/2014/main" id="{B560DEA3-79D6-45A9-8300-4C55770BD453}"/>
              </a:ext>
            </a:extLst>
          </p:cNvPr>
          <p:cNvSpPr txBox="1"/>
          <p:nvPr/>
        </p:nvSpPr>
        <p:spPr>
          <a:xfrm>
            <a:off x="7157765" y="190395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2.</a:t>
            </a:r>
          </a:p>
        </p:txBody>
      </p:sp>
      <p:sp>
        <p:nvSpPr>
          <p:cNvPr id="95" name="TextBox 94">
            <a:extLst>
              <a:ext uri="{FF2B5EF4-FFF2-40B4-BE49-F238E27FC236}">
                <a16:creationId xmlns:a16="http://schemas.microsoft.com/office/drawing/2014/main" id="{0F2E7EF9-A073-4ACC-8EA0-558EC6EEDDFA}"/>
              </a:ext>
            </a:extLst>
          </p:cNvPr>
          <p:cNvSpPr txBox="1"/>
          <p:nvPr/>
        </p:nvSpPr>
        <p:spPr>
          <a:xfrm>
            <a:off x="8575527" y="3803092"/>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5.</a:t>
            </a:r>
          </a:p>
        </p:txBody>
      </p:sp>
      <p:sp>
        <p:nvSpPr>
          <p:cNvPr id="96" name="TextBox 95">
            <a:extLst>
              <a:ext uri="{FF2B5EF4-FFF2-40B4-BE49-F238E27FC236}">
                <a16:creationId xmlns:a16="http://schemas.microsoft.com/office/drawing/2014/main" id="{2768D934-EDC6-4251-9BA3-62095C11F336}"/>
              </a:ext>
            </a:extLst>
          </p:cNvPr>
          <p:cNvSpPr txBox="1"/>
          <p:nvPr/>
        </p:nvSpPr>
        <p:spPr>
          <a:xfrm>
            <a:off x="4499946" y="3843215"/>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4.</a:t>
            </a:r>
          </a:p>
        </p:txBody>
      </p:sp>
      <p:sp>
        <p:nvSpPr>
          <p:cNvPr id="97" name="TextBox 96">
            <a:extLst>
              <a:ext uri="{FF2B5EF4-FFF2-40B4-BE49-F238E27FC236}">
                <a16:creationId xmlns:a16="http://schemas.microsoft.com/office/drawing/2014/main" id="{991F334F-3589-4F26-97AF-3E1F089B7B5D}"/>
              </a:ext>
            </a:extLst>
          </p:cNvPr>
          <p:cNvSpPr txBox="1"/>
          <p:nvPr/>
        </p:nvSpPr>
        <p:spPr>
          <a:xfrm>
            <a:off x="730625" y="3855111"/>
            <a:ext cx="487076" cy="369332"/>
          </a:xfrm>
          <a:prstGeom prst="rect">
            <a:avLst/>
          </a:prstGeom>
          <a:noFill/>
          <a:ln>
            <a:solidFill>
              <a:srgbClr val="002060"/>
            </a:solidFill>
          </a:ln>
        </p:spPr>
        <p:txBody>
          <a:bodyPr wrap="square" rtlCol="0">
            <a:spAutoFit/>
          </a:bodyPr>
          <a:lstStyle/>
          <a:p>
            <a:pPr algn="ctr"/>
            <a:r>
              <a:rPr lang="en-US" b="1" dirty="0">
                <a:ln>
                  <a:solidFill>
                    <a:srgbClr val="002060"/>
                  </a:solidFill>
                </a:ln>
              </a:rPr>
              <a:t>3.</a:t>
            </a:r>
          </a:p>
        </p:txBody>
      </p:sp>
    </p:spTree>
    <p:extLst>
      <p:ext uri="{BB962C8B-B14F-4D97-AF65-F5344CB8AC3E}">
        <p14:creationId xmlns:p14="http://schemas.microsoft.com/office/powerpoint/2010/main" val="4266485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DDBCE7-63B3-47C5-AAF9-815EA068C6E3}"/>
              </a:ext>
            </a:extLst>
          </p:cNvPr>
          <p:cNvSpPr>
            <a:spLocks noGrp="1"/>
          </p:cNvSpPr>
          <p:nvPr>
            <p:ph type="title"/>
          </p:nvPr>
        </p:nvSpPr>
        <p:spPr>
          <a:xfrm>
            <a:off x="465578" y="915492"/>
            <a:ext cx="11253455" cy="541202"/>
          </a:xfrm>
        </p:spPr>
        <p:txBody>
          <a:bodyPr/>
          <a:lstStyle/>
          <a:p>
            <a:r>
              <a:rPr lang="en-US" b="1" dirty="0"/>
              <a:t>Methodology AND SCREENER CRITERIA </a:t>
            </a:r>
            <a:endParaRPr lang="en-GB" b="1" dirty="0"/>
          </a:p>
        </p:txBody>
      </p:sp>
      <p:grpSp>
        <p:nvGrpSpPr>
          <p:cNvPr id="13" name="Group 12">
            <a:extLst>
              <a:ext uri="{FF2B5EF4-FFF2-40B4-BE49-F238E27FC236}">
                <a16:creationId xmlns:a16="http://schemas.microsoft.com/office/drawing/2014/main" id="{F5DB06C8-D61B-4C0C-B367-59A81FFECAD4}"/>
              </a:ext>
            </a:extLst>
          </p:cNvPr>
          <p:cNvGrpSpPr/>
          <p:nvPr/>
        </p:nvGrpSpPr>
        <p:grpSpPr>
          <a:xfrm>
            <a:off x="465578" y="1949965"/>
            <a:ext cx="5434809" cy="1373969"/>
            <a:chOff x="1990252" y="1691901"/>
            <a:chExt cx="5100486" cy="1373969"/>
          </a:xfrm>
        </p:grpSpPr>
        <p:sp>
          <p:nvSpPr>
            <p:cNvPr id="14" name="TextBox 13">
              <a:extLst>
                <a:ext uri="{FF2B5EF4-FFF2-40B4-BE49-F238E27FC236}">
                  <a16:creationId xmlns:a16="http://schemas.microsoft.com/office/drawing/2014/main" id="{546E5A23-E703-421A-90C8-DEA967F09E10}"/>
                </a:ext>
              </a:extLst>
            </p:cNvPr>
            <p:cNvSpPr txBox="1"/>
            <p:nvPr/>
          </p:nvSpPr>
          <p:spPr>
            <a:xfrm>
              <a:off x="1990253" y="1691901"/>
              <a:ext cx="5100485" cy="461665"/>
            </a:xfrm>
            <a:prstGeom prst="rect">
              <a:avLst/>
            </a:prstGeom>
            <a:noFill/>
          </p:spPr>
          <p:txBody>
            <a:bodyPr wrap="square" rtlCol="0" anchor="b">
              <a:spAutoFit/>
            </a:bodyPr>
            <a:lstStyle/>
            <a:p>
              <a:pPr defTabSz="457178">
                <a:spcBef>
                  <a:spcPct val="20000"/>
                </a:spcBef>
                <a:spcAft>
                  <a:spcPts val="600"/>
                </a:spcAft>
                <a:buClr>
                  <a:schemeClr val="accent2"/>
                </a:buClr>
                <a:buSzPct val="92000"/>
              </a:pPr>
              <a:r>
                <a:rPr lang="en-US" sz="2400" b="1" dirty="0">
                  <a:solidFill>
                    <a:schemeClr val="accent1"/>
                  </a:solidFill>
                  <a:cs typeface="Poppins" panose="00000500000000000000" pitchFamily="2" charset="0"/>
                </a:rPr>
                <a:t>Total Sample Size: 400</a:t>
              </a:r>
            </a:p>
          </p:txBody>
        </p:sp>
        <p:sp>
          <p:nvSpPr>
            <p:cNvPr id="15" name="TextBox 14">
              <a:extLst>
                <a:ext uri="{FF2B5EF4-FFF2-40B4-BE49-F238E27FC236}">
                  <a16:creationId xmlns:a16="http://schemas.microsoft.com/office/drawing/2014/main" id="{3B94878A-6997-411A-8A38-05C221785AD8}"/>
                </a:ext>
              </a:extLst>
            </p:cNvPr>
            <p:cNvSpPr txBox="1"/>
            <p:nvPr/>
          </p:nvSpPr>
          <p:spPr>
            <a:xfrm>
              <a:off x="1990252" y="2142540"/>
              <a:ext cx="4899245"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rPr>
                <a:t>Margin of error: 5%</a:t>
              </a:r>
            </a:p>
            <a:p>
              <a:pPr marL="285750" indent="-285750">
                <a:buClr>
                  <a:schemeClr val="accent2"/>
                </a:buClr>
                <a:buFont typeface="Wingdings" panose="05000000000000000000" pitchFamily="2" charset="2"/>
                <a:buChar char="Ø"/>
              </a:pPr>
              <a:r>
                <a:rPr lang="en-US" dirty="0">
                  <a:solidFill>
                    <a:schemeClr val="accent1"/>
                  </a:solidFill>
                </a:rPr>
                <a:t>Confidence interval: 95% </a:t>
              </a:r>
            </a:p>
            <a:p>
              <a:pPr marL="285750" indent="-285750">
                <a:buClr>
                  <a:schemeClr val="accent2"/>
                </a:buClr>
                <a:buFont typeface="Wingdings" panose="05000000000000000000" pitchFamily="2" charset="2"/>
                <a:buChar char="Ø"/>
              </a:pPr>
              <a:r>
                <a:rPr lang="en-US" dirty="0">
                  <a:solidFill>
                    <a:schemeClr val="accent1"/>
                  </a:solidFill>
                </a:rPr>
                <a:t>Design effect: 1.04</a:t>
              </a:r>
            </a:p>
          </p:txBody>
        </p:sp>
      </p:grpSp>
      <p:pic>
        <p:nvPicPr>
          <p:cNvPr id="16" name="Graphic 143" descr="Bar chart">
            <a:extLst>
              <a:ext uri="{FF2B5EF4-FFF2-40B4-BE49-F238E27FC236}">
                <a16:creationId xmlns:a16="http://schemas.microsoft.com/office/drawing/2014/main" id="{F5F03587-C57A-4C2E-AAB0-62C8863AF28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503788" y="3382030"/>
            <a:ext cx="776022" cy="714422"/>
          </a:xfrm>
          <a:prstGeom prst="rect">
            <a:avLst/>
          </a:prstGeom>
        </p:spPr>
      </p:pic>
      <p:grpSp>
        <p:nvGrpSpPr>
          <p:cNvPr id="23" name="Group 22">
            <a:extLst>
              <a:ext uri="{FF2B5EF4-FFF2-40B4-BE49-F238E27FC236}">
                <a16:creationId xmlns:a16="http://schemas.microsoft.com/office/drawing/2014/main" id="{D8FE3B98-193F-4844-A0C4-51CA2F28EB1F}"/>
              </a:ext>
            </a:extLst>
          </p:cNvPr>
          <p:cNvGrpSpPr/>
          <p:nvPr/>
        </p:nvGrpSpPr>
        <p:grpSpPr>
          <a:xfrm>
            <a:off x="6634504" y="1888398"/>
            <a:ext cx="4388463" cy="1457420"/>
            <a:chOff x="7599172" y="1606478"/>
            <a:chExt cx="3894416" cy="1457420"/>
          </a:xfrm>
        </p:grpSpPr>
        <p:sp>
          <p:nvSpPr>
            <p:cNvPr id="24" name="TextBox 23">
              <a:extLst>
                <a:ext uri="{FF2B5EF4-FFF2-40B4-BE49-F238E27FC236}">
                  <a16:creationId xmlns:a16="http://schemas.microsoft.com/office/drawing/2014/main" id="{5173803A-C94A-45C8-AC03-BCC6F57A264D}"/>
                </a:ext>
              </a:extLst>
            </p:cNvPr>
            <p:cNvSpPr txBox="1"/>
            <p:nvPr/>
          </p:nvSpPr>
          <p:spPr>
            <a:xfrm>
              <a:off x="7599172" y="1606478"/>
              <a:ext cx="3361275"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Data Analysis</a:t>
              </a:r>
            </a:p>
          </p:txBody>
        </p:sp>
        <p:sp>
          <p:nvSpPr>
            <p:cNvPr id="25" name="TextBox 24">
              <a:extLst>
                <a:ext uri="{FF2B5EF4-FFF2-40B4-BE49-F238E27FC236}">
                  <a16:creationId xmlns:a16="http://schemas.microsoft.com/office/drawing/2014/main" id="{DB0D03DA-DC03-4137-9E17-FA266EF19420}"/>
                </a:ext>
              </a:extLst>
            </p:cNvPr>
            <p:cNvSpPr txBox="1"/>
            <p:nvPr/>
          </p:nvSpPr>
          <p:spPr>
            <a:xfrm>
              <a:off x="7599172" y="2140568"/>
              <a:ext cx="3894416" cy="923330"/>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Descriptive statistics using Excel</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Content Analysis of Qualitative Data</a:t>
              </a:r>
            </a:p>
          </p:txBody>
        </p:sp>
      </p:grpSp>
      <p:sp>
        <p:nvSpPr>
          <p:cNvPr id="26" name="Content Placeholder 3">
            <a:extLst>
              <a:ext uri="{FF2B5EF4-FFF2-40B4-BE49-F238E27FC236}">
                <a16:creationId xmlns:a16="http://schemas.microsoft.com/office/drawing/2014/main" id="{C7DA7E06-3EF3-4AC9-A936-F7F350B4B05F}"/>
              </a:ext>
            </a:extLst>
          </p:cNvPr>
          <p:cNvSpPr txBox="1">
            <a:spLocks/>
          </p:cNvSpPr>
          <p:nvPr/>
        </p:nvSpPr>
        <p:spPr>
          <a:xfrm>
            <a:off x="465578" y="3643824"/>
            <a:ext cx="6356426" cy="1248040"/>
          </a:xfrm>
          <a:prstGeom prst="rect">
            <a:avLst/>
          </a:prstGeom>
        </p:spPr>
        <p:txBody>
          <a:bodyPr>
            <a:noAutofit/>
          </a:bodyPr>
          <a:lstStyle>
            <a:lvl1pPr marL="305984"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29968" indent="-305984"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899956" indent="-269987"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1938"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1920" indent="-2339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89990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199890"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499876"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799861" indent="-228589" algn="l" defTabSz="457178"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sz="2400" b="1" dirty="0">
                <a:solidFill>
                  <a:schemeClr val="accent1"/>
                </a:solidFill>
                <a:cs typeface="Poppins" panose="00000500000000000000" pitchFamily="2" charset="0"/>
              </a:rPr>
              <a:t>Sampling for Quantitative Survey</a:t>
            </a:r>
            <a:endParaRPr lang="en-US" sz="2400" dirty="0">
              <a:solidFill>
                <a:srgbClr val="002060"/>
              </a:solidFill>
              <a:cs typeface="Poppins" panose="00000500000000000000" pitchFamily="2" charset="0"/>
            </a:endParaRP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Selection of respondents based on screener criteria</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Quota sample based on gender </a:t>
            </a:r>
          </a:p>
          <a:p>
            <a:pPr marL="323984" lvl="1" indent="0">
              <a:buNone/>
            </a:pPr>
            <a:endParaRPr lang="en-US" sz="2200" dirty="0">
              <a:solidFill>
                <a:schemeClr val="accent1"/>
              </a:solidFill>
              <a:cs typeface="Poppins" panose="00000500000000000000" pitchFamily="2" charset="0"/>
            </a:endParaRPr>
          </a:p>
        </p:txBody>
      </p:sp>
      <p:sp>
        <p:nvSpPr>
          <p:cNvPr id="33" name="TextBox 32">
            <a:extLst>
              <a:ext uri="{FF2B5EF4-FFF2-40B4-BE49-F238E27FC236}">
                <a16:creationId xmlns:a16="http://schemas.microsoft.com/office/drawing/2014/main" id="{0B14DEF7-BD65-4E21-84D1-3A443AD0EDE5}"/>
              </a:ext>
            </a:extLst>
          </p:cNvPr>
          <p:cNvSpPr txBox="1"/>
          <p:nvPr/>
        </p:nvSpPr>
        <p:spPr>
          <a:xfrm>
            <a:off x="465578" y="5211754"/>
            <a:ext cx="5068948"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Length of Interview (LOI): </a:t>
            </a:r>
            <a:r>
              <a:rPr lang="en-US" dirty="0">
                <a:solidFill>
                  <a:schemeClr val="accent1"/>
                </a:solidFill>
                <a:cs typeface="Poppins" panose="00000500000000000000" pitchFamily="2" charset="0"/>
              </a:rPr>
              <a:t>10 mins. </a:t>
            </a:r>
          </a:p>
        </p:txBody>
      </p:sp>
      <p:sp>
        <p:nvSpPr>
          <p:cNvPr id="34" name="TextBox 33">
            <a:extLst>
              <a:ext uri="{FF2B5EF4-FFF2-40B4-BE49-F238E27FC236}">
                <a16:creationId xmlns:a16="http://schemas.microsoft.com/office/drawing/2014/main" id="{56663FF5-6EFA-48A0-AE27-1E2A3A6EADE4}"/>
              </a:ext>
            </a:extLst>
          </p:cNvPr>
          <p:cNvSpPr txBox="1"/>
          <p:nvPr/>
        </p:nvSpPr>
        <p:spPr>
          <a:xfrm>
            <a:off x="465578" y="5893225"/>
            <a:ext cx="3713390"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Location: </a:t>
            </a:r>
            <a:r>
              <a:rPr lang="en-US" dirty="0">
                <a:solidFill>
                  <a:schemeClr val="accent1"/>
                </a:solidFill>
              </a:rPr>
              <a:t>Kathmandu Valley</a:t>
            </a:r>
            <a:r>
              <a:rPr lang="en-US" dirty="0">
                <a:solidFill>
                  <a:schemeClr val="accent1"/>
                </a:solidFill>
                <a:cs typeface="Poppins" panose="00000500000000000000" pitchFamily="2" charset="0"/>
              </a:rPr>
              <a:t> </a:t>
            </a:r>
          </a:p>
        </p:txBody>
      </p:sp>
      <p:grpSp>
        <p:nvGrpSpPr>
          <p:cNvPr id="2" name="Group 1">
            <a:extLst>
              <a:ext uri="{FF2B5EF4-FFF2-40B4-BE49-F238E27FC236}">
                <a16:creationId xmlns:a16="http://schemas.microsoft.com/office/drawing/2014/main" id="{70B38818-E786-ABEA-3A5F-5F4A9234F05F}"/>
              </a:ext>
            </a:extLst>
          </p:cNvPr>
          <p:cNvGrpSpPr/>
          <p:nvPr/>
        </p:nvGrpSpPr>
        <p:grpSpPr>
          <a:xfrm>
            <a:off x="6634504" y="3480776"/>
            <a:ext cx="5084529" cy="2565415"/>
            <a:chOff x="7599172" y="1606478"/>
            <a:chExt cx="3894416" cy="2565415"/>
          </a:xfrm>
        </p:grpSpPr>
        <p:sp>
          <p:nvSpPr>
            <p:cNvPr id="3" name="TextBox 2">
              <a:extLst>
                <a:ext uri="{FF2B5EF4-FFF2-40B4-BE49-F238E27FC236}">
                  <a16:creationId xmlns:a16="http://schemas.microsoft.com/office/drawing/2014/main" id="{0410514F-BDF4-819C-1378-2843A25DCD22}"/>
                </a:ext>
              </a:extLst>
            </p:cNvPr>
            <p:cNvSpPr txBox="1"/>
            <p:nvPr/>
          </p:nvSpPr>
          <p:spPr>
            <a:xfrm>
              <a:off x="7599172" y="1606478"/>
              <a:ext cx="3361275" cy="461665"/>
            </a:xfrm>
            <a:prstGeom prst="rect">
              <a:avLst/>
            </a:prstGeom>
            <a:noFill/>
          </p:spPr>
          <p:txBody>
            <a:bodyPr wrap="square" rtlCol="0" anchor="b">
              <a:spAutoFit/>
            </a:bodyPr>
            <a:lstStyle/>
            <a:p>
              <a:r>
                <a:rPr lang="en-US" sz="2400" b="1" dirty="0">
                  <a:solidFill>
                    <a:schemeClr val="accent1"/>
                  </a:solidFill>
                  <a:cs typeface="Poppins" panose="00000500000000000000" pitchFamily="2" charset="0"/>
                </a:rPr>
                <a:t>Screener Criteria</a:t>
              </a:r>
            </a:p>
          </p:txBody>
        </p:sp>
        <p:sp>
          <p:nvSpPr>
            <p:cNvPr id="5" name="TextBox 4">
              <a:extLst>
                <a:ext uri="{FF2B5EF4-FFF2-40B4-BE49-F238E27FC236}">
                  <a16:creationId xmlns:a16="http://schemas.microsoft.com/office/drawing/2014/main" id="{DBD15AD2-39DC-19F5-A019-DD6FE23DE65C}"/>
                </a:ext>
              </a:extLst>
            </p:cNvPr>
            <p:cNvSpPr txBox="1"/>
            <p:nvPr/>
          </p:nvSpPr>
          <p:spPr>
            <a:xfrm>
              <a:off x="7599172" y="2140568"/>
              <a:ext cx="3894416" cy="2031325"/>
            </a:xfrm>
            <a:prstGeom prst="rect">
              <a:avLst/>
            </a:prstGeom>
            <a:noFill/>
          </p:spPr>
          <p:txBody>
            <a:bodyPr wrap="square" rtlCol="0">
              <a:spAutoFit/>
            </a:bodyPr>
            <a:lstStyle/>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Maintains saving account at a commercial bank.</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Have not availed a loan from a commercial bank.</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Does not visit the bank for own business transactions.</a:t>
              </a:r>
            </a:p>
            <a:p>
              <a:pPr marL="285750" indent="-285750">
                <a:buClr>
                  <a:schemeClr val="accent2"/>
                </a:buClr>
                <a:buFont typeface="Wingdings" panose="05000000000000000000" pitchFamily="2" charset="2"/>
                <a:buChar char="Ø"/>
              </a:pPr>
              <a:r>
                <a:rPr lang="en-US" dirty="0">
                  <a:solidFill>
                    <a:schemeClr val="accent1"/>
                  </a:solidFill>
                  <a:cs typeface="Poppins" panose="00000500000000000000" pitchFamily="2" charset="0"/>
                </a:rPr>
                <a:t>Does not visit the bank on behalf of the organization where he/she is employed.</a:t>
              </a:r>
            </a:p>
            <a:p>
              <a:pPr marL="285750" indent="-285750">
                <a:buClr>
                  <a:schemeClr val="accent2"/>
                </a:buClr>
                <a:buFont typeface="Wingdings" panose="05000000000000000000" pitchFamily="2" charset="2"/>
                <a:buChar char="Ø"/>
              </a:pPr>
              <a:endParaRPr lang="en-US" dirty="0">
                <a:solidFill>
                  <a:schemeClr val="accent1"/>
                </a:solidFill>
                <a:cs typeface="Poppins" panose="00000500000000000000" pitchFamily="2" charset="0"/>
              </a:endParaRPr>
            </a:p>
          </p:txBody>
        </p:sp>
      </p:grpSp>
    </p:spTree>
    <p:extLst>
      <p:ext uri="{BB962C8B-B14F-4D97-AF65-F5344CB8AC3E}">
        <p14:creationId xmlns:p14="http://schemas.microsoft.com/office/powerpoint/2010/main" val="27451747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A39A0AB-3544-47B2-BD8B-FB842C8291EE}"/>
              </a:ext>
            </a:extLst>
          </p:cNvPr>
          <p:cNvSpPr txBox="1"/>
          <p:nvPr/>
        </p:nvSpPr>
        <p:spPr>
          <a:xfrm>
            <a:off x="426501" y="2459504"/>
            <a:ext cx="11549742" cy="1569660"/>
          </a:xfrm>
          <a:prstGeom prst="rect">
            <a:avLst/>
          </a:prstGeom>
          <a:noFill/>
        </p:spPr>
        <p:txBody>
          <a:bodyPr wrap="square" rtlCol="0">
            <a:spAutoFit/>
          </a:bodyPr>
          <a:lstStyle/>
          <a:p>
            <a:pPr algn="ctr"/>
            <a:r>
              <a:rPr lang="en-US" sz="9600" b="1" dirty="0">
                <a:solidFill>
                  <a:schemeClr val="accent1"/>
                </a:solidFill>
              </a:rPr>
              <a:t>FINDINGS </a:t>
            </a:r>
          </a:p>
        </p:txBody>
      </p:sp>
    </p:spTree>
    <p:extLst>
      <p:ext uri="{BB962C8B-B14F-4D97-AF65-F5344CB8AC3E}">
        <p14:creationId xmlns:p14="http://schemas.microsoft.com/office/powerpoint/2010/main" val="2557800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6EB26098-2085-02C2-5F32-3C861314ADE8}"/>
              </a:ext>
            </a:extLst>
          </p:cNvPr>
          <p:cNvGraphicFramePr>
            <a:graphicFrameLocks/>
          </p:cNvGraphicFramePr>
          <p:nvPr>
            <p:extLst>
              <p:ext uri="{D42A27DB-BD31-4B8C-83A1-F6EECF244321}">
                <p14:modId xmlns:p14="http://schemas.microsoft.com/office/powerpoint/2010/main" val="2790025346"/>
              </p:ext>
            </p:extLst>
          </p:nvPr>
        </p:nvGraphicFramePr>
        <p:xfrm>
          <a:off x="463804" y="2057397"/>
          <a:ext cx="3626932" cy="411701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463804" y="1315748"/>
            <a:ext cx="11264392" cy="587277"/>
          </a:xfrm>
        </p:spPr>
        <p:txBody>
          <a:bodyPr>
            <a:noAutofit/>
          </a:bodyPr>
          <a:lstStyle/>
          <a:p>
            <a:r>
              <a:rPr lang="en-US" sz="2400" b="1" u="sng" dirty="0"/>
              <a:t>Demographics</a:t>
            </a:r>
            <a:br>
              <a:rPr lang="en-US" b="1" u="sng" dirty="0"/>
            </a:br>
            <a:r>
              <a:rPr lang="en-GB" sz="1800" b="1" cap="none" dirty="0"/>
              <a:t>Majority of the respondents belong to the age group 18-24, with an equal representation of males and females and a majority of single respondents.</a:t>
            </a:r>
            <a:br>
              <a:rPr lang="en-GB" sz="1800" b="1" cap="none" dirty="0"/>
            </a:br>
            <a:endParaRPr lang="en-US" sz="1800" b="1" cap="none" dirty="0">
              <a:latin typeface="+mn-lt"/>
            </a:endParaRPr>
          </a:p>
        </p:txBody>
      </p:sp>
      <p:graphicFrame>
        <p:nvGraphicFramePr>
          <p:cNvPr id="5" name="Chart 4">
            <a:extLst>
              <a:ext uri="{FF2B5EF4-FFF2-40B4-BE49-F238E27FC236}">
                <a16:creationId xmlns:a16="http://schemas.microsoft.com/office/drawing/2014/main" id="{B3ACC8A6-0296-D3B6-8C5F-01448FAD5A11}"/>
              </a:ext>
            </a:extLst>
          </p:cNvPr>
          <p:cNvGraphicFramePr>
            <a:graphicFrameLocks/>
          </p:cNvGraphicFramePr>
          <p:nvPr>
            <p:extLst>
              <p:ext uri="{D42A27DB-BD31-4B8C-83A1-F6EECF244321}">
                <p14:modId xmlns:p14="http://schemas.microsoft.com/office/powerpoint/2010/main" val="601795731"/>
              </p:ext>
            </p:extLst>
          </p:nvPr>
        </p:nvGraphicFramePr>
        <p:xfrm>
          <a:off x="8255077" y="2027114"/>
          <a:ext cx="3473118" cy="4117011"/>
        </p:xfrm>
        <a:graphic>
          <a:graphicData uri="http://schemas.openxmlformats.org/drawingml/2006/chart">
            <c:chart xmlns:c="http://schemas.openxmlformats.org/drawingml/2006/chart" xmlns:r="http://schemas.openxmlformats.org/officeDocument/2006/relationships" r:id="rId4"/>
          </a:graphicData>
        </a:graphic>
      </p:graphicFrame>
      <p:sp>
        <p:nvSpPr>
          <p:cNvPr id="7" name="Speech Bubble: Rectangle 6">
            <a:extLst>
              <a:ext uri="{FF2B5EF4-FFF2-40B4-BE49-F238E27FC236}">
                <a16:creationId xmlns:a16="http://schemas.microsoft.com/office/drawing/2014/main" id="{BE5C12B0-73A8-935B-D58C-9160ECC68821}"/>
              </a:ext>
            </a:extLst>
          </p:cNvPr>
          <p:cNvSpPr/>
          <p:nvPr/>
        </p:nvSpPr>
        <p:spPr>
          <a:xfrm>
            <a:off x="2569198" y="2953418"/>
            <a:ext cx="1361117" cy="951164"/>
          </a:xfrm>
          <a:prstGeom prst="wedgeRectCallout">
            <a:avLst>
              <a:gd name="adj1" fmla="val 5837"/>
              <a:gd name="adj2" fmla="val 8405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27.5% of the respondents belong to the age group 25-28</a:t>
            </a:r>
          </a:p>
        </p:txBody>
      </p:sp>
      <p:graphicFrame>
        <p:nvGraphicFramePr>
          <p:cNvPr id="6" name="Chart 5">
            <a:extLst>
              <a:ext uri="{FF2B5EF4-FFF2-40B4-BE49-F238E27FC236}">
                <a16:creationId xmlns:a16="http://schemas.microsoft.com/office/drawing/2014/main" id="{6FA88A42-C988-8266-01BD-08A037C234A7}"/>
              </a:ext>
            </a:extLst>
          </p:cNvPr>
          <p:cNvGraphicFramePr>
            <a:graphicFrameLocks/>
          </p:cNvGraphicFramePr>
          <p:nvPr>
            <p:extLst>
              <p:ext uri="{D42A27DB-BD31-4B8C-83A1-F6EECF244321}">
                <p14:modId xmlns:p14="http://schemas.microsoft.com/office/powerpoint/2010/main" val="493095064"/>
              </p:ext>
            </p:extLst>
          </p:nvPr>
        </p:nvGraphicFramePr>
        <p:xfrm>
          <a:off x="4362138" y="2057400"/>
          <a:ext cx="3626932" cy="411701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610133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03" y="1008715"/>
            <a:ext cx="11264392" cy="976044"/>
          </a:xfrm>
        </p:spPr>
        <p:txBody>
          <a:bodyPr>
            <a:noAutofit/>
          </a:bodyPr>
          <a:lstStyle/>
          <a:p>
            <a:r>
              <a:rPr lang="en-US" sz="2400" b="1" u="sng" dirty="0"/>
              <a:t>Socio-economic classification (SEC) of the digital banking users</a:t>
            </a:r>
            <a:br>
              <a:rPr lang="en-US" sz="2700" b="1" u="sng" dirty="0"/>
            </a:br>
            <a:r>
              <a:rPr lang="en-GB" sz="1800" b="1" cap="none" dirty="0"/>
              <a:t>Majority of the respondents belong to the Higher/Upper SEC category.</a:t>
            </a:r>
            <a:br>
              <a:rPr lang="en-GB" sz="1800" b="1" cap="none" dirty="0"/>
            </a:br>
            <a:endParaRPr lang="en-US" sz="1800" cap="none" dirty="0">
              <a:latin typeface="+mn-lt"/>
            </a:endParaRPr>
          </a:p>
        </p:txBody>
      </p:sp>
      <mc:AlternateContent xmlns:mc="http://schemas.openxmlformats.org/markup-compatibility/2006" xmlns:cx2="http://schemas.microsoft.com/office/drawing/2015/10/21/chartex">
        <mc:Choice Requires="cx2">
          <p:graphicFrame>
            <p:nvGraphicFramePr>
              <p:cNvPr id="5" name="Chart 4">
                <a:extLst>
                  <a:ext uri="{FF2B5EF4-FFF2-40B4-BE49-F238E27FC236}">
                    <a16:creationId xmlns:a16="http://schemas.microsoft.com/office/drawing/2014/main" id="{E7B87EBC-ADA5-3636-4BBE-83D1747DBACB}"/>
                  </a:ext>
                </a:extLst>
              </p:cNvPr>
              <p:cNvGraphicFramePr/>
              <p:nvPr>
                <p:extLst>
                  <p:ext uri="{D42A27DB-BD31-4B8C-83A1-F6EECF244321}">
                    <p14:modId xmlns:p14="http://schemas.microsoft.com/office/powerpoint/2010/main" val="3440923715"/>
                  </p:ext>
                </p:extLst>
              </p:nvPr>
            </p:nvGraphicFramePr>
            <p:xfrm>
              <a:off x="463803" y="1872464"/>
              <a:ext cx="5951745" cy="4641350"/>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5" name="Chart 4">
                <a:extLst>
                  <a:ext uri="{FF2B5EF4-FFF2-40B4-BE49-F238E27FC236}">
                    <a16:creationId xmlns:a16="http://schemas.microsoft.com/office/drawing/2014/main" id="{E7B87EBC-ADA5-3636-4BBE-83D1747DBACB}"/>
                  </a:ext>
                </a:extLst>
              </p:cNvPr>
              <p:cNvPicPr>
                <a:picLocks noGrp="1" noRot="1" noChangeAspect="1" noMove="1" noResize="1" noEditPoints="1" noAdjustHandles="1" noChangeArrowheads="1" noChangeShapeType="1"/>
              </p:cNvPicPr>
              <p:nvPr/>
            </p:nvPicPr>
            <p:blipFill>
              <a:blip r:embed="rId4"/>
              <a:stretch>
                <a:fillRect/>
              </a:stretch>
            </p:blipFill>
            <p:spPr>
              <a:xfrm>
                <a:off x="463803" y="1872464"/>
                <a:ext cx="5951745" cy="4641350"/>
              </a:xfrm>
              <a:prstGeom prst="rect">
                <a:avLst/>
              </a:prstGeom>
            </p:spPr>
          </p:pic>
        </mc:Fallback>
      </mc:AlternateContent>
      <p:graphicFrame>
        <p:nvGraphicFramePr>
          <p:cNvPr id="7" name="Chart 6">
            <a:extLst>
              <a:ext uri="{FF2B5EF4-FFF2-40B4-BE49-F238E27FC236}">
                <a16:creationId xmlns:a16="http://schemas.microsoft.com/office/drawing/2014/main" id="{1752677F-C083-30F9-1A7C-BE4EB463C585}"/>
              </a:ext>
            </a:extLst>
          </p:cNvPr>
          <p:cNvGraphicFramePr>
            <a:graphicFrameLocks/>
          </p:cNvGraphicFramePr>
          <p:nvPr>
            <p:extLst>
              <p:ext uri="{D42A27DB-BD31-4B8C-83A1-F6EECF244321}">
                <p14:modId xmlns:p14="http://schemas.microsoft.com/office/powerpoint/2010/main" val="3826239928"/>
              </p:ext>
            </p:extLst>
          </p:nvPr>
        </p:nvGraphicFramePr>
        <p:xfrm>
          <a:off x="6676492" y="1872464"/>
          <a:ext cx="5051704" cy="4641350"/>
        </p:xfrm>
        <a:graphic>
          <a:graphicData uri="http://schemas.openxmlformats.org/drawingml/2006/chart">
            <c:chart xmlns:c="http://schemas.openxmlformats.org/drawingml/2006/chart" xmlns:r="http://schemas.openxmlformats.org/officeDocument/2006/relationships" r:id="rId5"/>
          </a:graphicData>
        </a:graphic>
      </p:graphicFrame>
      <p:sp>
        <p:nvSpPr>
          <p:cNvPr id="6" name="Speech Bubble: Rectangle 5">
            <a:extLst>
              <a:ext uri="{FF2B5EF4-FFF2-40B4-BE49-F238E27FC236}">
                <a16:creationId xmlns:a16="http://schemas.microsoft.com/office/drawing/2014/main" id="{FECEA5E5-9553-4EFE-B81F-DEEB45C08E77}"/>
              </a:ext>
            </a:extLst>
          </p:cNvPr>
          <p:cNvSpPr/>
          <p:nvPr/>
        </p:nvSpPr>
        <p:spPr>
          <a:xfrm>
            <a:off x="8865223" y="2822540"/>
            <a:ext cx="1564652" cy="951164"/>
          </a:xfrm>
          <a:prstGeom prst="wedgeRectCallout">
            <a:avLst>
              <a:gd name="adj1" fmla="val -13595"/>
              <a:gd name="adj2" fmla="val 9470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rgbClr val="002060"/>
                </a:solidFill>
              </a:rPr>
              <a:t>25.25% of the respondents belongs to Upper Middle Class</a:t>
            </a:r>
          </a:p>
        </p:txBody>
      </p:sp>
    </p:spTree>
    <p:extLst>
      <p:ext uri="{BB962C8B-B14F-4D97-AF65-F5344CB8AC3E}">
        <p14:creationId xmlns:p14="http://schemas.microsoft.com/office/powerpoint/2010/main" val="99394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64E8DC-E657-86CE-E634-0F08ECB91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CA99C3-202B-8258-0E31-F78D65DD7A5D}"/>
              </a:ext>
            </a:extLst>
          </p:cNvPr>
          <p:cNvSpPr>
            <a:spLocks noGrp="1"/>
          </p:cNvSpPr>
          <p:nvPr>
            <p:ph type="title"/>
          </p:nvPr>
        </p:nvSpPr>
        <p:spPr>
          <a:xfrm>
            <a:off x="463804" y="861379"/>
            <a:ext cx="11264392" cy="745016"/>
          </a:xfrm>
        </p:spPr>
        <p:txBody>
          <a:bodyPr>
            <a:noAutofit/>
          </a:bodyPr>
          <a:lstStyle/>
          <a:p>
            <a:r>
              <a:rPr lang="en-US" sz="2400" b="1" u="sng" dirty="0"/>
              <a:t>PURPOSE OF USING saving account </a:t>
            </a:r>
            <a:br>
              <a:rPr lang="en-US" sz="2400" b="1" u="sng" dirty="0"/>
            </a:br>
            <a:r>
              <a:rPr lang="en-GB" sz="1800" b="1" cap="none" dirty="0"/>
              <a:t>Majority of the respondents use their saving account mainly for saving purpose.</a:t>
            </a:r>
            <a:br>
              <a:rPr lang="en-GB" sz="1800" b="1" cap="none" dirty="0"/>
            </a:br>
            <a:r>
              <a:rPr lang="en-US" sz="1800" cap="none" dirty="0"/>
              <a:t>For what purpose do you use your saving account? </a:t>
            </a:r>
            <a:endParaRPr lang="en-US" sz="1800" cap="none" dirty="0">
              <a:latin typeface="+mn-lt"/>
            </a:endParaRPr>
          </a:p>
        </p:txBody>
      </p:sp>
      <p:sp>
        <p:nvSpPr>
          <p:cNvPr id="3" name="Speech Bubble: Rectangle 2">
            <a:extLst>
              <a:ext uri="{FF2B5EF4-FFF2-40B4-BE49-F238E27FC236}">
                <a16:creationId xmlns:a16="http://schemas.microsoft.com/office/drawing/2014/main" id="{118459B4-B475-E692-4BFA-94B7D2F1BB61}"/>
              </a:ext>
            </a:extLst>
          </p:cNvPr>
          <p:cNvSpPr/>
          <p:nvPr/>
        </p:nvSpPr>
        <p:spPr>
          <a:xfrm>
            <a:off x="9545185" y="2744583"/>
            <a:ext cx="2148598" cy="951164"/>
          </a:xfrm>
          <a:prstGeom prst="wedgeRectCallout">
            <a:avLst>
              <a:gd name="adj1" fmla="val 20983"/>
              <a:gd name="adj2" fmla="val -7954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91% of the respondents use saving account mainly for saving purpose</a:t>
            </a:r>
          </a:p>
        </p:txBody>
      </p:sp>
      <p:graphicFrame>
        <p:nvGraphicFramePr>
          <p:cNvPr id="5" name="Chart 4">
            <a:extLst>
              <a:ext uri="{FF2B5EF4-FFF2-40B4-BE49-F238E27FC236}">
                <a16:creationId xmlns:a16="http://schemas.microsoft.com/office/drawing/2014/main" id="{574C01F8-3C2F-6852-42B7-B5E99A3C3B3A}"/>
              </a:ext>
            </a:extLst>
          </p:cNvPr>
          <p:cNvGraphicFramePr>
            <a:graphicFrameLocks/>
          </p:cNvGraphicFramePr>
          <p:nvPr>
            <p:extLst>
              <p:ext uri="{D42A27DB-BD31-4B8C-83A1-F6EECF244321}">
                <p14:modId xmlns:p14="http://schemas.microsoft.com/office/powerpoint/2010/main" val="3849407908"/>
              </p:ext>
            </p:extLst>
          </p:nvPr>
        </p:nvGraphicFramePr>
        <p:xfrm>
          <a:off x="463804" y="1768628"/>
          <a:ext cx="11229979" cy="47354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41245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E500C-F372-4F07-2680-0EF535F20A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49E77-FADE-5461-E135-A56CF6306913}"/>
              </a:ext>
            </a:extLst>
          </p:cNvPr>
          <p:cNvSpPr>
            <a:spLocks noGrp="1"/>
          </p:cNvSpPr>
          <p:nvPr>
            <p:ph type="title"/>
          </p:nvPr>
        </p:nvSpPr>
        <p:spPr>
          <a:xfrm>
            <a:off x="463804" y="609600"/>
            <a:ext cx="11264392" cy="996795"/>
          </a:xfrm>
        </p:spPr>
        <p:txBody>
          <a:bodyPr>
            <a:noAutofit/>
          </a:bodyPr>
          <a:lstStyle/>
          <a:p>
            <a:r>
              <a:rPr lang="en-US" sz="2400" b="1" u="sng" dirty="0"/>
              <a:t>Frequency of bank VISIT</a:t>
            </a:r>
            <a:br>
              <a:rPr lang="en-US" sz="2400" b="1" u="sng" dirty="0"/>
            </a:br>
            <a:r>
              <a:rPr lang="en-GB" sz="1800" b="1" cap="none" dirty="0"/>
              <a:t>Majority of the respondents visit bank only when required.</a:t>
            </a:r>
            <a:br>
              <a:rPr lang="en-GB" sz="1800" b="1" cap="none" dirty="0"/>
            </a:br>
            <a:r>
              <a:rPr lang="en-US" sz="1800" cap="none" dirty="0"/>
              <a:t>How frequently do you visit your bank? </a:t>
            </a:r>
            <a:endParaRPr lang="en-US" sz="1800" cap="none" dirty="0">
              <a:latin typeface="+mn-lt"/>
            </a:endParaRPr>
          </a:p>
        </p:txBody>
      </p:sp>
      <p:sp>
        <p:nvSpPr>
          <p:cNvPr id="3" name="Speech Bubble: Rectangle 2">
            <a:extLst>
              <a:ext uri="{FF2B5EF4-FFF2-40B4-BE49-F238E27FC236}">
                <a16:creationId xmlns:a16="http://schemas.microsoft.com/office/drawing/2014/main" id="{DC92E14F-1F47-22E0-9EEB-FA4657C3F758}"/>
              </a:ext>
            </a:extLst>
          </p:cNvPr>
          <p:cNvSpPr/>
          <p:nvPr/>
        </p:nvSpPr>
        <p:spPr>
          <a:xfrm>
            <a:off x="4676408" y="2718253"/>
            <a:ext cx="1916899" cy="745016"/>
          </a:xfrm>
          <a:prstGeom prst="wedgeRectCallout">
            <a:avLst>
              <a:gd name="adj1" fmla="val 19008"/>
              <a:gd name="adj2" fmla="val 10454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12% of the respondents visit bank once in six months.</a:t>
            </a:r>
          </a:p>
        </p:txBody>
      </p:sp>
      <p:graphicFrame>
        <p:nvGraphicFramePr>
          <p:cNvPr id="5" name="Chart 4">
            <a:extLst>
              <a:ext uri="{FF2B5EF4-FFF2-40B4-BE49-F238E27FC236}">
                <a16:creationId xmlns:a16="http://schemas.microsoft.com/office/drawing/2014/main" id="{F0CC73C1-65B8-5D83-FEE3-9312E038ECE3}"/>
              </a:ext>
            </a:extLst>
          </p:cNvPr>
          <p:cNvGraphicFramePr>
            <a:graphicFrameLocks/>
          </p:cNvGraphicFramePr>
          <p:nvPr>
            <p:extLst>
              <p:ext uri="{D42A27DB-BD31-4B8C-83A1-F6EECF244321}">
                <p14:modId xmlns:p14="http://schemas.microsoft.com/office/powerpoint/2010/main" val="3128168999"/>
              </p:ext>
            </p:extLst>
          </p:nvPr>
        </p:nvGraphicFramePr>
        <p:xfrm>
          <a:off x="463804" y="1925053"/>
          <a:ext cx="11264391" cy="455595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49923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8AA35C-3E5E-E35B-E38F-57003F801C53}"/>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F34A6D40-9F5B-47C0-E5E2-6EAAEF5AAD67}"/>
              </a:ext>
            </a:extLst>
          </p:cNvPr>
          <p:cNvGraphicFramePr>
            <a:graphicFrameLocks/>
          </p:cNvGraphicFramePr>
          <p:nvPr>
            <p:extLst>
              <p:ext uri="{D42A27DB-BD31-4B8C-83A1-F6EECF244321}">
                <p14:modId xmlns:p14="http://schemas.microsoft.com/office/powerpoint/2010/main" val="265224738"/>
              </p:ext>
            </p:extLst>
          </p:nvPr>
        </p:nvGraphicFramePr>
        <p:xfrm>
          <a:off x="463804" y="2005262"/>
          <a:ext cx="11264392" cy="445453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AC83B6F-BF65-938B-1B4F-29F4A72A30D0}"/>
              </a:ext>
            </a:extLst>
          </p:cNvPr>
          <p:cNvSpPr>
            <a:spLocks noGrp="1"/>
          </p:cNvSpPr>
          <p:nvPr>
            <p:ph type="title"/>
          </p:nvPr>
        </p:nvSpPr>
        <p:spPr>
          <a:xfrm>
            <a:off x="463804" y="861379"/>
            <a:ext cx="11264392" cy="745016"/>
          </a:xfrm>
        </p:spPr>
        <p:txBody>
          <a:bodyPr>
            <a:noAutofit/>
          </a:bodyPr>
          <a:lstStyle/>
          <a:p>
            <a:r>
              <a:rPr lang="en-US" sz="2400" b="1" u="sng" dirty="0"/>
              <a:t>PURPOSE OF BANK VISIT </a:t>
            </a:r>
            <a:br>
              <a:rPr lang="en-US" sz="2400" b="1" u="sng" dirty="0"/>
            </a:br>
            <a:r>
              <a:rPr lang="en-GB" sz="1800" b="1" cap="none" dirty="0"/>
              <a:t>Majority of the respondents visit their bank for the purpose of depositing or withdrawing money.</a:t>
            </a:r>
            <a:br>
              <a:rPr lang="en-GB" sz="1800" b="1" cap="none" dirty="0"/>
            </a:br>
            <a:r>
              <a:rPr lang="en-US" sz="1800" cap="none" dirty="0"/>
              <a:t>What are the main purposes of your bank visits? </a:t>
            </a:r>
            <a:endParaRPr lang="en-US" sz="1800" cap="none" dirty="0">
              <a:latin typeface="+mn-lt"/>
            </a:endParaRPr>
          </a:p>
        </p:txBody>
      </p:sp>
      <p:sp>
        <p:nvSpPr>
          <p:cNvPr id="3" name="Speech Bubble: Rectangle 2">
            <a:extLst>
              <a:ext uri="{FF2B5EF4-FFF2-40B4-BE49-F238E27FC236}">
                <a16:creationId xmlns:a16="http://schemas.microsoft.com/office/drawing/2014/main" id="{F947390D-D710-C28E-843D-B32E98F85C56}"/>
              </a:ext>
            </a:extLst>
          </p:cNvPr>
          <p:cNvSpPr/>
          <p:nvPr/>
        </p:nvSpPr>
        <p:spPr>
          <a:xfrm>
            <a:off x="8898069" y="3147554"/>
            <a:ext cx="2478768" cy="1456344"/>
          </a:xfrm>
          <a:prstGeom prst="wedgeRectCallout">
            <a:avLst>
              <a:gd name="adj1" fmla="val 19387"/>
              <a:gd name="adj2" fmla="val -10322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95% of the respondents who visit the bank, 78% visited for depositing/withdrawing money</a:t>
            </a:r>
          </a:p>
        </p:txBody>
      </p:sp>
    </p:spTree>
    <p:extLst>
      <p:ext uri="{BB962C8B-B14F-4D97-AF65-F5344CB8AC3E}">
        <p14:creationId xmlns:p14="http://schemas.microsoft.com/office/powerpoint/2010/main" val="2934144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FCC43-ACC9-DE14-84D4-5F1B04E28100}"/>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D18AB13C-59BA-B778-0544-2791E964FD0F}"/>
              </a:ext>
            </a:extLst>
          </p:cNvPr>
          <p:cNvGraphicFramePr>
            <a:graphicFrameLocks/>
          </p:cNvGraphicFramePr>
          <p:nvPr>
            <p:extLst>
              <p:ext uri="{D42A27DB-BD31-4B8C-83A1-F6EECF244321}">
                <p14:modId xmlns:p14="http://schemas.microsoft.com/office/powerpoint/2010/main" val="1647128048"/>
              </p:ext>
            </p:extLst>
          </p:nvPr>
        </p:nvGraphicFramePr>
        <p:xfrm>
          <a:off x="463803" y="1892969"/>
          <a:ext cx="11264392" cy="461107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F54A07FA-FCC9-EFF7-2AEE-2AA34D946196}"/>
              </a:ext>
            </a:extLst>
          </p:cNvPr>
          <p:cNvSpPr>
            <a:spLocks noGrp="1"/>
          </p:cNvSpPr>
          <p:nvPr>
            <p:ph type="title"/>
          </p:nvPr>
        </p:nvSpPr>
        <p:spPr>
          <a:xfrm>
            <a:off x="463804" y="861379"/>
            <a:ext cx="11264392" cy="745016"/>
          </a:xfrm>
        </p:spPr>
        <p:txBody>
          <a:bodyPr>
            <a:noAutofit/>
          </a:bodyPr>
          <a:lstStyle/>
          <a:p>
            <a:r>
              <a:rPr lang="en-US" sz="2400" b="1" u="sng" dirty="0"/>
              <a:t>RECENT BANK VISIT</a:t>
            </a:r>
            <a:br>
              <a:rPr lang="en-US" sz="2400" b="1" u="sng" dirty="0"/>
            </a:br>
            <a:r>
              <a:rPr lang="en-GB" sz="1800" b="1" cap="none" dirty="0"/>
              <a:t>Majority of the respondents visited their bank within last six months</a:t>
            </a:r>
            <a:br>
              <a:rPr lang="en-GB" sz="1800" b="1" cap="none" dirty="0"/>
            </a:br>
            <a:r>
              <a:rPr lang="en-US" sz="1800" cap="none" dirty="0"/>
              <a:t>When was your last visit to your bank?</a:t>
            </a:r>
            <a:endParaRPr lang="en-US" sz="1800" cap="none" dirty="0">
              <a:latin typeface="+mn-lt"/>
            </a:endParaRPr>
          </a:p>
        </p:txBody>
      </p:sp>
      <p:sp>
        <p:nvSpPr>
          <p:cNvPr id="3" name="Speech Bubble: Rectangle 2">
            <a:extLst>
              <a:ext uri="{FF2B5EF4-FFF2-40B4-BE49-F238E27FC236}">
                <a16:creationId xmlns:a16="http://schemas.microsoft.com/office/drawing/2014/main" id="{C306D4DC-2936-EA6D-3C0A-0D58B1FCAFA7}"/>
              </a:ext>
            </a:extLst>
          </p:cNvPr>
          <p:cNvSpPr/>
          <p:nvPr/>
        </p:nvSpPr>
        <p:spPr>
          <a:xfrm>
            <a:off x="5314210" y="2019350"/>
            <a:ext cx="1563578" cy="1060065"/>
          </a:xfrm>
          <a:prstGeom prst="wedgeRectCallout">
            <a:avLst>
              <a:gd name="adj1" fmla="val 19610"/>
              <a:gd name="adj2" fmla="val 91585"/>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95% of the respondents who visited the bank, 18% visited within last three months</a:t>
            </a:r>
          </a:p>
        </p:txBody>
      </p:sp>
    </p:spTree>
    <p:extLst>
      <p:ext uri="{BB962C8B-B14F-4D97-AF65-F5344CB8AC3E}">
        <p14:creationId xmlns:p14="http://schemas.microsoft.com/office/powerpoint/2010/main" val="15716478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0CB94-6ED5-7E77-D329-10163B02B6E1}"/>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6267A5C4-17FD-3114-BA95-158AA86964FC}"/>
              </a:ext>
            </a:extLst>
          </p:cNvPr>
          <p:cNvGraphicFramePr>
            <a:graphicFrameLocks/>
          </p:cNvGraphicFramePr>
          <p:nvPr>
            <p:extLst>
              <p:ext uri="{D42A27DB-BD31-4B8C-83A1-F6EECF244321}">
                <p14:modId xmlns:p14="http://schemas.microsoft.com/office/powerpoint/2010/main" val="1695283626"/>
              </p:ext>
            </p:extLst>
          </p:nvPr>
        </p:nvGraphicFramePr>
        <p:xfrm>
          <a:off x="463803" y="2057400"/>
          <a:ext cx="11264391" cy="441714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755CACD-6DE9-8544-F498-E9ECCDC5C5F0}"/>
              </a:ext>
            </a:extLst>
          </p:cNvPr>
          <p:cNvSpPr>
            <a:spLocks noGrp="1"/>
          </p:cNvSpPr>
          <p:nvPr>
            <p:ph type="title"/>
          </p:nvPr>
        </p:nvSpPr>
        <p:spPr>
          <a:xfrm>
            <a:off x="463804" y="861379"/>
            <a:ext cx="11264392" cy="745016"/>
          </a:xfrm>
        </p:spPr>
        <p:txBody>
          <a:bodyPr>
            <a:noAutofit/>
          </a:bodyPr>
          <a:lstStyle/>
          <a:p>
            <a:r>
              <a:rPr lang="en-US" sz="2400" b="1" u="sng" dirty="0"/>
              <a:t>Purpose OF last BANK VISIT </a:t>
            </a:r>
            <a:br>
              <a:rPr lang="en-US" sz="2400" b="1" u="sng" dirty="0"/>
            </a:br>
            <a:r>
              <a:rPr lang="en-GB" sz="1800" b="1" cap="none" dirty="0"/>
              <a:t>Majority of the respondents’ last bank visit was for the purpose of depositing or withdrawing money.</a:t>
            </a:r>
            <a:br>
              <a:rPr lang="en-GB" sz="1800" b="1" cap="none" dirty="0"/>
            </a:br>
            <a:r>
              <a:rPr lang="en-US" sz="1800" cap="none" dirty="0"/>
              <a:t>Considering your last visit to your bank, what was the purpose?</a:t>
            </a:r>
            <a:endParaRPr lang="en-US" sz="1800" cap="none" dirty="0">
              <a:latin typeface="+mn-lt"/>
            </a:endParaRPr>
          </a:p>
        </p:txBody>
      </p:sp>
      <p:sp>
        <p:nvSpPr>
          <p:cNvPr id="3" name="Speech Bubble: Rectangle 2">
            <a:extLst>
              <a:ext uri="{FF2B5EF4-FFF2-40B4-BE49-F238E27FC236}">
                <a16:creationId xmlns:a16="http://schemas.microsoft.com/office/drawing/2014/main" id="{9C4AFDDD-8900-AA7D-DE8A-5708CA18BADB}"/>
              </a:ext>
            </a:extLst>
          </p:cNvPr>
          <p:cNvSpPr/>
          <p:nvPr/>
        </p:nvSpPr>
        <p:spPr>
          <a:xfrm>
            <a:off x="9776491" y="3254032"/>
            <a:ext cx="1951703" cy="1060065"/>
          </a:xfrm>
          <a:prstGeom prst="wedgeRectCallout">
            <a:avLst>
              <a:gd name="adj1" fmla="val 19610"/>
              <a:gd name="adj2" fmla="val -10736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95% of the respondents who visited the bank, 63% deposited or withdraw money during their last visit</a:t>
            </a:r>
          </a:p>
        </p:txBody>
      </p:sp>
    </p:spTree>
    <p:extLst>
      <p:ext uri="{BB962C8B-B14F-4D97-AF65-F5344CB8AC3E}">
        <p14:creationId xmlns:p14="http://schemas.microsoft.com/office/powerpoint/2010/main" val="380396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DD696-99B7-F430-F928-3944E69AA482}"/>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FD5EBFD9-4E16-0032-AC93-8C2916C214DB}"/>
              </a:ext>
            </a:extLst>
          </p:cNvPr>
          <p:cNvGraphicFramePr>
            <a:graphicFrameLocks/>
          </p:cNvGraphicFramePr>
          <p:nvPr>
            <p:extLst>
              <p:ext uri="{D42A27DB-BD31-4B8C-83A1-F6EECF244321}">
                <p14:modId xmlns:p14="http://schemas.microsoft.com/office/powerpoint/2010/main" val="2632618032"/>
              </p:ext>
            </p:extLst>
          </p:nvPr>
        </p:nvGraphicFramePr>
        <p:xfrm>
          <a:off x="463804" y="1921444"/>
          <a:ext cx="11264392" cy="4567845"/>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1CAC0C40-FD4F-23B7-C453-A41F6FB92EB2}"/>
              </a:ext>
            </a:extLst>
          </p:cNvPr>
          <p:cNvSpPr>
            <a:spLocks noGrp="1"/>
          </p:cNvSpPr>
          <p:nvPr>
            <p:ph type="title"/>
          </p:nvPr>
        </p:nvSpPr>
        <p:spPr>
          <a:xfrm>
            <a:off x="463804" y="861379"/>
            <a:ext cx="11264392" cy="745016"/>
          </a:xfrm>
        </p:spPr>
        <p:txBody>
          <a:bodyPr>
            <a:noAutofit/>
          </a:bodyPr>
          <a:lstStyle/>
          <a:p>
            <a:r>
              <a:rPr lang="en-US" sz="2400" b="1" u="sng" dirty="0"/>
              <a:t>Frequency of bank visits in the last three months</a:t>
            </a:r>
            <a:br>
              <a:rPr lang="en-US" sz="2400" b="1" u="sng" dirty="0"/>
            </a:br>
            <a:r>
              <a:rPr lang="en-GB" sz="1800" b="1" cap="none" dirty="0"/>
              <a:t>Majority of the respondents visited their primary bank 1-2 times in the last three months.</a:t>
            </a:r>
            <a:br>
              <a:rPr lang="en-GB" sz="1800" b="1" cap="none" dirty="0"/>
            </a:br>
            <a:r>
              <a:rPr lang="en-US" sz="1800" cap="none" dirty="0"/>
              <a:t>In the last three months, how many times did you visit your primary bank?</a:t>
            </a:r>
            <a:endParaRPr lang="en-US" sz="1800" cap="none" dirty="0">
              <a:latin typeface="+mn-lt"/>
            </a:endParaRPr>
          </a:p>
        </p:txBody>
      </p:sp>
      <p:sp>
        <p:nvSpPr>
          <p:cNvPr id="3" name="Speech Bubble: Rectangle 2">
            <a:extLst>
              <a:ext uri="{FF2B5EF4-FFF2-40B4-BE49-F238E27FC236}">
                <a16:creationId xmlns:a16="http://schemas.microsoft.com/office/drawing/2014/main" id="{4A3DE45B-971A-9DFE-B28B-848308FB503F}"/>
              </a:ext>
            </a:extLst>
          </p:cNvPr>
          <p:cNvSpPr/>
          <p:nvPr/>
        </p:nvSpPr>
        <p:spPr>
          <a:xfrm>
            <a:off x="9168580" y="3280114"/>
            <a:ext cx="2261419" cy="1302519"/>
          </a:xfrm>
          <a:prstGeom prst="wedgeRectCallout">
            <a:avLst>
              <a:gd name="adj1" fmla="val 19610"/>
              <a:gd name="adj2" fmla="val -10736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54% of the respondents who visited the bank in the last three months, 71% visited 1-2 times during the time</a:t>
            </a:r>
          </a:p>
        </p:txBody>
      </p:sp>
    </p:spTree>
    <p:extLst>
      <p:ext uri="{BB962C8B-B14F-4D97-AF65-F5344CB8AC3E}">
        <p14:creationId xmlns:p14="http://schemas.microsoft.com/office/powerpoint/2010/main" val="2743338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94344-C8E6-7FDE-71D9-DA1CBEE9019A}"/>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CE426CFB-66B9-7C6E-74B0-67FD35174D3D}"/>
              </a:ext>
            </a:extLst>
          </p:cNvPr>
          <p:cNvGraphicFramePr>
            <a:graphicFrameLocks/>
          </p:cNvGraphicFramePr>
          <p:nvPr>
            <p:extLst>
              <p:ext uri="{D42A27DB-BD31-4B8C-83A1-F6EECF244321}">
                <p14:modId xmlns:p14="http://schemas.microsoft.com/office/powerpoint/2010/main" val="3638547422"/>
              </p:ext>
            </p:extLst>
          </p:nvPr>
        </p:nvGraphicFramePr>
        <p:xfrm>
          <a:off x="463804" y="1939413"/>
          <a:ext cx="11264392" cy="4431890"/>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A375EB2-DD9F-C238-102A-C3F73788FA41}"/>
              </a:ext>
            </a:extLst>
          </p:cNvPr>
          <p:cNvSpPr>
            <a:spLocks noGrp="1"/>
          </p:cNvSpPr>
          <p:nvPr>
            <p:ph type="title"/>
          </p:nvPr>
        </p:nvSpPr>
        <p:spPr>
          <a:xfrm>
            <a:off x="463804" y="861379"/>
            <a:ext cx="11264392" cy="745016"/>
          </a:xfrm>
        </p:spPr>
        <p:txBody>
          <a:bodyPr>
            <a:noAutofit/>
          </a:bodyPr>
          <a:lstStyle/>
          <a:p>
            <a:r>
              <a:rPr lang="en-US" sz="2400" b="1" u="sng" dirty="0"/>
              <a:t>REASON FOR NOT VISITING THE BANK in the last three months</a:t>
            </a:r>
            <a:br>
              <a:rPr lang="en-US" sz="2400" b="1" u="sng" dirty="0"/>
            </a:br>
            <a:r>
              <a:rPr lang="en-GB" sz="1800" b="1" cap="none" dirty="0"/>
              <a:t>Majority of the respondents didn’t find any need to visit the bank in the past three months.</a:t>
            </a:r>
            <a:br>
              <a:rPr lang="en-GB" sz="1800" b="1" cap="none" dirty="0"/>
            </a:br>
            <a:r>
              <a:rPr lang="en-US" sz="1800" cap="none" dirty="0"/>
              <a:t>Why didn’t you visit the bank in the past three months? </a:t>
            </a:r>
            <a:endParaRPr lang="en-US" sz="1800" cap="none" dirty="0">
              <a:latin typeface="+mn-lt"/>
            </a:endParaRPr>
          </a:p>
        </p:txBody>
      </p:sp>
      <p:sp>
        <p:nvSpPr>
          <p:cNvPr id="3" name="Speech Bubble: Rectangle 2">
            <a:extLst>
              <a:ext uri="{FF2B5EF4-FFF2-40B4-BE49-F238E27FC236}">
                <a16:creationId xmlns:a16="http://schemas.microsoft.com/office/drawing/2014/main" id="{128BD152-8055-9E96-5B96-0DCACB1BD8D9}"/>
              </a:ext>
            </a:extLst>
          </p:cNvPr>
          <p:cNvSpPr/>
          <p:nvPr/>
        </p:nvSpPr>
        <p:spPr>
          <a:xfrm>
            <a:off x="9378064" y="3189613"/>
            <a:ext cx="2350132" cy="1381065"/>
          </a:xfrm>
          <a:prstGeom prst="wedgeRectCallout">
            <a:avLst>
              <a:gd name="adj1" fmla="val 16895"/>
              <a:gd name="adj2" fmla="val -9427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41% of the respondents didn’t visit the bank in the last three months, 76% find no need/managed transactions through mobile banking</a:t>
            </a:r>
          </a:p>
        </p:txBody>
      </p:sp>
    </p:spTree>
    <p:extLst>
      <p:ext uri="{BB962C8B-B14F-4D97-AF65-F5344CB8AC3E}">
        <p14:creationId xmlns:p14="http://schemas.microsoft.com/office/powerpoint/2010/main" val="32221993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3EBDB-26A0-153F-F160-E2D5F96EC3DD}"/>
            </a:ext>
          </a:extLst>
        </p:cNvPr>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DCAF0856-6D7F-161C-BB0E-BA8A3F3A20DE}"/>
              </a:ext>
            </a:extLst>
          </p:cNvPr>
          <p:cNvGraphicFramePr>
            <a:graphicFrameLocks/>
          </p:cNvGraphicFramePr>
          <p:nvPr>
            <p:extLst>
              <p:ext uri="{D42A27DB-BD31-4B8C-83A1-F6EECF244321}">
                <p14:modId xmlns:p14="http://schemas.microsoft.com/office/powerpoint/2010/main" val="3617271501"/>
              </p:ext>
            </p:extLst>
          </p:nvPr>
        </p:nvGraphicFramePr>
        <p:xfrm>
          <a:off x="463804" y="1860333"/>
          <a:ext cx="5471776" cy="4475391"/>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1BD71EC0-6AAC-AA47-821E-10DCB817E3FF}"/>
              </a:ext>
            </a:extLst>
          </p:cNvPr>
          <p:cNvSpPr>
            <a:spLocks noGrp="1"/>
          </p:cNvSpPr>
          <p:nvPr>
            <p:ph type="title"/>
          </p:nvPr>
        </p:nvSpPr>
        <p:spPr>
          <a:xfrm>
            <a:off x="463804" y="861379"/>
            <a:ext cx="11264392" cy="745016"/>
          </a:xfrm>
        </p:spPr>
        <p:txBody>
          <a:bodyPr>
            <a:noAutofit/>
          </a:bodyPr>
          <a:lstStyle/>
          <a:p>
            <a:r>
              <a:rPr lang="en-US" sz="2400" b="1" u="sng" dirty="0"/>
              <a:t>Usage of digital banking</a:t>
            </a:r>
            <a:br>
              <a:rPr lang="en-US" sz="2400" b="1" u="sng" dirty="0"/>
            </a:br>
            <a:r>
              <a:rPr lang="en-GB" sz="1800" b="1" cap="none" dirty="0"/>
              <a:t>Majority of the respondents use the mobile banking application, while few use the web version of mobile banking.</a:t>
            </a:r>
            <a:br>
              <a:rPr lang="en-GB" sz="1800" b="1" cap="none" dirty="0"/>
            </a:br>
            <a:endParaRPr lang="en-US" sz="1800" cap="none" dirty="0">
              <a:latin typeface="+mn-lt"/>
            </a:endParaRPr>
          </a:p>
        </p:txBody>
      </p:sp>
      <p:graphicFrame>
        <p:nvGraphicFramePr>
          <p:cNvPr id="6" name="Chart 5">
            <a:extLst>
              <a:ext uri="{FF2B5EF4-FFF2-40B4-BE49-F238E27FC236}">
                <a16:creationId xmlns:a16="http://schemas.microsoft.com/office/drawing/2014/main" id="{5C1472FA-6FCD-0F84-7742-3B46F3C68F29}"/>
              </a:ext>
            </a:extLst>
          </p:cNvPr>
          <p:cNvGraphicFramePr>
            <a:graphicFrameLocks/>
          </p:cNvGraphicFramePr>
          <p:nvPr>
            <p:extLst>
              <p:ext uri="{D42A27DB-BD31-4B8C-83A1-F6EECF244321}">
                <p14:modId xmlns:p14="http://schemas.microsoft.com/office/powerpoint/2010/main" val="1372446492"/>
              </p:ext>
            </p:extLst>
          </p:nvPr>
        </p:nvGraphicFramePr>
        <p:xfrm>
          <a:off x="6256421" y="1860334"/>
          <a:ext cx="5471776" cy="4475390"/>
        </p:xfrm>
        <a:graphic>
          <a:graphicData uri="http://schemas.openxmlformats.org/drawingml/2006/chart">
            <c:chart xmlns:c="http://schemas.openxmlformats.org/drawingml/2006/chart" xmlns:r="http://schemas.openxmlformats.org/officeDocument/2006/relationships" r:id="rId4"/>
          </a:graphicData>
        </a:graphic>
      </p:graphicFrame>
      <p:sp>
        <p:nvSpPr>
          <p:cNvPr id="3" name="Speech Bubble: Rectangle 2">
            <a:extLst>
              <a:ext uri="{FF2B5EF4-FFF2-40B4-BE49-F238E27FC236}">
                <a16:creationId xmlns:a16="http://schemas.microsoft.com/office/drawing/2014/main" id="{9C6EED32-D067-9BE7-FFD5-AEEBB595B152}"/>
              </a:ext>
            </a:extLst>
          </p:cNvPr>
          <p:cNvSpPr/>
          <p:nvPr/>
        </p:nvSpPr>
        <p:spPr>
          <a:xfrm>
            <a:off x="4750925" y="2718407"/>
            <a:ext cx="1072359" cy="1379621"/>
          </a:xfrm>
          <a:prstGeom prst="wedgeRectCallout">
            <a:avLst>
              <a:gd name="adj1" fmla="val -89597"/>
              <a:gd name="adj2" fmla="val -3788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97% of the respondents use the mobile banking application.</a:t>
            </a:r>
          </a:p>
        </p:txBody>
      </p:sp>
      <p:sp>
        <p:nvSpPr>
          <p:cNvPr id="5" name="Speech Bubble: Rectangle 4">
            <a:extLst>
              <a:ext uri="{FF2B5EF4-FFF2-40B4-BE49-F238E27FC236}">
                <a16:creationId xmlns:a16="http://schemas.microsoft.com/office/drawing/2014/main" id="{1E974F25-0929-C37C-38AA-4894FFEC0363}"/>
              </a:ext>
            </a:extLst>
          </p:cNvPr>
          <p:cNvSpPr/>
          <p:nvPr/>
        </p:nvSpPr>
        <p:spPr>
          <a:xfrm>
            <a:off x="10469936" y="2254916"/>
            <a:ext cx="1072359" cy="1568667"/>
          </a:xfrm>
          <a:prstGeom prst="wedgeRectCallout">
            <a:avLst>
              <a:gd name="adj1" fmla="val -158411"/>
              <a:gd name="adj2" fmla="val -2978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3% of the respondents use the web version mobile banking application.</a:t>
            </a:r>
          </a:p>
        </p:txBody>
      </p:sp>
    </p:spTree>
    <p:extLst>
      <p:ext uri="{BB962C8B-B14F-4D97-AF65-F5344CB8AC3E}">
        <p14:creationId xmlns:p14="http://schemas.microsoft.com/office/powerpoint/2010/main" val="2011671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6C677-EEA7-C66E-FBF8-B21610B549ED}"/>
            </a:ext>
          </a:extLst>
        </p:cNvPr>
        <p:cNvGrpSpPr/>
        <p:nvPr/>
      </p:nvGrpSpPr>
      <p:grpSpPr>
        <a:xfrm>
          <a:off x="0" y="0"/>
          <a:ext cx="0" cy="0"/>
          <a:chOff x="0" y="0"/>
          <a:chExt cx="0" cy="0"/>
        </a:xfrm>
      </p:grpSpPr>
      <p:graphicFrame>
        <p:nvGraphicFramePr>
          <p:cNvPr id="9" name="Chart 8">
            <a:extLst>
              <a:ext uri="{FF2B5EF4-FFF2-40B4-BE49-F238E27FC236}">
                <a16:creationId xmlns:a16="http://schemas.microsoft.com/office/drawing/2014/main" id="{99303A92-FEAA-E791-AF1D-E3787DD8D8D3}"/>
              </a:ext>
            </a:extLst>
          </p:cNvPr>
          <p:cNvGraphicFramePr>
            <a:graphicFrameLocks/>
          </p:cNvGraphicFramePr>
          <p:nvPr>
            <p:extLst>
              <p:ext uri="{D42A27DB-BD31-4B8C-83A1-F6EECF244321}">
                <p14:modId xmlns:p14="http://schemas.microsoft.com/office/powerpoint/2010/main" val="3135347467"/>
              </p:ext>
            </p:extLst>
          </p:nvPr>
        </p:nvGraphicFramePr>
        <p:xfrm>
          <a:off x="6256420" y="1962276"/>
          <a:ext cx="5471775" cy="449751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D0C417D-D1FB-82C9-6093-CA75F29A736F}"/>
              </a:ext>
            </a:extLst>
          </p:cNvPr>
          <p:cNvSpPr>
            <a:spLocks noGrp="1"/>
          </p:cNvSpPr>
          <p:nvPr>
            <p:ph type="title"/>
          </p:nvPr>
        </p:nvSpPr>
        <p:spPr>
          <a:xfrm>
            <a:off x="463804" y="851030"/>
            <a:ext cx="11264392" cy="745016"/>
          </a:xfrm>
        </p:spPr>
        <p:txBody>
          <a:bodyPr>
            <a:noAutofit/>
          </a:bodyPr>
          <a:lstStyle/>
          <a:p>
            <a:r>
              <a:rPr lang="en-US" sz="2400" b="1" u="sng" dirty="0"/>
              <a:t>Reason for using or not using mobile banking</a:t>
            </a:r>
            <a:br>
              <a:rPr lang="en-US" sz="2400" b="1" u="sng" dirty="0"/>
            </a:br>
            <a:r>
              <a:rPr lang="en-GB" sz="1800" b="1" cap="none" dirty="0"/>
              <a:t>Majority of the respondents use mobile banking for money transfer, whereas majority of respondents don’t use mobile banking due to lack of familiarity.</a:t>
            </a:r>
            <a:endParaRPr lang="en-US" sz="1800" cap="none" dirty="0">
              <a:latin typeface="+mn-lt"/>
            </a:endParaRPr>
          </a:p>
        </p:txBody>
      </p:sp>
      <p:sp>
        <p:nvSpPr>
          <p:cNvPr id="7" name="Speech Bubble: Rectangle 6">
            <a:extLst>
              <a:ext uri="{FF2B5EF4-FFF2-40B4-BE49-F238E27FC236}">
                <a16:creationId xmlns:a16="http://schemas.microsoft.com/office/drawing/2014/main" id="{2CB2B641-35AF-6A40-00F8-9BB5992DD0E3}"/>
              </a:ext>
            </a:extLst>
          </p:cNvPr>
          <p:cNvSpPr/>
          <p:nvPr/>
        </p:nvSpPr>
        <p:spPr>
          <a:xfrm>
            <a:off x="8271383" y="2741101"/>
            <a:ext cx="2252238" cy="1138989"/>
          </a:xfrm>
          <a:prstGeom prst="wedgeRectCallout">
            <a:avLst>
              <a:gd name="adj1" fmla="val -74052"/>
              <a:gd name="adj2" fmla="val -3159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 of respondents who don’t use the mobile banking application, 73% of them are unfamiliar with it</a:t>
            </a:r>
          </a:p>
        </p:txBody>
      </p:sp>
      <p:sp>
        <p:nvSpPr>
          <p:cNvPr id="8" name="Speech Bubble: Rectangle 7">
            <a:extLst>
              <a:ext uri="{FF2B5EF4-FFF2-40B4-BE49-F238E27FC236}">
                <a16:creationId xmlns:a16="http://schemas.microsoft.com/office/drawing/2014/main" id="{26ED4120-C63A-58FE-B280-BA903D536B4F}"/>
              </a:ext>
            </a:extLst>
          </p:cNvPr>
          <p:cNvSpPr/>
          <p:nvPr/>
        </p:nvSpPr>
        <p:spPr>
          <a:xfrm>
            <a:off x="4299202" y="2741101"/>
            <a:ext cx="1652419" cy="1422606"/>
          </a:xfrm>
          <a:prstGeom prst="wedgeRectCallout">
            <a:avLst>
              <a:gd name="adj1" fmla="val -83064"/>
              <a:gd name="adj2" fmla="val 11080"/>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97% of respondents who use the mobile banking application, 59% of them use it for utility payment</a:t>
            </a:r>
          </a:p>
        </p:txBody>
      </p:sp>
      <p:graphicFrame>
        <p:nvGraphicFramePr>
          <p:cNvPr id="5" name="Chart 4">
            <a:extLst>
              <a:ext uri="{FF2B5EF4-FFF2-40B4-BE49-F238E27FC236}">
                <a16:creationId xmlns:a16="http://schemas.microsoft.com/office/drawing/2014/main" id="{28DBFD23-8938-49A8-569B-F8EF972631A8}"/>
              </a:ext>
            </a:extLst>
          </p:cNvPr>
          <p:cNvGraphicFramePr>
            <a:graphicFrameLocks/>
          </p:cNvGraphicFramePr>
          <p:nvPr>
            <p:extLst>
              <p:ext uri="{D42A27DB-BD31-4B8C-83A1-F6EECF244321}">
                <p14:modId xmlns:p14="http://schemas.microsoft.com/office/powerpoint/2010/main" val="3935288728"/>
              </p:ext>
            </p:extLst>
          </p:nvPr>
        </p:nvGraphicFramePr>
        <p:xfrm>
          <a:off x="463804" y="1962276"/>
          <a:ext cx="5632196" cy="449751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92189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A123F-3D9F-D5AD-DD89-BC0D4201DF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6420B-1BEE-3669-F9DF-C116A4FFABE2}"/>
              </a:ext>
            </a:extLst>
          </p:cNvPr>
          <p:cNvSpPr>
            <a:spLocks noGrp="1"/>
          </p:cNvSpPr>
          <p:nvPr>
            <p:ph type="title"/>
          </p:nvPr>
        </p:nvSpPr>
        <p:spPr>
          <a:xfrm>
            <a:off x="463804" y="874296"/>
            <a:ext cx="11264392" cy="745016"/>
          </a:xfrm>
        </p:spPr>
        <p:txBody>
          <a:bodyPr>
            <a:noAutofit/>
          </a:bodyPr>
          <a:lstStyle/>
          <a:p>
            <a:r>
              <a:rPr lang="en-US" sz="2400" b="1" u="sng" dirty="0"/>
              <a:t>INTENT TO USE or not use MOBILE banking APPLICATION</a:t>
            </a:r>
            <a:br>
              <a:rPr lang="en-US" sz="2400" b="1" u="sng" dirty="0"/>
            </a:br>
            <a:r>
              <a:rPr lang="en-GB" sz="1600" b="1" cap="none" dirty="0"/>
              <a:t>Majority of the respondents intend to use the mobile banking application because it is easy, convenient to use anytime and anywhere. Whereas, majority do not intend to use due to lack of familiarity.</a:t>
            </a:r>
            <a:endParaRPr lang="en-US" sz="1800" cap="none" dirty="0">
              <a:latin typeface="+mn-lt"/>
            </a:endParaRPr>
          </a:p>
        </p:txBody>
      </p:sp>
      <p:graphicFrame>
        <p:nvGraphicFramePr>
          <p:cNvPr id="3" name="Chart 2">
            <a:extLst>
              <a:ext uri="{FF2B5EF4-FFF2-40B4-BE49-F238E27FC236}">
                <a16:creationId xmlns:a16="http://schemas.microsoft.com/office/drawing/2014/main" id="{DFE0D8E8-A780-0614-F153-F92B479133CC}"/>
              </a:ext>
            </a:extLst>
          </p:cNvPr>
          <p:cNvGraphicFramePr>
            <a:graphicFrameLocks/>
          </p:cNvGraphicFramePr>
          <p:nvPr>
            <p:extLst>
              <p:ext uri="{D42A27DB-BD31-4B8C-83A1-F6EECF244321}">
                <p14:modId xmlns:p14="http://schemas.microsoft.com/office/powerpoint/2010/main" val="2933894050"/>
              </p:ext>
            </p:extLst>
          </p:nvPr>
        </p:nvGraphicFramePr>
        <p:xfrm>
          <a:off x="463806" y="1892970"/>
          <a:ext cx="3933406" cy="46876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552F905D-FFB6-2767-B198-4ABC16E61E95}"/>
              </a:ext>
            </a:extLst>
          </p:cNvPr>
          <p:cNvGraphicFramePr>
            <a:graphicFrameLocks/>
          </p:cNvGraphicFramePr>
          <p:nvPr>
            <p:extLst>
              <p:ext uri="{D42A27DB-BD31-4B8C-83A1-F6EECF244321}">
                <p14:modId xmlns:p14="http://schemas.microsoft.com/office/powerpoint/2010/main" val="265859063"/>
              </p:ext>
            </p:extLst>
          </p:nvPr>
        </p:nvGraphicFramePr>
        <p:xfrm>
          <a:off x="4443664" y="1892970"/>
          <a:ext cx="3979858" cy="468760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Chart 3">
            <a:extLst>
              <a:ext uri="{FF2B5EF4-FFF2-40B4-BE49-F238E27FC236}">
                <a16:creationId xmlns:a16="http://schemas.microsoft.com/office/drawing/2014/main" id="{F45F260E-2DC4-B639-18D1-F8F8672361DF}"/>
              </a:ext>
            </a:extLst>
          </p:cNvPr>
          <p:cNvGraphicFramePr>
            <a:graphicFrameLocks/>
          </p:cNvGraphicFramePr>
          <p:nvPr>
            <p:extLst>
              <p:ext uri="{D42A27DB-BD31-4B8C-83A1-F6EECF244321}">
                <p14:modId xmlns:p14="http://schemas.microsoft.com/office/powerpoint/2010/main" val="821084563"/>
              </p:ext>
            </p:extLst>
          </p:nvPr>
        </p:nvGraphicFramePr>
        <p:xfrm>
          <a:off x="8469974" y="1892970"/>
          <a:ext cx="3258219" cy="4677551"/>
        </p:xfrm>
        <a:graphic>
          <a:graphicData uri="http://schemas.openxmlformats.org/drawingml/2006/chart">
            <c:chart xmlns:c="http://schemas.openxmlformats.org/drawingml/2006/chart" xmlns:r="http://schemas.openxmlformats.org/officeDocument/2006/relationships" r:id="rId5"/>
          </a:graphicData>
        </a:graphic>
      </p:graphicFrame>
      <p:sp>
        <p:nvSpPr>
          <p:cNvPr id="6" name="Speech Bubble: Rectangle 5">
            <a:extLst>
              <a:ext uri="{FF2B5EF4-FFF2-40B4-BE49-F238E27FC236}">
                <a16:creationId xmlns:a16="http://schemas.microsoft.com/office/drawing/2014/main" id="{F1AF0500-3368-574C-14E4-5B989B7B76A2}"/>
              </a:ext>
            </a:extLst>
          </p:cNvPr>
          <p:cNvSpPr/>
          <p:nvPr/>
        </p:nvSpPr>
        <p:spPr>
          <a:xfrm>
            <a:off x="2937385" y="3217601"/>
            <a:ext cx="1299406" cy="2028287"/>
          </a:xfrm>
          <a:prstGeom prst="wedgeRectCallout">
            <a:avLst>
              <a:gd name="adj1" fmla="val -89409"/>
              <a:gd name="adj2" fmla="val -5507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 of respondents who don’t use the mobile banking application, 73% of them intent to use it in near future</a:t>
            </a:r>
          </a:p>
        </p:txBody>
      </p:sp>
    </p:spTree>
    <p:extLst>
      <p:ext uri="{BB962C8B-B14F-4D97-AF65-F5344CB8AC3E}">
        <p14:creationId xmlns:p14="http://schemas.microsoft.com/office/powerpoint/2010/main" val="100390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C5AFC-1104-622E-A6FE-D0E79B8C58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2DEFD9-F35F-2D04-3693-A22DB140FA7A}"/>
              </a:ext>
            </a:extLst>
          </p:cNvPr>
          <p:cNvSpPr>
            <a:spLocks noGrp="1"/>
          </p:cNvSpPr>
          <p:nvPr>
            <p:ph type="title"/>
          </p:nvPr>
        </p:nvSpPr>
        <p:spPr>
          <a:xfrm>
            <a:off x="463804" y="861379"/>
            <a:ext cx="11264392" cy="745016"/>
          </a:xfrm>
        </p:spPr>
        <p:txBody>
          <a:bodyPr>
            <a:noAutofit/>
          </a:bodyPr>
          <a:lstStyle/>
          <a:p>
            <a:r>
              <a:rPr lang="en-US" sz="2400" b="1" u="sng" dirty="0"/>
              <a:t>CHANGES IN BANK VISITS DUE TO MOBILE BANKING</a:t>
            </a:r>
            <a:br>
              <a:rPr lang="en-US" sz="2400" b="1" u="sng" dirty="0"/>
            </a:br>
            <a:r>
              <a:rPr lang="en-GB" sz="1800" b="1" cap="none" dirty="0"/>
              <a:t>Majority of the respondents’ bank visits have decreased due to mobile banking.</a:t>
            </a:r>
            <a:br>
              <a:rPr lang="en-GB" sz="1800" b="1" cap="none" dirty="0"/>
            </a:br>
            <a:r>
              <a:rPr lang="en-US" sz="1800" cap="none" dirty="0"/>
              <a:t>Has your bank visit increases, decreases or remains the same due to mobile banking? </a:t>
            </a:r>
            <a:endParaRPr lang="en-US" sz="1800" cap="none" dirty="0">
              <a:latin typeface="+mn-lt"/>
            </a:endParaRPr>
          </a:p>
        </p:txBody>
      </p:sp>
      <p:sp>
        <p:nvSpPr>
          <p:cNvPr id="3" name="Speech Bubble: Rectangle 2">
            <a:extLst>
              <a:ext uri="{FF2B5EF4-FFF2-40B4-BE49-F238E27FC236}">
                <a16:creationId xmlns:a16="http://schemas.microsoft.com/office/drawing/2014/main" id="{0333C614-F694-0F2D-C29D-2D1578A159B3}"/>
              </a:ext>
            </a:extLst>
          </p:cNvPr>
          <p:cNvSpPr/>
          <p:nvPr/>
        </p:nvSpPr>
        <p:spPr>
          <a:xfrm>
            <a:off x="1990638" y="3691547"/>
            <a:ext cx="1907593" cy="1107190"/>
          </a:xfrm>
          <a:prstGeom prst="wedgeRectCallout">
            <a:avLst>
              <a:gd name="adj1" fmla="val 1582"/>
              <a:gd name="adj2" fmla="val 10685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3% of the respondents’ bank visits have increased due to mobile banking</a:t>
            </a:r>
          </a:p>
        </p:txBody>
      </p:sp>
      <p:graphicFrame>
        <p:nvGraphicFramePr>
          <p:cNvPr id="4" name="Chart 3">
            <a:extLst>
              <a:ext uri="{FF2B5EF4-FFF2-40B4-BE49-F238E27FC236}">
                <a16:creationId xmlns:a16="http://schemas.microsoft.com/office/drawing/2014/main" id="{744285A7-AF5C-CB1A-9088-68ED79AC9D80}"/>
              </a:ext>
            </a:extLst>
          </p:cNvPr>
          <p:cNvGraphicFramePr>
            <a:graphicFrameLocks/>
          </p:cNvGraphicFramePr>
          <p:nvPr>
            <p:extLst>
              <p:ext uri="{D42A27DB-BD31-4B8C-83A1-F6EECF244321}">
                <p14:modId xmlns:p14="http://schemas.microsoft.com/office/powerpoint/2010/main" val="592879007"/>
              </p:ext>
            </p:extLst>
          </p:nvPr>
        </p:nvGraphicFramePr>
        <p:xfrm>
          <a:off x="463804" y="1902542"/>
          <a:ext cx="11264392" cy="45303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5638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51A42-43C7-51D8-8146-19CC52C7B157}"/>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6F623114-B727-C758-D6FA-D45FD601A07A}"/>
              </a:ext>
            </a:extLst>
          </p:cNvPr>
          <p:cNvGraphicFramePr>
            <a:graphicFrameLocks/>
          </p:cNvGraphicFramePr>
          <p:nvPr>
            <p:extLst>
              <p:ext uri="{D42A27DB-BD31-4B8C-83A1-F6EECF244321}">
                <p14:modId xmlns:p14="http://schemas.microsoft.com/office/powerpoint/2010/main" val="1505077223"/>
              </p:ext>
            </p:extLst>
          </p:nvPr>
        </p:nvGraphicFramePr>
        <p:xfrm>
          <a:off x="5967662" y="2083882"/>
          <a:ext cx="5760533" cy="43650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3A2BA31C-B55D-118A-1CC9-2482D5DB4A76}"/>
              </a:ext>
            </a:extLst>
          </p:cNvPr>
          <p:cNvGraphicFramePr>
            <a:graphicFrameLocks/>
          </p:cNvGraphicFramePr>
          <p:nvPr>
            <p:extLst>
              <p:ext uri="{D42A27DB-BD31-4B8C-83A1-F6EECF244321}">
                <p14:modId xmlns:p14="http://schemas.microsoft.com/office/powerpoint/2010/main" val="3645878021"/>
              </p:ext>
            </p:extLst>
          </p:nvPr>
        </p:nvGraphicFramePr>
        <p:xfrm>
          <a:off x="463804" y="2057397"/>
          <a:ext cx="5375522" cy="4391525"/>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a:extLst>
              <a:ext uri="{FF2B5EF4-FFF2-40B4-BE49-F238E27FC236}">
                <a16:creationId xmlns:a16="http://schemas.microsoft.com/office/drawing/2014/main" id="{E4C2C4E4-75B7-3DB6-6228-8D468E78E17B}"/>
              </a:ext>
            </a:extLst>
          </p:cNvPr>
          <p:cNvSpPr>
            <a:spLocks noGrp="1"/>
          </p:cNvSpPr>
          <p:nvPr>
            <p:ph type="title"/>
          </p:nvPr>
        </p:nvSpPr>
        <p:spPr>
          <a:xfrm>
            <a:off x="463804" y="409077"/>
            <a:ext cx="11264392" cy="1195136"/>
          </a:xfrm>
        </p:spPr>
        <p:txBody>
          <a:bodyPr>
            <a:noAutofit/>
          </a:bodyPr>
          <a:lstStyle/>
          <a:p>
            <a:r>
              <a:rPr lang="en-US" sz="2400" b="1" u="sng" dirty="0"/>
              <a:t>Reasons for changes </a:t>
            </a:r>
            <a:r>
              <a:rPr lang="en-US" sz="2400" b="1" u="sng" dirty="0" err="1"/>
              <a:t>iN</a:t>
            </a:r>
            <a:r>
              <a:rPr lang="en-US" sz="2400" b="1" u="sng" dirty="0"/>
              <a:t> BANK VISITS</a:t>
            </a:r>
            <a:br>
              <a:rPr lang="en-US" sz="2400" b="1" u="sng" dirty="0"/>
            </a:br>
            <a:r>
              <a:rPr lang="en-GB" sz="1600" b="1" cap="none" dirty="0"/>
              <a:t>Majority of the respondents’ bank visits have increased due to money deposits, decreased due to mobile app services.</a:t>
            </a:r>
            <a:br>
              <a:rPr lang="en-GB" sz="1600" b="1" cap="none" dirty="0"/>
            </a:br>
            <a:r>
              <a:rPr lang="en-GB" sz="1600" cap="none" dirty="0"/>
              <a:t>Why do you think so?</a:t>
            </a:r>
            <a:endParaRPr lang="en-US" sz="1800" cap="none" dirty="0">
              <a:latin typeface="+mn-lt"/>
            </a:endParaRPr>
          </a:p>
        </p:txBody>
      </p:sp>
      <p:sp>
        <p:nvSpPr>
          <p:cNvPr id="8" name="Speech Bubble: Rectangle 7">
            <a:extLst>
              <a:ext uri="{FF2B5EF4-FFF2-40B4-BE49-F238E27FC236}">
                <a16:creationId xmlns:a16="http://schemas.microsoft.com/office/drawing/2014/main" id="{850C2E8D-9164-2E61-EF20-E29E72FC46CA}"/>
              </a:ext>
            </a:extLst>
          </p:cNvPr>
          <p:cNvSpPr/>
          <p:nvPr/>
        </p:nvSpPr>
        <p:spPr>
          <a:xfrm>
            <a:off x="3741175" y="2754256"/>
            <a:ext cx="1873562" cy="1432733"/>
          </a:xfrm>
          <a:prstGeom prst="wedgeRectCallout">
            <a:avLst>
              <a:gd name="adj1" fmla="val -74589"/>
              <a:gd name="adj2" fmla="val -36052"/>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3% of respondents whose bank visits have increased, 100% was for the purpose of depositing money</a:t>
            </a:r>
          </a:p>
        </p:txBody>
      </p:sp>
      <p:sp>
        <p:nvSpPr>
          <p:cNvPr id="9" name="Speech Bubble: Rectangle 8">
            <a:extLst>
              <a:ext uri="{FF2B5EF4-FFF2-40B4-BE49-F238E27FC236}">
                <a16:creationId xmlns:a16="http://schemas.microsoft.com/office/drawing/2014/main" id="{B0B146CA-FF90-5B61-12BB-87859B1335BA}"/>
              </a:ext>
            </a:extLst>
          </p:cNvPr>
          <p:cNvSpPr/>
          <p:nvPr/>
        </p:nvSpPr>
        <p:spPr>
          <a:xfrm>
            <a:off x="10231365" y="3288632"/>
            <a:ext cx="1351035" cy="2250745"/>
          </a:xfrm>
          <a:prstGeom prst="wedgeRectCallout">
            <a:avLst>
              <a:gd name="adj1" fmla="val -76975"/>
              <a:gd name="adj2" fmla="val -2266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86% of the respondents whose bank visit has decreased, 29% of them reported that this was due to mobile banking</a:t>
            </a:r>
          </a:p>
        </p:txBody>
      </p:sp>
    </p:spTree>
    <p:extLst>
      <p:ext uri="{BB962C8B-B14F-4D97-AF65-F5344CB8AC3E}">
        <p14:creationId xmlns:p14="http://schemas.microsoft.com/office/powerpoint/2010/main" val="2260667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DE37A-57C3-B886-7919-FA6051DAFF77}"/>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0CFF7BA-0D64-3E85-09BD-C78CCE18D5E1}"/>
              </a:ext>
            </a:extLst>
          </p:cNvPr>
          <p:cNvGraphicFramePr>
            <a:graphicFrameLocks/>
          </p:cNvGraphicFramePr>
          <p:nvPr>
            <p:extLst>
              <p:ext uri="{D42A27DB-BD31-4B8C-83A1-F6EECF244321}">
                <p14:modId xmlns:p14="http://schemas.microsoft.com/office/powerpoint/2010/main" val="888416690"/>
              </p:ext>
            </p:extLst>
          </p:nvPr>
        </p:nvGraphicFramePr>
        <p:xfrm>
          <a:off x="463804" y="2044767"/>
          <a:ext cx="11264392" cy="438811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6876CE22-AFF2-479E-F90B-DCA385E3AE76}"/>
              </a:ext>
            </a:extLst>
          </p:cNvPr>
          <p:cNvSpPr>
            <a:spLocks noGrp="1"/>
          </p:cNvSpPr>
          <p:nvPr>
            <p:ph type="title"/>
          </p:nvPr>
        </p:nvSpPr>
        <p:spPr>
          <a:xfrm>
            <a:off x="368554" y="638176"/>
            <a:ext cx="11264392" cy="981074"/>
          </a:xfrm>
        </p:spPr>
        <p:txBody>
          <a:bodyPr>
            <a:noAutofit/>
          </a:bodyPr>
          <a:lstStyle/>
          <a:p>
            <a:r>
              <a:rPr lang="en-US" sz="2400" b="1" u="sng" dirty="0"/>
              <a:t>Satisfaction with mobile banking application</a:t>
            </a:r>
            <a:br>
              <a:rPr lang="en-US" sz="2400" b="1" u="sng" dirty="0"/>
            </a:br>
            <a:r>
              <a:rPr lang="en-GB" sz="1800" b="1" cap="none" dirty="0"/>
              <a:t>Majority of the respondents are satisfied with their mobile banking application.</a:t>
            </a:r>
            <a:br>
              <a:rPr lang="en-GB" sz="1600" b="1" cap="none" dirty="0"/>
            </a:br>
            <a:r>
              <a:rPr lang="en-US" sz="1800" cap="none" dirty="0"/>
              <a:t>How satisfied are you with your mobile banking application? </a:t>
            </a:r>
            <a:endParaRPr lang="en-US" sz="1800" cap="none" dirty="0">
              <a:latin typeface="+mn-lt"/>
            </a:endParaRPr>
          </a:p>
        </p:txBody>
      </p:sp>
      <p:sp>
        <p:nvSpPr>
          <p:cNvPr id="3" name="Speech Bubble: Rectangle 2">
            <a:extLst>
              <a:ext uri="{FF2B5EF4-FFF2-40B4-BE49-F238E27FC236}">
                <a16:creationId xmlns:a16="http://schemas.microsoft.com/office/drawing/2014/main" id="{A92BD632-A8E8-85B0-212C-D630B5FD7F56}"/>
              </a:ext>
            </a:extLst>
          </p:cNvPr>
          <p:cNvSpPr/>
          <p:nvPr/>
        </p:nvSpPr>
        <p:spPr>
          <a:xfrm>
            <a:off x="9868729" y="2875405"/>
            <a:ext cx="1859467" cy="1107190"/>
          </a:xfrm>
          <a:prstGeom prst="wedgeRectCallout">
            <a:avLst>
              <a:gd name="adj1" fmla="val 1582"/>
              <a:gd name="adj2" fmla="val 106859"/>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19% of the respondents were extremely satisfied with their mobile banking application</a:t>
            </a:r>
          </a:p>
        </p:txBody>
      </p:sp>
    </p:spTree>
    <p:extLst>
      <p:ext uri="{BB962C8B-B14F-4D97-AF65-F5344CB8AC3E}">
        <p14:creationId xmlns:p14="http://schemas.microsoft.com/office/powerpoint/2010/main" val="2596763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C5608-4369-9829-ADE4-78A26A973626}"/>
            </a:ext>
          </a:extLst>
        </p:cNvPr>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CB925751-DA43-E60C-3475-1C77E85E6C00}"/>
              </a:ext>
            </a:extLst>
          </p:cNvPr>
          <p:cNvGraphicFramePr>
            <a:graphicFrameLocks/>
          </p:cNvGraphicFramePr>
          <p:nvPr>
            <p:extLst>
              <p:ext uri="{D42A27DB-BD31-4B8C-83A1-F6EECF244321}">
                <p14:modId xmlns:p14="http://schemas.microsoft.com/office/powerpoint/2010/main" val="2483715150"/>
              </p:ext>
            </p:extLst>
          </p:nvPr>
        </p:nvGraphicFramePr>
        <p:xfrm>
          <a:off x="463804" y="1876925"/>
          <a:ext cx="11264392" cy="462012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74663856-0AE7-21DD-7D06-394AB26BBDEB}"/>
              </a:ext>
            </a:extLst>
          </p:cNvPr>
          <p:cNvSpPr>
            <a:spLocks noGrp="1"/>
          </p:cNvSpPr>
          <p:nvPr>
            <p:ph type="title"/>
          </p:nvPr>
        </p:nvSpPr>
        <p:spPr>
          <a:xfrm>
            <a:off x="463804" y="717000"/>
            <a:ext cx="11264392" cy="871168"/>
          </a:xfrm>
        </p:spPr>
        <p:txBody>
          <a:bodyPr>
            <a:noAutofit/>
          </a:bodyPr>
          <a:lstStyle/>
          <a:p>
            <a:r>
              <a:rPr lang="en-US" sz="2400" b="1" u="sng" dirty="0"/>
              <a:t>Reason for dissatisfaction with mobile banking application</a:t>
            </a:r>
            <a:br>
              <a:rPr lang="en-US" sz="2400" b="1" u="sng" dirty="0"/>
            </a:br>
            <a:r>
              <a:rPr lang="en-GB" sz="1800" b="1" cap="none" dirty="0"/>
              <a:t>Majority of the respondents are dissatisfied with their mobile banking application due to technical/server error.</a:t>
            </a:r>
            <a:br>
              <a:rPr lang="en-GB" sz="1600" b="1" cap="none" dirty="0"/>
            </a:br>
            <a:r>
              <a:rPr lang="en-GB" sz="1600" cap="none" dirty="0"/>
              <a:t>Why are you dissatisfied with mobile banking application?</a:t>
            </a:r>
            <a:endParaRPr lang="en-US" sz="1800" cap="none" dirty="0">
              <a:latin typeface="+mn-lt"/>
            </a:endParaRPr>
          </a:p>
        </p:txBody>
      </p:sp>
      <p:sp>
        <p:nvSpPr>
          <p:cNvPr id="3" name="Speech Bubble: Rectangle 2">
            <a:extLst>
              <a:ext uri="{FF2B5EF4-FFF2-40B4-BE49-F238E27FC236}">
                <a16:creationId xmlns:a16="http://schemas.microsoft.com/office/drawing/2014/main" id="{8910E933-4FD5-A5E0-6FAA-511E02240901}"/>
              </a:ext>
            </a:extLst>
          </p:cNvPr>
          <p:cNvSpPr/>
          <p:nvPr/>
        </p:nvSpPr>
        <p:spPr>
          <a:xfrm>
            <a:off x="9537290" y="3429000"/>
            <a:ext cx="1715729" cy="1271621"/>
          </a:xfrm>
          <a:prstGeom prst="wedgeRectCallout">
            <a:avLst>
              <a:gd name="adj1" fmla="val 21425"/>
              <a:gd name="adj2" fmla="val -101783"/>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4% of the  dissatisfied respondents, 62% of them reported technical/server error as the reason </a:t>
            </a:r>
          </a:p>
        </p:txBody>
      </p:sp>
    </p:spTree>
    <p:extLst>
      <p:ext uri="{BB962C8B-B14F-4D97-AF65-F5344CB8AC3E}">
        <p14:creationId xmlns:p14="http://schemas.microsoft.com/office/powerpoint/2010/main" val="24184263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9EB7C-28DC-4BA0-D674-A46940009703}"/>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77AC7705-83E9-2F0B-43EF-4DE719E23B99}"/>
              </a:ext>
            </a:extLst>
          </p:cNvPr>
          <p:cNvGraphicFramePr>
            <a:graphicFrameLocks/>
          </p:cNvGraphicFramePr>
          <p:nvPr>
            <p:extLst>
              <p:ext uri="{D42A27DB-BD31-4B8C-83A1-F6EECF244321}">
                <p14:modId xmlns:p14="http://schemas.microsoft.com/office/powerpoint/2010/main" val="7200161"/>
              </p:ext>
            </p:extLst>
          </p:nvPr>
        </p:nvGraphicFramePr>
        <p:xfrm>
          <a:off x="463804" y="2057400"/>
          <a:ext cx="11264392" cy="4471737"/>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851AF713-D646-D5ED-1674-F7229A1A9B8B}"/>
              </a:ext>
            </a:extLst>
          </p:cNvPr>
          <p:cNvSpPr>
            <a:spLocks noGrp="1"/>
          </p:cNvSpPr>
          <p:nvPr>
            <p:ph type="title"/>
          </p:nvPr>
        </p:nvSpPr>
        <p:spPr>
          <a:xfrm>
            <a:off x="463804" y="737937"/>
            <a:ext cx="11264392" cy="919413"/>
          </a:xfrm>
        </p:spPr>
        <p:txBody>
          <a:bodyPr>
            <a:noAutofit/>
          </a:bodyPr>
          <a:lstStyle/>
          <a:p>
            <a:r>
              <a:rPr lang="en-US" sz="2400" b="1" u="sng" dirty="0"/>
              <a:t>Security with mobile banking application</a:t>
            </a:r>
            <a:br>
              <a:rPr lang="en-US" sz="2400" b="1" u="sng" dirty="0"/>
            </a:br>
            <a:r>
              <a:rPr lang="en-GB" sz="1800" b="1" cap="none" dirty="0"/>
              <a:t>Majority of the respondents feel secure with their mobile banking application.</a:t>
            </a:r>
            <a:br>
              <a:rPr lang="en-GB" sz="2000" b="1" cap="none" dirty="0"/>
            </a:br>
            <a:r>
              <a:rPr lang="en-US" sz="1600" cap="none" dirty="0"/>
              <a:t>How secure do you feel with your mobile banking application?</a:t>
            </a:r>
            <a:endParaRPr lang="en-US" sz="1800" cap="none" dirty="0">
              <a:latin typeface="+mn-lt"/>
            </a:endParaRPr>
          </a:p>
        </p:txBody>
      </p:sp>
      <p:sp>
        <p:nvSpPr>
          <p:cNvPr id="3" name="Speech Bubble: Rectangle 2">
            <a:extLst>
              <a:ext uri="{FF2B5EF4-FFF2-40B4-BE49-F238E27FC236}">
                <a16:creationId xmlns:a16="http://schemas.microsoft.com/office/drawing/2014/main" id="{C20795AD-7E11-A2DE-BBF4-7E60ED1BB118}"/>
              </a:ext>
            </a:extLst>
          </p:cNvPr>
          <p:cNvSpPr/>
          <p:nvPr/>
        </p:nvSpPr>
        <p:spPr>
          <a:xfrm>
            <a:off x="9531845" y="3186078"/>
            <a:ext cx="1922218" cy="1107190"/>
          </a:xfrm>
          <a:prstGeom prst="wedgeRectCallout">
            <a:avLst>
              <a:gd name="adj1" fmla="val 5567"/>
              <a:gd name="adj2" fmla="val 9816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16% of the respondents feel their mobile banking application extremely secure</a:t>
            </a:r>
          </a:p>
        </p:txBody>
      </p:sp>
    </p:spTree>
    <p:extLst>
      <p:ext uri="{BB962C8B-B14F-4D97-AF65-F5344CB8AC3E}">
        <p14:creationId xmlns:p14="http://schemas.microsoft.com/office/powerpoint/2010/main" val="39706945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4DE9D-A361-564F-27A2-1944D7C3D97F}"/>
            </a:ext>
          </a:extLst>
        </p:cNvPr>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87273349-1AE8-30B5-321F-3BB19E9369B3}"/>
              </a:ext>
            </a:extLst>
          </p:cNvPr>
          <p:cNvGraphicFramePr>
            <a:graphicFrameLocks/>
          </p:cNvGraphicFramePr>
          <p:nvPr>
            <p:extLst>
              <p:ext uri="{D42A27DB-BD31-4B8C-83A1-F6EECF244321}">
                <p14:modId xmlns:p14="http://schemas.microsoft.com/office/powerpoint/2010/main" val="4017947527"/>
              </p:ext>
            </p:extLst>
          </p:nvPr>
        </p:nvGraphicFramePr>
        <p:xfrm>
          <a:off x="463804" y="2057399"/>
          <a:ext cx="11264392" cy="4471738"/>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D19B3725-86B2-8FB1-036A-F4CFEA3E72E4}"/>
              </a:ext>
            </a:extLst>
          </p:cNvPr>
          <p:cNvSpPr>
            <a:spLocks noGrp="1"/>
          </p:cNvSpPr>
          <p:nvPr>
            <p:ph type="title"/>
          </p:nvPr>
        </p:nvSpPr>
        <p:spPr>
          <a:xfrm>
            <a:off x="463804" y="673769"/>
            <a:ext cx="11264392" cy="994610"/>
          </a:xfrm>
        </p:spPr>
        <p:txBody>
          <a:bodyPr>
            <a:noAutofit/>
          </a:bodyPr>
          <a:lstStyle/>
          <a:p>
            <a:r>
              <a:rPr lang="en-US" sz="2400" b="1" u="sng" dirty="0"/>
              <a:t>Reason for insecurity with mobile banking application</a:t>
            </a:r>
            <a:br>
              <a:rPr lang="en-US" sz="2400" b="1" u="sng" dirty="0"/>
            </a:br>
            <a:r>
              <a:rPr lang="en-GB" sz="1800" b="1" cap="none" dirty="0"/>
              <a:t>Majority of the respondents feel insecure with their mobile banking application due to data theft.</a:t>
            </a:r>
            <a:br>
              <a:rPr lang="en-GB" sz="2000" b="1" cap="none" dirty="0"/>
            </a:br>
            <a:r>
              <a:rPr lang="en-US" sz="1600" cap="none" dirty="0"/>
              <a:t>Why do you feel insecure with mobile banking application?</a:t>
            </a:r>
            <a:endParaRPr lang="en-US" sz="1800" cap="none" dirty="0">
              <a:latin typeface="+mn-lt"/>
            </a:endParaRPr>
          </a:p>
        </p:txBody>
      </p:sp>
      <p:sp>
        <p:nvSpPr>
          <p:cNvPr id="3" name="Speech Bubble: Rectangle 2">
            <a:extLst>
              <a:ext uri="{FF2B5EF4-FFF2-40B4-BE49-F238E27FC236}">
                <a16:creationId xmlns:a16="http://schemas.microsoft.com/office/drawing/2014/main" id="{DB15731F-2945-03B8-78AC-6136317E57A3}"/>
              </a:ext>
            </a:extLst>
          </p:cNvPr>
          <p:cNvSpPr/>
          <p:nvPr/>
        </p:nvSpPr>
        <p:spPr>
          <a:xfrm>
            <a:off x="7373023" y="2321810"/>
            <a:ext cx="2573082" cy="1107190"/>
          </a:xfrm>
          <a:prstGeom prst="wedgeRectCallout">
            <a:avLst>
              <a:gd name="adj1" fmla="val 13265"/>
              <a:gd name="adj2" fmla="val 94146"/>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Among 1% of the respondents who feel insecure with their mobile banking application, 2% of them reported constant change in password as the reason</a:t>
            </a:r>
          </a:p>
        </p:txBody>
      </p:sp>
    </p:spTree>
    <p:extLst>
      <p:ext uri="{BB962C8B-B14F-4D97-AF65-F5344CB8AC3E}">
        <p14:creationId xmlns:p14="http://schemas.microsoft.com/office/powerpoint/2010/main" val="3155194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8F6BA9-6112-8DE8-F0B1-72B73A949F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F7746B-EB4E-49A2-2620-CC2493E786C7}"/>
              </a:ext>
            </a:extLst>
          </p:cNvPr>
          <p:cNvSpPr>
            <a:spLocks noGrp="1"/>
          </p:cNvSpPr>
          <p:nvPr>
            <p:ph type="title"/>
          </p:nvPr>
        </p:nvSpPr>
        <p:spPr>
          <a:xfrm>
            <a:off x="463804" y="627648"/>
            <a:ext cx="11264392" cy="994610"/>
          </a:xfrm>
        </p:spPr>
        <p:txBody>
          <a:bodyPr>
            <a:noAutofit/>
          </a:bodyPr>
          <a:lstStyle/>
          <a:p>
            <a:r>
              <a:rPr lang="en-US" sz="2400" b="1" u="sng" dirty="0"/>
              <a:t>Changes in future bank visits</a:t>
            </a:r>
            <a:br>
              <a:rPr lang="en-US" sz="2400" b="1" u="sng" dirty="0"/>
            </a:br>
            <a:r>
              <a:rPr lang="en-GB" sz="1600" b="1" cap="none" dirty="0"/>
              <a:t>Majority of the respondents’ future bank visits are expected to decrease for their current banking service requirement.</a:t>
            </a:r>
            <a:br>
              <a:rPr lang="en-GB" sz="1800" b="1" cap="none" dirty="0"/>
            </a:br>
            <a:r>
              <a:rPr lang="en-US" sz="1600" cap="none" dirty="0"/>
              <a:t>In the near future, do your bank visit increase, decrease or remains the same for your current banking service requirements?</a:t>
            </a:r>
            <a:endParaRPr lang="en-US" sz="1800" cap="none" dirty="0">
              <a:latin typeface="+mn-lt"/>
            </a:endParaRPr>
          </a:p>
        </p:txBody>
      </p:sp>
      <p:sp>
        <p:nvSpPr>
          <p:cNvPr id="3" name="Speech Bubble: Rectangle 2">
            <a:extLst>
              <a:ext uri="{FF2B5EF4-FFF2-40B4-BE49-F238E27FC236}">
                <a16:creationId xmlns:a16="http://schemas.microsoft.com/office/drawing/2014/main" id="{C4A57701-074D-7D0B-1985-331AA129BB2B}"/>
              </a:ext>
            </a:extLst>
          </p:cNvPr>
          <p:cNvSpPr/>
          <p:nvPr/>
        </p:nvSpPr>
        <p:spPr>
          <a:xfrm>
            <a:off x="1876926" y="3739672"/>
            <a:ext cx="1922218" cy="1107190"/>
          </a:xfrm>
          <a:prstGeom prst="wedgeRectCallout">
            <a:avLst>
              <a:gd name="adj1" fmla="val 10575"/>
              <a:gd name="adj2" fmla="val 109757"/>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3% of the respondents' future bank visits are expected to increase for their current banking service requirement</a:t>
            </a:r>
          </a:p>
        </p:txBody>
      </p:sp>
      <p:graphicFrame>
        <p:nvGraphicFramePr>
          <p:cNvPr id="5" name="Chart 4">
            <a:extLst>
              <a:ext uri="{FF2B5EF4-FFF2-40B4-BE49-F238E27FC236}">
                <a16:creationId xmlns:a16="http://schemas.microsoft.com/office/drawing/2014/main" id="{171A0CE2-858B-8426-7250-E95F60EF65EF}"/>
              </a:ext>
            </a:extLst>
          </p:cNvPr>
          <p:cNvGraphicFramePr>
            <a:graphicFrameLocks/>
          </p:cNvGraphicFramePr>
          <p:nvPr>
            <p:extLst>
              <p:ext uri="{D42A27DB-BD31-4B8C-83A1-F6EECF244321}">
                <p14:modId xmlns:p14="http://schemas.microsoft.com/office/powerpoint/2010/main" val="1753062368"/>
              </p:ext>
            </p:extLst>
          </p:nvPr>
        </p:nvGraphicFramePr>
        <p:xfrm>
          <a:off x="463804" y="1873045"/>
          <a:ext cx="11264392" cy="46560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99314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103D4-E3F6-99A1-BC32-3C55877A12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57F132-C74D-58FE-DB56-6C46B24A3319}"/>
              </a:ext>
            </a:extLst>
          </p:cNvPr>
          <p:cNvSpPr>
            <a:spLocks noGrp="1"/>
          </p:cNvSpPr>
          <p:nvPr>
            <p:ph type="title"/>
          </p:nvPr>
        </p:nvSpPr>
        <p:spPr>
          <a:xfrm>
            <a:off x="463804" y="627648"/>
            <a:ext cx="11264392" cy="994610"/>
          </a:xfrm>
        </p:spPr>
        <p:txBody>
          <a:bodyPr>
            <a:noAutofit/>
          </a:bodyPr>
          <a:lstStyle/>
          <a:p>
            <a:r>
              <a:rPr lang="en-US" sz="2400" b="1" u="sng" dirty="0"/>
              <a:t>Expected features in mobile banking</a:t>
            </a:r>
            <a:br>
              <a:rPr lang="en-US" sz="2400" b="1" u="sng" dirty="0"/>
            </a:br>
            <a:r>
              <a:rPr lang="en-GB" sz="1800" b="1" cap="none" dirty="0"/>
              <a:t>Majority of the respondents stated that no changes are required in their mobile banking application.</a:t>
            </a:r>
            <a:br>
              <a:rPr lang="en-GB" sz="1800" b="1" cap="none" dirty="0"/>
            </a:br>
            <a:r>
              <a:rPr lang="en-US" sz="1600" cap="none" dirty="0"/>
              <a:t>What further features do you expect from your current mobile banking application?</a:t>
            </a:r>
            <a:endParaRPr lang="en-US" sz="1800" cap="none" dirty="0">
              <a:latin typeface="+mn-lt"/>
            </a:endParaRPr>
          </a:p>
        </p:txBody>
      </p:sp>
      <p:sp>
        <p:nvSpPr>
          <p:cNvPr id="3" name="Speech Bubble: Rectangle 2">
            <a:extLst>
              <a:ext uri="{FF2B5EF4-FFF2-40B4-BE49-F238E27FC236}">
                <a16:creationId xmlns:a16="http://schemas.microsoft.com/office/drawing/2014/main" id="{B9CB48E4-125B-0090-4EFC-C67807F9DECD}"/>
              </a:ext>
            </a:extLst>
          </p:cNvPr>
          <p:cNvSpPr/>
          <p:nvPr/>
        </p:nvSpPr>
        <p:spPr>
          <a:xfrm>
            <a:off x="9139084" y="3023354"/>
            <a:ext cx="1895804" cy="1107190"/>
          </a:xfrm>
          <a:prstGeom prst="wedgeRectCallout">
            <a:avLst>
              <a:gd name="adj1" fmla="val 20729"/>
              <a:gd name="adj2" fmla="val -90191"/>
            </a:avLst>
          </a:prstGeom>
        </p:spPr>
        <p:style>
          <a:lnRef idx="2">
            <a:schemeClr val="accent1"/>
          </a:lnRef>
          <a:fillRef idx="1">
            <a:schemeClr val="lt1"/>
          </a:fillRef>
          <a:effectRef idx="0">
            <a:schemeClr val="accent1"/>
          </a:effectRef>
          <a:fontRef idx="minor">
            <a:schemeClr val="dk1"/>
          </a:fontRef>
        </p:style>
        <p:txBody>
          <a:bodyPr rtlCol="0" anchor="ctr"/>
          <a:lstStyle>
            <a:defPPr>
              <a:defRPr lang="en-US"/>
            </a:defPPr>
            <a:lvl1pPr marL="0" indent="0" algn="l" defTabSz="914400" rtl="0" eaLnBrk="1" latinLnBrk="0" hangingPunct="1">
              <a:defRPr sz="1100" kern="1200">
                <a:solidFill>
                  <a:schemeClr val="dk1"/>
                </a:solidFill>
                <a:latin typeface="+mn-lt"/>
                <a:ea typeface="+mn-ea"/>
                <a:cs typeface="+mn-cs"/>
              </a:defRPr>
            </a:lvl1pPr>
            <a:lvl2pPr marL="457200" indent="0" algn="l" defTabSz="914400" rtl="0" eaLnBrk="1" latinLnBrk="0" hangingPunct="1">
              <a:defRPr sz="1100" kern="1200">
                <a:solidFill>
                  <a:schemeClr val="dk1"/>
                </a:solidFill>
                <a:latin typeface="+mn-lt"/>
                <a:ea typeface="+mn-ea"/>
                <a:cs typeface="+mn-cs"/>
              </a:defRPr>
            </a:lvl2pPr>
            <a:lvl3pPr marL="914400" indent="0" algn="l" defTabSz="914400" rtl="0" eaLnBrk="1" latinLnBrk="0" hangingPunct="1">
              <a:defRPr sz="1100" kern="1200">
                <a:solidFill>
                  <a:schemeClr val="dk1"/>
                </a:solidFill>
                <a:latin typeface="+mn-lt"/>
                <a:ea typeface="+mn-ea"/>
                <a:cs typeface="+mn-cs"/>
              </a:defRPr>
            </a:lvl3pPr>
            <a:lvl4pPr marL="1371600" indent="0" algn="l" defTabSz="914400" rtl="0" eaLnBrk="1" latinLnBrk="0" hangingPunct="1">
              <a:defRPr sz="1100" kern="1200">
                <a:solidFill>
                  <a:schemeClr val="dk1"/>
                </a:solidFill>
                <a:latin typeface="+mn-lt"/>
                <a:ea typeface="+mn-ea"/>
                <a:cs typeface="+mn-cs"/>
              </a:defRPr>
            </a:lvl4pPr>
            <a:lvl5pPr marL="1828800" indent="0" algn="l" defTabSz="914400" rtl="0" eaLnBrk="1" latinLnBrk="0" hangingPunct="1">
              <a:defRPr sz="1100" kern="1200">
                <a:solidFill>
                  <a:schemeClr val="dk1"/>
                </a:solidFill>
                <a:latin typeface="+mn-lt"/>
                <a:ea typeface="+mn-ea"/>
                <a:cs typeface="+mn-cs"/>
              </a:defRPr>
            </a:lvl5pPr>
            <a:lvl6pPr marL="2286000" indent="0" algn="l" defTabSz="914400" rtl="0" eaLnBrk="1" latinLnBrk="0" hangingPunct="1">
              <a:defRPr sz="1100" kern="1200">
                <a:solidFill>
                  <a:schemeClr val="dk1"/>
                </a:solidFill>
                <a:latin typeface="+mn-lt"/>
                <a:ea typeface="+mn-ea"/>
                <a:cs typeface="+mn-cs"/>
              </a:defRPr>
            </a:lvl6pPr>
            <a:lvl7pPr marL="2743200" indent="0" algn="l" defTabSz="914400" rtl="0" eaLnBrk="1" latinLnBrk="0" hangingPunct="1">
              <a:defRPr sz="1100" kern="1200">
                <a:solidFill>
                  <a:schemeClr val="dk1"/>
                </a:solidFill>
                <a:latin typeface="+mn-lt"/>
                <a:ea typeface="+mn-ea"/>
                <a:cs typeface="+mn-cs"/>
              </a:defRPr>
            </a:lvl7pPr>
            <a:lvl8pPr marL="3200400" indent="0" algn="l" defTabSz="914400" rtl="0" eaLnBrk="1" latinLnBrk="0" hangingPunct="1">
              <a:defRPr sz="1100" kern="1200">
                <a:solidFill>
                  <a:schemeClr val="dk1"/>
                </a:solidFill>
                <a:latin typeface="+mn-lt"/>
                <a:ea typeface="+mn-ea"/>
                <a:cs typeface="+mn-cs"/>
              </a:defRPr>
            </a:lvl8pPr>
            <a:lvl9pPr marL="3657600" indent="0" algn="l" defTabSz="914400" rtl="0" eaLnBrk="1" latinLnBrk="0" hangingPunct="1">
              <a:defRPr sz="1100" kern="1200">
                <a:solidFill>
                  <a:schemeClr val="dk1"/>
                </a:solidFill>
                <a:latin typeface="+mn-lt"/>
                <a:ea typeface="+mn-ea"/>
                <a:cs typeface="+mn-cs"/>
              </a:defRPr>
            </a:lvl9pPr>
          </a:lstStyle>
          <a:p>
            <a:r>
              <a:rPr lang="en-GB" sz="1400" dirty="0">
                <a:solidFill>
                  <a:schemeClr val="accent1"/>
                </a:solidFill>
              </a:rPr>
              <a:t>60% of the respondents stated that no changes are required in their mobile banking application.</a:t>
            </a:r>
          </a:p>
        </p:txBody>
      </p:sp>
      <p:graphicFrame>
        <p:nvGraphicFramePr>
          <p:cNvPr id="5" name="Chart 4">
            <a:extLst>
              <a:ext uri="{FF2B5EF4-FFF2-40B4-BE49-F238E27FC236}">
                <a16:creationId xmlns:a16="http://schemas.microsoft.com/office/drawing/2014/main" id="{2A5BF050-9DE7-726D-182C-1F124AA6F804}"/>
              </a:ext>
            </a:extLst>
          </p:cNvPr>
          <p:cNvGraphicFramePr>
            <a:graphicFrameLocks/>
          </p:cNvGraphicFramePr>
          <p:nvPr>
            <p:extLst>
              <p:ext uri="{D42A27DB-BD31-4B8C-83A1-F6EECF244321}">
                <p14:modId xmlns:p14="http://schemas.microsoft.com/office/powerpoint/2010/main" val="360750933"/>
              </p:ext>
            </p:extLst>
          </p:nvPr>
        </p:nvGraphicFramePr>
        <p:xfrm>
          <a:off x="463803" y="1876927"/>
          <a:ext cx="11264392" cy="455337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456645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1627918" cy="20755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10609969" y="-3070"/>
            <a:ext cx="1627918" cy="207554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061887" y="3889830"/>
            <a:ext cx="10191135" cy="1200329"/>
          </a:xfrm>
          <a:prstGeom prst="rect">
            <a:avLst/>
          </a:prstGeom>
          <a:noFill/>
        </p:spPr>
        <p:txBody>
          <a:bodyPr wrap="square" rtlCol="0">
            <a:spAutoFit/>
          </a:bodyPr>
          <a:lstStyle/>
          <a:p>
            <a:pPr algn="ctr"/>
            <a:r>
              <a:rPr lang="en-US" sz="7200" b="1" dirty="0">
                <a:solidFill>
                  <a:schemeClr val="bg1"/>
                </a:solidFill>
                <a:latin typeface="Calibri" panose="020F0502020204030204" pitchFamily="34" charset="0"/>
                <a:cs typeface="Calibri" panose="020F0502020204030204" pitchFamily="34" charset="0"/>
              </a:rPr>
              <a:t>THANK YOU</a:t>
            </a:r>
            <a:endParaRPr lang="en-GB" sz="7200" b="1" dirty="0">
              <a:solidFill>
                <a:schemeClr val="bg1"/>
              </a:solidFill>
              <a:latin typeface="Calibri" panose="020F0502020204030204" pitchFamily="34" charset="0"/>
              <a:cs typeface="Calibri" panose="020F0502020204030204" pitchFamily="34" charset="0"/>
            </a:endParaRP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060" y="1"/>
            <a:ext cx="1503076" cy="195498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75643" y="-3070"/>
            <a:ext cx="1505437" cy="1958051"/>
          </a:xfrm>
          <a:prstGeom prst="rect">
            <a:avLst/>
          </a:prstGeom>
        </p:spPr>
      </p:pic>
      <p:sp>
        <p:nvSpPr>
          <p:cNvPr id="18" name="Rectangle 17"/>
          <p:cNvSpPr/>
          <p:nvPr/>
        </p:nvSpPr>
        <p:spPr>
          <a:xfrm>
            <a:off x="438204" y="2927529"/>
            <a:ext cx="11347396" cy="35705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itle 18"/>
          <p:cNvSpPr>
            <a:spLocks noGrp="1"/>
          </p:cNvSpPr>
          <p:nvPr>
            <p:ph type="title"/>
          </p:nvPr>
        </p:nvSpPr>
        <p:spPr>
          <a:xfrm>
            <a:off x="3251197" y="3154281"/>
            <a:ext cx="5721410" cy="1361370"/>
          </a:xfrm>
        </p:spPr>
        <p:txBody>
          <a:bodyPr>
            <a:normAutofit/>
          </a:bodyPr>
          <a:lstStyle/>
          <a:p>
            <a:pPr algn="ctr"/>
            <a:r>
              <a:rPr lang="en-US" sz="8000" b="1" dirty="0">
                <a:solidFill>
                  <a:schemeClr val="bg1"/>
                </a:solidFill>
                <a:latin typeface="Calibri" panose="020F0502020204030204" pitchFamily="34" charset="0"/>
                <a:cs typeface="Calibri" panose="020F0502020204030204" pitchFamily="34" charset="0"/>
              </a:rPr>
              <a:t>THANK YOU</a:t>
            </a:r>
          </a:p>
        </p:txBody>
      </p:sp>
      <p:sp>
        <p:nvSpPr>
          <p:cNvPr id="10" name="TextBox 9">
            <a:extLst>
              <a:ext uri="{FF2B5EF4-FFF2-40B4-BE49-F238E27FC236}">
                <a16:creationId xmlns:a16="http://schemas.microsoft.com/office/drawing/2014/main" id="{4660166F-8F84-4FBA-B937-F11BFF28DEFD}"/>
              </a:ext>
            </a:extLst>
          </p:cNvPr>
          <p:cNvSpPr txBox="1"/>
          <p:nvPr/>
        </p:nvSpPr>
        <p:spPr>
          <a:xfrm>
            <a:off x="3251197" y="4662693"/>
            <a:ext cx="5721410" cy="2062103"/>
          </a:xfrm>
          <a:prstGeom prst="rect">
            <a:avLst/>
          </a:prstGeom>
          <a:noFill/>
        </p:spPr>
        <p:txBody>
          <a:bodyPr wrap="square" rtlCol="0">
            <a:spAutoFit/>
          </a:bodyPr>
          <a:lstStyle/>
          <a:p>
            <a:pPr algn="ctr"/>
            <a:r>
              <a:rPr lang="en-US" sz="3200" b="1" dirty="0">
                <a:solidFill>
                  <a:schemeClr val="bg1"/>
                </a:solidFill>
                <a:latin typeface="Calibri" panose="020F0502020204030204" pitchFamily="34" charset="0"/>
                <a:cs typeface="Calibri" panose="020F0502020204030204" pitchFamily="34" charset="0"/>
              </a:rPr>
              <a:t>Avant Garde Solutions Pvt. Ltd.</a:t>
            </a:r>
          </a:p>
          <a:p>
            <a:pPr algn="ctr"/>
            <a:r>
              <a:rPr lang="en-US" sz="2000" b="1" dirty="0">
                <a:solidFill>
                  <a:schemeClr val="bg1"/>
                </a:solidFill>
                <a:latin typeface="Calibri" panose="020F0502020204030204" pitchFamily="34" charset="0"/>
                <a:cs typeface="Calibri" panose="020F0502020204030204" pitchFamily="34" charset="0"/>
              </a:rPr>
              <a:t>Sankhamul, Kathmandu, Nepal</a:t>
            </a:r>
          </a:p>
          <a:p>
            <a:pPr algn="ctr"/>
            <a:r>
              <a:rPr lang="en-US" sz="2000" b="1" dirty="0">
                <a:solidFill>
                  <a:schemeClr val="bg1"/>
                </a:solidFill>
                <a:latin typeface="Calibri" panose="020F0502020204030204" pitchFamily="34" charset="0"/>
                <a:cs typeface="Calibri" panose="020F0502020204030204" pitchFamily="34" charset="0"/>
              </a:rPr>
              <a:t>info@avantgarde.com.np</a:t>
            </a:r>
          </a:p>
          <a:p>
            <a:pPr algn="ctr"/>
            <a:r>
              <a:rPr lang="en-US" sz="2000" b="1" dirty="0">
                <a:solidFill>
                  <a:schemeClr val="bg1"/>
                </a:solidFill>
                <a:latin typeface="Calibri" panose="020F0502020204030204" pitchFamily="34" charset="0"/>
                <a:cs typeface="Calibri" panose="020F0502020204030204" pitchFamily="34" charset="0"/>
              </a:rPr>
              <a:t>www.avantgarde.com.np</a:t>
            </a:r>
          </a:p>
          <a:p>
            <a:pPr algn="ctr"/>
            <a:r>
              <a:rPr lang="en-US" sz="2000" b="1" dirty="0">
                <a:solidFill>
                  <a:schemeClr val="bg1"/>
                </a:solidFill>
                <a:latin typeface="Calibri" panose="020F0502020204030204" pitchFamily="34" charset="0"/>
                <a:cs typeface="Calibri" panose="020F0502020204030204" pitchFamily="34" charset="0"/>
              </a:rPr>
              <a:t>+977 1 5242340 | 5912340</a:t>
            </a:r>
          </a:p>
          <a:p>
            <a:pPr algn="ctr"/>
            <a:endParaRPr lang="en-US"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8692819"/>
      </p:ext>
    </p:extLst>
  </p:cSld>
  <p:clrMapOvr>
    <a:masterClrMapping/>
  </p:clrMapOvr>
</p:sld>
</file>

<file path=ppt/theme/theme1.xml><?xml version="1.0" encoding="utf-8"?>
<a:theme xmlns:a="http://schemas.openxmlformats.org/drawingml/2006/main" name="Dividend">
  <a:themeElements>
    <a:clrScheme name="Custom 5">
      <a:dk1>
        <a:sysClr val="windowText" lastClr="000000"/>
      </a:dk1>
      <a:lt1>
        <a:sysClr val="window" lastClr="FFFFFF"/>
      </a:lt1>
      <a:dk2>
        <a:srgbClr val="1F497D"/>
      </a:dk2>
      <a:lt2>
        <a:srgbClr val="EEECE1"/>
      </a:lt2>
      <a:accent1>
        <a:srgbClr val="0F243E"/>
      </a:accent1>
      <a:accent2>
        <a:srgbClr val="E36C09"/>
      </a:accent2>
      <a:accent3>
        <a:srgbClr val="9999FF"/>
      </a:accent3>
      <a:accent4>
        <a:srgbClr val="9999FF"/>
      </a:accent4>
      <a:accent5>
        <a:srgbClr val="9999FF"/>
      </a:accent5>
      <a:accent6>
        <a:srgbClr val="9999FF"/>
      </a:accent6>
      <a:hlink>
        <a:srgbClr val="9999FF"/>
      </a:hlink>
      <a:folHlink>
        <a:srgbClr val="0F243E"/>
      </a:folHlink>
    </a:clrScheme>
    <a:fontScheme name="Times New Roman">
      <a:majorFont>
        <a:latin typeface="Times New Roman"/>
        <a:ea typeface=""/>
        <a:cs typeface=""/>
      </a:majorFont>
      <a:minorFont>
        <a:latin typeface="Times New Roman"/>
        <a:ea typeface=""/>
        <a:cs typeface=""/>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36819</TotalTime>
  <Words>1564</Words>
  <Application>Microsoft Office PowerPoint</Application>
  <PresentationFormat>Widescreen</PresentationFormat>
  <Paragraphs>140</Paragraphs>
  <Slides>26</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Cambria</vt:lpstr>
      <vt:lpstr>Poppins</vt:lpstr>
      <vt:lpstr>Times New Roman</vt:lpstr>
      <vt:lpstr>Wingdings</vt:lpstr>
      <vt:lpstr>Wingdings 2</vt:lpstr>
      <vt:lpstr>Dividend</vt:lpstr>
      <vt:lpstr>PowerPoint Presentation</vt:lpstr>
      <vt:lpstr>Research OBJECTIVES</vt:lpstr>
      <vt:lpstr>Methodology </vt:lpstr>
      <vt:lpstr>Methodology AND SCREENER CRITERIA </vt:lpstr>
      <vt:lpstr>PowerPoint Presentation</vt:lpstr>
      <vt:lpstr>Demographics Majority of the respondents belong to the age group 18-24, with an equal representation of males and females and a majority of single respondents. </vt:lpstr>
      <vt:lpstr>Socio-economic classification (SEC) of the digital banking users Majority of the respondents belong to the Higher/Upper SEC category. </vt:lpstr>
      <vt:lpstr>PURPOSE OF USING saving account  Majority of the respondents use their saving account mainly for saving purpose. For what purpose do you use your saving account? </vt:lpstr>
      <vt:lpstr>Frequency of bank VISIT Majority of the respondents visit bank only when required. How frequently do you visit your bank? </vt:lpstr>
      <vt:lpstr>PURPOSE OF BANK VISIT  Majority of the respondents visit their bank for the purpose of depositing or withdrawing money. What are the main purposes of your bank visits? </vt:lpstr>
      <vt:lpstr>RECENT BANK VISIT Majority of the respondents visited their bank within last six months When was your last visit to your bank?</vt:lpstr>
      <vt:lpstr>Purpose OF last BANK VISIT  Majority of the respondents’ last bank visit was for the purpose of depositing or withdrawing money. Considering your last visit to your bank, what was the purpose?</vt:lpstr>
      <vt:lpstr>Frequency of bank visits in the last three months Majority of the respondents visited their primary bank 1-2 times in the last three months. In the last three months, how many times did you visit your primary bank?</vt:lpstr>
      <vt:lpstr>REASON FOR NOT VISITING THE BANK in the last three months Majority of the respondents didn’t find any need to visit the bank in the past three months. Why didn’t you visit the bank in the past three months? </vt:lpstr>
      <vt:lpstr>Usage of digital banking Majority of the respondents use the mobile banking application, while few use the web version of mobile banking. </vt:lpstr>
      <vt:lpstr>Reason for using or not using mobile banking Majority of the respondents use mobile banking for money transfer, whereas majority of respondents don’t use mobile banking due to lack of familiarity.</vt:lpstr>
      <vt:lpstr>INTENT TO USE or not use MOBILE banking APPLICATION Majority of the respondents intend to use the mobile banking application because it is easy, convenient to use anytime and anywhere. Whereas, majority do not intend to use due to lack of familiarity.</vt:lpstr>
      <vt:lpstr>CHANGES IN BANK VISITS DUE TO MOBILE BANKING Majority of the respondents’ bank visits have decreased due to mobile banking. Has your bank visit increases, decreases or remains the same due to mobile banking? </vt:lpstr>
      <vt:lpstr>Reasons for changes iN BANK VISITS Majority of the respondents’ bank visits have increased due to money deposits, decreased due to mobile app services. Why do you think so?</vt:lpstr>
      <vt:lpstr>Satisfaction with mobile banking application Majority of the respondents are satisfied with their mobile banking application. How satisfied are you with your mobile banking application? </vt:lpstr>
      <vt:lpstr>Reason for dissatisfaction with mobile banking application Majority of the respondents are dissatisfied with their mobile banking application due to technical/server error. Why are you dissatisfied with mobile banking application?</vt:lpstr>
      <vt:lpstr>Security with mobile banking application Majority of the respondents feel secure with their mobile banking application. How secure do you feel with your mobile banking application?</vt:lpstr>
      <vt:lpstr>Reason for insecurity with mobile banking application Majority of the respondents feel insecure with their mobile banking application due to data theft. Why do you feel insecure with mobile banking application?</vt:lpstr>
      <vt:lpstr>Changes in future bank visits Majority of the respondents’ future bank visits are expected to decrease for their current banking service requirement. In the near future, do your bank visit increase, decrease or remains the same for your current banking service requirements?</vt:lpstr>
      <vt:lpstr>Expected features in mobile banking Majority of the respondents stated that no changes are required in their mobile banking application. What further features do you expect from your current mobile banking application?</vt:lpstr>
      <vt:lpstr>THANK YOU</vt:lpstr>
    </vt:vector>
  </TitlesOfParts>
  <Company>Deftones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 Post Launch Evaluation</dc:title>
  <dc:creator>Avant Garde</dc:creator>
  <cp:lastModifiedBy>Avant Garde </cp:lastModifiedBy>
  <cp:revision>3421</cp:revision>
  <dcterms:created xsi:type="dcterms:W3CDTF">2018-02-05T15:26:47Z</dcterms:created>
  <dcterms:modified xsi:type="dcterms:W3CDTF">2026-02-02T07:52:51Z</dcterms:modified>
</cp:coreProperties>
</file>