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3.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8.xml" ContentType="application/vnd.openxmlformats-officedocument.presentationml.notesSl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9.xml" ContentType="application/vnd.openxmlformats-officedocument.presentationml.notesSlid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0.xml" ContentType="application/vnd.openxmlformats-officedocument.presentationml.notesSlid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1.xml" ContentType="application/vnd.openxmlformats-officedocument.presentationml.notesSlid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2.xml" ContentType="application/vnd.openxmlformats-officedocument.presentationml.notesSl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3.xml" ContentType="application/vnd.openxmlformats-officedocument.presentationml.notesSlid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4.xml" ContentType="application/vnd.openxmlformats-officedocument.presentationml.notesSl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5.xml" ContentType="application/vnd.openxmlformats-officedocument.presentationml.notesSl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8.xml" ContentType="application/vnd.openxmlformats-officedocument.presentationml.notesSl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9.xml" ContentType="application/vnd.openxmlformats-officedocument.presentationml.notesSlid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0.xml" ContentType="application/vnd.openxmlformats-officedocument.presentationml.notesSlid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1.xml" ContentType="application/vnd.openxmlformats-officedocument.presentationml.notesSlide+xml"/>
  <Override PartName="/ppt/charts/chart28.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2.xml" ContentType="application/vnd.openxmlformats-officedocument.presentationml.notesSlide+xml"/>
  <Override PartName="/ppt/charts/chart29.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3.xml" ContentType="application/vnd.openxmlformats-officedocument.presentationml.notesSlide+xml"/>
  <Override PartName="/ppt/charts/chart30.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4.xml" ContentType="application/vnd.openxmlformats-officedocument.presentationml.notesSlide+xml"/>
  <Override PartName="/ppt/charts/chart31.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2.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3.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40"/>
  </p:notesMasterIdLst>
  <p:sldIdLst>
    <p:sldId id="6510" r:id="rId2"/>
    <p:sldId id="7158" r:id="rId3"/>
    <p:sldId id="7646" r:id="rId4"/>
    <p:sldId id="7542" r:id="rId5"/>
    <p:sldId id="7397" r:id="rId6"/>
    <p:sldId id="7647" r:id="rId7"/>
    <p:sldId id="7648" r:id="rId8"/>
    <p:sldId id="7649" r:id="rId9"/>
    <p:sldId id="7659" r:id="rId10"/>
    <p:sldId id="7676" r:id="rId11"/>
    <p:sldId id="7677" r:id="rId12"/>
    <p:sldId id="7678" r:id="rId13"/>
    <p:sldId id="7679" r:id="rId14"/>
    <p:sldId id="7680" r:id="rId15"/>
    <p:sldId id="7681" r:id="rId16"/>
    <p:sldId id="7682" r:id="rId17"/>
    <p:sldId id="7683" r:id="rId18"/>
    <p:sldId id="7684" r:id="rId19"/>
    <p:sldId id="7685" r:id="rId20"/>
    <p:sldId id="7686" r:id="rId21"/>
    <p:sldId id="7687" r:id="rId22"/>
    <p:sldId id="7688" r:id="rId23"/>
    <p:sldId id="7689" r:id="rId24"/>
    <p:sldId id="7690" r:id="rId25"/>
    <p:sldId id="7691" r:id="rId26"/>
    <p:sldId id="7692" r:id="rId27"/>
    <p:sldId id="7693" r:id="rId28"/>
    <p:sldId id="7694" r:id="rId29"/>
    <p:sldId id="7695" r:id="rId30"/>
    <p:sldId id="7696" r:id="rId31"/>
    <p:sldId id="7697" r:id="rId32"/>
    <p:sldId id="7698" r:id="rId33"/>
    <p:sldId id="7699" r:id="rId34"/>
    <p:sldId id="7700" r:id="rId35"/>
    <p:sldId id="7701" r:id="rId36"/>
    <p:sldId id="7702" r:id="rId37"/>
    <p:sldId id="7703" r:id="rId38"/>
    <p:sldId id="689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A6E845-1351-48E4-8CE9-D17176499837}">
          <p14:sldIdLst>
            <p14:sldId id="6510"/>
            <p14:sldId id="7158"/>
            <p14:sldId id="7646"/>
            <p14:sldId id="7542"/>
            <p14:sldId id="7397"/>
            <p14:sldId id="7647"/>
            <p14:sldId id="7648"/>
            <p14:sldId id="7649"/>
            <p14:sldId id="7659"/>
            <p14:sldId id="7676"/>
            <p14:sldId id="7677"/>
            <p14:sldId id="7678"/>
            <p14:sldId id="7679"/>
            <p14:sldId id="7680"/>
            <p14:sldId id="7681"/>
            <p14:sldId id="7682"/>
            <p14:sldId id="7683"/>
            <p14:sldId id="7684"/>
            <p14:sldId id="7685"/>
            <p14:sldId id="7686"/>
            <p14:sldId id="7687"/>
            <p14:sldId id="7688"/>
            <p14:sldId id="7689"/>
            <p14:sldId id="7690"/>
            <p14:sldId id="7691"/>
            <p14:sldId id="7692"/>
            <p14:sldId id="7693"/>
            <p14:sldId id="7694"/>
            <p14:sldId id="7695"/>
            <p14:sldId id="7696"/>
            <p14:sldId id="7697"/>
            <p14:sldId id="7698"/>
            <p14:sldId id="7699"/>
            <p14:sldId id="7700"/>
            <p14:sldId id="7701"/>
            <p14:sldId id="7702"/>
            <p14:sldId id="7703"/>
            <p14:sldId id="689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l"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E09"/>
    <a:srgbClr val="6AAC90"/>
    <a:srgbClr val="012F49"/>
    <a:srgbClr val="9999FF"/>
    <a:srgbClr val="FFFFFF"/>
    <a:srgbClr val="F25822"/>
    <a:srgbClr val="FF4409"/>
    <a:srgbClr val="000B22"/>
    <a:srgbClr val="000000"/>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3" autoAdjust="0"/>
    <p:restoredTop sz="93784" autoAdjust="0"/>
  </p:normalViewPr>
  <p:slideViewPr>
    <p:cSldViewPr snapToGrid="0">
      <p:cViewPr varScale="1">
        <p:scale>
          <a:sx n="60" d="100"/>
          <a:sy n="60" d="100"/>
        </p:scale>
        <p:origin x="104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6.xml"/><Relationship Id="rId1" Type="http://schemas.microsoft.com/office/2011/relationships/chartStyle" Target="style26.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7.xml"/><Relationship Id="rId1" Type="http://schemas.microsoft.com/office/2011/relationships/chartStyle" Target="style27.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8.xml"/><Relationship Id="rId1" Type="http://schemas.microsoft.com/office/2011/relationships/chartStyle" Target="style28.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29.xml"/><Relationship Id="rId1" Type="http://schemas.microsoft.com/office/2011/relationships/chartStyle" Target="style29.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0.xml"/><Relationship Id="rId1" Type="http://schemas.microsoft.com/office/2011/relationships/chartStyle" Target="style30.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1.xml"/><Relationship Id="rId1" Type="http://schemas.microsoft.com/office/2011/relationships/chartStyle" Target="style31.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2.xml"/><Relationship Id="rId1" Type="http://schemas.microsoft.com/office/2011/relationships/chartStyle" Target="style32.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3.xml"/><Relationship Id="rId1" Type="http://schemas.microsoft.com/office/2011/relationships/chartStyle" Target="style33.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Dell\Downloads\Alcohol%20Consumption-Final%20Data.xlsx" TargetMode="External"/><Relationship Id="rId2" Type="http://schemas.microsoft.com/office/2011/relationships/chartColorStyle" Target="colors34.xml"/><Relationship Id="rId1" Type="http://schemas.microsoft.com/office/2011/relationships/chartStyle" Target="style34.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ell\Downloads\Alcohol%20Consumption-Final%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Marital Status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Age!$A$43:$A$44</c:f>
              <c:strCache>
                <c:ptCount val="2"/>
                <c:pt idx="0">
                  <c:v>Married</c:v>
                </c:pt>
                <c:pt idx="1">
                  <c:v>Unmarried </c:v>
                </c:pt>
              </c:strCache>
            </c:strRef>
          </c:cat>
          <c:val>
            <c:numRef>
              <c:f>Age!$B$43:$B$44</c:f>
              <c:numCache>
                <c:formatCode>0%</c:formatCode>
                <c:ptCount val="2"/>
                <c:pt idx="0">
                  <c:v>0.65</c:v>
                </c:pt>
                <c:pt idx="1">
                  <c:v>0.34</c:v>
                </c:pt>
              </c:numCache>
            </c:numRef>
          </c:val>
          <c:extLst>
            <c:ext xmlns:c16="http://schemas.microsoft.com/office/drawing/2014/chart" uri="{C3380CC4-5D6E-409C-BE32-E72D297353CC}">
              <c16:uniqueId val="{00000000-0127-4D86-80D9-E5425CA7D063}"/>
            </c:ext>
          </c:extLst>
        </c:ser>
        <c:dLbls>
          <c:dLblPos val="outEnd"/>
          <c:showLegendKey val="0"/>
          <c:showVal val="1"/>
          <c:showCatName val="0"/>
          <c:showSerName val="0"/>
          <c:showPercent val="0"/>
          <c:showBubbleSize val="0"/>
        </c:dLbls>
        <c:gapWidth val="219"/>
        <c:overlap val="-27"/>
        <c:axId val="1872775696"/>
        <c:axId val="1872785776"/>
      </c:barChart>
      <c:catAx>
        <c:axId val="187277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72785776"/>
        <c:crosses val="autoZero"/>
        <c:auto val="1"/>
        <c:lblAlgn val="ctr"/>
        <c:lblOffset val="100"/>
        <c:noMultiLvlLbl val="0"/>
      </c:catAx>
      <c:valAx>
        <c:axId val="18727857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72775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Age!$B$11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Age!$A$12:$A$13</c:f>
              <c:strCache>
                <c:ptCount val="2"/>
                <c:pt idx="0">
                  <c:v>21– 40</c:v>
                </c:pt>
                <c:pt idx="1">
                  <c:v>Above 41</c:v>
                </c:pt>
              </c:strCache>
            </c:strRef>
          </c:cat>
          <c:val>
            <c:numRef>
              <c:f>Age!$B$12:$B$13</c:f>
              <c:numCache>
                <c:formatCode>0%</c:formatCode>
                <c:ptCount val="2"/>
                <c:pt idx="0">
                  <c:v>0.53500000000000003</c:v>
                </c:pt>
                <c:pt idx="1">
                  <c:v>0.46500000000000002</c:v>
                </c:pt>
              </c:numCache>
            </c:numRef>
          </c:val>
          <c:extLst>
            <c:ext xmlns:c16="http://schemas.microsoft.com/office/drawing/2014/chart" uri="{C3380CC4-5D6E-409C-BE32-E72D297353CC}">
              <c16:uniqueId val="{00000000-8EEF-4447-B516-AB5A3821D920}"/>
            </c:ext>
          </c:extLst>
        </c:ser>
        <c:dLbls>
          <c:dLblPos val="outEnd"/>
          <c:showLegendKey val="0"/>
          <c:showVal val="1"/>
          <c:showCatName val="0"/>
          <c:showSerName val="0"/>
          <c:showPercent val="0"/>
          <c:showBubbleSize val="0"/>
        </c:dLbls>
        <c:gapWidth val="219"/>
        <c:overlap val="-27"/>
        <c:axId val="1467791648"/>
        <c:axId val="1467780128"/>
      </c:barChart>
      <c:catAx>
        <c:axId val="146779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67780128"/>
        <c:crosses val="autoZero"/>
        <c:auto val="1"/>
        <c:lblAlgn val="ctr"/>
        <c:lblOffset val="100"/>
        <c:noMultiLvlLbl val="0"/>
      </c:catAx>
      <c:valAx>
        <c:axId val="14677801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67791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E71-41BE-A880-7550C663735E}"/>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CE71-41BE-A880-7550C663735E}"/>
              </c:ext>
            </c:extLst>
          </c:dPt>
          <c:dPt>
            <c:idx val="3"/>
            <c:invertIfNegative val="0"/>
            <c:bubble3D val="0"/>
            <c:spPr>
              <a:solidFill>
                <a:schemeClr val="tx2">
                  <a:lumMod val="75000"/>
                  <a:lumOff val="25000"/>
                </a:schemeClr>
              </a:solidFill>
              <a:ln>
                <a:noFill/>
              </a:ln>
              <a:effectLst/>
            </c:spPr>
            <c:extLst>
              <c:ext xmlns:c16="http://schemas.microsoft.com/office/drawing/2014/chart" uri="{C3380CC4-5D6E-409C-BE32-E72D297353CC}">
                <c16:uniqueId val="{00000003-CE71-41BE-A880-7550C663735E}"/>
              </c:ext>
            </c:extLst>
          </c:dPt>
          <c:dPt>
            <c:idx val="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4-CE71-41BE-A880-7550C663735E}"/>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SEC!$A$14:$A$18</c:f>
              <c:strCache>
                <c:ptCount val="5"/>
                <c:pt idx="0">
                  <c:v>Higher / Upper</c:v>
                </c:pt>
                <c:pt idx="1">
                  <c:v>Upper Middle</c:v>
                </c:pt>
                <c:pt idx="2">
                  <c:v>Middle</c:v>
                </c:pt>
                <c:pt idx="3">
                  <c:v>Lower Middle</c:v>
                </c:pt>
                <c:pt idx="4">
                  <c:v>Lower</c:v>
                </c:pt>
              </c:strCache>
            </c:strRef>
          </c:cat>
          <c:val>
            <c:numRef>
              <c:f>SEC!$B$14:$B$18</c:f>
              <c:numCache>
                <c:formatCode>0%</c:formatCode>
                <c:ptCount val="5"/>
                <c:pt idx="0">
                  <c:v>0.05</c:v>
                </c:pt>
                <c:pt idx="1">
                  <c:v>0.32500000000000001</c:v>
                </c:pt>
                <c:pt idx="2">
                  <c:v>0.51500000000000001</c:v>
                </c:pt>
                <c:pt idx="3">
                  <c:v>9.5000000000000001E-2</c:v>
                </c:pt>
                <c:pt idx="4">
                  <c:v>1.4999999999999999E-2</c:v>
                </c:pt>
              </c:numCache>
            </c:numRef>
          </c:val>
          <c:extLst>
            <c:ext xmlns:c16="http://schemas.microsoft.com/office/drawing/2014/chart" uri="{C3380CC4-5D6E-409C-BE32-E72D297353CC}">
              <c16:uniqueId val="{00000000-CE71-41BE-A880-7550C663735E}"/>
            </c:ext>
          </c:extLst>
        </c:ser>
        <c:dLbls>
          <c:dLblPos val="outEnd"/>
          <c:showLegendKey val="0"/>
          <c:showVal val="1"/>
          <c:showCatName val="0"/>
          <c:showSerName val="0"/>
          <c:showPercent val="0"/>
          <c:showBubbleSize val="0"/>
        </c:dLbls>
        <c:gapWidth val="219"/>
        <c:overlap val="-27"/>
        <c:axId val="1684606688"/>
        <c:axId val="1684605728"/>
      </c:barChart>
      <c:catAx>
        <c:axId val="168460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84605728"/>
        <c:crosses val="autoZero"/>
        <c:auto val="1"/>
        <c:lblAlgn val="ctr"/>
        <c:lblOffset val="100"/>
        <c:noMultiLvlLbl val="0"/>
      </c:catAx>
      <c:valAx>
        <c:axId val="16846057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84606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Overall!$B$11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Overall!$A$12:$A$14</c:f>
              <c:strCache>
                <c:ptCount val="3"/>
                <c:pt idx="0">
                  <c:v>Increase</c:v>
                </c:pt>
                <c:pt idx="1">
                  <c:v>Decrease</c:v>
                </c:pt>
                <c:pt idx="2">
                  <c:v>Remain the same</c:v>
                </c:pt>
              </c:strCache>
            </c:strRef>
          </c:cat>
          <c:val>
            <c:numRef>
              <c:f>Overall!$B$12:$B$14</c:f>
              <c:numCache>
                <c:formatCode>0%</c:formatCode>
                <c:ptCount val="3"/>
                <c:pt idx="0">
                  <c:v>4.4999999999999998E-2</c:v>
                </c:pt>
                <c:pt idx="1">
                  <c:v>0.21</c:v>
                </c:pt>
                <c:pt idx="2">
                  <c:v>0.745</c:v>
                </c:pt>
              </c:numCache>
            </c:numRef>
          </c:val>
          <c:extLst>
            <c:ext xmlns:c16="http://schemas.microsoft.com/office/drawing/2014/chart" uri="{C3380CC4-5D6E-409C-BE32-E72D297353CC}">
              <c16:uniqueId val="{00000000-B1EA-419A-87DA-991E4EE1254D}"/>
            </c:ext>
          </c:extLst>
        </c:ser>
        <c:dLbls>
          <c:dLblPos val="outEnd"/>
          <c:showLegendKey val="0"/>
          <c:showVal val="1"/>
          <c:showCatName val="0"/>
          <c:showSerName val="0"/>
          <c:showPercent val="0"/>
          <c:showBubbleSize val="0"/>
        </c:dLbls>
        <c:gapWidth val="219"/>
        <c:overlap val="-27"/>
        <c:axId val="1448855535"/>
        <c:axId val="1448856495"/>
      </c:barChart>
      <c:catAx>
        <c:axId val="1448855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48856495"/>
        <c:crosses val="autoZero"/>
        <c:auto val="1"/>
        <c:lblAlgn val="ctr"/>
        <c:lblOffset val="100"/>
        <c:noMultiLvlLbl val="0"/>
      </c:catAx>
      <c:valAx>
        <c:axId val="144885649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488555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90667207828295"/>
          <c:y val="0.10989001445325822"/>
          <c:w val="0.8240773992523811"/>
          <c:h val="0.68540394616915523"/>
        </c:manualLayout>
      </c:layout>
      <c:barChart>
        <c:barDir val="col"/>
        <c:grouping val="clustered"/>
        <c:varyColors val="0"/>
        <c:ser>
          <c:idx val="0"/>
          <c:order val="0"/>
          <c:tx>
            <c:strRef>
              <c:f>Overall!$B$167</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Overall!$A$168:$A$171</c:f>
              <c:strCache>
                <c:ptCount val="4"/>
                <c:pt idx="0">
                  <c:v>Social Influence</c:v>
                </c:pt>
                <c:pt idx="1">
                  <c:v>Habit &amp; Routine</c:v>
                </c:pt>
                <c:pt idx="2">
                  <c:v>Personal Preference</c:v>
                </c:pt>
                <c:pt idx="3">
                  <c:v>Taste &amp; Brand Influence</c:v>
                </c:pt>
              </c:strCache>
            </c:strRef>
          </c:cat>
          <c:val>
            <c:numRef>
              <c:f>Overall!$B$168:$B$171</c:f>
              <c:numCache>
                <c:formatCode>0%</c:formatCode>
                <c:ptCount val="4"/>
                <c:pt idx="0">
                  <c:v>0.8</c:v>
                </c:pt>
                <c:pt idx="1">
                  <c:v>0.6</c:v>
                </c:pt>
                <c:pt idx="2">
                  <c:v>0.6</c:v>
                </c:pt>
                <c:pt idx="3">
                  <c:v>0.4</c:v>
                </c:pt>
              </c:numCache>
            </c:numRef>
          </c:val>
          <c:extLst>
            <c:ext xmlns:c16="http://schemas.microsoft.com/office/drawing/2014/chart" uri="{C3380CC4-5D6E-409C-BE32-E72D297353CC}">
              <c16:uniqueId val="{00000000-204C-4194-9B58-17A27F7F36C6}"/>
            </c:ext>
          </c:extLst>
        </c:ser>
        <c:dLbls>
          <c:dLblPos val="outEnd"/>
          <c:showLegendKey val="0"/>
          <c:showVal val="1"/>
          <c:showCatName val="0"/>
          <c:showSerName val="0"/>
          <c:showPercent val="0"/>
          <c:showBubbleSize val="0"/>
        </c:dLbls>
        <c:gapWidth val="219"/>
        <c:overlap val="-27"/>
        <c:axId val="302096768"/>
        <c:axId val="302097728"/>
      </c:barChart>
      <c:catAx>
        <c:axId val="30209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097728"/>
        <c:crosses val="autoZero"/>
        <c:auto val="1"/>
        <c:lblAlgn val="ctr"/>
        <c:lblOffset val="100"/>
        <c:noMultiLvlLbl val="0"/>
      </c:catAx>
      <c:valAx>
        <c:axId val="3020977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096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314082576128334"/>
          <c:y val="2.9208446907218542E-2"/>
          <c:w val="0.23057162953698535"/>
          <c:h val="0.88123682405287374"/>
        </c:manualLayout>
      </c:layout>
      <c:barChart>
        <c:barDir val="bar"/>
        <c:grouping val="clustered"/>
        <c:varyColors val="0"/>
        <c:ser>
          <c:idx val="0"/>
          <c:order val="0"/>
          <c:tx>
            <c:strRef>
              <c:f>Overall!$B$289</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Overall!$A$290:$A$295</c:f>
              <c:strCache>
                <c:ptCount val="6"/>
                <c:pt idx="0">
                  <c:v>Priority Shift to Essential Needs</c:v>
                </c:pt>
                <c:pt idx="1">
                  <c:v>Drinking Only on Special Occasions</c:v>
                </c:pt>
                <c:pt idx="2">
                  <c:v>Planned &amp; Intentional Reduction</c:v>
                </c:pt>
                <c:pt idx="3">
                  <c:v>Spending Control &amp; Financial Discipline</c:v>
                </c:pt>
                <c:pt idx="4">
                  <c:v>Budget Constraints &amp; Income Limits</c:v>
                </c:pt>
                <c:pt idx="5">
                  <c:v>Price &amp; Inflation Pressure</c:v>
                </c:pt>
              </c:strCache>
            </c:strRef>
          </c:cat>
          <c:val>
            <c:numRef>
              <c:f>Overall!$B$290:$B$295</c:f>
              <c:numCache>
                <c:formatCode>0%</c:formatCode>
                <c:ptCount val="6"/>
                <c:pt idx="0">
                  <c:v>0.125</c:v>
                </c:pt>
                <c:pt idx="1">
                  <c:v>0.3125</c:v>
                </c:pt>
                <c:pt idx="2">
                  <c:v>0.40625</c:v>
                </c:pt>
                <c:pt idx="3">
                  <c:v>0.4375</c:v>
                </c:pt>
                <c:pt idx="4">
                  <c:v>0.625</c:v>
                </c:pt>
                <c:pt idx="5">
                  <c:v>0.90625</c:v>
                </c:pt>
              </c:numCache>
            </c:numRef>
          </c:val>
          <c:extLst>
            <c:ext xmlns:c16="http://schemas.microsoft.com/office/drawing/2014/chart" uri="{C3380CC4-5D6E-409C-BE32-E72D297353CC}">
              <c16:uniqueId val="{00000000-FE81-4F4A-88DB-D65FB1147B9F}"/>
            </c:ext>
          </c:extLst>
        </c:ser>
        <c:dLbls>
          <c:dLblPos val="outEnd"/>
          <c:showLegendKey val="0"/>
          <c:showVal val="1"/>
          <c:showCatName val="0"/>
          <c:showSerName val="0"/>
          <c:showPercent val="0"/>
          <c:showBubbleSize val="0"/>
        </c:dLbls>
        <c:gapWidth val="182"/>
        <c:axId val="302098208"/>
        <c:axId val="302099648"/>
      </c:barChart>
      <c:catAx>
        <c:axId val="302098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302099648"/>
        <c:crosses val="autoZero"/>
        <c:auto val="1"/>
        <c:lblAlgn val="ctr"/>
        <c:lblOffset val="100"/>
        <c:noMultiLvlLbl val="0"/>
      </c:catAx>
      <c:valAx>
        <c:axId val="3020996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098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36894324453411"/>
          <c:y val="2.9208446907218542E-2"/>
          <c:w val="0.21910880560561879"/>
          <c:h val="0.88123682405287374"/>
        </c:manualLayout>
      </c:layout>
      <c:barChart>
        <c:barDir val="bar"/>
        <c:grouping val="clustered"/>
        <c:varyColors val="0"/>
        <c:ser>
          <c:idx val="0"/>
          <c:order val="0"/>
          <c:tx>
            <c:strRef>
              <c:f>Overall!$B$442</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Overall!$A$443:$A$449</c:f>
              <c:strCache>
                <c:ptCount val="7"/>
                <c:pt idx="0">
                  <c:v>Lifestyle &amp; Social Context</c:v>
                </c:pt>
                <c:pt idx="1">
                  <c:v>Addiction / Dependence Factors</c:v>
                </c:pt>
                <c:pt idx="2">
                  <c:v>Price &amp; Budget Neutrality</c:v>
                </c:pt>
                <c:pt idx="3">
                  <c:v>Occasional Consumption Base</c:v>
                </c:pt>
                <c:pt idx="4">
                  <c:v>Routine based stability</c:v>
                </c:pt>
                <c:pt idx="5">
                  <c:v>Self-Control &amp; Moderation</c:v>
                </c:pt>
                <c:pt idx="6">
                  <c:v>Habitual Consumption Pattern</c:v>
                </c:pt>
              </c:strCache>
            </c:strRef>
          </c:cat>
          <c:val>
            <c:numRef>
              <c:f>Overall!$B$443:$B$449</c:f>
              <c:numCache>
                <c:formatCode>0%</c:formatCode>
                <c:ptCount val="7"/>
                <c:pt idx="0">
                  <c:v>0.16304347826086957</c:v>
                </c:pt>
                <c:pt idx="1">
                  <c:v>0.21739130434782608</c:v>
                </c:pt>
                <c:pt idx="2">
                  <c:v>0.32608695652173914</c:v>
                </c:pt>
                <c:pt idx="3">
                  <c:v>0.34</c:v>
                </c:pt>
                <c:pt idx="4">
                  <c:v>0.51086956521739135</c:v>
                </c:pt>
                <c:pt idx="5">
                  <c:v>0.56521739130434778</c:v>
                </c:pt>
                <c:pt idx="6">
                  <c:v>0.77173913043478259</c:v>
                </c:pt>
              </c:numCache>
            </c:numRef>
          </c:val>
          <c:extLst>
            <c:ext xmlns:c16="http://schemas.microsoft.com/office/drawing/2014/chart" uri="{C3380CC4-5D6E-409C-BE32-E72D297353CC}">
              <c16:uniqueId val="{00000000-69BE-4BF2-B1D5-D67D813788C1}"/>
            </c:ext>
          </c:extLst>
        </c:ser>
        <c:dLbls>
          <c:dLblPos val="outEnd"/>
          <c:showLegendKey val="0"/>
          <c:showVal val="1"/>
          <c:showCatName val="0"/>
          <c:showSerName val="0"/>
          <c:showPercent val="0"/>
          <c:showBubbleSize val="0"/>
        </c:dLbls>
        <c:gapWidth val="182"/>
        <c:axId val="361167696"/>
        <c:axId val="361168176"/>
      </c:barChart>
      <c:catAx>
        <c:axId val="361167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361168176"/>
        <c:crosses val="autoZero"/>
        <c:auto val="1"/>
        <c:lblAlgn val="ctr"/>
        <c:lblOffset val="100"/>
        <c:noMultiLvlLbl val="0"/>
      </c:catAx>
      <c:valAx>
        <c:axId val="36116817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61167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Overall!$A$482:$A$484</c:f>
              <c:strCache>
                <c:ptCount val="3"/>
                <c:pt idx="0">
                  <c:v>Increase</c:v>
                </c:pt>
                <c:pt idx="1">
                  <c:v>Decrease</c:v>
                </c:pt>
                <c:pt idx="2">
                  <c:v>Remain the same</c:v>
                </c:pt>
              </c:strCache>
            </c:strRef>
          </c:cat>
          <c:val>
            <c:numRef>
              <c:f>Overall!$B$482:$B$484</c:f>
              <c:numCache>
                <c:formatCode>0%</c:formatCode>
                <c:ptCount val="3"/>
                <c:pt idx="0">
                  <c:v>0.03</c:v>
                </c:pt>
                <c:pt idx="1">
                  <c:v>0.35499999999999998</c:v>
                </c:pt>
                <c:pt idx="2">
                  <c:v>0.61499999999999999</c:v>
                </c:pt>
              </c:numCache>
            </c:numRef>
          </c:val>
          <c:extLst>
            <c:ext xmlns:c16="http://schemas.microsoft.com/office/drawing/2014/chart" uri="{C3380CC4-5D6E-409C-BE32-E72D297353CC}">
              <c16:uniqueId val="{00000000-3302-477E-A78A-EBA5F26524B7}"/>
            </c:ext>
          </c:extLst>
        </c:ser>
        <c:dLbls>
          <c:dLblPos val="outEnd"/>
          <c:showLegendKey val="0"/>
          <c:showVal val="1"/>
          <c:showCatName val="0"/>
          <c:showSerName val="0"/>
          <c:showPercent val="0"/>
          <c:showBubbleSize val="0"/>
        </c:dLbls>
        <c:gapWidth val="219"/>
        <c:overlap val="-27"/>
        <c:axId val="1896375072"/>
        <c:axId val="1896375552"/>
      </c:barChart>
      <c:catAx>
        <c:axId val="189637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96375552"/>
        <c:crosses val="autoZero"/>
        <c:auto val="1"/>
        <c:lblAlgn val="ctr"/>
        <c:lblOffset val="100"/>
        <c:noMultiLvlLbl val="0"/>
      </c:catAx>
      <c:valAx>
        <c:axId val="18963755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96375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313818358070537"/>
          <c:y val="9.0867232648997209E-2"/>
          <c:w val="0.83724162906365862"/>
          <c:h val="0.71986642777555088"/>
        </c:manualLayout>
      </c:layout>
      <c:barChart>
        <c:barDir val="col"/>
        <c:grouping val="clustered"/>
        <c:varyColors val="0"/>
        <c:ser>
          <c:idx val="0"/>
          <c:order val="0"/>
          <c:tx>
            <c:strRef>
              <c:f>Overall!$B$528</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Overall!$A$529:$A$531</c:f>
              <c:strCache>
                <c:ptCount val="3"/>
                <c:pt idx="0">
                  <c:v>Habitual Consumption Pattern</c:v>
                </c:pt>
                <c:pt idx="1">
                  <c:v>Price Insensitivity</c:v>
                </c:pt>
                <c:pt idx="2">
                  <c:v>Routine Stability</c:v>
                </c:pt>
              </c:strCache>
            </c:strRef>
          </c:cat>
          <c:val>
            <c:numRef>
              <c:f>Overall!$B$529:$B$531</c:f>
              <c:numCache>
                <c:formatCode>0%</c:formatCode>
                <c:ptCount val="3"/>
                <c:pt idx="0">
                  <c:v>0.66666666666666663</c:v>
                </c:pt>
                <c:pt idx="1">
                  <c:v>0.66666666666666663</c:v>
                </c:pt>
                <c:pt idx="2">
                  <c:v>0.33333333333333331</c:v>
                </c:pt>
              </c:numCache>
            </c:numRef>
          </c:val>
          <c:extLst>
            <c:ext xmlns:c16="http://schemas.microsoft.com/office/drawing/2014/chart" uri="{C3380CC4-5D6E-409C-BE32-E72D297353CC}">
              <c16:uniqueId val="{00000000-64F9-42B3-99D0-4BFDCFDCFD5B}"/>
            </c:ext>
          </c:extLst>
        </c:ser>
        <c:dLbls>
          <c:dLblPos val="outEnd"/>
          <c:showLegendKey val="0"/>
          <c:showVal val="1"/>
          <c:showCatName val="0"/>
          <c:showSerName val="0"/>
          <c:showPercent val="0"/>
          <c:showBubbleSize val="0"/>
        </c:dLbls>
        <c:gapWidth val="219"/>
        <c:overlap val="-27"/>
        <c:axId val="392860320"/>
        <c:axId val="392861280"/>
      </c:barChart>
      <c:catAx>
        <c:axId val="39286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92861280"/>
        <c:crosses val="autoZero"/>
        <c:auto val="1"/>
        <c:lblAlgn val="ctr"/>
        <c:lblOffset val="100"/>
        <c:noMultiLvlLbl val="0"/>
      </c:catAx>
      <c:valAx>
        <c:axId val="39286128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92860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7234316563391"/>
          <c:y val="2.9320989273807038E-2"/>
          <c:w val="0.30118119133645926"/>
          <c:h val="0.88077922050664237"/>
        </c:manualLayout>
      </c:layout>
      <c:barChart>
        <c:barDir val="bar"/>
        <c:grouping val="clustered"/>
        <c:varyColors val="0"/>
        <c:ser>
          <c:idx val="0"/>
          <c:order val="0"/>
          <c:tx>
            <c:strRef>
              <c:f>Overall!$B$623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Overall!$A$624:$A$629</c:f>
              <c:strCache>
                <c:ptCount val="6"/>
                <c:pt idx="0">
                  <c:v>Lifestyle &amp; Habit </c:v>
                </c:pt>
                <c:pt idx="1">
                  <c:v>Affordability &amp; Income Constraints</c:v>
                </c:pt>
                <c:pt idx="2">
                  <c:v>Priority &amp; Essential Spending Shift</c:v>
                </c:pt>
                <c:pt idx="3">
                  <c:v>Deliberate Consumption Control</c:v>
                </c:pt>
                <c:pt idx="4">
                  <c:v>Budget &amp; Financial Management</c:v>
                </c:pt>
                <c:pt idx="5">
                  <c:v>Cost Burden</c:v>
                </c:pt>
              </c:strCache>
            </c:strRef>
          </c:cat>
          <c:val>
            <c:numRef>
              <c:f>Overall!$B$624:$B$629</c:f>
              <c:numCache>
                <c:formatCode>0%</c:formatCode>
                <c:ptCount val="6"/>
                <c:pt idx="0">
                  <c:v>0.16666666666666666</c:v>
                </c:pt>
                <c:pt idx="1">
                  <c:v>0.3125</c:v>
                </c:pt>
                <c:pt idx="2">
                  <c:v>0.33333333333333331</c:v>
                </c:pt>
                <c:pt idx="3">
                  <c:v>0.375</c:v>
                </c:pt>
                <c:pt idx="4">
                  <c:v>0.52083333333333337</c:v>
                </c:pt>
                <c:pt idx="5">
                  <c:v>0.60416666666666663</c:v>
                </c:pt>
              </c:numCache>
            </c:numRef>
          </c:val>
          <c:extLst>
            <c:ext xmlns:c16="http://schemas.microsoft.com/office/drawing/2014/chart" uri="{C3380CC4-5D6E-409C-BE32-E72D297353CC}">
              <c16:uniqueId val="{00000000-5B79-476B-B59C-B9C37B3EF6B7}"/>
            </c:ext>
          </c:extLst>
        </c:ser>
        <c:dLbls>
          <c:dLblPos val="outEnd"/>
          <c:showLegendKey val="0"/>
          <c:showVal val="1"/>
          <c:showCatName val="0"/>
          <c:showSerName val="0"/>
          <c:showPercent val="0"/>
          <c:showBubbleSize val="0"/>
        </c:dLbls>
        <c:gapWidth val="182"/>
        <c:axId val="1937710816"/>
        <c:axId val="1937712736"/>
      </c:barChart>
      <c:catAx>
        <c:axId val="1937710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937712736"/>
        <c:crosses val="autoZero"/>
        <c:auto val="1"/>
        <c:lblAlgn val="ctr"/>
        <c:lblOffset val="100"/>
        <c:noMultiLvlLbl val="0"/>
      </c:catAx>
      <c:valAx>
        <c:axId val="193771273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3771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366006885078956"/>
          <c:y val="3.0342619651896087E-2"/>
          <c:w val="0.45794569258596801"/>
          <c:h val="0.87662521434769336"/>
        </c:manualLayout>
      </c:layout>
      <c:barChart>
        <c:barDir val="bar"/>
        <c:grouping val="clustered"/>
        <c:varyColors val="0"/>
        <c:ser>
          <c:idx val="0"/>
          <c:order val="0"/>
          <c:tx>
            <c:strRef>
              <c:f>Overall!$B$735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Overall!$A$736:$A$742</c:f>
              <c:strCache>
                <c:ptCount val="7"/>
                <c:pt idx="0">
                  <c:v>Budget Managed &amp; Controlled</c:v>
                </c:pt>
                <c:pt idx="1">
                  <c:v>Brand Loyalty</c:v>
                </c:pt>
                <c:pt idx="2">
                  <c:v>Difficulty Quitting</c:v>
                </c:pt>
                <c:pt idx="3">
                  <c:v>Price &amp; Inflation Insensitivity</c:v>
                </c:pt>
                <c:pt idx="4">
                  <c:v>No Change Mindset</c:v>
                </c:pt>
                <c:pt idx="5">
                  <c:v>Controlled &amp; Moderate Consumption</c:v>
                </c:pt>
                <c:pt idx="6">
                  <c:v>Habit &amp; Routine Stability</c:v>
                </c:pt>
              </c:strCache>
            </c:strRef>
          </c:cat>
          <c:val>
            <c:numRef>
              <c:f>Overall!$B$736:$B$742</c:f>
              <c:numCache>
                <c:formatCode>0%</c:formatCode>
                <c:ptCount val="7"/>
                <c:pt idx="0">
                  <c:v>0.16216216216216217</c:v>
                </c:pt>
                <c:pt idx="1">
                  <c:v>0.1891891891891892</c:v>
                </c:pt>
                <c:pt idx="2">
                  <c:v>0.21621621621621623</c:v>
                </c:pt>
                <c:pt idx="3">
                  <c:v>0.3108108108108108</c:v>
                </c:pt>
                <c:pt idx="4">
                  <c:v>0.36486486486486486</c:v>
                </c:pt>
                <c:pt idx="5">
                  <c:v>0.45945945945945948</c:v>
                </c:pt>
                <c:pt idx="6">
                  <c:v>0.70270270270270274</c:v>
                </c:pt>
              </c:numCache>
            </c:numRef>
          </c:val>
          <c:extLst>
            <c:ext xmlns:c16="http://schemas.microsoft.com/office/drawing/2014/chart" uri="{C3380CC4-5D6E-409C-BE32-E72D297353CC}">
              <c16:uniqueId val="{00000000-6BD5-4E9F-9E80-68B978474343}"/>
            </c:ext>
          </c:extLst>
        </c:ser>
        <c:dLbls>
          <c:dLblPos val="outEnd"/>
          <c:showLegendKey val="0"/>
          <c:showVal val="1"/>
          <c:showCatName val="0"/>
          <c:showSerName val="0"/>
          <c:showPercent val="0"/>
          <c:showBubbleSize val="0"/>
        </c:dLbls>
        <c:gapWidth val="182"/>
        <c:axId val="585219184"/>
        <c:axId val="585216784"/>
      </c:barChart>
      <c:catAx>
        <c:axId val="585219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585216784"/>
        <c:crosses val="autoZero"/>
        <c:auto val="1"/>
        <c:lblAlgn val="ctr"/>
        <c:lblOffset val="100"/>
        <c:noMultiLvlLbl val="0"/>
      </c:catAx>
      <c:valAx>
        <c:axId val="58521678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85219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Overall!$A$788:$A$790</c:f>
              <c:strCache>
                <c:ptCount val="3"/>
                <c:pt idx="0">
                  <c:v>Increase</c:v>
                </c:pt>
                <c:pt idx="1">
                  <c:v>Decrease</c:v>
                </c:pt>
                <c:pt idx="2">
                  <c:v>Remain the same</c:v>
                </c:pt>
              </c:strCache>
            </c:strRef>
          </c:cat>
          <c:val>
            <c:numRef>
              <c:f>Overall!$B$788:$B$790</c:f>
              <c:numCache>
                <c:formatCode>0%</c:formatCode>
                <c:ptCount val="3"/>
                <c:pt idx="0">
                  <c:v>2.5000000000000001E-2</c:v>
                </c:pt>
                <c:pt idx="1">
                  <c:v>0.37</c:v>
                </c:pt>
                <c:pt idx="2">
                  <c:v>0.60499999999999998</c:v>
                </c:pt>
              </c:numCache>
            </c:numRef>
          </c:val>
          <c:extLst>
            <c:ext xmlns:c16="http://schemas.microsoft.com/office/drawing/2014/chart" uri="{C3380CC4-5D6E-409C-BE32-E72D297353CC}">
              <c16:uniqueId val="{00000000-944A-45E8-A0BD-8501C7455F89}"/>
            </c:ext>
          </c:extLst>
        </c:ser>
        <c:dLbls>
          <c:dLblPos val="outEnd"/>
          <c:showLegendKey val="0"/>
          <c:showVal val="1"/>
          <c:showCatName val="0"/>
          <c:showSerName val="0"/>
          <c:showPercent val="0"/>
          <c:showBubbleSize val="0"/>
        </c:dLbls>
        <c:gapWidth val="219"/>
        <c:overlap val="-27"/>
        <c:axId val="1888473216"/>
        <c:axId val="1888475136"/>
      </c:barChart>
      <c:catAx>
        <c:axId val="188847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8475136"/>
        <c:crosses val="autoZero"/>
        <c:auto val="1"/>
        <c:lblAlgn val="ctr"/>
        <c:lblOffset val="100"/>
        <c:noMultiLvlLbl val="0"/>
      </c:catAx>
      <c:valAx>
        <c:axId val="18884751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8473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Overall!$B$818</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Overall!$A$819:$A$821</c:f>
              <c:strCache>
                <c:ptCount val="3"/>
                <c:pt idx="0">
                  <c:v>Habitual Consumption</c:v>
                </c:pt>
                <c:pt idx="1">
                  <c:v>No Behavioral Impact</c:v>
                </c:pt>
                <c:pt idx="2">
                  <c:v>Resistance to Control</c:v>
                </c:pt>
              </c:strCache>
            </c:strRef>
          </c:cat>
          <c:val>
            <c:numRef>
              <c:f>Overall!$B$819:$B$821</c:f>
              <c:numCache>
                <c:formatCode>0%</c:formatCode>
                <c:ptCount val="3"/>
                <c:pt idx="0">
                  <c:v>0.6</c:v>
                </c:pt>
                <c:pt idx="1">
                  <c:v>0.2</c:v>
                </c:pt>
                <c:pt idx="2">
                  <c:v>0.2</c:v>
                </c:pt>
              </c:numCache>
            </c:numRef>
          </c:val>
          <c:extLst>
            <c:ext xmlns:c16="http://schemas.microsoft.com/office/drawing/2014/chart" uri="{C3380CC4-5D6E-409C-BE32-E72D297353CC}">
              <c16:uniqueId val="{00000000-D99B-4D1E-A991-31FF8F29F749}"/>
            </c:ext>
          </c:extLst>
        </c:ser>
        <c:dLbls>
          <c:dLblPos val="outEnd"/>
          <c:showLegendKey val="0"/>
          <c:showVal val="1"/>
          <c:showCatName val="0"/>
          <c:showSerName val="0"/>
          <c:showPercent val="0"/>
          <c:showBubbleSize val="0"/>
        </c:dLbls>
        <c:gapWidth val="219"/>
        <c:overlap val="-27"/>
        <c:axId val="1896299248"/>
        <c:axId val="1896300688"/>
      </c:barChart>
      <c:catAx>
        <c:axId val="189629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96300688"/>
        <c:crosses val="autoZero"/>
        <c:auto val="1"/>
        <c:lblAlgn val="ctr"/>
        <c:lblOffset val="100"/>
        <c:noMultiLvlLbl val="0"/>
      </c:catAx>
      <c:valAx>
        <c:axId val="18963006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96299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50850946265805"/>
          <c:y val="2.8740373415010581E-2"/>
          <c:w val="0.3094027832498254"/>
          <c:h val="0.89203618036528454"/>
        </c:manualLayout>
      </c:layout>
      <c:barChart>
        <c:barDir val="bar"/>
        <c:grouping val="clustered"/>
        <c:varyColors val="0"/>
        <c:ser>
          <c:idx val="0"/>
          <c:order val="0"/>
          <c:tx>
            <c:strRef>
              <c:f>Overall!$B$923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Overall!$A$924:$A$931</c:f>
              <c:strCache>
                <c:ptCount val="8"/>
                <c:pt idx="0">
                  <c:v>Behavioral Change &amp; Habit Shift</c:v>
                </c:pt>
                <c:pt idx="1">
                  <c:v>Monitoring &amp; Enforcement Effect</c:v>
                </c:pt>
                <c:pt idx="2">
                  <c:v>Decrease in Social Gatherings &amp; Outings</c:v>
                </c:pt>
                <c:pt idx="3">
                  <c:v>Compliance / Responsible Behaviour</c:v>
                </c:pt>
                <c:pt idx="4">
                  <c:v>Driving Behaviour Restriction</c:v>
                </c:pt>
                <c:pt idx="5">
                  <c:v>Controlled Drinking Shift</c:v>
                </c:pt>
                <c:pt idx="6">
                  <c:v>Road Safety &amp; Accident Prevention</c:v>
                </c:pt>
                <c:pt idx="7">
                  <c:v>DUI / Legal Risk Awareness</c:v>
                </c:pt>
              </c:strCache>
            </c:strRef>
          </c:cat>
          <c:val>
            <c:numRef>
              <c:f>Overall!$B$924:$B$931</c:f>
              <c:numCache>
                <c:formatCode>0%</c:formatCode>
                <c:ptCount val="8"/>
                <c:pt idx="0">
                  <c:v>0.2</c:v>
                </c:pt>
                <c:pt idx="1">
                  <c:v>0.2</c:v>
                </c:pt>
                <c:pt idx="2">
                  <c:v>0.24444444444444444</c:v>
                </c:pt>
                <c:pt idx="3">
                  <c:v>0.31111111111111112</c:v>
                </c:pt>
                <c:pt idx="4">
                  <c:v>0.4</c:v>
                </c:pt>
                <c:pt idx="5">
                  <c:v>0.44444444444444442</c:v>
                </c:pt>
                <c:pt idx="6">
                  <c:v>0.48888888888888887</c:v>
                </c:pt>
                <c:pt idx="7">
                  <c:v>0.71111111111111114</c:v>
                </c:pt>
              </c:numCache>
            </c:numRef>
          </c:val>
          <c:extLst>
            <c:ext xmlns:c16="http://schemas.microsoft.com/office/drawing/2014/chart" uri="{C3380CC4-5D6E-409C-BE32-E72D297353CC}">
              <c16:uniqueId val="{00000000-5C57-4871-9B32-D74966E81196}"/>
            </c:ext>
          </c:extLst>
        </c:ser>
        <c:dLbls>
          <c:dLblPos val="outEnd"/>
          <c:showLegendKey val="0"/>
          <c:showVal val="1"/>
          <c:showCatName val="0"/>
          <c:showSerName val="0"/>
          <c:showPercent val="0"/>
          <c:showBubbleSize val="0"/>
        </c:dLbls>
        <c:gapWidth val="182"/>
        <c:axId val="2017270912"/>
        <c:axId val="2017261312"/>
      </c:barChart>
      <c:catAx>
        <c:axId val="2017270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17261312"/>
        <c:crosses val="autoZero"/>
        <c:auto val="1"/>
        <c:lblAlgn val="ctr"/>
        <c:lblOffset val="100"/>
        <c:noMultiLvlLbl val="0"/>
      </c:catAx>
      <c:valAx>
        <c:axId val="201726131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172709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361069500361895"/>
          <c:y val="4.2937853584877589E-2"/>
          <c:w val="0.41608194639030543"/>
          <c:h val="0.88910834433369301"/>
        </c:manualLayout>
      </c:layout>
      <c:barChart>
        <c:barDir val="bar"/>
        <c:grouping val="clustered"/>
        <c:varyColors val="0"/>
        <c:ser>
          <c:idx val="0"/>
          <c:order val="0"/>
          <c:tx>
            <c:strRef>
              <c:f>Overall!$B$1050</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Overall!$A$1051:$A$1058</c:f>
              <c:strCache>
                <c:ptCount val="8"/>
                <c:pt idx="0">
                  <c:v>Monitoring Awareness </c:v>
                </c:pt>
                <c:pt idx="1">
                  <c:v>Situational &amp; Convenience Factors</c:v>
                </c:pt>
                <c:pt idx="2">
                  <c:v>Controlled Drinking Environment</c:v>
                </c:pt>
                <c:pt idx="3">
                  <c:v>Alternative Transport </c:v>
                </c:pt>
                <c:pt idx="4">
                  <c:v>No Behavioural Change </c:v>
                </c:pt>
                <c:pt idx="5">
                  <c:v>Safe &amp; Risk-Aware Behaviour</c:v>
                </c:pt>
                <c:pt idx="6">
                  <c:v>No Drink-Drive Behaviour</c:v>
                </c:pt>
                <c:pt idx="7">
                  <c:v>Responsible Drinking</c:v>
                </c:pt>
              </c:strCache>
            </c:strRef>
          </c:cat>
          <c:val>
            <c:numRef>
              <c:f>Overall!$B$1051:$B$1058</c:f>
              <c:numCache>
                <c:formatCode>0%</c:formatCode>
                <c:ptCount val="8"/>
                <c:pt idx="0">
                  <c:v>9.3333333333333338E-2</c:v>
                </c:pt>
                <c:pt idx="1">
                  <c:v>0.10666666666666667</c:v>
                </c:pt>
                <c:pt idx="2">
                  <c:v>0.17333333333333334</c:v>
                </c:pt>
                <c:pt idx="3">
                  <c:v>0.26666666666666666</c:v>
                </c:pt>
                <c:pt idx="4">
                  <c:v>0.42666666666666669</c:v>
                </c:pt>
                <c:pt idx="5">
                  <c:v>0.50666666666666671</c:v>
                </c:pt>
                <c:pt idx="6">
                  <c:v>0.54666666666666663</c:v>
                </c:pt>
                <c:pt idx="7">
                  <c:v>0.82666666666666666</c:v>
                </c:pt>
              </c:numCache>
            </c:numRef>
          </c:val>
          <c:extLst>
            <c:ext xmlns:c16="http://schemas.microsoft.com/office/drawing/2014/chart" uri="{C3380CC4-5D6E-409C-BE32-E72D297353CC}">
              <c16:uniqueId val="{00000000-1992-46F5-B4AD-631067BDE4D5}"/>
            </c:ext>
          </c:extLst>
        </c:ser>
        <c:dLbls>
          <c:dLblPos val="outEnd"/>
          <c:showLegendKey val="0"/>
          <c:showVal val="1"/>
          <c:showCatName val="0"/>
          <c:showSerName val="0"/>
          <c:showPercent val="0"/>
          <c:showBubbleSize val="0"/>
        </c:dLbls>
        <c:gapWidth val="182"/>
        <c:axId val="579112000"/>
        <c:axId val="579111520"/>
      </c:barChart>
      <c:catAx>
        <c:axId val="579112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579111520"/>
        <c:crosses val="autoZero"/>
        <c:auto val="1"/>
        <c:lblAlgn val="ctr"/>
        <c:lblOffset val="100"/>
        <c:noMultiLvlLbl val="0"/>
      </c:catAx>
      <c:valAx>
        <c:axId val="5791115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579112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467000069694202E-2"/>
          <c:y val="6.0205754813977205E-2"/>
          <c:w val="0.893427558423045"/>
          <c:h val="0.79329090726257445"/>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Overall!$A$1094:$A$1096</c:f>
              <c:strCache>
                <c:ptCount val="3"/>
                <c:pt idx="0">
                  <c:v>Increase</c:v>
                </c:pt>
                <c:pt idx="1">
                  <c:v>Decrease</c:v>
                </c:pt>
                <c:pt idx="2">
                  <c:v>Remain the same</c:v>
                </c:pt>
              </c:strCache>
            </c:strRef>
          </c:cat>
          <c:val>
            <c:numRef>
              <c:f>Overall!$B$1094:$B$1096</c:f>
              <c:numCache>
                <c:formatCode>0%</c:formatCode>
                <c:ptCount val="3"/>
                <c:pt idx="0">
                  <c:v>0.60499999999999998</c:v>
                </c:pt>
                <c:pt idx="1">
                  <c:v>0.04</c:v>
                </c:pt>
                <c:pt idx="2">
                  <c:v>0.35499999999999998</c:v>
                </c:pt>
              </c:numCache>
            </c:numRef>
          </c:val>
          <c:extLst>
            <c:ext xmlns:c16="http://schemas.microsoft.com/office/drawing/2014/chart" uri="{C3380CC4-5D6E-409C-BE32-E72D297353CC}">
              <c16:uniqueId val="{00000000-10E5-463C-881A-32DEA0C3B7F9}"/>
            </c:ext>
          </c:extLst>
        </c:ser>
        <c:dLbls>
          <c:dLblPos val="outEnd"/>
          <c:showLegendKey val="0"/>
          <c:showVal val="1"/>
          <c:showCatName val="0"/>
          <c:showSerName val="0"/>
          <c:showPercent val="0"/>
          <c:showBubbleSize val="0"/>
        </c:dLbls>
        <c:gapWidth val="219"/>
        <c:overlap val="-27"/>
        <c:axId val="2004581760"/>
        <c:axId val="2004577920"/>
      </c:barChart>
      <c:catAx>
        <c:axId val="200458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04577920"/>
        <c:crosses val="autoZero"/>
        <c:auto val="1"/>
        <c:lblAlgn val="ctr"/>
        <c:lblOffset val="100"/>
        <c:noMultiLvlLbl val="0"/>
      </c:catAx>
      <c:valAx>
        <c:axId val="20045779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04581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181445157801519"/>
          <c:y val="2.9124857450814015E-2"/>
          <c:w val="0.32605405228506074"/>
          <c:h val="0.89059185796576312"/>
        </c:manualLayout>
      </c:layout>
      <c:barChart>
        <c:barDir val="bar"/>
        <c:grouping val="clustered"/>
        <c:varyColors val="0"/>
        <c:ser>
          <c:idx val="0"/>
          <c:order val="0"/>
          <c:tx>
            <c:strRef>
              <c:f>Overall!$B$1215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Overall!$A$1216:$A$1221</c:f>
              <c:strCache>
                <c:ptCount val="6"/>
                <c:pt idx="0">
                  <c:v>Lifestyle &amp; Going Out Behavior</c:v>
                </c:pt>
                <c:pt idx="1">
                  <c:v>Holiday &amp; Occasion Effect</c:v>
                </c:pt>
                <c:pt idx="2">
                  <c:v>Increased Drinking Intensity</c:v>
                </c:pt>
                <c:pt idx="3">
                  <c:v>Relaxation &amp; Enjoyment</c:v>
                </c:pt>
                <c:pt idx="4">
                  <c:v>Increase in Social Events</c:v>
                </c:pt>
                <c:pt idx="5">
                  <c:v>Extra Free Time</c:v>
                </c:pt>
              </c:strCache>
            </c:strRef>
          </c:cat>
          <c:val>
            <c:numRef>
              <c:f>Overall!$B$1216:$B$1221</c:f>
              <c:numCache>
                <c:formatCode>0%</c:formatCode>
                <c:ptCount val="6"/>
                <c:pt idx="0">
                  <c:v>0.140625</c:v>
                </c:pt>
                <c:pt idx="1">
                  <c:v>0.3125</c:v>
                </c:pt>
                <c:pt idx="2">
                  <c:v>0.375</c:v>
                </c:pt>
                <c:pt idx="3">
                  <c:v>0.53125</c:v>
                </c:pt>
                <c:pt idx="4">
                  <c:v>0.671875</c:v>
                </c:pt>
                <c:pt idx="5">
                  <c:v>0.6875</c:v>
                </c:pt>
              </c:numCache>
            </c:numRef>
          </c:val>
          <c:extLst>
            <c:ext xmlns:c16="http://schemas.microsoft.com/office/drawing/2014/chart" uri="{C3380CC4-5D6E-409C-BE32-E72D297353CC}">
              <c16:uniqueId val="{00000000-1D78-4D03-885A-CE3ABD87D766}"/>
            </c:ext>
          </c:extLst>
        </c:ser>
        <c:dLbls>
          <c:dLblPos val="outEnd"/>
          <c:showLegendKey val="0"/>
          <c:showVal val="1"/>
          <c:showCatName val="0"/>
          <c:showSerName val="0"/>
          <c:showPercent val="0"/>
          <c:showBubbleSize val="0"/>
        </c:dLbls>
        <c:gapWidth val="182"/>
        <c:axId val="459312976"/>
        <c:axId val="459312016"/>
      </c:barChart>
      <c:catAx>
        <c:axId val="459312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59312016"/>
        <c:crosses val="autoZero"/>
        <c:auto val="1"/>
        <c:lblAlgn val="ctr"/>
        <c:lblOffset val="100"/>
        <c:noMultiLvlLbl val="0"/>
      </c:catAx>
      <c:valAx>
        <c:axId val="45931201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59312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548877117239853"/>
          <c:y val="2.8835539585808537E-2"/>
          <c:w val="0.32216255452753384"/>
          <c:h val="0.88275308604260805"/>
        </c:manualLayout>
      </c:layout>
      <c:barChart>
        <c:barDir val="bar"/>
        <c:grouping val="clustered"/>
        <c:varyColors val="0"/>
        <c:ser>
          <c:idx val="0"/>
          <c:order val="0"/>
          <c:tx>
            <c:strRef>
              <c:f>Overall!$B$1276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Overall!$A$1277:$A$1283</c:f>
              <c:strCache>
                <c:ptCount val="7"/>
                <c:pt idx="0">
                  <c:v>Family &amp; Personal Priority Shift</c:v>
                </c:pt>
                <c:pt idx="1">
                  <c:v>Health &amp; Well-being Driven Reduction</c:v>
                </c:pt>
                <c:pt idx="2">
                  <c:v>Focus on Hobbies &amp; Interests</c:v>
                </c:pt>
                <c:pt idx="3">
                  <c:v>Income / Financial Pressure</c:v>
                </c:pt>
                <c:pt idx="4">
                  <c:v>Work / Productive Lifestyle Focus</c:v>
                </c:pt>
                <c:pt idx="5">
                  <c:v>Drinking only in Special Occassions</c:v>
                </c:pt>
                <c:pt idx="6">
                  <c:v>Self Regulation &amp; Control</c:v>
                </c:pt>
              </c:strCache>
            </c:strRef>
          </c:cat>
          <c:val>
            <c:numRef>
              <c:f>Overall!$B$1277:$B$1283</c:f>
              <c:numCache>
                <c:formatCode>0%</c:formatCode>
                <c:ptCount val="7"/>
                <c:pt idx="0">
                  <c:v>0.14285714285714285</c:v>
                </c:pt>
                <c:pt idx="1">
                  <c:v>0.2857142857142857</c:v>
                </c:pt>
                <c:pt idx="2">
                  <c:v>0.2857142857142857</c:v>
                </c:pt>
                <c:pt idx="3">
                  <c:v>0.2857142857142857</c:v>
                </c:pt>
                <c:pt idx="4">
                  <c:v>0.42857142857142855</c:v>
                </c:pt>
                <c:pt idx="5">
                  <c:v>0.42857142857142855</c:v>
                </c:pt>
                <c:pt idx="6">
                  <c:v>0.8571428571428571</c:v>
                </c:pt>
              </c:numCache>
            </c:numRef>
          </c:val>
          <c:extLst>
            <c:ext xmlns:c16="http://schemas.microsoft.com/office/drawing/2014/chart" uri="{C3380CC4-5D6E-409C-BE32-E72D297353CC}">
              <c16:uniqueId val="{00000000-F2EF-45C1-8F22-724DB1D2C1C5}"/>
            </c:ext>
          </c:extLst>
        </c:ser>
        <c:dLbls>
          <c:dLblPos val="outEnd"/>
          <c:showLegendKey val="0"/>
          <c:showVal val="1"/>
          <c:showCatName val="0"/>
          <c:showSerName val="0"/>
          <c:showPercent val="0"/>
          <c:showBubbleSize val="0"/>
        </c:dLbls>
        <c:gapWidth val="182"/>
        <c:axId val="2019863648"/>
        <c:axId val="2019864128"/>
      </c:barChart>
      <c:catAx>
        <c:axId val="2019863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9864128"/>
        <c:crosses val="autoZero"/>
        <c:auto val="1"/>
        <c:lblAlgn val="ctr"/>
        <c:lblOffset val="100"/>
        <c:noMultiLvlLbl val="0"/>
      </c:catAx>
      <c:valAx>
        <c:axId val="201986412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9863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686678173164257"/>
          <c:y val="2.9620193635920115E-2"/>
          <c:w val="0.30309853908781348"/>
          <c:h val="0.88873111712655706"/>
        </c:manualLayout>
      </c:layout>
      <c:barChart>
        <c:barDir val="bar"/>
        <c:grouping val="clustered"/>
        <c:varyColors val="0"/>
        <c:ser>
          <c:idx val="0"/>
          <c:order val="0"/>
          <c:tx>
            <c:strRef>
              <c:f>Overall!$B$1417</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Overall!$A$1418:$A$1424</c:f>
              <c:strCache>
                <c:ptCount val="7"/>
                <c:pt idx="0">
                  <c:v>Social Stability</c:v>
                </c:pt>
                <c:pt idx="1">
                  <c:v>Relaxation / Leisure Stability</c:v>
                </c:pt>
                <c:pt idx="2">
                  <c:v>Occasional / Low Drinking Pattern</c:v>
                </c:pt>
                <c:pt idx="3">
                  <c:v>Lifestyle Stability </c:v>
                </c:pt>
                <c:pt idx="4">
                  <c:v>Self-Control &amp; Limit Maintenance</c:v>
                </c:pt>
                <c:pt idx="5">
                  <c:v>No behavioral Change</c:v>
                </c:pt>
                <c:pt idx="6">
                  <c:v>Stable Habit &amp; Routine</c:v>
                </c:pt>
              </c:strCache>
            </c:strRef>
          </c:cat>
          <c:val>
            <c:numRef>
              <c:f>Overall!$B$1418:$B$1424</c:f>
              <c:numCache>
                <c:formatCode>0%</c:formatCode>
                <c:ptCount val="7"/>
                <c:pt idx="0">
                  <c:v>8.9285714285714288E-2</c:v>
                </c:pt>
                <c:pt idx="1">
                  <c:v>0.10714285714285714</c:v>
                </c:pt>
                <c:pt idx="2">
                  <c:v>0.21428571428571427</c:v>
                </c:pt>
                <c:pt idx="3">
                  <c:v>0.30357142857142855</c:v>
                </c:pt>
                <c:pt idx="4">
                  <c:v>0.5</c:v>
                </c:pt>
                <c:pt idx="5">
                  <c:v>0.75</c:v>
                </c:pt>
                <c:pt idx="6">
                  <c:v>0.8928571428571429</c:v>
                </c:pt>
              </c:numCache>
            </c:numRef>
          </c:val>
          <c:extLst>
            <c:ext xmlns:c16="http://schemas.microsoft.com/office/drawing/2014/chart" uri="{C3380CC4-5D6E-409C-BE32-E72D297353CC}">
              <c16:uniqueId val="{00000000-6ED7-47E7-B62B-EFB5E8FEC63D}"/>
            </c:ext>
          </c:extLst>
        </c:ser>
        <c:dLbls>
          <c:dLblPos val="outEnd"/>
          <c:showLegendKey val="0"/>
          <c:showVal val="1"/>
          <c:showCatName val="0"/>
          <c:showSerName val="0"/>
          <c:showPercent val="0"/>
          <c:showBubbleSize val="0"/>
        </c:dLbls>
        <c:gapWidth val="219"/>
        <c:axId val="2008652944"/>
        <c:axId val="2008649104"/>
      </c:barChart>
      <c:catAx>
        <c:axId val="2008652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08649104"/>
        <c:crosses val="autoZero"/>
        <c:auto val="1"/>
        <c:lblAlgn val="ctr"/>
        <c:lblOffset val="100"/>
        <c:noMultiLvlLbl val="0"/>
      </c:catAx>
      <c:valAx>
        <c:axId val="200864910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08652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Overall!$A$1461:$A$1463</c:f>
              <c:strCache>
                <c:ptCount val="3"/>
                <c:pt idx="0">
                  <c:v>Increase</c:v>
                </c:pt>
                <c:pt idx="1">
                  <c:v>Decrease</c:v>
                </c:pt>
                <c:pt idx="2">
                  <c:v>Remain the same</c:v>
                </c:pt>
              </c:strCache>
            </c:strRef>
          </c:cat>
          <c:val>
            <c:numRef>
              <c:f>Overall!$B$1461:$B$1463</c:f>
              <c:numCache>
                <c:formatCode>0%</c:formatCode>
                <c:ptCount val="3"/>
                <c:pt idx="0">
                  <c:v>0.33500000000000002</c:v>
                </c:pt>
                <c:pt idx="1">
                  <c:v>0.08</c:v>
                </c:pt>
                <c:pt idx="2">
                  <c:v>0.58499999999999996</c:v>
                </c:pt>
              </c:numCache>
            </c:numRef>
          </c:val>
          <c:extLst>
            <c:ext xmlns:c16="http://schemas.microsoft.com/office/drawing/2014/chart" uri="{C3380CC4-5D6E-409C-BE32-E72D297353CC}">
              <c16:uniqueId val="{00000000-4BC6-4295-A767-025EED50E2A7}"/>
            </c:ext>
          </c:extLst>
        </c:ser>
        <c:dLbls>
          <c:dLblPos val="outEnd"/>
          <c:showLegendKey val="0"/>
          <c:showVal val="1"/>
          <c:showCatName val="0"/>
          <c:showSerName val="0"/>
          <c:showPercent val="0"/>
          <c:showBubbleSize val="0"/>
        </c:dLbls>
        <c:gapWidth val="219"/>
        <c:overlap val="-27"/>
        <c:axId val="2008650064"/>
        <c:axId val="2008650544"/>
      </c:barChart>
      <c:catAx>
        <c:axId val="200865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08650544"/>
        <c:crosses val="autoZero"/>
        <c:auto val="1"/>
        <c:lblAlgn val="ctr"/>
        <c:lblOffset val="100"/>
        <c:noMultiLvlLbl val="0"/>
      </c:catAx>
      <c:valAx>
        <c:axId val="200865054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0865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Overall!$B$1527</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Overall!$A$1528:$A$1531</c:f>
              <c:strCache>
                <c:ptCount val="4"/>
                <c:pt idx="0">
                  <c:v>Higher Spending Capacity</c:v>
                </c:pt>
                <c:pt idx="1">
                  <c:v>Increased Alcohol Spending Behavior</c:v>
                </c:pt>
                <c:pt idx="2">
                  <c:v>Social &amp; Celebration Drinking</c:v>
                </c:pt>
                <c:pt idx="3">
                  <c:v>Lifestyle Upgrade &amp; Premiumization</c:v>
                </c:pt>
              </c:strCache>
            </c:strRef>
          </c:cat>
          <c:val>
            <c:numRef>
              <c:f>Overall!$B$1528:$B$1531</c:f>
              <c:numCache>
                <c:formatCode>0%</c:formatCode>
                <c:ptCount val="4"/>
                <c:pt idx="0">
                  <c:v>0.73529411764705888</c:v>
                </c:pt>
                <c:pt idx="1">
                  <c:v>0.59</c:v>
                </c:pt>
                <c:pt idx="2">
                  <c:v>0.14705882352941177</c:v>
                </c:pt>
                <c:pt idx="3">
                  <c:v>0.11764705882352941</c:v>
                </c:pt>
              </c:numCache>
            </c:numRef>
          </c:val>
          <c:extLst>
            <c:ext xmlns:c16="http://schemas.microsoft.com/office/drawing/2014/chart" uri="{C3380CC4-5D6E-409C-BE32-E72D297353CC}">
              <c16:uniqueId val="{00000000-AC14-4634-B79B-D7792068C5E2}"/>
            </c:ext>
          </c:extLst>
        </c:ser>
        <c:dLbls>
          <c:dLblPos val="outEnd"/>
          <c:showLegendKey val="0"/>
          <c:showVal val="1"/>
          <c:showCatName val="0"/>
          <c:showSerName val="0"/>
          <c:showPercent val="0"/>
          <c:showBubbleSize val="0"/>
        </c:dLbls>
        <c:gapWidth val="219"/>
        <c:overlap val="-27"/>
        <c:axId val="2031605376"/>
        <c:axId val="2031604896"/>
      </c:barChart>
      <c:catAx>
        <c:axId val="203160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31604896"/>
        <c:crosses val="autoZero"/>
        <c:auto val="1"/>
        <c:lblAlgn val="ctr"/>
        <c:lblOffset val="100"/>
        <c:noMultiLvlLbl val="0"/>
      </c:catAx>
      <c:valAx>
        <c:axId val="2031604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31605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162735678916208"/>
          <c:y val="3.0237264040577239E-2"/>
          <c:w val="0.3711626857361654"/>
          <c:h val="0.87705359614573364"/>
        </c:manualLayout>
      </c:layout>
      <c:barChart>
        <c:barDir val="bar"/>
        <c:grouping val="clustered"/>
        <c:varyColors val="0"/>
        <c:ser>
          <c:idx val="0"/>
          <c:order val="0"/>
          <c:tx>
            <c:strRef>
              <c:f>Overall!$B$1595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Overall!$A$1596:$A$1601</c:f>
              <c:strCache>
                <c:ptCount val="6"/>
                <c:pt idx="0">
                  <c:v>Reduced Social Drinking </c:v>
                </c:pt>
                <c:pt idx="1">
                  <c:v>Quality Upgrade / Lifestyle Shift</c:v>
                </c:pt>
                <c:pt idx="2">
                  <c:v>Reduced Alcohol Spending Behavior</c:v>
                </c:pt>
                <c:pt idx="3">
                  <c:v>Shift to Responsible / Controlled Spending</c:v>
                </c:pt>
                <c:pt idx="4">
                  <c:v>Income Redirected to Other Uses</c:v>
                </c:pt>
                <c:pt idx="5">
                  <c:v>Savings-Oriented Financial Priority</c:v>
                </c:pt>
              </c:strCache>
            </c:strRef>
          </c:cat>
          <c:val>
            <c:numRef>
              <c:f>Overall!$B$1596:$B$1601</c:f>
              <c:numCache>
                <c:formatCode>0%</c:formatCode>
                <c:ptCount val="6"/>
                <c:pt idx="0">
                  <c:v>6.6666666666666666E-2</c:v>
                </c:pt>
                <c:pt idx="1">
                  <c:v>0.13333333333333333</c:v>
                </c:pt>
                <c:pt idx="2">
                  <c:v>0.2</c:v>
                </c:pt>
                <c:pt idx="3">
                  <c:v>0.26666666666666666</c:v>
                </c:pt>
                <c:pt idx="4">
                  <c:v>0.6</c:v>
                </c:pt>
                <c:pt idx="5">
                  <c:v>0.66666666666666663</c:v>
                </c:pt>
              </c:numCache>
            </c:numRef>
          </c:val>
          <c:extLst>
            <c:ext xmlns:c16="http://schemas.microsoft.com/office/drawing/2014/chart" uri="{C3380CC4-5D6E-409C-BE32-E72D297353CC}">
              <c16:uniqueId val="{00000000-4915-4B1A-A99B-064807925039}"/>
            </c:ext>
          </c:extLst>
        </c:ser>
        <c:dLbls>
          <c:dLblPos val="outEnd"/>
          <c:showLegendKey val="0"/>
          <c:showVal val="1"/>
          <c:showCatName val="0"/>
          <c:showSerName val="0"/>
          <c:showPercent val="0"/>
          <c:showBubbleSize val="0"/>
        </c:dLbls>
        <c:gapWidth val="182"/>
        <c:axId val="1934729984"/>
        <c:axId val="1934723744"/>
      </c:barChart>
      <c:catAx>
        <c:axId val="1934729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934723744"/>
        <c:crosses val="autoZero"/>
        <c:auto val="1"/>
        <c:lblAlgn val="ctr"/>
        <c:lblOffset val="100"/>
        <c:noMultiLvlLbl val="0"/>
      </c:catAx>
      <c:valAx>
        <c:axId val="193472374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34729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87161879928496"/>
          <c:y val="2.9620187355636041E-2"/>
          <c:w val="0.5104090608887828"/>
          <c:h val="0.87956266440052089"/>
        </c:manualLayout>
      </c:layout>
      <c:barChart>
        <c:barDir val="bar"/>
        <c:grouping val="clustered"/>
        <c:varyColors val="0"/>
        <c:ser>
          <c:idx val="0"/>
          <c:order val="0"/>
          <c:tx>
            <c:strRef>
              <c:f>Overall!$B$1764</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Overall!$A$1765:$A$1774</c:f>
              <c:strCache>
                <c:ptCount val="10"/>
                <c:pt idx="0">
                  <c:v>Brand / Product Preference Stability</c:v>
                </c:pt>
                <c:pt idx="1">
                  <c:v>Willingness / Desire Balanced by Limits</c:v>
                </c:pt>
                <c:pt idx="2">
                  <c:v>Price / Market Neutral Factors</c:v>
                </c:pt>
                <c:pt idx="3">
                  <c:v>Lifestyle Stability &amp; Existing Routine</c:v>
                </c:pt>
                <c:pt idx="4">
                  <c:v>Social &amp; Occasional Drinking Pattern</c:v>
                </c:pt>
                <c:pt idx="5">
                  <c:v>Stable Spending &amp; Budget Management</c:v>
                </c:pt>
                <c:pt idx="6">
                  <c:v>Stable Affordability</c:v>
                </c:pt>
                <c:pt idx="7">
                  <c:v>Financial Neutrality</c:v>
                </c:pt>
                <c:pt idx="8">
                  <c:v>Controlled / Limited Drinking Behavior</c:v>
                </c:pt>
                <c:pt idx="9">
                  <c:v>Stable Consumption Habit </c:v>
                </c:pt>
              </c:strCache>
            </c:strRef>
          </c:cat>
          <c:val>
            <c:numRef>
              <c:f>Overall!$B$1765:$B$1774</c:f>
              <c:numCache>
                <c:formatCode>0%</c:formatCode>
                <c:ptCount val="10"/>
                <c:pt idx="0">
                  <c:v>4.1666666666666664E-2</c:v>
                </c:pt>
                <c:pt idx="1">
                  <c:v>6.9444444444444448E-2</c:v>
                </c:pt>
                <c:pt idx="2">
                  <c:v>8.3333333333333329E-2</c:v>
                </c:pt>
                <c:pt idx="3">
                  <c:v>0.125</c:v>
                </c:pt>
                <c:pt idx="4">
                  <c:v>0.15277777777777779</c:v>
                </c:pt>
                <c:pt idx="5">
                  <c:v>0.16666666666666666</c:v>
                </c:pt>
                <c:pt idx="6">
                  <c:v>0.19444444444444445</c:v>
                </c:pt>
                <c:pt idx="7">
                  <c:v>0.20833333333333334</c:v>
                </c:pt>
                <c:pt idx="8">
                  <c:v>0.34722222222222221</c:v>
                </c:pt>
                <c:pt idx="9">
                  <c:v>0.44444444444444442</c:v>
                </c:pt>
              </c:numCache>
            </c:numRef>
          </c:val>
          <c:extLst>
            <c:ext xmlns:c16="http://schemas.microsoft.com/office/drawing/2014/chart" uri="{C3380CC4-5D6E-409C-BE32-E72D297353CC}">
              <c16:uniqueId val="{00000000-0D7A-4C74-977C-DDA7D6CC81BD}"/>
            </c:ext>
          </c:extLst>
        </c:ser>
        <c:dLbls>
          <c:dLblPos val="outEnd"/>
          <c:showLegendKey val="0"/>
          <c:showVal val="1"/>
          <c:showCatName val="0"/>
          <c:showSerName val="0"/>
          <c:showPercent val="0"/>
          <c:showBubbleSize val="0"/>
        </c:dLbls>
        <c:gapWidth val="182"/>
        <c:axId val="2017259872"/>
        <c:axId val="2017271392"/>
      </c:barChart>
      <c:catAx>
        <c:axId val="2017259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7271392"/>
        <c:crosses val="autoZero"/>
        <c:auto val="1"/>
        <c:lblAlgn val="ctr"/>
        <c:lblOffset val="100"/>
        <c:noMultiLvlLbl val="0"/>
      </c:catAx>
      <c:valAx>
        <c:axId val="201727139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7259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Overall!$B$1815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Overall!$A$1816:$A$1818</c:f>
              <c:strCache>
                <c:ptCount val="3"/>
                <c:pt idx="0">
                  <c:v>Increase</c:v>
                </c:pt>
                <c:pt idx="1">
                  <c:v>Decrease</c:v>
                </c:pt>
                <c:pt idx="2">
                  <c:v>Remain the same</c:v>
                </c:pt>
              </c:strCache>
            </c:strRef>
          </c:cat>
          <c:val>
            <c:numRef>
              <c:f>Overall!$B$1816:$B$1818</c:f>
              <c:numCache>
                <c:formatCode>0%</c:formatCode>
                <c:ptCount val="3"/>
                <c:pt idx="0">
                  <c:v>0.215</c:v>
                </c:pt>
                <c:pt idx="1">
                  <c:v>0.38</c:v>
                </c:pt>
                <c:pt idx="2">
                  <c:v>0.40500000000000003</c:v>
                </c:pt>
              </c:numCache>
            </c:numRef>
          </c:val>
          <c:extLst>
            <c:ext xmlns:c16="http://schemas.microsoft.com/office/drawing/2014/chart" uri="{C3380CC4-5D6E-409C-BE32-E72D297353CC}">
              <c16:uniqueId val="{00000000-9A6B-431B-BD9E-6777D6DF7DE6}"/>
            </c:ext>
          </c:extLst>
        </c:ser>
        <c:dLbls>
          <c:dLblPos val="outEnd"/>
          <c:showLegendKey val="0"/>
          <c:showVal val="1"/>
          <c:showCatName val="0"/>
          <c:showSerName val="0"/>
          <c:showPercent val="0"/>
          <c:showBubbleSize val="0"/>
        </c:dLbls>
        <c:gapWidth val="219"/>
        <c:overlap val="-27"/>
        <c:axId val="2011643024"/>
        <c:axId val="2011647344"/>
      </c:barChart>
      <c:catAx>
        <c:axId val="201164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1647344"/>
        <c:crosses val="autoZero"/>
        <c:auto val="1"/>
        <c:lblAlgn val="ctr"/>
        <c:lblOffset val="100"/>
        <c:noMultiLvlLbl val="0"/>
      </c:catAx>
      <c:valAx>
        <c:axId val="201164734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11643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366968807560234"/>
          <c:y val="3.1240656594965222E-2"/>
          <c:w val="0.31810276187204417"/>
          <c:h val="0.87297374599624267"/>
        </c:manualLayout>
      </c:layout>
      <c:barChart>
        <c:barDir val="bar"/>
        <c:grouping val="clustered"/>
        <c:varyColors val="0"/>
        <c:ser>
          <c:idx val="0"/>
          <c:order val="0"/>
          <c:tx>
            <c:strRef>
              <c:f>Overall!$B$1884</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Overall!$A$1885:$A$1890</c:f>
              <c:strCache>
                <c:ptCount val="6"/>
                <c:pt idx="0">
                  <c:v>Brand  Influence</c:v>
                </c:pt>
                <c:pt idx="1">
                  <c:v>Higher Spending Power &amp; Affordability</c:v>
                </c:pt>
                <c:pt idx="2">
                  <c:v>Social &amp; Celebration-Driven Drinking</c:v>
                </c:pt>
                <c:pt idx="3">
                  <c:v>Lifestyle &amp; Personal Development</c:v>
                </c:pt>
                <c:pt idx="4">
                  <c:v>Improved Income &amp; Financial Conditions</c:v>
                </c:pt>
                <c:pt idx="5">
                  <c:v>Increase in Drinking Capacity</c:v>
                </c:pt>
              </c:strCache>
            </c:strRef>
          </c:cat>
          <c:val>
            <c:numRef>
              <c:f>Overall!$B$1885:$B$1890</c:f>
              <c:numCache>
                <c:formatCode>0%</c:formatCode>
                <c:ptCount val="6"/>
                <c:pt idx="0">
                  <c:v>5.5555555555555552E-2</c:v>
                </c:pt>
                <c:pt idx="1">
                  <c:v>0.1111111111111111</c:v>
                </c:pt>
                <c:pt idx="2">
                  <c:v>0.16666666666666666</c:v>
                </c:pt>
                <c:pt idx="3">
                  <c:v>0.16666666666666666</c:v>
                </c:pt>
                <c:pt idx="4">
                  <c:v>0.44444444444444442</c:v>
                </c:pt>
                <c:pt idx="5">
                  <c:v>0.5</c:v>
                </c:pt>
              </c:numCache>
            </c:numRef>
          </c:val>
          <c:extLst>
            <c:ext xmlns:c16="http://schemas.microsoft.com/office/drawing/2014/chart" uri="{C3380CC4-5D6E-409C-BE32-E72D297353CC}">
              <c16:uniqueId val="{00000000-B19E-417F-8526-2FD0B9E46202}"/>
            </c:ext>
          </c:extLst>
        </c:ser>
        <c:dLbls>
          <c:dLblPos val="outEnd"/>
          <c:showLegendKey val="0"/>
          <c:showVal val="1"/>
          <c:showCatName val="0"/>
          <c:showSerName val="0"/>
          <c:showPercent val="0"/>
          <c:showBubbleSize val="0"/>
        </c:dLbls>
        <c:gapWidth val="182"/>
        <c:axId val="1287282207"/>
        <c:axId val="1287287007"/>
      </c:barChart>
      <c:catAx>
        <c:axId val="12872822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87287007"/>
        <c:crosses val="autoZero"/>
        <c:auto val="1"/>
        <c:lblAlgn val="ctr"/>
        <c:lblOffset val="100"/>
        <c:noMultiLvlLbl val="0"/>
      </c:catAx>
      <c:valAx>
        <c:axId val="128728700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872822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44734518673776"/>
          <c:y val="2.9420046023313228E-2"/>
          <c:w val="0.30345035242488799"/>
          <c:h val="0.88948297585976766"/>
        </c:manualLayout>
      </c:layout>
      <c:barChart>
        <c:barDir val="bar"/>
        <c:grouping val="clustered"/>
        <c:varyColors val="0"/>
        <c:ser>
          <c:idx val="0"/>
          <c:order val="0"/>
          <c:tx>
            <c:strRef>
              <c:f>Overall!$B$1989</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Overall!$A$1990:$A$1997</c:f>
              <c:strCache>
                <c:ptCount val="8"/>
                <c:pt idx="0">
                  <c:v>Savings &amp; Financial Planning Behavior</c:v>
                </c:pt>
                <c:pt idx="1">
                  <c:v>Social &amp; Contextual Reduction</c:v>
                </c:pt>
                <c:pt idx="2">
                  <c:v>Lifestyle &amp; Personal Priorities</c:v>
                </c:pt>
                <c:pt idx="3">
                  <c:v>Control &amp; Self-Discipline</c:v>
                </c:pt>
                <c:pt idx="4">
                  <c:v>Behavioral Reduction</c:v>
                </c:pt>
                <c:pt idx="5">
                  <c:v>Financial Constraints &amp; Cost Pressure</c:v>
                </c:pt>
                <c:pt idx="6">
                  <c:v>Health &amp; Wellness Concerns</c:v>
                </c:pt>
                <c:pt idx="7">
                  <c:v>Habitual &amp; Tolerance Reduction</c:v>
                </c:pt>
              </c:strCache>
            </c:strRef>
          </c:cat>
          <c:val>
            <c:numRef>
              <c:f>Overall!$B$1990:$B$1997</c:f>
              <c:numCache>
                <c:formatCode>0%</c:formatCode>
                <c:ptCount val="8"/>
                <c:pt idx="0">
                  <c:v>8.3333333333333329E-2</c:v>
                </c:pt>
                <c:pt idx="1">
                  <c:v>0.11666666666666667</c:v>
                </c:pt>
                <c:pt idx="2">
                  <c:v>0.18333333333333332</c:v>
                </c:pt>
                <c:pt idx="3">
                  <c:v>0.3</c:v>
                </c:pt>
                <c:pt idx="4">
                  <c:v>0.35</c:v>
                </c:pt>
                <c:pt idx="5">
                  <c:v>0.46666666666666667</c:v>
                </c:pt>
                <c:pt idx="6">
                  <c:v>0.6</c:v>
                </c:pt>
                <c:pt idx="7">
                  <c:v>0.66666666666666663</c:v>
                </c:pt>
              </c:numCache>
            </c:numRef>
          </c:val>
          <c:extLst>
            <c:ext xmlns:c16="http://schemas.microsoft.com/office/drawing/2014/chart" uri="{C3380CC4-5D6E-409C-BE32-E72D297353CC}">
              <c16:uniqueId val="{00000000-414E-4566-B2AA-6048EBB6BC46}"/>
            </c:ext>
          </c:extLst>
        </c:ser>
        <c:dLbls>
          <c:dLblPos val="outEnd"/>
          <c:showLegendKey val="0"/>
          <c:showVal val="1"/>
          <c:showCatName val="0"/>
          <c:showSerName val="0"/>
          <c:showPercent val="0"/>
          <c:showBubbleSize val="0"/>
        </c:dLbls>
        <c:gapWidth val="182"/>
        <c:axId val="2011642064"/>
        <c:axId val="2011648304"/>
      </c:barChart>
      <c:catAx>
        <c:axId val="2011642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11648304"/>
        <c:crosses val="autoZero"/>
        <c:auto val="1"/>
        <c:lblAlgn val="ctr"/>
        <c:lblOffset val="100"/>
        <c:noMultiLvlLbl val="0"/>
      </c:catAx>
      <c:valAx>
        <c:axId val="201164830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11642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72661777679446"/>
          <c:y val="2.876559560637958E-2"/>
          <c:w val="0.2355735760386064"/>
          <c:h val="0.89194143267079806"/>
        </c:manualLayout>
      </c:layout>
      <c:barChart>
        <c:barDir val="bar"/>
        <c:grouping val="clustered"/>
        <c:varyColors val="0"/>
        <c:ser>
          <c:idx val="0"/>
          <c:order val="0"/>
          <c:tx>
            <c:strRef>
              <c:f>Overall!$B$2080</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Overall!$A$2081:$A$2089</c:f>
              <c:strCache>
                <c:ptCount val="9"/>
                <c:pt idx="0">
                  <c:v>Preference Stability</c:v>
                </c:pt>
                <c:pt idx="1">
                  <c:v>Consumption Neutral Response</c:v>
                </c:pt>
                <c:pt idx="2">
                  <c:v>Capacity &amp; Consumption Limits</c:v>
                </c:pt>
                <c:pt idx="3">
                  <c:v>Social &amp; Occasion-Based Stability</c:v>
                </c:pt>
                <c:pt idx="4">
                  <c:v>Lifestyle Stability</c:v>
                </c:pt>
                <c:pt idx="5">
                  <c:v>Financial Stability &amp; Neutral Effect</c:v>
                </c:pt>
                <c:pt idx="6">
                  <c:v>Health &amp; Wellness Stability</c:v>
                </c:pt>
                <c:pt idx="7">
                  <c:v>Stable Habitual Behavior</c:v>
                </c:pt>
                <c:pt idx="8">
                  <c:v>Behavioral Control &amp; Moderation</c:v>
                </c:pt>
              </c:strCache>
            </c:strRef>
          </c:cat>
          <c:val>
            <c:numRef>
              <c:f>Overall!$B$2081:$B$2089</c:f>
              <c:numCache>
                <c:formatCode>0%</c:formatCode>
                <c:ptCount val="9"/>
                <c:pt idx="0">
                  <c:v>6.5217391304347824E-2</c:v>
                </c:pt>
                <c:pt idx="1">
                  <c:v>0.13043478260869565</c:v>
                </c:pt>
                <c:pt idx="2">
                  <c:v>0.15217391304347827</c:v>
                </c:pt>
                <c:pt idx="3">
                  <c:v>0.17391304347826086</c:v>
                </c:pt>
                <c:pt idx="4">
                  <c:v>0.30434782608695654</c:v>
                </c:pt>
                <c:pt idx="5">
                  <c:v>0.39130434782608697</c:v>
                </c:pt>
                <c:pt idx="6">
                  <c:v>0.41304347826086957</c:v>
                </c:pt>
                <c:pt idx="7">
                  <c:v>0.47826086956521741</c:v>
                </c:pt>
                <c:pt idx="8">
                  <c:v>0.52173913043478259</c:v>
                </c:pt>
              </c:numCache>
            </c:numRef>
          </c:val>
          <c:extLst>
            <c:ext xmlns:c16="http://schemas.microsoft.com/office/drawing/2014/chart" uri="{C3380CC4-5D6E-409C-BE32-E72D297353CC}">
              <c16:uniqueId val="{00000000-A81E-4B6F-B035-667A7BA51ED4}"/>
            </c:ext>
          </c:extLst>
        </c:ser>
        <c:dLbls>
          <c:dLblPos val="outEnd"/>
          <c:showLegendKey val="0"/>
          <c:showVal val="1"/>
          <c:showCatName val="0"/>
          <c:showSerName val="0"/>
          <c:showPercent val="0"/>
          <c:showBubbleSize val="0"/>
        </c:dLbls>
        <c:gapWidth val="182"/>
        <c:axId val="1896286288"/>
        <c:axId val="1896285328"/>
      </c:barChart>
      <c:catAx>
        <c:axId val="1896286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896285328"/>
        <c:crosses val="autoZero"/>
        <c:auto val="1"/>
        <c:lblAlgn val="ctr"/>
        <c:lblOffset val="100"/>
        <c:noMultiLvlLbl val="0"/>
      </c:catAx>
      <c:valAx>
        <c:axId val="189628532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896286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Overall!$B$2121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Overall!$A$2122:$A$2126</c:f>
              <c:strCache>
                <c:ptCount val="5"/>
                <c:pt idx="0">
                  <c:v>Very Unlikely</c:v>
                </c:pt>
                <c:pt idx="1">
                  <c:v>Unlikely</c:v>
                </c:pt>
                <c:pt idx="2">
                  <c:v>No change</c:v>
                </c:pt>
                <c:pt idx="3">
                  <c:v>Likely</c:v>
                </c:pt>
                <c:pt idx="4">
                  <c:v>Very Likely</c:v>
                </c:pt>
              </c:strCache>
            </c:strRef>
          </c:cat>
          <c:val>
            <c:numRef>
              <c:f>Overall!$B$2122:$B$2126</c:f>
              <c:numCache>
                <c:formatCode>0%</c:formatCode>
                <c:ptCount val="5"/>
                <c:pt idx="0">
                  <c:v>0.05</c:v>
                </c:pt>
                <c:pt idx="1">
                  <c:v>4.4999999999999998E-2</c:v>
                </c:pt>
                <c:pt idx="2">
                  <c:v>0.48499999999999999</c:v>
                </c:pt>
                <c:pt idx="3">
                  <c:v>0.33</c:v>
                </c:pt>
                <c:pt idx="4">
                  <c:v>0.09</c:v>
                </c:pt>
              </c:numCache>
            </c:numRef>
          </c:val>
          <c:extLst>
            <c:ext xmlns:c16="http://schemas.microsoft.com/office/drawing/2014/chart" uri="{C3380CC4-5D6E-409C-BE32-E72D297353CC}">
              <c16:uniqueId val="{00000000-A193-418C-AC1F-8BC62488549D}"/>
            </c:ext>
          </c:extLst>
        </c:ser>
        <c:dLbls>
          <c:dLblPos val="outEnd"/>
          <c:showLegendKey val="0"/>
          <c:showVal val="1"/>
          <c:showCatName val="0"/>
          <c:showSerName val="0"/>
          <c:showPercent val="0"/>
          <c:showBubbleSize val="0"/>
        </c:dLbls>
        <c:gapWidth val="219"/>
        <c:overlap val="-27"/>
        <c:axId val="2022913792"/>
        <c:axId val="2022912352"/>
      </c:barChart>
      <c:catAx>
        <c:axId val="202291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22912352"/>
        <c:crosses val="autoZero"/>
        <c:auto val="1"/>
        <c:lblAlgn val="ctr"/>
        <c:lblOffset val="100"/>
        <c:noMultiLvlLbl val="0"/>
      </c:catAx>
      <c:valAx>
        <c:axId val="20229123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229137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297942239848508"/>
          <c:y val="3.0198934671511465E-2"/>
          <c:w val="0.41333028954204981"/>
          <c:h val="0.8865570642052697"/>
        </c:manualLayout>
      </c:layout>
      <c:barChart>
        <c:barDir val="bar"/>
        <c:grouping val="clustered"/>
        <c:varyColors val="0"/>
        <c:ser>
          <c:idx val="0"/>
          <c:order val="0"/>
          <c:tx>
            <c:strRef>
              <c:f>Overall!$B$2189</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Overall!$A$2190:$A$2196</c:f>
              <c:strCache>
                <c:ptCount val="7"/>
                <c:pt idx="0">
                  <c:v>Premium Preference Orientation</c:v>
                </c:pt>
                <c:pt idx="1">
                  <c:v>Limited Price Influence</c:v>
                </c:pt>
                <c:pt idx="2">
                  <c:v>Value Over Price Focus</c:v>
                </c:pt>
                <c:pt idx="3">
                  <c:v>Budget-Controlled Consumption</c:v>
                </c:pt>
                <c:pt idx="4">
                  <c:v>Strong Brand Attachment</c:v>
                </c:pt>
                <c:pt idx="5">
                  <c:v>Non-Downgrade Mindset</c:v>
                </c:pt>
                <c:pt idx="6">
                  <c:v>Quality Protection Priority</c:v>
                </c:pt>
              </c:strCache>
            </c:strRef>
          </c:cat>
          <c:val>
            <c:numRef>
              <c:f>Overall!$B$2190:$B$2196</c:f>
              <c:numCache>
                <c:formatCode>0%</c:formatCode>
                <c:ptCount val="7"/>
                <c:pt idx="0">
                  <c:v>0.10526315789473684</c:v>
                </c:pt>
                <c:pt idx="1">
                  <c:v>0.15789473684210525</c:v>
                </c:pt>
                <c:pt idx="2">
                  <c:v>0.21052631578947367</c:v>
                </c:pt>
                <c:pt idx="3">
                  <c:v>0.21052631578947367</c:v>
                </c:pt>
                <c:pt idx="4">
                  <c:v>0.47368421052631576</c:v>
                </c:pt>
                <c:pt idx="5">
                  <c:v>0.52631578947368418</c:v>
                </c:pt>
                <c:pt idx="6">
                  <c:v>0.57894736842105265</c:v>
                </c:pt>
              </c:numCache>
            </c:numRef>
          </c:val>
          <c:extLst>
            <c:ext xmlns:c16="http://schemas.microsoft.com/office/drawing/2014/chart" uri="{C3380CC4-5D6E-409C-BE32-E72D297353CC}">
              <c16:uniqueId val="{00000000-A32E-42CB-B60C-E3D4DF2E08E4}"/>
            </c:ext>
          </c:extLst>
        </c:ser>
        <c:dLbls>
          <c:dLblPos val="outEnd"/>
          <c:showLegendKey val="0"/>
          <c:showVal val="1"/>
          <c:showCatName val="0"/>
          <c:showSerName val="0"/>
          <c:showPercent val="0"/>
          <c:showBubbleSize val="0"/>
        </c:dLbls>
        <c:gapWidth val="182"/>
        <c:axId val="2022919072"/>
        <c:axId val="2022912832"/>
      </c:barChart>
      <c:catAx>
        <c:axId val="2022919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22912832"/>
        <c:crosses val="autoZero"/>
        <c:auto val="1"/>
        <c:lblAlgn val="ctr"/>
        <c:lblOffset val="100"/>
        <c:noMultiLvlLbl val="0"/>
      </c:catAx>
      <c:valAx>
        <c:axId val="202291283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22919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Overall!$B$2362</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Overall!$A$2363:$A$2370</c:f>
              <c:strCache>
                <c:ptCount val="8"/>
                <c:pt idx="0">
                  <c:v>Product Exploration &amp; Alternatives</c:v>
                </c:pt>
                <c:pt idx="1">
                  <c:v>Focus on Rational Spending</c:v>
                </c:pt>
                <c:pt idx="2">
                  <c:v>Satisfaction-Driven Flexibility</c:v>
                </c:pt>
                <c:pt idx="3">
                  <c:v>Preference Flexibility </c:v>
                </c:pt>
                <c:pt idx="4">
                  <c:v>Low Brand Attachment</c:v>
                </c:pt>
                <c:pt idx="5">
                  <c:v>Price &amp; Affordability Pressure</c:v>
                </c:pt>
                <c:pt idx="6">
                  <c:v>Valur over Quality Choice</c:v>
                </c:pt>
                <c:pt idx="7">
                  <c:v>Conditional Switching Behavior</c:v>
                </c:pt>
              </c:strCache>
            </c:strRef>
          </c:cat>
          <c:val>
            <c:numRef>
              <c:f>Overall!$B$2363:$B$2370</c:f>
              <c:numCache>
                <c:formatCode>0%</c:formatCode>
                <c:ptCount val="8"/>
                <c:pt idx="0">
                  <c:v>5.7692307692307696E-2</c:v>
                </c:pt>
                <c:pt idx="1">
                  <c:v>5.7692307692307696E-2</c:v>
                </c:pt>
                <c:pt idx="2">
                  <c:v>5.7692307692307696E-2</c:v>
                </c:pt>
                <c:pt idx="3">
                  <c:v>0.25</c:v>
                </c:pt>
                <c:pt idx="4">
                  <c:v>0.26923076923076922</c:v>
                </c:pt>
                <c:pt idx="5">
                  <c:v>0.36538461538461536</c:v>
                </c:pt>
                <c:pt idx="6">
                  <c:v>0.40384615384615385</c:v>
                </c:pt>
                <c:pt idx="7">
                  <c:v>0.82692307692307687</c:v>
                </c:pt>
              </c:numCache>
            </c:numRef>
          </c:val>
          <c:extLst>
            <c:ext xmlns:c16="http://schemas.microsoft.com/office/drawing/2014/chart" uri="{C3380CC4-5D6E-409C-BE32-E72D297353CC}">
              <c16:uniqueId val="{00000000-08C2-48C5-9084-8759EDCD053C}"/>
            </c:ext>
          </c:extLst>
        </c:ser>
        <c:dLbls>
          <c:dLblPos val="outEnd"/>
          <c:showLegendKey val="0"/>
          <c:showVal val="1"/>
          <c:showCatName val="0"/>
          <c:showSerName val="0"/>
          <c:showPercent val="0"/>
          <c:showBubbleSize val="0"/>
        </c:dLbls>
        <c:gapWidth val="182"/>
        <c:axId val="2004580320"/>
        <c:axId val="2004583200"/>
      </c:barChart>
      <c:catAx>
        <c:axId val="2004580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04583200"/>
        <c:crosses val="autoZero"/>
        <c:auto val="1"/>
        <c:lblAlgn val="ctr"/>
        <c:lblOffset val="100"/>
        <c:noMultiLvlLbl val="0"/>
      </c:catAx>
      <c:valAx>
        <c:axId val="200458320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04580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dirty="0"/>
              <a:t>First Preference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5924826397483893"/>
          <c:y val="0.15824918765368973"/>
          <c:w val="0.80100368800428379"/>
          <c:h val="0.49341575385279113"/>
        </c:manualLayout>
      </c:layout>
      <c:barChart>
        <c:barDir val="col"/>
        <c:grouping val="clustered"/>
        <c:varyColors val="0"/>
        <c:ser>
          <c:idx val="0"/>
          <c:order val="0"/>
          <c:tx>
            <c:strRef>
              <c:f>Overall!$B$2516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Overall!$A$2517:$A$2520</c:f>
              <c:strCache>
                <c:ptCount val="4"/>
                <c:pt idx="0">
                  <c:v>Home</c:v>
                </c:pt>
                <c:pt idx="1">
                  <c:v>Parties/ Celebration</c:v>
                </c:pt>
                <c:pt idx="2">
                  <c:v>Café/Restaurants</c:v>
                </c:pt>
                <c:pt idx="3">
                  <c:v>Alcohol Dealers</c:v>
                </c:pt>
              </c:strCache>
            </c:strRef>
          </c:cat>
          <c:val>
            <c:numRef>
              <c:f>Overall!$B$2517:$B$2520</c:f>
              <c:numCache>
                <c:formatCode>0%</c:formatCode>
                <c:ptCount val="4"/>
                <c:pt idx="0">
                  <c:v>0.55000000000000004</c:v>
                </c:pt>
                <c:pt idx="1">
                  <c:v>0.22500000000000001</c:v>
                </c:pt>
                <c:pt idx="2">
                  <c:v>0.19</c:v>
                </c:pt>
                <c:pt idx="3">
                  <c:v>3.5000000000000003E-2</c:v>
                </c:pt>
              </c:numCache>
            </c:numRef>
          </c:val>
          <c:extLst>
            <c:ext xmlns:c16="http://schemas.microsoft.com/office/drawing/2014/chart" uri="{C3380CC4-5D6E-409C-BE32-E72D297353CC}">
              <c16:uniqueId val="{00000000-7832-44B2-A1DF-A8E2B36BD5B6}"/>
            </c:ext>
          </c:extLst>
        </c:ser>
        <c:dLbls>
          <c:dLblPos val="outEnd"/>
          <c:showLegendKey val="0"/>
          <c:showVal val="1"/>
          <c:showCatName val="0"/>
          <c:showSerName val="0"/>
          <c:showPercent val="0"/>
          <c:showBubbleSize val="0"/>
        </c:dLbls>
        <c:gapWidth val="219"/>
        <c:overlap val="-27"/>
        <c:axId val="2099882656"/>
        <c:axId val="2099872576"/>
      </c:barChart>
      <c:catAx>
        <c:axId val="209988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accent1"/>
                </a:solidFill>
                <a:latin typeface="+mn-lt"/>
                <a:ea typeface="+mn-ea"/>
                <a:cs typeface="+mn-cs"/>
              </a:defRPr>
            </a:pPr>
            <a:endParaRPr lang="en-US"/>
          </a:p>
        </c:txPr>
        <c:crossAx val="2099872576"/>
        <c:crosses val="autoZero"/>
        <c:auto val="1"/>
        <c:lblAlgn val="ctr"/>
        <c:lblOffset val="100"/>
        <c:noMultiLvlLbl val="0"/>
      </c:catAx>
      <c:valAx>
        <c:axId val="20998725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99882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dirty="0"/>
              <a:t>Second Preference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Overall!$B$2546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Overall!$A$2547:$A$2550</c:f>
              <c:strCache>
                <c:ptCount val="4"/>
                <c:pt idx="0">
                  <c:v>Café/Restaurants</c:v>
                </c:pt>
                <c:pt idx="1">
                  <c:v>Parties/ Celebration</c:v>
                </c:pt>
                <c:pt idx="2">
                  <c:v>Home</c:v>
                </c:pt>
                <c:pt idx="3">
                  <c:v>Alcohol Dealers</c:v>
                </c:pt>
              </c:strCache>
            </c:strRef>
          </c:cat>
          <c:val>
            <c:numRef>
              <c:f>Overall!$B$2547:$B$2550</c:f>
              <c:numCache>
                <c:formatCode>0%</c:formatCode>
                <c:ptCount val="4"/>
                <c:pt idx="0">
                  <c:v>0.41499999999999998</c:v>
                </c:pt>
                <c:pt idx="1">
                  <c:v>0.38</c:v>
                </c:pt>
                <c:pt idx="2">
                  <c:v>0.18</c:v>
                </c:pt>
                <c:pt idx="3">
                  <c:v>2.5000000000000001E-2</c:v>
                </c:pt>
              </c:numCache>
            </c:numRef>
          </c:val>
          <c:extLst>
            <c:ext xmlns:c16="http://schemas.microsoft.com/office/drawing/2014/chart" uri="{C3380CC4-5D6E-409C-BE32-E72D297353CC}">
              <c16:uniqueId val="{00000000-6103-4CFE-A68F-215424C4A7BD}"/>
            </c:ext>
          </c:extLst>
        </c:ser>
        <c:dLbls>
          <c:dLblPos val="outEnd"/>
          <c:showLegendKey val="0"/>
          <c:showVal val="1"/>
          <c:showCatName val="0"/>
          <c:showSerName val="0"/>
          <c:showPercent val="0"/>
          <c:showBubbleSize val="0"/>
        </c:dLbls>
        <c:gapWidth val="219"/>
        <c:overlap val="-27"/>
        <c:axId val="2012566448"/>
        <c:axId val="1895255872"/>
      </c:barChart>
      <c:catAx>
        <c:axId val="201256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accent1"/>
                </a:solidFill>
                <a:latin typeface="+mn-lt"/>
                <a:ea typeface="+mn-ea"/>
                <a:cs typeface="+mn-cs"/>
              </a:defRPr>
            </a:pPr>
            <a:endParaRPr lang="en-US"/>
          </a:p>
        </c:txPr>
        <c:crossAx val="1895255872"/>
        <c:crosses val="autoZero"/>
        <c:auto val="1"/>
        <c:lblAlgn val="ctr"/>
        <c:lblOffset val="100"/>
        <c:noMultiLvlLbl val="0"/>
      </c:catAx>
      <c:valAx>
        <c:axId val="18952558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012566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dirty="0"/>
              <a:t>Third Preference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Overall!$B$2573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Overall!$A$2574:$A$2577</c:f>
              <c:strCache>
                <c:ptCount val="4"/>
                <c:pt idx="0">
                  <c:v>Parties/ Celebration</c:v>
                </c:pt>
                <c:pt idx="1">
                  <c:v>Café/Restaurants</c:v>
                </c:pt>
                <c:pt idx="2">
                  <c:v>Alcohol Dealers</c:v>
                </c:pt>
                <c:pt idx="3">
                  <c:v>Home</c:v>
                </c:pt>
              </c:strCache>
            </c:strRef>
          </c:cat>
          <c:val>
            <c:numRef>
              <c:f>Overall!$B$2574:$B$2577</c:f>
              <c:numCache>
                <c:formatCode>0%</c:formatCode>
                <c:ptCount val="4"/>
                <c:pt idx="0">
                  <c:v>0.33500000000000002</c:v>
                </c:pt>
                <c:pt idx="1">
                  <c:v>0.29499999999999998</c:v>
                </c:pt>
                <c:pt idx="2">
                  <c:v>0.20499999999999999</c:v>
                </c:pt>
                <c:pt idx="3">
                  <c:v>0.16500000000000001</c:v>
                </c:pt>
              </c:numCache>
            </c:numRef>
          </c:val>
          <c:extLst>
            <c:ext xmlns:c16="http://schemas.microsoft.com/office/drawing/2014/chart" uri="{C3380CC4-5D6E-409C-BE32-E72D297353CC}">
              <c16:uniqueId val="{00000000-6A16-458D-8D81-2FFEA824CFFB}"/>
            </c:ext>
          </c:extLst>
        </c:ser>
        <c:dLbls>
          <c:dLblPos val="outEnd"/>
          <c:showLegendKey val="0"/>
          <c:showVal val="1"/>
          <c:showCatName val="0"/>
          <c:showSerName val="0"/>
          <c:showPercent val="0"/>
          <c:showBubbleSize val="0"/>
        </c:dLbls>
        <c:gapWidth val="219"/>
        <c:overlap val="-27"/>
        <c:axId val="1937716096"/>
        <c:axId val="1937706976"/>
      </c:barChart>
      <c:catAx>
        <c:axId val="19377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accent1"/>
                </a:solidFill>
                <a:latin typeface="+mn-lt"/>
                <a:ea typeface="+mn-ea"/>
                <a:cs typeface="+mn-cs"/>
              </a:defRPr>
            </a:pPr>
            <a:endParaRPr lang="en-US"/>
          </a:p>
        </c:txPr>
        <c:crossAx val="1937706976"/>
        <c:crosses val="autoZero"/>
        <c:auto val="1"/>
        <c:lblAlgn val="ctr"/>
        <c:lblOffset val="100"/>
        <c:noMultiLvlLbl val="0"/>
      </c:catAx>
      <c:valAx>
        <c:axId val="19377069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937716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SEC!$A$48:$A$56</cx:f>
        <cx:lvl ptCount="9">
          <cx:pt idx="0">SEC 4</cx:pt>
          <cx:pt idx="1">SEC 5</cx:pt>
          <cx:pt idx="2">SEC 6</cx:pt>
          <cx:pt idx="3">SEC 7</cx:pt>
          <cx:pt idx="4">SEC 8</cx:pt>
          <cx:pt idx="5">SEC 9</cx:pt>
          <cx:pt idx="6">SEC 10</cx:pt>
          <cx:pt idx="7">SEC 11</cx:pt>
          <cx:pt idx="8">SEC 12</cx:pt>
        </cx:lvl>
      </cx:strDim>
      <cx:numDim type="val">
        <cx:f>SEC!$B$48:$B$56</cx:f>
        <cx:lvl ptCount="9" formatCode="0%">
          <cx:pt idx="0">0.01</cx:pt>
          <cx:pt idx="1">0.040000000000000001</cx:pt>
          <cx:pt idx="2">0.01</cx:pt>
          <cx:pt idx="3">0.095000000000000001</cx:pt>
          <cx:pt idx="4">0.22</cx:pt>
          <cx:pt idx="5">0.34000000000000002</cx:pt>
          <cx:pt idx="6">0.17499999999999999</cx:pt>
          <cx:pt idx="7">0.095000000000000001</cx:pt>
          <cx:pt idx="8">0.014999999999999999</cx:pt>
        </cx:lvl>
      </cx:numDim>
    </cx:data>
  </cx:chartData>
  <cx:chart>
    <cx:plotArea>
      <cx:plotAreaRegion>
        <cx:series layoutId="funnel" uniqueId="{00000000-6BDF-48BD-900E-9A1658AE624F}">
          <cx:dataPt idx="3">
            <cx:spPr>
              <a:solidFill>
                <a:srgbClr val="F25822"/>
              </a:solidFill>
            </cx:spPr>
          </cx:dataPt>
          <cx:dataPt idx="4">
            <cx:spPr>
              <a:solidFill>
                <a:srgbClr val="F25822"/>
              </a:solidFill>
            </cx:spPr>
          </cx:dataPt>
          <cx:dataPt idx="5">
            <cx:spPr>
              <a:solidFill>
                <a:srgbClr val="9999FF"/>
              </a:solidFill>
            </cx:spPr>
          </cx:dataPt>
          <cx:dataPt idx="6">
            <cx:spPr>
              <a:solidFill>
                <a:srgbClr val="9999FF"/>
              </a:solidFill>
            </cx:spPr>
          </cx:dataPt>
          <cx:dataPt idx="7">
            <cx:spPr>
              <a:solidFill>
                <a:srgbClr val="012F49">
                  <a:lumMod val="75000"/>
                  <a:lumOff val="25000"/>
                </a:srgbClr>
              </a:solidFill>
            </cx:spPr>
          </cx:dataPt>
          <cx:dataPt idx="8">
            <cx:spPr>
              <a:solidFill>
                <a:srgbClr val="F25822">
                  <a:lumMod val="60000"/>
                  <a:lumOff val="40000"/>
                </a:srgbClr>
              </a:solidFill>
            </cx:spPr>
          </cx:dataPt>
          <cx:dataLabels>
            <cx:txPr>
              <a:bodyPr vertOverflow="overflow" horzOverflow="overflow" wrap="square" lIns="0" tIns="0" rIns="0" bIns="0"/>
              <a:lstStyle/>
              <a:p>
                <a:pPr algn="ctr" rtl="0">
                  <a:defRPr sz="1600" b="0" i="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sz="1600">
                  <a:solidFill>
                    <a:schemeClr val="bg1"/>
                  </a:solidFill>
                </a:endParaRPr>
              </a:p>
            </cx:txPr>
            <cx:visibility seriesName="0" categoryName="0" value="1"/>
          </cx:dataLabels>
          <cx:dataId val="0"/>
        </cx:series>
      </cx:plotAreaRegion>
      <cx:axis id="0">
        <cx:catScaling gapWidth="0.0599999987"/>
        <cx:tickLabels/>
        <cx:txPr>
          <a:bodyPr vertOverflow="overflow" horzOverflow="overflow" wrap="square" lIns="0" tIns="0" rIns="0" bIns="0"/>
          <a:lstStyle/>
          <a:p>
            <a:pPr algn="ctr" rtl="0">
              <a:defRPr sz="1600" b="0" i="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sz="1600">
              <a:solidFill>
                <a:schemeClr val="accent1"/>
              </a:solidFill>
            </a:endParaRPr>
          </a:p>
        </cx:txPr>
      </cx:axis>
    </cx:plotArea>
  </cx:chart>
  <cx:spPr>
    <a:ln>
      <a:solidFill>
        <a:schemeClr val="accent1"/>
      </a:solid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EA99B-D56B-469D-B614-2D9EE2A6D3F9}"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0F3EC-4AB4-440E-88C8-3EFE72B6BE76}" type="slidenum">
              <a:rPr lang="en-US" smtClean="0"/>
              <a:t>‹#›</a:t>
            </a:fld>
            <a:endParaRPr lang="en-US"/>
          </a:p>
        </p:txBody>
      </p:sp>
    </p:spTree>
    <p:extLst>
      <p:ext uri="{BB962C8B-B14F-4D97-AF65-F5344CB8AC3E}">
        <p14:creationId xmlns:p14="http://schemas.microsoft.com/office/powerpoint/2010/main" val="888001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a:t>
            </a:fld>
            <a:endParaRPr lang="en-US"/>
          </a:p>
        </p:txBody>
      </p:sp>
    </p:spTree>
    <p:extLst>
      <p:ext uri="{BB962C8B-B14F-4D97-AF65-F5344CB8AC3E}">
        <p14:creationId xmlns:p14="http://schemas.microsoft.com/office/powerpoint/2010/main" val="78085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86FB-98C2-A623-FBDE-1F1BD7621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C2DE1-DBE1-D6BD-670D-0483BFB83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8F4E0-762A-1199-17F6-35E7757B9E33}"/>
              </a:ext>
            </a:extLst>
          </p:cNvPr>
          <p:cNvSpPr>
            <a:spLocks noGrp="1"/>
          </p:cNvSpPr>
          <p:nvPr>
            <p:ph type="body" idx="1"/>
          </p:nvPr>
        </p:nvSpPr>
        <p:spPr/>
        <p:txBody>
          <a:bodyPr/>
          <a:lstStyle/>
          <a:p>
            <a:r>
              <a:rPr lang="en-US" dirty="0"/>
              <a:t>CAPI: Computer Assisted Personal Interview</a:t>
            </a:r>
          </a:p>
        </p:txBody>
      </p:sp>
      <p:sp>
        <p:nvSpPr>
          <p:cNvPr id="4" name="Slide Number Placeholder 3">
            <a:extLst>
              <a:ext uri="{FF2B5EF4-FFF2-40B4-BE49-F238E27FC236}">
                <a16:creationId xmlns:a16="http://schemas.microsoft.com/office/drawing/2014/main" id="{37139D85-6430-DFD1-779E-B88B608EDEF3}"/>
              </a:ext>
            </a:extLst>
          </p:cNvPr>
          <p:cNvSpPr>
            <a:spLocks noGrp="1"/>
          </p:cNvSpPr>
          <p:nvPr>
            <p:ph type="sldNum" sz="quarter" idx="5"/>
          </p:nvPr>
        </p:nvSpPr>
        <p:spPr/>
        <p:txBody>
          <a:bodyPr/>
          <a:lstStyle/>
          <a:p>
            <a:fld id="{D250F3EC-4AB4-440E-88C8-3EFE72B6BE76}" type="slidenum">
              <a:rPr lang="en-US" smtClean="0"/>
              <a:t>3</a:t>
            </a:fld>
            <a:endParaRPr lang="en-US"/>
          </a:p>
        </p:txBody>
      </p:sp>
    </p:spTree>
    <p:extLst>
      <p:ext uri="{BB962C8B-B14F-4D97-AF65-F5344CB8AC3E}">
        <p14:creationId xmlns:p14="http://schemas.microsoft.com/office/powerpoint/2010/main" val="2631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4</a:t>
            </a:fld>
            <a:endParaRPr lang="en-US"/>
          </a:p>
        </p:txBody>
      </p:sp>
    </p:spTree>
    <p:extLst>
      <p:ext uri="{BB962C8B-B14F-4D97-AF65-F5344CB8AC3E}">
        <p14:creationId xmlns:p14="http://schemas.microsoft.com/office/powerpoint/2010/main" val="15151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6</a:t>
            </a:fld>
            <a:endParaRPr lang="en-US"/>
          </a:p>
        </p:txBody>
      </p:sp>
    </p:spTree>
    <p:extLst>
      <p:ext uri="{BB962C8B-B14F-4D97-AF65-F5344CB8AC3E}">
        <p14:creationId xmlns:p14="http://schemas.microsoft.com/office/powerpoint/2010/main" val="286311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7</a:t>
            </a:fld>
            <a:endParaRPr lang="en-US"/>
          </a:p>
        </p:txBody>
      </p:sp>
    </p:spTree>
    <p:extLst>
      <p:ext uri="{BB962C8B-B14F-4D97-AF65-F5344CB8AC3E}">
        <p14:creationId xmlns:p14="http://schemas.microsoft.com/office/powerpoint/2010/main" val="3467698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8</a:t>
            </a:fld>
            <a:endParaRPr lang="en-US"/>
          </a:p>
        </p:txBody>
      </p:sp>
    </p:spTree>
    <p:extLst>
      <p:ext uri="{BB962C8B-B14F-4D97-AF65-F5344CB8AC3E}">
        <p14:creationId xmlns:p14="http://schemas.microsoft.com/office/powerpoint/2010/main" val="357992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7E452-6C2C-D29B-1D2C-C7CAD25D7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35FB5-BEED-2330-B91F-0AA6F3780A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7A88C-E04D-56CA-964E-DF9CE5AF4B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E831E6-0E60-4636-AA8C-B60B408C6629}"/>
              </a:ext>
            </a:extLst>
          </p:cNvPr>
          <p:cNvSpPr>
            <a:spLocks noGrp="1"/>
          </p:cNvSpPr>
          <p:nvPr>
            <p:ph type="sldNum" sz="quarter" idx="5"/>
          </p:nvPr>
        </p:nvSpPr>
        <p:spPr/>
        <p:txBody>
          <a:bodyPr/>
          <a:lstStyle/>
          <a:p>
            <a:fld id="{D250F3EC-4AB4-440E-88C8-3EFE72B6BE76}" type="slidenum">
              <a:rPr lang="en-US" smtClean="0"/>
              <a:t>9</a:t>
            </a:fld>
            <a:endParaRPr lang="en-US"/>
          </a:p>
        </p:txBody>
      </p:sp>
    </p:spTree>
    <p:extLst>
      <p:ext uri="{BB962C8B-B14F-4D97-AF65-F5344CB8AC3E}">
        <p14:creationId xmlns:p14="http://schemas.microsoft.com/office/powerpoint/2010/main" val="49954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55E8F-AB94-151C-DFE5-BC6C02196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51191-963F-3E40-4364-8C969AE335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5A762-983A-F9E6-CE79-E25249188B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17C513-9014-F117-D6E3-6A0CC1AAA1C2}"/>
              </a:ext>
            </a:extLst>
          </p:cNvPr>
          <p:cNvSpPr>
            <a:spLocks noGrp="1"/>
          </p:cNvSpPr>
          <p:nvPr>
            <p:ph type="sldNum" sz="quarter" idx="5"/>
          </p:nvPr>
        </p:nvSpPr>
        <p:spPr/>
        <p:txBody>
          <a:bodyPr/>
          <a:lstStyle/>
          <a:p>
            <a:fld id="{D250F3EC-4AB4-440E-88C8-3EFE72B6BE76}" type="slidenum">
              <a:rPr lang="en-US" smtClean="0"/>
              <a:t>10</a:t>
            </a:fld>
            <a:endParaRPr lang="en-US"/>
          </a:p>
        </p:txBody>
      </p:sp>
    </p:spTree>
    <p:extLst>
      <p:ext uri="{BB962C8B-B14F-4D97-AF65-F5344CB8AC3E}">
        <p14:creationId xmlns:p14="http://schemas.microsoft.com/office/powerpoint/2010/main" val="288693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E3EE1-615B-A5CC-5E4E-C4F8373AB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22F53-2D91-BA38-FD25-F98AC9DEA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638AD-FBE2-AA3E-99D7-C6E268F004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64B410-BB30-0D5D-FE53-AB0818FECBD2}"/>
              </a:ext>
            </a:extLst>
          </p:cNvPr>
          <p:cNvSpPr>
            <a:spLocks noGrp="1"/>
          </p:cNvSpPr>
          <p:nvPr>
            <p:ph type="sldNum" sz="quarter" idx="5"/>
          </p:nvPr>
        </p:nvSpPr>
        <p:spPr/>
        <p:txBody>
          <a:bodyPr/>
          <a:lstStyle/>
          <a:p>
            <a:fld id="{D250F3EC-4AB4-440E-88C8-3EFE72B6BE76}" type="slidenum">
              <a:rPr lang="en-US" smtClean="0"/>
              <a:t>11</a:t>
            </a:fld>
            <a:endParaRPr lang="en-US"/>
          </a:p>
        </p:txBody>
      </p:sp>
    </p:spTree>
    <p:extLst>
      <p:ext uri="{BB962C8B-B14F-4D97-AF65-F5344CB8AC3E}">
        <p14:creationId xmlns:p14="http://schemas.microsoft.com/office/powerpoint/2010/main" val="3553512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F056F-1474-A3A2-AE0F-86A50FE05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5561B-0189-EE20-7B36-13C0F09976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3D03D-46E9-5D76-D8A0-8F55CD7539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355AC3-8430-068B-A175-FFFF027FA868}"/>
              </a:ext>
            </a:extLst>
          </p:cNvPr>
          <p:cNvSpPr>
            <a:spLocks noGrp="1"/>
          </p:cNvSpPr>
          <p:nvPr>
            <p:ph type="sldNum" sz="quarter" idx="5"/>
          </p:nvPr>
        </p:nvSpPr>
        <p:spPr/>
        <p:txBody>
          <a:bodyPr/>
          <a:lstStyle/>
          <a:p>
            <a:fld id="{D250F3EC-4AB4-440E-88C8-3EFE72B6BE76}" type="slidenum">
              <a:rPr lang="en-US" smtClean="0"/>
              <a:t>12</a:t>
            </a:fld>
            <a:endParaRPr lang="en-US"/>
          </a:p>
        </p:txBody>
      </p:sp>
    </p:spTree>
    <p:extLst>
      <p:ext uri="{BB962C8B-B14F-4D97-AF65-F5344CB8AC3E}">
        <p14:creationId xmlns:p14="http://schemas.microsoft.com/office/powerpoint/2010/main" val="1927488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CD116-1AF8-13ED-37D0-D99D17E77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0534F-4FFD-8DA6-C12C-39CE51C58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FB89F0-8DD2-0FD3-86B3-E2CFAA1A9C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FD0B21-E5E0-D91A-5101-5AE3F05BD7E2}"/>
              </a:ext>
            </a:extLst>
          </p:cNvPr>
          <p:cNvSpPr>
            <a:spLocks noGrp="1"/>
          </p:cNvSpPr>
          <p:nvPr>
            <p:ph type="sldNum" sz="quarter" idx="5"/>
          </p:nvPr>
        </p:nvSpPr>
        <p:spPr/>
        <p:txBody>
          <a:bodyPr/>
          <a:lstStyle/>
          <a:p>
            <a:fld id="{D250F3EC-4AB4-440E-88C8-3EFE72B6BE76}" type="slidenum">
              <a:rPr lang="en-US" smtClean="0"/>
              <a:t>13</a:t>
            </a:fld>
            <a:endParaRPr lang="en-US"/>
          </a:p>
        </p:txBody>
      </p:sp>
    </p:spTree>
    <p:extLst>
      <p:ext uri="{BB962C8B-B14F-4D97-AF65-F5344CB8AC3E}">
        <p14:creationId xmlns:p14="http://schemas.microsoft.com/office/powerpoint/2010/main" val="1634106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2D325-5CC8-DAE0-9C67-BAEDDE4D3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E3655-8FB8-ABF1-02AC-561E6E198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E01B5-9031-E30B-C24D-F28B32D08C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4AA205-3C9B-B77C-83EB-72C93A5B4DDF}"/>
              </a:ext>
            </a:extLst>
          </p:cNvPr>
          <p:cNvSpPr>
            <a:spLocks noGrp="1"/>
          </p:cNvSpPr>
          <p:nvPr>
            <p:ph type="sldNum" sz="quarter" idx="5"/>
          </p:nvPr>
        </p:nvSpPr>
        <p:spPr/>
        <p:txBody>
          <a:bodyPr/>
          <a:lstStyle/>
          <a:p>
            <a:fld id="{D250F3EC-4AB4-440E-88C8-3EFE72B6BE76}" type="slidenum">
              <a:rPr lang="en-US" smtClean="0"/>
              <a:t>14</a:t>
            </a:fld>
            <a:endParaRPr lang="en-US"/>
          </a:p>
        </p:txBody>
      </p:sp>
    </p:spTree>
    <p:extLst>
      <p:ext uri="{BB962C8B-B14F-4D97-AF65-F5344CB8AC3E}">
        <p14:creationId xmlns:p14="http://schemas.microsoft.com/office/powerpoint/2010/main" val="147677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A3D38-3D85-6BD5-6B91-8BBDCFE57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7F74C-7446-55E5-94A5-A9ADDDD7A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0FF884-537D-5B4F-6995-FA6A6AB295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DEABB8-1DF7-0898-762B-610DFA3FD55F}"/>
              </a:ext>
            </a:extLst>
          </p:cNvPr>
          <p:cNvSpPr>
            <a:spLocks noGrp="1"/>
          </p:cNvSpPr>
          <p:nvPr>
            <p:ph type="sldNum" sz="quarter" idx="5"/>
          </p:nvPr>
        </p:nvSpPr>
        <p:spPr/>
        <p:txBody>
          <a:bodyPr/>
          <a:lstStyle/>
          <a:p>
            <a:fld id="{D250F3EC-4AB4-440E-88C8-3EFE72B6BE76}" type="slidenum">
              <a:rPr lang="en-US" smtClean="0"/>
              <a:t>15</a:t>
            </a:fld>
            <a:endParaRPr lang="en-US"/>
          </a:p>
        </p:txBody>
      </p:sp>
    </p:spTree>
    <p:extLst>
      <p:ext uri="{BB962C8B-B14F-4D97-AF65-F5344CB8AC3E}">
        <p14:creationId xmlns:p14="http://schemas.microsoft.com/office/powerpoint/2010/main" val="785107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9EA13-2EE8-D73E-3318-F0BABA781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2CDE3-B409-C0D9-65F9-4EF7346D5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B14A3-EE17-590B-D174-C4994B6FD4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BDFE56-0AD7-93E6-D4A9-1879AA171489}"/>
              </a:ext>
            </a:extLst>
          </p:cNvPr>
          <p:cNvSpPr>
            <a:spLocks noGrp="1"/>
          </p:cNvSpPr>
          <p:nvPr>
            <p:ph type="sldNum" sz="quarter" idx="5"/>
          </p:nvPr>
        </p:nvSpPr>
        <p:spPr/>
        <p:txBody>
          <a:bodyPr/>
          <a:lstStyle/>
          <a:p>
            <a:fld id="{D250F3EC-4AB4-440E-88C8-3EFE72B6BE76}" type="slidenum">
              <a:rPr lang="en-US" smtClean="0"/>
              <a:t>16</a:t>
            </a:fld>
            <a:endParaRPr lang="en-US"/>
          </a:p>
        </p:txBody>
      </p:sp>
    </p:spTree>
    <p:extLst>
      <p:ext uri="{BB962C8B-B14F-4D97-AF65-F5344CB8AC3E}">
        <p14:creationId xmlns:p14="http://schemas.microsoft.com/office/powerpoint/2010/main" val="398020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1DB2B-6668-3DB6-A707-DBD037F4C3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061E6-0C2F-FAF1-D98E-59226CE04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2FFE2-0BC2-3D45-C5D2-013A35F9EB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738A47-9698-C0B0-7249-BF9C22DE4F7D}"/>
              </a:ext>
            </a:extLst>
          </p:cNvPr>
          <p:cNvSpPr>
            <a:spLocks noGrp="1"/>
          </p:cNvSpPr>
          <p:nvPr>
            <p:ph type="sldNum" sz="quarter" idx="5"/>
          </p:nvPr>
        </p:nvSpPr>
        <p:spPr/>
        <p:txBody>
          <a:bodyPr/>
          <a:lstStyle/>
          <a:p>
            <a:fld id="{D250F3EC-4AB4-440E-88C8-3EFE72B6BE76}" type="slidenum">
              <a:rPr lang="en-US" smtClean="0"/>
              <a:t>17</a:t>
            </a:fld>
            <a:endParaRPr lang="en-US"/>
          </a:p>
        </p:txBody>
      </p:sp>
    </p:spTree>
    <p:extLst>
      <p:ext uri="{BB962C8B-B14F-4D97-AF65-F5344CB8AC3E}">
        <p14:creationId xmlns:p14="http://schemas.microsoft.com/office/powerpoint/2010/main" val="102126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6807A-79B2-B509-B4C3-C7D8EA6C2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90ABD-7AD0-96BE-7316-F2F20981D1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04A4F-5B8A-966E-D629-55BA7EB44A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1000C3-C768-3EDE-FDC4-5A1FA7901144}"/>
              </a:ext>
            </a:extLst>
          </p:cNvPr>
          <p:cNvSpPr>
            <a:spLocks noGrp="1"/>
          </p:cNvSpPr>
          <p:nvPr>
            <p:ph type="sldNum" sz="quarter" idx="5"/>
          </p:nvPr>
        </p:nvSpPr>
        <p:spPr/>
        <p:txBody>
          <a:bodyPr/>
          <a:lstStyle/>
          <a:p>
            <a:fld id="{D250F3EC-4AB4-440E-88C8-3EFE72B6BE76}" type="slidenum">
              <a:rPr lang="en-US" smtClean="0"/>
              <a:t>18</a:t>
            </a:fld>
            <a:endParaRPr lang="en-US"/>
          </a:p>
        </p:txBody>
      </p:sp>
    </p:spTree>
    <p:extLst>
      <p:ext uri="{BB962C8B-B14F-4D97-AF65-F5344CB8AC3E}">
        <p14:creationId xmlns:p14="http://schemas.microsoft.com/office/powerpoint/2010/main" val="2150146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90618-6F40-656E-5AFF-85D04ED54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680BF-3212-1972-D287-0EB786D8C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A262A-2E70-B57E-CFB6-9A7929D1BF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5FB82F-8A75-5CFD-E8A7-53D084576D70}"/>
              </a:ext>
            </a:extLst>
          </p:cNvPr>
          <p:cNvSpPr>
            <a:spLocks noGrp="1"/>
          </p:cNvSpPr>
          <p:nvPr>
            <p:ph type="sldNum" sz="quarter" idx="5"/>
          </p:nvPr>
        </p:nvSpPr>
        <p:spPr/>
        <p:txBody>
          <a:bodyPr/>
          <a:lstStyle/>
          <a:p>
            <a:fld id="{D250F3EC-4AB4-440E-88C8-3EFE72B6BE76}" type="slidenum">
              <a:rPr lang="en-US" smtClean="0"/>
              <a:t>19</a:t>
            </a:fld>
            <a:endParaRPr lang="en-US"/>
          </a:p>
        </p:txBody>
      </p:sp>
    </p:spTree>
    <p:extLst>
      <p:ext uri="{BB962C8B-B14F-4D97-AF65-F5344CB8AC3E}">
        <p14:creationId xmlns:p14="http://schemas.microsoft.com/office/powerpoint/2010/main" val="587987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C7C32-6BC1-E1AD-1C7E-17944A397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2B18F-7366-67BA-8948-D15A32A93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3E994-DB02-CD99-6B3E-6FEFBCEC8F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5BD131-7F4F-4620-4006-E7CAD458FF65}"/>
              </a:ext>
            </a:extLst>
          </p:cNvPr>
          <p:cNvSpPr>
            <a:spLocks noGrp="1"/>
          </p:cNvSpPr>
          <p:nvPr>
            <p:ph type="sldNum" sz="quarter" idx="5"/>
          </p:nvPr>
        </p:nvSpPr>
        <p:spPr/>
        <p:txBody>
          <a:bodyPr/>
          <a:lstStyle/>
          <a:p>
            <a:fld id="{D250F3EC-4AB4-440E-88C8-3EFE72B6BE76}" type="slidenum">
              <a:rPr lang="en-US" smtClean="0"/>
              <a:t>20</a:t>
            </a:fld>
            <a:endParaRPr lang="en-US"/>
          </a:p>
        </p:txBody>
      </p:sp>
    </p:spTree>
    <p:extLst>
      <p:ext uri="{BB962C8B-B14F-4D97-AF65-F5344CB8AC3E}">
        <p14:creationId xmlns:p14="http://schemas.microsoft.com/office/powerpoint/2010/main" val="3803350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7ECD-54A4-3424-7F3A-2837B6658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8E3E6-E15B-4738-540F-981732C45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60DDC-E06D-ED47-E02D-BB94E8C83E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1A5586-E36F-0174-89FA-0A6D664E2BAF}"/>
              </a:ext>
            </a:extLst>
          </p:cNvPr>
          <p:cNvSpPr>
            <a:spLocks noGrp="1"/>
          </p:cNvSpPr>
          <p:nvPr>
            <p:ph type="sldNum" sz="quarter" idx="5"/>
          </p:nvPr>
        </p:nvSpPr>
        <p:spPr/>
        <p:txBody>
          <a:bodyPr/>
          <a:lstStyle/>
          <a:p>
            <a:fld id="{D250F3EC-4AB4-440E-88C8-3EFE72B6BE76}" type="slidenum">
              <a:rPr lang="en-US" smtClean="0"/>
              <a:t>21</a:t>
            </a:fld>
            <a:endParaRPr lang="en-US"/>
          </a:p>
        </p:txBody>
      </p:sp>
    </p:spTree>
    <p:extLst>
      <p:ext uri="{BB962C8B-B14F-4D97-AF65-F5344CB8AC3E}">
        <p14:creationId xmlns:p14="http://schemas.microsoft.com/office/powerpoint/2010/main" val="3931771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E24E-E6D2-96D4-AB45-FD22940FAD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84109-EF22-C99D-9FC8-E3D937E08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294D0-2CB6-6154-61B2-884E11AA18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49E9AB-C38E-8B91-37BF-06218B4FA456}"/>
              </a:ext>
            </a:extLst>
          </p:cNvPr>
          <p:cNvSpPr>
            <a:spLocks noGrp="1"/>
          </p:cNvSpPr>
          <p:nvPr>
            <p:ph type="sldNum" sz="quarter" idx="5"/>
          </p:nvPr>
        </p:nvSpPr>
        <p:spPr/>
        <p:txBody>
          <a:bodyPr/>
          <a:lstStyle/>
          <a:p>
            <a:fld id="{D250F3EC-4AB4-440E-88C8-3EFE72B6BE76}" type="slidenum">
              <a:rPr lang="en-US" smtClean="0"/>
              <a:t>22</a:t>
            </a:fld>
            <a:endParaRPr lang="en-US"/>
          </a:p>
        </p:txBody>
      </p:sp>
    </p:spTree>
    <p:extLst>
      <p:ext uri="{BB962C8B-B14F-4D97-AF65-F5344CB8AC3E}">
        <p14:creationId xmlns:p14="http://schemas.microsoft.com/office/powerpoint/2010/main" val="417962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42E01-1AAA-4AB8-17F5-951512CD1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DDEED-9256-DF59-7449-2080475AC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5EA92-0822-B5A6-4E82-5798956D2D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F61516-6779-8433-475A-28C8623C43B6}"/>
              </a:ext>
            </a:extLst>
          </p:cNvPr>
          <p:cNvSpPr>
            <a:spLocks noGrp="1"/>
          </p:cNvSpPr>
          <p:nvPr>
            <p:ph type="sldNum" sz="quarter" idx="5"/>
          </p:nvPr>
        </p:nvSpPr>
        <p:spPr/>
        <p:txBody>
          <a:bodyPr/>
          <a:lstStyle/>
          <a:p>
            <a:fld id="{D250F3EC-4AB4-440E-88C8-3EFE72B6BE76}" type="slidenum">
              <a:rPr lang="en-US" smtClean="0"/>
              <a:t>23</a:t>
            </a:fld>
            <a:endParaRPr lang="en-US"/>
          </a:p>
        </p:txBody>
      </p:sp>
    </p:spTree>
    <p:extLst>
      <p:ext uri="{BB962C8B-B14F-4D97-AF65-F5344CB8AC3E}">
        <p14:creationId xmlns:p14="http://schemas.microsoft.com/office/powerpoint/2010/main" val="934688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760B-151E-6135-D12B-AEEB3440B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490F5-9E46-7328-E1EF-51483D2141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8AE8A-FE9F-39BB-E466-E6DE2D79AA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F8B2BD-E6A4-C166-AF43-DC2ECB4BD1AB}"/>
              </a:ext>
            </a:extLst>
          </p:cNvPr>
          <p:cNvSpPr>
            <a:spLocks noGrp="1"/>
          </p:cNvSpPr>
          <p:nvPr>
            <p:ph type="sldNum" sz="quarter" idx="5"/>
          </p:nvPr>
        </p:nvSpPr>
        <p:spPr/>
        <p:txBody>
          <a:bodyPr/>
          <a:lstStyle/>
          <a:p>
            <a:fld id="{D250F3EC-4AB4-440E-88C8-3EFE72B6BE76}" type="slidenum">
              <a:rPr lang="en-US" smtClean="0"/>
              <a:t>24</a:t>
            </a:fld>
            <a:endParaRPr lang="en-US"/>
          </a:p>
        </p:txBody>
      </p:sp>
    </p:spTree>
    <p:extLst>
      <p:ext uri="{BB962C8B-B14F-4D97-AF65-F5344CB8AC3E}">
        <p14:creationId xmlns:p14="http://schemas.microsoft.com/office/powerpoint/2010/main" val="2535389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861F-B31B-FBCC-138A-F227533EC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4E81F-932A-C2D2-8C76-A3FA07ED9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BAFA1-2F89-C1AC-F3BA-7D28C11A69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5ECCE8-CD16-3D4F-3061-D0ECE0D28BC3}"/>
              </a:ext>
            </a:extLst>
          </p:cNvPr>
          <p:cNvSpPr>
            <a:spLocks noGrp="1"/>
          </p:cNvSpPr>
          <p:nvPr>
            <p:ph type="sldNum" sz="quarter" idx="5"/>
          </p:nvPr>
        </p:nvSpPr>
        <p:spPr/>
        <p:txBody>
          <a:bodyPr/>
          <a:lstStyle/>
          <a:p>
            <a:fld id="{D250F3EC-4AB4-440E-88C8-3EFE72B6BE76}" type="slidenum">
              <a:rPr lang="en-US" smtClean="0"/>
              <a:t>25</a:t>
            </a:fld>
            <a:endParaRPr lang="en-US"/>
          </a:p>
        </p:txBody>
      </p:sp>
    </p:spTree>
    <p:extLst>
      <p:ext uri="{BB962C8B-B14F-4D97-AF65-F5344CB8AC3E}">
        <p14:creationId xmlns:p14="http://schemas.microsoft.com/office/powerpoint/2010/main" val="3772919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851E-B599-A593-B33E-6D56C2CCB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A4779-1674-4ACF-9426-E3550FADF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B3F42-939C-B371-6181-065C913352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77C584-88E9-670B-3AE0-5EB7BFBDD760}"/>
              </a:ext>
            </a:extLst>
          </p:cNvPr>
          <p:cNvSpPr>
            <a:spLocks noGrp="1"/>
          </p:cNvSpPr>
          <p:nvPr>
            <p:ph type="sldNum" sz="quarter" idx="5"/>
          </p:nvPr>
        </p:nvSpPr>
        <p:spPr/>
        <p:txBody>
          <a:bodyPr/>
          <a:lstStyle/>
          <a:p>
            <a:fld id="{D250F3EC-4AB4-440E-88C8-3EFE72B6BE76}" type="slidenum">
              <a:rPr lang="en-US" smtClean="0"/>
              <a:t>26</a:t>
            </a:fld>
            <a:endParaRPr lang="en-US"/>
          </a:p>
        </p:txBody>
      </p:sp>
    </p:spTree>
    <p:extLst>
      <p:ext uri="{BB962C8B-B14F-4D97-AF65-F5344CB8AC3E}">
        <p14:creationId xmlns:p14="http://schemas.microsoft.com/office/powerpoint/2010/main" val="96004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290AC-1169-9052-FF0A-98AD2074C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24A69-9277-F719-C756-CCC581E19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BE535-9AB5-48FB-7DF7-3CE7176C22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A3CED9-3E78-6F30-32A3-CEB9BC0309B2}"/>
              </a:ext>
            </a:extLst>
          </p:cNvPr>
          <p:cNvSpPr>
            <a:spLocks noGrp="1"/>
          </p:cNvSpPr>
          <p:nvPr>
            <p:ph type="sldNum" sz="quarter" idx="5"/>
          </p:nvPr>
        </p:nvSpPr>
        <p:spPr/>
        <p:txBody>
          <a:bodyPr/>
          <a:lstStyle/>
          <a:p>
            <a:fld id="{D250F3EC-4AB4-440E-88C8-3EFE72B6BE76}" type="slidenum">
              <a:rPr lang="en-US" smtClean="0"/>
              <a:t>27</a:t>
            </a:fld>
            <a:endParaRPr lang="en-US"/>
          </a:p>
        </p:txBody>
      </p:sp>
    </p:spTree>
    <p:extLst>
      <p:ext uri="{BB962C8B-B14F-4D97-AF65-F5344CB8AC3E}">
        <p14:creationId xmlns:p14="http://schemas.microsoft.com/office/powerpoint/2010/main" val="3933304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CA05E-E75B-1607-93E6-F2BAF7A41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E73CF-BA52-E5B4-AC45-94E7F7918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858EC2-C3CA-1BD7-E0B7-A4A665D8F4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6243D5-5424-AA65-EF4E-637D14846241}"/>
              </a:ext>
            </a:extLst>
          </p:cNvPr>
          <p:cNvSpPr>
            <a:spLocks noGrp="1"/>
          </p:cNvSpPr>
          <p:nvPr>
            <p:ph type="sldNum" sz="quarter" idx="5"/>
          </p:nvPr>
        </p:nvSpPr>
        <p:spPr/>
        <p:txBody>
          <a:bodyPr/>
          <a:lstStyle/>
          <a:p>
            <a:fld id="{D250F3EC-4AB4-440E-88C8-3EFE72B6BE76}" type="slidenum">
              <a:rPr lang="en-US" smtClean="0"/>
              <a:t>28</a:t>
            </a:fld>
            <a:endParaRPr lang="en-US"/>
          </a:p>
        </p:txBody>
      </p:sp>
    </p:spTree>
    <p:extLst>
      <p:ext uri="{BB962C8B-B14F-4D97-AF65-F5344CB8AC3E}">
        <p14:creationId xmlns:p14="http://schemas.microsoft.com/office/powerpoint/2010/main" val="2590830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869F1-096E-AC84-F033-63F04C2BA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6090E-72AC-5DFA-DF88-FE6683BB2C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42D4B-9849-C681-EDE0-1BDC413A94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40D16D-43CC-5517-6E00-AAB9B663BB58}"/>
              </a:ext>
            </a:extLst>
          </p:cNvPr>
          <p:cNvSpPr>
            <a:spLocks noGrp="1"/>
          </p:cNvSpPr>
          <p:nvPr>
            <p:ph type="sldNum" sz="quarter" idx="5"/>
          </p:nvPr>
        </p:nvSpPr>
        <p:spPr/>
        <p:txBody>
          <a:bodyPr/>
          <a:lstStyle/>
          <a:p>
            <a:fld id="{D250F3EC-4AB4-440E-88C8-3EFE72B6BE76}" type="slidenum">
              <a:rPr lang="en-US" smtClean="0"/>
              <a:t>29</a:t>
            </a:fld>
            <a:endParaRPr lang="en-US"/>
          </a:p>
        </p:txBody>
      </p:sp>
    </p:spTree>
    <p:extLst>
      <p:ext uri="{BB962C8B-B14F-4D97-AF65-F5344CB8AC3E}">
        <p14:creationId xmlns:p14="http://schemas.microsoft.com/office/powerpoint/2010/main" val="1394883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9D831-3C3F-589D-7DFF-F735BA1E3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9AA9D7-BE88-0F96-D9CC-A784D5591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83627-7582-0F98-ADD0-908E9F01C2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41917D-7A0D-D8F8-6CA9-66591116265C}"/>
              </a:ext>
            </a:extLst>
          </p:cNvPr>
          <p:cNvSpPr>
            <a:spLocks noGrp="1"/>
          </p:cNvSpPr>
          <p:nvPr>
            <p:ph type="sldNum" sz="quarter" idx="5"/>
          </p:nvPr>
        </p:nvSpPr>
        <p:spPr/>
        <p:txBody>
          <a:bodyPr/>
          <a:lstStyle/>
          <a:p>
            <a:fld id="{D250F3EC-4AB4-440E-88C8-3EFE72B6BE76}" type="slidenum">
              <a:rPr lang="en-US" smtClean="0"/>
              <a:t>30</a:t>
            </a:fld>
            <a:endParaRPr lang="en-US"/>
          </a:p>
        </p:txBody>
      </p:sp>
    </p:spTree>
    <p:extLst>
      <p:ext uri="{BB962C8B-B14F-4D97-AF65-F5344CB8AC3E}">
        <p14:creationId xmlns:p14="http://schemas.microsoft.com/office/powerpoint/2010/main" val="665724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BB068-6F4B-5B05-5647-0534EFC2A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FE7DA-2689-820F-1E59-E68962D872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E1B3ED-62B9-5582-D2B3-3A25BE8671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B844DC-3122-BC47-01CD-1D1C3D3C3850}"/>
              </a:ext>
            </a:extLst>
          </p:cNvPr>
          <p:cNvSpPr>
            <a:spLocks noGrp="1"/>
          </p:cNvSpPr>
          <p:nvPr>
            <p:ph type="sldNum" sz="quarter" idx="5"/>
          </p:nvPr>
        </p:nvSpPr>
        <p:spPr/>
        <p:txBody>
          <a:bodyPr/>
          <a:lstStyle/>
          <a:p>
            <a:fld id="{D250F3EC-4AB4-440E-88C8-3EFE72B6BE76}" type="slidenum">
              <a:rPr lang="en-US" smtClean="0"/>
              <a:t>31</a:t>
            </a:fld>
            <a:endParaRPr lang="en-US"/>
          </a:p>
        </p:txBody>
      </p:sp>
    </p:spTree>
    <p:extLst>
      <p:ext uri="{BB962C8B-B14F-4D97-AF65-F5344CB8AC3E}">
        <p14:creationId xmlns:p14="http://schemas.microsoft.com/office/powerpoint/2010/main" val="18797324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3324-E7F7-429B-67FF-56A6AC99D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DA91B-4340-B2FA-82FC-E787DC755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E2A68-51F5-4273-B374-0D7CA140F9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A8EB87-2712-A8D7-EDF0-92D8A0FE12E2}"/>
              </a:ext>
            </a:extLst>
          </p:cNvPr>
          <p:cNvSpPr>
            <a:spLocks noGrp="1"/>
          </p:cNvSpPr>
          <p:nvPr>
            <p:ph type="sldNum" sz="quarter" idx="5"/>
          </p:nvPr>
        </p:nvSpPr>
        <p:spPr/>
        <p:txBody>
          <a:bodyPr/>
          <a:lstStyle/>
          <a:p>
            <a:fld id="{D250F3EC-4AB4-440E-88C8-3EFE72B6BE76}" type="slidenum">
              <a:rPr lang="en-US" smtClean="0"/>
              <a:t>32</a:t>
            </a:fld>
            <a:endParaRPr lang="en-US"/>
          </a:p>
        </p:txBody>
      </p:sp>
    </p:spTree>
    <p:extLst>
      <p:ext uri="{BB962C8B-B14F-4D97-AF65-F5344CB8AC3E}">
        <p14:creationId xmlns:p14="http://schemas.microsoft.com/office/powerpoint/2010/main" val="3514748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294E-8776-B27A-9B75-265296306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0B13DE-A370-2916-9787-BB0F654FF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3BC10-2415-ED57-2B0E-CA469ED8B8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53FDB2-038A-474E-EE27-40D7787423C3}"/>
              </a:ext>
            </a:extLst>
          </p:cNvPr>
          <p:cNvSpPr>
            <a:spLocks noGrp="1"/>
          </p:cNvSpPr>
          <p:nvPr>
            <p:ph type="sldNum" sz="quarter" idx="5"/>
          </p:nvPr>
        </p:nvSpPr>
        <p:spPr/>
        <p:txBody>
          <a:bodyPr/>
          <a:lstStyle/>
          <a:p>
            <a:fld id="{D250F3EC-4AB4-440E-88C8-3EFE72B6BE76}" type="slidenum">
              <a:rPr lang="en-US" smtClean="0"/>
              <a:t>33</a:t>
            </a:fld>
            <a:endParaRPr lang="en-US"/>
          </a:p>
        </p:txBody>
      </p:sp>
    </p:spTree>
    <p:extLst>
      <p:ext uri="{BB962C8B-B14F-4D97-AF65-F5344CB8AC3E}">
        <p14:creationId xmlns:p14="http://schemas.microsoft.com/office/powerpoint/2010/main" val="1584312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30CC2-712F-EDC9-A6DA-AB7D3C44E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68179-62AB-2886-66FB-ACEDFFC67C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6D34C4-F6AB-C3F7-E621-61E26A7632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D39424-9031-A1A6-FADE-F1AFD21839BB}"/>
              </a:ext>
            </a:extLst>
          </p:cNvPr>
          <p:cNvSpPr>
            <a:spLocks noGrp="1"/>
          </p:cNvSpPr>
          <p:nvPr>
            <p:ph type="sldNum" sz="quarter" idx="5"/>
          </p:nvPr>
        </p:nvSpPr>
        <p:spPr/>
        <p:txBody>
          <a:bodyPr/>
          <a:lstStyle/>
          <a:p>
            <a:fld id="{D250F3EC-4AB4-440E-88C8-3EFE72B6BE76}" type="slidenum">
              <a:rPr lang="en-US" smtClean="0"/>
              <a:t>34</a:t>
            </a:fld>
            <a:endParaRPr lang="en-US"/>
          </a:p>
        </p:txBody>
      </p:sp>
    </p:spTree>
    <p:extLst>
      <p:ext uri="{BB962C8B-B14F-4D97-AF65-F5344CB8AC3E}">
        <p14:creationId xmlns:p14="http://schemas.microsoft.com/office/powerpoint/2010/main" val="876713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D8E2C-BE3D-D99D-9EF1-0F2911AA4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6AF0C-C259-5E97-0966-5A18F5D46B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3B9E27-61A7-05C9-D5E8-17EDFFAC95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A4059C-514D-7341-9355-D745B75A6452}"/>
              </a:ext>
            </a:extLst>
          </p:cNvPr>
          <p:cNvSpPr>
            <a:spLocks noGrp="1"/>
          </p:cNvSpPr>
          <p:nvPr>
            <p:ph type="sldNum" sz="quarter" idx="5"/>
          </p:nvPr>
        </p:nvSpPr>
        <p:spPr/>
        <p:txBody>
          <a:bodyPr/>
          <a:lstStyle/>
          <a:p>
            <a:fld id="{D250F3EC-4AB4-440E-88C8-3EFE72B6BE76}" type="slidenum">
              <a:rPr lang="en-US" smtClean="0"/>
              <a:t>35</a:t>
            </a:fld>
            <a:endParaRPr lang="en-US"/>
          </a:p>
        </p:txBody>
      </p:sp>
    </p:spTree>
    <p:extLst>
      <p:ext uri="{BB962C8B-B14F-4D97-AF65-F5344CB8AC3E}">
        <p14:creationId xmlns:p14="http://schemas.microsoft.com/office/powerpoint/2010/main" val="1158821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44AE6-9E90-8B14-DA37-EB7B63C56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0588B-85C4-0460-5598-25F4C43FD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081097-9635-D521-4A88-5C17F8E372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6F1A00-F987-3936-3EBD-AC0B42294BDB}"/>
              </a:ext>
            </a:extLst>
          </p:cNvPr>
          <p:cNvSpPr>
            <a:spLocks noGrp="1"/>
          </p:cNvSpPr>
          <p:nvPr>
            <p:ph type="sldNum" sz="quarter" idx="5"/>
          </p:nvPr>
        </p:nvSpPr>
        <p:spPr/>
        <p:txBody>
          <a:bodyPr/>
          <a:lstStyle/>
          <a:p>
            <a:fld id="{D250F3EC-4AB4-440E-88C8-3EFE72B6BE76}" type="slidenum">
              <a:rPr lang="en-US" smtClean="0"/>
              <a:t>36</a:t>
            </a:fld>
            <a:endParaRPr lang="en-US"/>
          </a:p>
        </p:txBody>
      </p:sp>
    </p:spTree>
    <p:extLst>
      <p:ext uri="{BB962C8B-B14F-4D97-AF65-F5344CB8AC3E}">
        <p14:creationId xmlns:p14="http://schemas.microsoft.com/office/powerpoint/2010/main" val="3022847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10F0C-0C4F-71F8-DDFA-D9501251F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ED89BC-92B9-E049-1795-D48493A5D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EDDC4-6A9A-9AAB-91AC-7E9039DD8D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7F8B3C-9EC6-8E08-DB70-F212D89F4547}"/>
              </a:ext>
            </a:extLst>
          </p:cNvPr>
          <p:cNvSpPr>
            <a:spLocks noGrp="1"/>
          </p:cNvSpPr>
          <p:nvPr>
            <p:ph type="sldNum" sz="quarter" idx="5"/>
          </p:nvPr>
        </p:nvSpPr>
        <p:spPr/>
        <p:txBody>
          <a:bodyPr/>
          <a:lstStyle/>
          <a:p>
            <a:fld id="{D250F3EC-4AB4-440E-88C8-3EFE72B6BE76}" type="slidenum">
              <a:rPr lang="en-US" smtClean="0"/>
              <a:t>37</a:t>
            </a:fld>
            <a:endParaRPr lang="en-US"/>
          </a:p>
        </p:txBody>
      </p:sp>
    </p:spTree>
    <p:extLst>
      <p:ext uri="{BB962C8B-B14F-4D97-AF65-F5344CB8AC3E}">
        <p14:creationId xmlns:p14="http://schemas.microsoft.com/office/powerpoint/2010/main" val="1316517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6394891"/>
            <a:ext cx="2844800"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581192" y="6390565"/>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6394891"/>
            <a:ext cx="1016440"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12355390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665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460438"/>
          </a:xfrm>
        </p:spPr>
        <p:txBody>
          <a:bodyPr/>
          <a:lstStyle/>
          <a:p>
            <a:r>
              <a:rPr lang="en-US" dirty="0"/>
              <a:t>Click to edit Master title style</a:t>
            </a:r>
          </a:p>
        </p:txBody>
      </p:sp>
      <p:sp>
        <p:nvSpPr>
          <p:cNvPr id="3" name="Content Placeholder 2"/>
          <p:cNvSpPr>
            <a:spLocks noGrp="1"/>
          </p:cNvSpPr>
          <p:nvPr>
            <p:ph idx="1"/>
          </p:nvPr>
        </p:nvSpPr>
        <p:spPr>
          <a:xfrm>
            <a:off x="581192" y="1367909"/>
            <a:ext cx="11029615" cy="48974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05951" y="6387211"/>
            <a:ext cx="2844799" cy="365125"/>
          </a:xfrm>
        </p:spPr>
        <p:txBody>
          <a:bodyPr/>
          <a:lstStyle/>
          <a:p>
            <a:endParaRPr lang="en-US" dirty="0"/>
          </a:p>
        </p:txBody>
      </p:sp>
      <p:sp>
        <p:nvSpPr>
          <p:cNvPr id="5" name="Footer Placeholder 4"/>
          <p:cNvSpPr>
            <a:spLocks noGrp="1"/>
          </p:cNvSpPr>
          <p:nvPr>
            <p:ph type="ftr" sz="quarter" idx="11"/>
          </p:nvPr>
        </p:nvSpPr>
        <p:spPr>
          <a:xfrm>
            <a:off x="581192" y="6382885"/>
            <a:ext cx="6917210" cy="365125"/>
          </a:xfrm>
        </p:spPr>
        <p:txBody>
          <a:bodyPr/>
          <a:lstStyle/>
          <a:p>
            <a:endParaRPr lang="en-US"/>
          </a:p>
        </p:txBody>
      </p:sp>
      <p:sp>
        <p:nvSpPr>
          <p:cNvPr id="6" name="Slide Number Placeholder 5"/>
          <p:cNvSpPr>
            <a:spLocks noGrp="1"/>
          </p:cNvSpPr>
          <p:nvPr>
            <p:ph type="sldNum" sz="quarter" idx="12"/>
          </p:nvPr>
        </p:nvSpPr>
        <p:spPr>
          <a:xfrm>
            <a:off x="10558300" y="6387211"/>
            <a:ext cx="1052508" cy="365125"/>
          </a:xfrm>
        </p:spPr>
        <p:txBody>
          <a:bodyPr/>
          <a:lstStyle/>
          <a:p>
            <a:endParaRPr lang="en-US" dirty="0"/>
          </a:p>
          <a:p>
            <a:endParaRPr lang="en-US" dirty="0"/>
          </a:p>
          <a:p>
            <a:fld id="{3AE9CE0A-D5EE-46AB-A0D2-7A194B3FB90B}" type="slidenum">
              <a:rPr lang="en-US" smtClean="0"/>
              <a:pPr/>
              <a:t>‹#›</a:t>
            </a:fld>
            <a:endParaRPr lang="en-US" dirty="0"/>
          </a:p>
        </p:txBody>
      </p:sp>
    </p:spTree>
    <p:extLst>
      <p:ext uri="{BB962C8B-B14F-4D97-AF65-F5344CB8AC3E}">
        <p14:creationId xmlns:p14="http://schemas.microsoft.com/office/powerpoint/2010/main" val="417234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18201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
        <p:nvSpPr>
          <p:cNvPr id="9" name="Rectangle 8">
            <a:extLst>
              <a:ext uri="{FF2B5EF4-FFF2-40B4-BE49-F238E27FC236}">
                <a16:creationId xmlns:a16="http://schemas.microsoft.com/office/drawing/2014/main" id="{3A7BA0AA-B53B-4D82-B7DF-6E8F34D31459}"/>
              </a:ext>
            </a:extLst>
          </p:cNvPr>
          <p:cNvSpPr/>
          <p:nvPr userDrawn="1"/>
        </p:nvSpPr>
        <p:spPr>
          <a:xfrm>
            <a:off x="436728" y="641444"/>
            <a:ext cx="11282150" cy="1023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b="1" u="sng" dirty="0">
              <a:highlight>
                <a:srgbClr val="FFFF00"/>
              </a:highlight>
            </a:endParaRPr>
          </a:p>
        </p:txBody>
      </p:sp>
    </p:spTree>
    <p:extLst>
      <p:ext uri="{BB962C8B-B14F-4D97-AF65-F5344CB8AC3E}">
        <p14:creationId xmlns:p14="http://schemas.microsoft.com/office/powerpoint/2010/main" val="101876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5"/>
            <a:ext cx="11300036" cy="5821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2" y="661522"/>
            <a:ext cx="11029616" cy="459063"/>
          </a:xfrm>
        </p:spPr>
        <p:txBody>
          <a:bodyPr/>
          <a:lstStyle/>
          <a:p>
            <a:r>
              <a:rPr lang="en-US" dirty="0"/>
              <a:t>Click to edit Master title style</a:t>
            </a:r>
          </a:p>
        </p:txBody>
      </p:sp>
      <p:sp>
        <p:nvSpPr>
          <p:cNvPr id="3" name="Text Placeholder 2"/>
          <p:cNvSpPr>
            <a:spLocks noGrp="1"/>
          </p:cNvSpPr>
          <p:nvPr>
            <p:ph type="body" idx="1"/>
          </p:nvPr>
        </p:nvSpPr>
        <p:spPr>
          <a:xfrm>
            <a:off x="581192" y="1253379"/>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1880144"/>
            <a:ext cx="5393100" cy="441124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09" y="1229946"/>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1874080"/>
            <a:ext cx="5393100" cy="4417306"/>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85234" y="6363848"/>
            <a:ext cx="2844799" cy="365125"/>
          </a:xfrm>
        </p:spPr>
        <p:txBody>
          <a:bodyPr/>
          <a:lstStyle/>
          <a:p>
            <a:endParaRPr lang="en-US"/>
          </a:p>
        </p:txBody>
      </p:sp>
      <p:sp>
        <p:nvSpPr>
          <p:cNvPr id="8" name="Footer Placeholder 7"/>
          <p:cNvSpPr>
            <a:spLocks noGrp="1"/>
          </p:cNvSpPr>
          <p:nvPr>
            <p:ph type="ftr" sz="quarter" idx="11"/>
          </p:nvPr>
        </p:nvSpPr>
        <p:spPr>
          <a:xfrm>
            <a:off x="560475" y="6359522"/>
            <a:ext cx="6917210" cy="365125"/>
          </a:xfrm>
        </p:spPr>
        <p:txBody>
          <a:bodyPr/>
          <a:lstStyle/>
          <a:p>
            <a:endParaRPr lang="en-US"/>
          </a:p>
        </p:txBody>
      </p:sp>
      <p:sp>
        <p:nvSpPr>
          <p:cNvPr id="9" name="Slide Number Placeholder 8"/>
          <p:cNvSpPr>
            <a:spLocks noGrp="1"/>
          </p:cNvSpPr>
          <p:nvPr>
            <p:ph type="sldNum" sz="quarter" idx="12"/>
          </p:nvPr>
        </p:nvSpPr>
        <p:spPr>
          <a:xfrm>
            <a:off x="10537583" y="6363848"/>
            <a:ext cx="1052510" cy="365125"/>
          </a:xfrm>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7621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305305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408806423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28866164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56E53A-BC93-4AF2-9E24-2EA1BDE42D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89023" cy="6961074"/>
          </a:xfrm>
          <a:prstGeom prst="rect">
            <a:avLst/>
          </a:prstGeom>
        </p:spPr>
      </p:pic>
      <p:sp>
        <p:nvSpPr>
          <p:cNvPr id="6" name="Slide Number Placeholder 3">
            <a:extLst>
              <a:ext uri="{FF2B5EF4-FFF2-40B4-BE49-F238E27FC236}">
                <a16:creationId xmlns:a16="http://schemas.microsoft.com/office/drawing/2014/main" id="{9E9332A7-0FEA-4733-8B9B-017FFB03CFB7}"/>
              </a:ext>
            </a:extLst>
          </p:cNvPr>
          <p:cNvSpPr txBox="1">
            <a:spLocks/>
          </p:cNvSpPr>
          <p:nvPr userDrawn="1"/>
        </p:nvSpPr>
        <p:spPr>
          <a:xfrm>
            <a:off x="10558300" y="5956137"/>
            <a:ext cx="105251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E9CE0A-D5EE-46AB-A0D2-7A194B3FB90B}" type="slidenum">
              <a:rPr lang="en-US" smtClean="0"/>
              <a:pPr/>
              <a:t>‹#›</a:t>
            </a:fld>
            <a:endParaRPr lang="en-US"/>
          </a:p>
        </p:txBody>
      </p:sp>
      <p:pic>
        <p:nvPicPr>
          <p:cNvPr id="11" name="Picture 10">
            <a:extLst>
              <a:ext uri="{FF2B5EF4-FFF2-40B4-BE49-F238E27FC236}">
                <a16:creationId xmlns:a16="http://schemas.microsoft.com/office/drawing/2014/main" id="{22469963-EABA-5981-EE41-13FD1D7843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9797" y="425589"/>
            <a:ext cx="4387273" cy="1194090"/>
          </a:xfrm>
          <a:prstGeom prst="rect">
            <a:avLst/>
          </a:prstGeom>
        </p:spPr>
      </p:pic>
    </p:spTree>
    <p:extLst>
      <p:ext uri="{BB962C8B-B14F-4D97-AF65-F5344CB8AC3E}">
        <p14:creationId xmlns:p14="http://schemas.microsoft.com/office/powerpoint/2010/main" val="235058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7" name="Picture 6">
            <a:extLst>
              <a:ext uri="{FF2B5EF4-FFF2-40B4-BE49-F238E27FC236}">
                <a16:creationId xmlns:a16="http://schemas.microsoft.com/office/drawing/2014/main" id="{2E6D007A-EACC-471A-B34F-D91942E57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14990"/>
            <a:ext cx="12189023" cy="6858000"/>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322694632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7D5AB9-A687-4E3C-A321-C01106B2E3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90518"/>
          </a:xfrm>
          <a:prstGeom prst="rect">
            <a:avLst/>
          </a:prstGeom>
        </p:spPr>
      </p:pic>
    </p:spTree>
    <p:extLst>
      <p:ext uri="{BB962C8B-B14F-4D97-AF65-F5344CB8AC3E}">
        <p14:creationId xmlns:p14="http://schemas.microsoft.com/office/powerpoint/2010/main" val="236503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57106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305EDD-3B5D-2367-DB1E-7860934F27B6}"/>
              </a:ext>
            </a:extLst>
          </p:cNvPr>
          <p:cNvSpPr/>
          <p:nvPr userDrawn="1"/>
        </p:nvSpPr>
        <p:spPr>
          <a:xfrm>
            <a:off x="10421257" y="0"/>
            <a:ext cx="1773381" cy="2419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4AD9898-32F7-5F95-1D52-882565D3F93B}"/>
              </a:ext>
            </a:extLst>
          </p:cNvPr>
          <p:cNvSpPr/>
          <p:nvPr userDrawn="1"/>
        </p:nvSpPr>
        <p:spPr>
          <a:xfrm>
            <a:off x="0" y="-1"/>
            <a:ext cx="1773381" cy="2419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18" name="Picture 17">
            <a:extLst>
              <a:ext uri="{FF2B5EF4-FFF2-40B4-BE49-F238E27FC236}">
                <a16:creationId xmlns:a16="http://schemas.microsoft.com/office/drawing/2014/main" id="{0B595EDF-0C16-D752-CA22-0C0D45B643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8669" y="-392546"/>
            <a:ext cx="2095500" cy="2794000"/>
          </a:xfrm>
          <a:prstGeom prst="rect">
            <a:avLst/>
          </a:prstGeom>
        </p:spPr>
      </p:pic>
      <p:pic>
        <p:nvPicPr>
          <p:cNvPr id="19" name="Picture 18">
            <a:extLst>
              <a:ext uri="{FF2B5EF4-FFF2-40B4-BE49-F238E27FC236}">
                <a16:creationId xmlns:a16="http://schemas.microsoft.com/office/drawing/2014/main" id="{45DDB2B5-6554-8F4D-A9AD-D2E687BDC9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496933" y="-392546"/>
            <a:ext cx="2095500" cy="2794000"/>
          </a:xfrm>
          <a:prstGeom prst="rect">
            <a:avLst/>
          </a:prstGeom>
        </p:spPr>
      </p:pic>
    </p:spTree>
    <p:extLst>
      <p:ext uri="{BB962C8B-B14F-4D97-AF65-F5344CB8AC3E}">
        <p14:creationId xmlns:p14="http://schemas.microsoft.com/office/powerpoint/2010/main" val="348876864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27942230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621889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913522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2909874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805" y="1600200"/>
            <a:ext cx="507959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6197600" y="1600200"/>
            <a:ext cx="508040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a:xfrm>
            <a:off x="203200" y="6541622"/>
            <a:ext cx="2844800" cy="161583"/>
          </a:xfrm>
          <a:prstGeom prst="rect">
            <a:avLst/>
          </a:prstGeom>
        </p:spPr>
        <p:txBody>
          <a:bodyPr/>
          <a:lstStyle>
            <a:lvl1pPr>
              <a:defRPr>
                <a:solidFill>
                  <a:srgbClr val="6C6463"/>
                </a:solidFill>
              </a:defRPr>
            </a:lvl1pPr>
          </a:lstStyle>
          <a:p>
            <a:pPr defTabSz="342900"/>
            <a:fld id="{182EE30E-B8E1-4C69-AF14-32397C712C99}" type="datetime1">
              <a:rPr lang="en-US" smtClean="0"/>
              <a:pPr defTabSz="342900"/>
              <a:t>6/26/2026</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pPr defTabSz="342900"/>
            <a:r>
              <a:rPr lang="en-US"/>
              <a:t>TRAINING ON OTA INTEGRATION AND DIGITAL MARKETING FOR TOURISM AND HOSPITALITY ENTERPRISES</a:t>
            </a:r>
            <a:endParaRPr lang="en-US" dirty="0"/>
          </a:p>
        </p:txBody>
      </p:sp>
      <p:sp>
        <p:nvSpPr>
          <p:cNvPr id="7" name="Slide Number Placeholder 6"/>
          <p:cNvSpPr>
            <a:spLocks noGrp="1"/>
          </p:cNvSpPr>
          <p:nvPr>
            <p:ph type="sldNum" sz="quarter" idx="12"/>
          </p:nvPr>
        </p:nvSpPr>
        <p:spPr/>
        <p:txBody>
          <a:bodyPr/>
          <a:lstStyle>
            <a:lvl1pPr>
              <a:defRPr>
                <a:solidFill>
                  <a:srgbClr val="6C6463"/>
                </a:solidFill>
              </a:defRPr>
            </a:lvl1pPr>
          </a:lstStyle>
          <a:p>
            <a:pPr defTabSz="342900"/>
            <a:fld id="{42782948-4DBE-204D-AB9E-B65E067054AE}" type="slidenum">
              <a:rPr lang="en-US" smtClean="0"/>
              <a:pPr defTabSz="342900"/>
              <a:t>‹#›</a:t>
            </a:fld>
            <a:endParaRPr lang="en-US"/>
          </a:p>
        </p:txBody>
      </p:sp>
      <p:sp>
        <p:nvSpPr>
          <p:cNvPr id="10" name="Title 1"/>
          <p:cNvSpPr>
            <a:spLocks noGrp="1"/>
          </p:cNvSpPr>
          <p:nvPr>
            <p:ph type="title" hasCustomPrompt="1"/>
          </p:nvPr>
        </p:nvSpPr>
        <p:spPr>
          <a:xfrm>
            <a:off x="914805" y="848380"/>
            <a:ext cx="10363200" cy="523220"/>
          </a:xfrm>
        </p:spPr>
        <p:txBody>
          <a:bodyPr anchor="b" anchorCtr="0">
            <a:spAutoFit/>
          </a:bodyPr>
          <a:lstStyle>
            <a:lvl1pPr>
              <a:defRPr>
                <a:solidFill>
                  <a:srgbClr val="012F49"/>
                </a:solidFill>
              </a:defRPr>
            </a:lvl1pPr>
          </a:lstStyle>
          <a:p>
            <a:r>
              <a:rPr lang="en-US" dirty="0"/>
              <a:t>CLICK TO EDIT MASTER TITLE STYLE</a:t>
            </a:r>
          </a:p>
        </p:txBody>
      </p:sp>
    </p:spTree>
    <p:extLst>
      <p:ext uri="{BB962C8B-B14F-4D97-AF65-F5344CB8AC3E}">
        <p14:creationId xmlns:p14="http://schemas.microsoft.com/office/powerpoint/2010/main" val="203052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E9CE0A-D5EE-46AB-A0D2-7A194B3FB90B}"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163349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4664" r:id="rId8"/>
    <p:sldLayoutId id="2147484669" r:id="rId9"/>
    <p:sldLayoutId id="2147484665" r:id="rId10"/>
    <p:sldLayoutId id="2147484668" r:id="rId11"/>
    <p:sldLayoutId id="2147484666" r:id="rId12"/>
    <p:sldLayoutId id="2147484670" r:id="rId13"/>
    <p:sldLayoutId id="2147483698" r:id="rId14"/>
    <p:sldLayoutId id="2147483699" r:id="rId15"/>
    <p:sldLayoutId id="2147483700" r:id="rId16"/>
    <p:sldLayoutId id="2147483701" r:id="rId17"/>
    <p:sldLayoutId id="2147484667" r:id="rId18"/>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4.png"/><Relationship Id="rId4" Type="http://schemas.microsoft.com/office/2014/relationships/chartEx" Target="../charts/chartEx1.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chart" Target="../charts/chart33.xml"/><Relationship Id="rId4" Type="http://schemas.openxmlformats.org/officeDocument/2006/relationships/chart" Target="../charts/char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3">
            <a:extLst>
              <a:ext uri="{FF2B5EF4-FFF2-40B4-BE49-F238E27FC236}">
                <a16:creationId xmlns:a16="http://schemas.microsoft.com/office/drawing/2014/main" id="{13D4496E-B079-CFFA-0561-BE32CD705FA2}"/>
              </a:ext>
            </a:extLst>
          </p:cNvPr>
          <p:cNvSpPr txBox="1">
            <a:spLocks/>
          </p:cNvSpPr>
          <p:nvPr/>
        </p:nvSpPr>
        <p:spPr>
          <a:xfrm>
            <a:off x="2238393" y="2492524"/>
            <a:ext cx="9011092" cy="299387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b="1" dirty="0">
                <a:solidFill>
                  <a:schemeClr val="accent2"/>
                </a:solidFill>
                <a:latin typeface="+mn-lt"/>
                <a:ea typeface="Cambria" panose="02040503050406030204" pitchFamily="18" charset="0"/>
                <a:cs typeface="Calibri" panose="020F0502020204030204" pitchFamily="34" charset="0"/>
              </a:rPr>
              <a:t> alcohol consumption  FISCAL YEAR</a:t>
            </a:r>
          </a:p>
          <a:p>
            <a:pPr algn="ctr"/>
            <a:r>
              <a:rPr lang="en-US" sz="4800" b="1" dirty="0">
                <a:solidFill>
                  <a:schemeClr val="accent2"/>
                </a:solidFill>
                <a:latin typeface="+mn-lt"/>
                <a:ea typeface="Cambria" panose="02040503050406030204" pitchFamily="18" charset="0"/>
                <a:cs typeface="Calibri" panose="020F0502020204030204" pitchFamily="34" charset="0"/>
              </a:rPr>
              <a:t>2083/84</a:t>
            </a:r>
          </a:p>
        </p:txBody>
      </p:sp>
      <p:sp>
        <p:nvSpPr>
          <p:cNvPr id="3" name="Title 13">
            <a:extLst>
              <a:ext uri="{FF2B5EF4-FFF2-40B4-BE49-F238E27FC236}">
                <a16:creationId xmlns:a16="http://schemas.microsoft.com/office/drawing/2014/main" id="{9FB83F61-D481-DC44-73D6-E9963D9D393B}"/>
              </a:ext>
            </a:extLst>
          </p:cNvPr>
          <p:cNvSpPr txBox="1">
            <a:spLocks/>
          </p:cNvSpPr>
          <p:nvPr/>
        </p:nvSpPr>
        <p:spPr>
          <a:xfrm>
            <a:off x="1968201" y="5876894"/>
            <a:ext cx="9011092" cy="98110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3984" lvl="1" indent="0" algn="ctr">
              <a:buNone/>
            </a:pPr>
            <a:r>
              <a:rPr lang="en-GB" sz="2800" b="1" i="1" dirty="0">
                <a:solidFill>
                  <a:srgbClr val="012F49"/>
                </a:solidFill>
                <a:latin typeface="Calibri" panose="020F0502020204030204" pitchFamily="34" charset="0"/>
                <a:cs typeface="Calibri" panose="020F0502020204030204" pitchFamily="34" charset="0"/>
              </a:rPr>
              <a:t>June, 2026</a:t>
            </a:r>
          </a:p>
        </p:txBody>
      </p:sp>
      <p:pic>
        <p:nvPicPr>
          <p:cNvPr id="4" name="Picture 3">
            <a:extLst>
              <a:ext uri="{FF2B5EF4-FFF2-40B4-BE49-F238E27FC236}">
                <a16:creationId xmlns:a16="http://schemas.microsoft.com/office/drawing/2014/main" id="{A9366566-B523-88BE-613A-2BE1FC909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4860" y="164532"/>
            <a:ext cx="6122236" cy="1707131"/>
          </a:xfrm>
          <a:prstGeom prst="rect">
            <a:avLst/>
          </a:prstGeom>
        </p:spPr>
      </p:pic>
    </p:spTree>
    <p:extLst>
      <p:ext uri="{BB962C8B-B14F-4D97-AF65-F5344CB8AC3E}">
        <p14:creationId xmlns:p14="http://schemas.microsoft.com/office/powerpoint/2010/main" val="109943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581193" y="729658"/>
            <a:ext cx="11029616" cy="730631"/>
          </a:xfrm>
        </p:spPr>
        <p:txBody>
          <a:bodyPr/>
          <a:lstStyle/>
          <a:p>
            <a:r>
              <a:rPr lang="en-US" b="1" u="sng" dirty="0"/>
              <a:t>Research OBJECTIVES</a:t>
            </a:r>
            <a:endParaRPr lang="en-GB" b="1" u="sng" dirty="0"/>
          </a:p>
        </p:txBody>
      </p:sp>
      <p:grpSp>
        <p:nvGrpSpPr>
          <p:cNvPr id="32" name="Group 31">
            <a:extLst>
              <a:ext uri="{FF2B5EF4-FFF2-40B4-BE49-F238E27FC236}">
                <a16:creationId xmlns:a16="http://schemas.microsoft.com/office/drawing/2014/main" id="{2BFE5263-9538-4C24-9383-8BC5AAB35CCE}"/>
              </a:ext>
            </a:extLst>
          </p:cNvPr>
          <p:cNvGrpSpPr/>
          <p:nvPr/>
        </p:nvGrpSpPr>
        <p:grpSpPr>
          <a:xfrm>
            <a:off x="385083" y="2712271"/>
            <a:ext cx="11272537" cy="608619"/>
            <a:chOff x="725858" y="3908936"/>
            <a:chExt cx="10740281" cy="1443038"/>
          </a:xfrm>
        </p:grpSpPr>
        <p:sp>
          <p:nvSpPr>
            <p:cNvPr id="33" name="Google Shape;189;p20">
              <a:extLst>
                <a:ext uri="{FF2B5EF4-FFF2-40B4-BE49-F238E27FC236}">
                  <a16:creationId xmlns:a16="http://schemas.microsoft.com/office/drawing/2014/main" id="{4A529A47-4CB2-4E0D-9889-B508DEBFA418}"/>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4" name="Google Shape;190;p20">
              <a:extLst>
                <a:ext uri="{FF2B5EF4-FFF2-40B4-BE49-F238E27FC236}">
                  <a16:creationId xmlns:a16="http://schemas.microsoft.com/office/drawing/2014/main" id="{938BFD59-5B08-4649-B4BF-6B315170A1A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5" name="Freeform: Shape 34">
              <a:extLst>
                <a:ext uri="{FF2B5EF4-FFF2-40B4-BE49-F238E27FC236}">
                  <a16:creationId xmlns:a16="http://schemas.microsoft.com/office/drawing/2014/main" id="{C849FD0B-BBDC-4556-9390-CACB8CE62F83}"/>
                </a:ext>
              </a:extLst>
            </p:cNvPr>
            <p:cNvSpPr>
              <a:spLocks/>
            </p:cNvSpPr>
            <p:nvPr/>
          </p:nvSpPr>
          <p:spPr bwMode="auto">
            <a:xfrm>
              <a:off x="1263887" y="4120633"/>
              <a:ext cx="1241916"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37" name="TextBox 36">
            <a:extLst>
              <a:ext uri="{FF2B5EF4-FFF2-40B4-BE49-F238E27FC236}">
                <a16:creationId xmlns:a16="http://schemas.microsoft.com/office/drawing/2014/main" id="{DE7D4EB1-B6DE-4795-85AD-8A5C39E0CED2}"/>
              </a:ext>
            </a:extLst>
          </p:cNvPr>
          <p:cNvSpPr txBox="1"/>
          <p:nvPr/>
        </p:nvSpPr>
        <p:spPr>
          <a:xfrm>
            <a:off x="3302801" y="2816350"/>
            <a:ext cx="8382564" cy="535531"/>
          </a:xfrm>
          <a:prstGeom prst="rect">
            <a:avLst/>
          </a:prstGeom>
          <a:noFill/>
        </p:spPr>
        <p:txBody>
          <a:bodyPr wrap="square">
            <a:spAutoFit/>
          </a:bodyPr>
          <a:lstStyle/>
          <a:p>
            <a:pPr defTabSz="711200">
              <a:lnSpc>
                <a:spcPct val="90000"/>
              </a:lnSpc>
              <a:spcBef>
                <a:spcPct val="0"/>
              </a:spcBef>
              <a:spcAft>
                <a:spcPct val="35000"/>
              </a:spcAft>
            </a:pPr>
            <a:r>
              <a:rPr lang="en-US" sz="1600" dirty="0"/>
              <a:t>To assess the expected changes in the alcohol consumption in the FY 2083/84 due to inflation caused by middle east conflict.</a:t>
            </a:r>
            <a:endParaRPr lang="en-US" sz="1600" dirty="0">
              <a:solidFill>
                <a:schemeClr val="accent1"/>
              </a:solidFill>
            </a:endParaRPr>
          </a:p>
        </p:txBody>
      </p:sp>
      <p:grpSp>
        <p:nvGrpSpPr>
          <p:cNvPr id="38" name="Group 37">
            <a:extLst>
              <a:ext uri="{FF2B5EF4-FFF2-40B4-BE49-F238E27FC236}">
                <a16:creationId xmlns:a16="http://schemas.microsoft.com/office/drawing/2014/main" id="{DD0E2F7E-A233-49B3-812A-776808777B34}"/>
              </a:ext>
            </a:extLst>
          </p:cNvPr>
          <p:cNvGrpSpPr/>
          <p:nvPr/>
        </p:nvGrpSpPr>
        <p:grpSpPr>
          <a:xfrm>
            <a:off x="375920" y="3385686"/>
            <a:ext cx="11281699" cy="692760"/>
            <a:chOff x="725858" y="3908936"/>
            <a:chExt cx="10740281" cy="1443038"/>
          </a:xfrm>
        </p:grpSpPr>
        <p:sp>
          <p:nvSpPr>
            <p:cNvPr id="39" name="Google Shape;189;p20">
              <a:extLst>
                <a:ext uri="{FF2B5EF4-FFF2-40B4-BE49-F238E27FC236}">
                  <a16:creationId xmlns:a16="http://schemas.microsoft.com/office/drawing/2014/main" id="{C621304B-66B8-4F22-A405-73867F08B12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0" name="Google Shape;190;p20">
              <a:extLst>
                <a:ext uri="{FF2B5EF4-FFF2-40B4-BE49-F238E27FC236}">
                  <a16:creationId xmlns:a16="http://schemas.microsoft.com/office/drawing/2014/main" id="{30B03EAD-EE0A-4FDA-9836-DC34866E390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1" name="Freeform: Shape 40">
              <a:extLst>
                <a:ext uri="{FF2B5EF4-FFF2-40B4-BE49-F238E27FC236}">
                  <a16:creationId xmlns:a16="http://schemas.microsoft.com/office/drawing/2014/main" id="{CC6D2560-5DFB-4BC1-9DC6-F93BC75CEEDC}"/>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3" name="TextBox 42">
            <a:extLst>
              <a:ext uri="{FF2B5EF4-FFF2-40B4-BE49-F238E27FC236}">
                <a16:creationId xmlns:a16="http://schemas.microsoft.com/office/drawing/2014/main" id="{D77A5E80-E7DB-4459-A9C9-BEF7AB5EAF90}"/>
              </a:ext>
            </a:extLst>
          </p:cNvPr>
          <p:cNvSpPr txBox="1"/>
          <p:nvPr/>
        </p:nvSpPr>
        <p:spPr>
          <a:xfrm>
            <a:off x="3266785" y="3461522"/>
            <a:ext cx="8241469" cy="535531"/>
          </a:xfrm>
          <a:prstGeom prst="rect">
            <a:avLst/>
          </a:prstGeom>
          <a:noFill/>
        </p:spPr>
        <p:txBody>
          <a:bodyPr wrap="square">
            <a:spAutoFit/>
          </a:bodyPr>
          <a:lstStyle/>
          <a:p>
            <a:pPr defTabSz="711200">
              <a:lnSpc>
                <a:spcPct val="90000"/>
              </a:lnSpc>
              <a:spcBef>
                <a:spcPct val="0"/>
              </a:spcBef>
              <a:spcAft>
                <a:spcPct val="35000"/>
              </a:spcAft>
            </a:pPr>
            <a:r>
              <a:rPr lang="en-US" sz="1600" dirty="0"/>
              <a:t>To assess the expected changes in the alcohol consumption in the FY 2083/84 due to increased DUI checks / police monitoring.</a:t>
            </a:r>
            <a:endParaRPr lang="en-US" sz="1600" dirty="0">
              <a:solidFill>
                <a:schemeClr val="accent1"/>
              </a:solidFill>
            </a:endParaRPr>
          </a:p>
        </p:txBody>
      </p:sp>
      <p:grpSp>
        <p:nvGrpSpPr>
          <p:cNvPr id="44" name="Group 43">
            <a:extLst>
              <a:ext uri="{FF2B5EF4-FFF2-40B4-BE49-F238E27FC236}">
                <a16:creationId xmlns:a16="http://schemas.microsoft.com/office/drawing/2014/main" id="{A092ACA6-05D1-45C2-9FDB-DC21D21B2DF5}"/>
              </a:ext>
            </a:extLst>
          </p:cNvPr>
          <p:cNvGrpSpPr/>
          <p:nvPr/>
        </p:nvGrpSpPr>
        <p:grpSpPr>
          <a:xfrm>
            <a:off x="403909" y="4115464"/>
            <a:ext cx="11230638" cy="634413"/>
            <a:chOff x="725858" y="3908936"/>
            <a:chExt cx="10740281" cy="1443038"/>
          </a:xfrm>
        </p:grpSpPr>
        <p:sp>
          <p:nvSpPr>
            <p:cNvPr id="45" name="Google Shape;189;p20">
              <a:extLst>
                <a:ext uri="{FF2B5EF4-FFF2-40B4-BE49-F238E27FC236}">
                  <a16:creationId xmlns:a16="http://schemas.microsoft.com/office/drawing/2014/main" id="{28CF5C44-59F2-4349-A1DC-F3669D83BAF6}"/>
                </a:ext>
              </a:extLst>
            </p:cNvPr>
            <p:cNvSpPr/>
            <p:nvPr/>
          </p:nvSpPr>
          <p:spPr>
            <a:xfrm>
              <a:off x="725858" y="3908936"/>
              <a:ext cx="10740281" cy="1431465"/>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6" name="Google Shape;190;p20">
              <a:extLst>
                <a:ext uri="{FF2B5EF4-FFF2-40B4-BE49-F238E27FC236}">
                  <a16:creationId xmlns:a16="http://schemas.microsoft.com/office/drawing/2014/main" id="{BFCED6C1-E586-4039-B4DC-18A59395F7CF}"/>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7" name="Freeform: Shape 46">
              <a:extLst>
                <a:ext uri="{FF2B5EF4-FFF2-40B4-BE49-F238E27FC236}">
                  <a16:creationId xmlns:a16="http://schemas.microsoft.com/office/drawing/2014/main" id="{FF313794-26D4-4C36-8BE0-E35333DD16E9}"/>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10" name="TextBox 9">
            <a:extLst>
              <a:ext uri="{FF2B5EF4-FFF2-40B4-BE49-F238E27FC236}">
                <a16:creationId xmlns:a16="http://schemas.microsoft.com/office/drawing/2014/main" id="{73EC2F0C-5EB7-4912-B612-714E83C97618}"/>
              </a:ext>
            </a:extLst>
          </p:cNvPr>
          <p:cNvSpPr txBox="1"/>
          <p:nvPr/>
        </p:nvSpPr>
        <p:spPr>
          <a:xfrm flipH="1">
            <a:off x="1426813" y="1761440"/>
            <a:ext cx="719701"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
        <p:nvSpPr>
          <p:cNvPr id="50" name="TextBox 49">
            <a:extLst>
              <a:ext uri="{FF2B5EF4-FFF2-40B4-BE49-F238E27FC236}">
                <a16:creationId xmlns:a16="http://schemas.microsoft.com/office/drawing/2014/main" id="{063B3FC7-5619-4422-9D08-78760BBBAC96}"/>
              </a:ext>
            </a:extLst>
          </p:cNvPr>
          <p:cNvSpPr txBox="1"/>
          <p:nvPr/>
        </p:nvSpPr>
        <p:spPr>
          <a:xfrm flipH="1">
            <a:off x="1298669" y="2315956"/>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1" name="TextBox 50">
            <a:extLst>
              <a:ext uri="{FF2B5EF4-FFF2-40B4-BE49-F238E27FC236}">
                <a16:creationId xmlns:a16="http://schemas.microsoft.com/office/drawing/2014/main" id="{B17D5B06-D0B4-4CB7-96D9-884B6A9671E6}"/>
              </a:ext>
            </a:extLst>
          </p:cNvPr>
          <p:cNvSpPr txBox="1"/>
          <p:nvPr/>
        </p:nvSpPr>
        <p:spPr>
          <a:xfrm flipH="1">
            <a:off x="1298666" y="2805480"/>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2" name="TextBox 51">
            <a:extLst>
              <a:ext uri="{FF2B5EF4-FFF2-40B4-BE49-F238E27FC236}">
                <a16:creationId xmlns:a16="http://schemas.microsoft.com/office/drawing/2014/main" id="{39D53701-7948-4DFB-9BA9-33447AB0034F}"/>
              </a:ext>
            </a:extLst>
          </p:cNvPr>
          <p:cNvSpPr txBox="1"/>
          <p:nvPr/>
        </p:nvSpPr>
        <p:spPr>
          <a:xfrm flipH="1">
            <a:off x="1299607" y="3444473"/>
            <a:ext cx="814547" cy="523220"/>
          </a:xfrm>
          <a:prstGeom prst="rect">
            <a:avLst/>
          </a:prstGeom>
          <a:noFill/>
        </p:spPr>
        <p:txBody>
          <a:bodyPr wrap="square" rtlCol="0">
            <a:spAutoFit/>
          </a:bodyPr>
          <a:lstStyle/>
          <a:p>
            <a:pPr algn="ctr"/>
            <a:r>
              <a:rPr lang="en-GB" sz="2800" b="1" dirty="0">
                <a:solidFill>
                  <a:schemeClr val="bg1"/>
                </a:solidFill>
              </a:rPr>
              <a:t>3</a:t>
            </a:r>
            <a:endParaRPr lang="en-US" sz="2800" b="1" dirty="0">
              <a:solidFill>
                <a:schemeClr val="bg1"/>
              </a:solidFill>
            </a:endParaRPr>
          </a:p>
        </p:txBody>
      </p:sp>
      <p:sp>
        <p:nvSpPr>
          <p:cNvPr id="53" name="TextBox 52">
            <a:extLst>
              <a:ext uri="{FF2B5EF4-FFF2-40B4-BE49-F238E27FC236}">
                <a16:creationId xmlns:a16="http://schemas.microsoft.com/office/drawing/2014/main" id="{66B43602-D297-4CA7-964F-2F9D4808C2D5}"/>
              </a:ext>
            </a:extLst>
          </p:cNvPr>
          <p:cNvSpPr txBox="1"/>
          <p:nvPr/>
        </p:nvSpPr>
        <p:spPr>
          <a:xfrm flipH="1">
            <a:off x="1298666" y="4238267"/>
            <a:ext cx="814547" cy="523220"/>
          </a:xfrm>
          <a:prstGeom prst="rect">
            <a:avLst/>
          </a:prstGeom>
          <a:noFill/>
        </p:spPr>
        <p:txBody>
          <a:bodyPr wrap="square" rtlCol="0">
            <a:spAutoFit/>
          </a:bodyPr>
          <a:lstStyle/>
          <a:p>
            <a:pPr algn="ctr"/>
            <a:r>
              <a:rPr lang="en-GB" sz="2800" b="1" dirty="0">
                <a:solidFill>
                  <a:schemeClr val="bg1"/>
                </a:solidFill>
              </a:rPr>
              <a:t>4</a:t>
            </a:r>
            <a:endParaRPr lang="en-US" sz="2800" b="1" dirty="0">
              <a:solidFill>
                <a:schemeClr val="bg1"/>
              </a:solidFill>
            </a:endParaRPr>
          </a:p>
        </p:txBody>
      </p:sp>
      <p:sp>
        <p:nvSpPr>
          <p:cNvPr id="56" name="TextBox 55">
            <a:extLst>
              <a:ext uri="{FF2B5EF4-FFF2-40B4-BE49-F238E27FC236}">
                <a16:creationId xmlns:a16="http://schemas.microsoft.com/office/drawing/2014/main" id="{5127E8CF-2FF9-4D35-B170-181794A7BB36}"/>
              </a:ext>
            </a:extLst>
          </p:cNvPr>
          <p:cNvSpPr txBox="1"/>
          <p:nvPr/>
        </p:nvSpPr>
        <p:spPr>
          <a:xfrm>
            <a:off x="3287992" y="4215086"/>
            <a:ext cx="8500098" cy="535531"/>
          </a:xfrm>
          <a:prstGeom prst="rect">
            <a:avLst/>
          </a:prstGeom>
          <a:noFill/>
        </p:spPr>
        <p:txBody>
          <a:bodyPr wrap="square">
            <a:spAutoFit/>
          </a:bodyPr>
          <a:lstStyle/>
          <a:p>
            <a:pPr defTabSz="711200">
              <a:lnSpc>
                <a:spcPct val="90000"/>
              </a:lnSpc>
              <a:spcBef>
                <a:spcPct val="0"/>
              </a:spcBef>
              <a:spcAft>
                <a:spcPct val="35000"/>
              </a:spcAft>
            </a:pPr>
            <a:r>
              <a:rPr lang="en-US" sz="1600" dirty="0"/>
              <a:t>To assess the expected changes in the alcohol consumption in the FY 2083/84 due to two days government holiday (Saturday &amp; Sunday).</a:t>
            </a:r>
            <a:endParaRPr lang="en-US" sz="1600" dirty="0">
              <a:solidFill>
                <a:schemeClr val="accent1"/>
              </a:solidFill>
            </a:endParaRPr>
          </a:p>
        </p:txBody>
      </p:sp>
      <p:grpSp>
        <p:nvGrpSpPr>
          <p:cNvPr id="61" name="Group 60">
            <a:extLst>
              <a:ext uri="{FF2B5EF4-FFF2-40B4-BE49-F238E27FC236}">
                <a16:creationId xmlns:a16="http://schemas.microsoft.com/office/drawing/2014/main" id="{87275506-3884-4081-A845-1B524AF0BD13}"/>
              </a:ext>
            </a:extLst>
          </p:cNvPr>
          <p:cNvGrpSpPr/>
          <p:nvPr/>
        </p:nvGrpSpPr>
        <p:grpSpPr>
          <a:xfrm>
            <a:off x="385085" y="2022783"/>
            <a:ext cx="11253712" cy="634414"/>
            <a:chOff x="725858" y="3908936"/>
            <a:chExt cx="10740281" cy="1443038"/>
          </a:xfrm>
        </p:grpSpPr>
        <p:sp>
          <p:nvSpPr>
            <p:cNvPr id="63" name="Google Shape;189;p20">
              <a:extLst>
                <a:ext uri="{FF2B5EF4-FFF2-40B4-BE49-F238E27FC236}">
                  <a16:creationId xmlns:a16="http://schemas.microsoft.com/office/drawing/2014/main" id="{CDFBBAF0-C91A-45E2-BDD0-CAA80EF9BED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4" name="Google Shape;190;p20">
              <a:extLst>
                <a:ext uri="{FF2B5EF4-FFF2-40B4-BE49-F238E27FC236}">
                  <a16:creationId xmlns:a16="http://schemas.microsoft.com/office/drawing/2014/main" id="{FDA097B5-F4D1-4C7F-8D75-96CBB240D3D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5" name="Freeform: Shape 64">
              <a:extLst>
                <a:ext uri="{FF2B5EF4-FFF2-40B4-BE49-F238E27FC236}">
                  <a16:creationId xmlns:a16="http://schemas.microsoft.com/office/drawing/2014/main" id="{98BD1B72-DFEF-45D4-9C23-A456D31BB3FF}"/>
                </a:ext>
              </a:extLst>
            </p:cNvPr>
            <p:cNvSpPr>
              <a:spLocks/>
            </p:cNvSpPr>
            <p:nvPr/>
          </p:nvSpPr>
          <p:spPr bwMode="auto">
            <a:xfrm>
              <a:off x="1262072" y="4120633"/>
              <a:ext cx="1237730"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66" name="TextBox 65">
            <a:extLst>
              <a:ext uri="{FF2B5EF4-FFF2-40B4-BE49-F238E27FC236}">
                <a16:creationId xmlns:a16="http://schemas.microsoft.com/office/drawing/2014/main" id="{010B7DBF-CBDD-4EE1-9641-65050B971393}"/>
              </a:ext>
            </a:extLst>
          </p:cNvPr>
          <p:cNvSpPr txBox="1"/>
          <p:nvPr/>
        </p:nvSpPr>
        <p:spPr>
          <a:xfrm>
            <a:off x="3294485" y="2149890"/>
            <a:ext cx="8352959" cy="535531"/>
          </a:xfrm>
          <a:prstGeom prst="rect">
            <a:avLst/>
          </a:prstGeom>
          <a:noFill/>
        </p:spPr>
        <p:txBody>
          <a:bodyPr wrap="square">
            <a:spAutoFit/>
          </a:bodyPr>
          <a:lstStyle/>
          <a:p>
            <a:pPr defTabSz="711200">
              <a:lnSpc>
                <a:spcPct val="90000"/>
              </a:lnSpc>
              <a:spcBef>
                <a:spcPct val="0"/>
              </a:spcBef>
              <a:spcAft>
                <a:spcPct val="35000"/>
              </a:spcAft>
            </a:pPr>
            <a:r>
              <a:rPr lang="en-US" sz="1600" dirty="0"/>
              <a:t>To assess the expected changes in the alcohol consumption in the FY 2083/84 due to hike in excise duty.</a:t>
            </a:r>
            <a:endParaRPr lang="en-US" sz="1600" dirty="0">
              <a:solidFill>
                <a:schemeClr val="accent1"/>
              </a:solidFill>
            </a:endParaRPr>
          </a:p>
        </p:txBody>
      </p:sp>
      <p:sp>
        <p:nvSpPr>
          <p:cNvPr id="67" name="TextBox 66">
            <a:extLst>
              <a:ext uri="{FF2B5EF4-FFF2-40B4-BE49-F238E27FC236}">
                <a16:creationId xmlns:a16="http://schemas.microsoft.com/office/drawing/2014/main" id="{2676FDD9-61C1-4F30-94A0-820B71FBB9D7}"/>
              </a:ext>
            </a:extLst>
          </p:cNvPr>
          <p:cNvSpPr txBox="1"/>
          <p:nvPr/>
        </p:nvSpPr>
        <p:spPr>
          <a:xfrm flipH="1">
            <a:off x="1298667" y="2101353"/>
            <a:ext cx="814547"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grpSp>
        <p:nvGrpSpPr>
          <p:cNvPr id="36" name="Group 35">
            <a:extLst>
              <a:ext uri="{FF2B5EF4-FFF2-40B4-BE49-F238E27FC236}">
                <a16:creationId xmlns:a16="http://schemas.microsoft.com/office/drawing/2014/main" id="{6DB946B4-3597-453E-9023-61CB1A567E5B}"/>
              </a:ext>
            </a:extLst>
          </p:cNvPr>
          <p:cNvGrpSpPr/>
          <p:nvPr/>
        </p:nvGrpSpPr>
        <p:grpSpPr>
          <a:xfrm>
            <a:off x="394496" y="4852247"/>
            <a:ext cx="11234889" cy="727891"/>
            <a:chOff x="725858" y="3908936"/>
            <a:chExt cx="10740281" cy="1443038"/>
          </a:xfrm>
        </p:grpSpPr>
        <p:sp>
          <p:nvSpPr>
            <p:cNvPr id="57" name="Google Shape;189;p20">
              <a:extLst>
                <a:ext uri="{FF2B5EF4-FFF2-40B4-BE49-F238E27FC236}">
                  <a16:creationId xmlns:a16="http://schemas.microsoft.com/office/drawing/2014/main" id="{FBE99246-32D5-4A78-86DA-7D74C215B00C}"/>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8" name="Google Shape;190;p20">
              <a:extLst>
                <a:ext uri="{FF2B5EF4-FFF2-40B4-BE49-F238E27FC236}">
                  <a16:creationId xmlns:a16="http://schemas.microsoft.com/office/drawing/2014/main" id="{45243FF9-BF98-4BE5-9359-16F9C18C8E56}"/>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9" name="Freeform: Shape 58">
              <a:extLst>
                <a:ext uri="{FF2B5EF4-FFF2-40B4-BE49-F238E27FC236}">
                  <a16:creationId xmlns:a16="http://schemas.microsoft.com/office/drawing/2014/main" id="{D10A2880-3FA3-4B98-ACFB-1809F92F9E1E}"/>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5</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grpSp>
        <p:nvGrpSpPr>
          <p:cNvPr id="62" name="Group 61">
            <a:extLst>
              <a:ext uri="{FF2B5EF4-FFF2-40B4-BE49-F238E27FC236}">
                <a16:creationId xmlns:a16="http://schemas.microsoft.com/office/drawing/2014/main" id="{C59EBE97-99C4-43E1-9750-DAC2CF94907B}"/>
              </a:ext>
            </a:extLst>
          </p:cNvPr>
          <p:cNvGrpSpPr/>
          <p:nvPr/>
        </p:nvGrpSpPr>
        <p:grpSpPr>
          <a:xfrm>
            <a:off x="385083" y="5640859"/>
            <a:ext cx="11234889" cy="727891"/>
            <a:chOff x="725858" y="3908936"/>
            <a:chExt cx="10740281" cy="1443038"/>
          </a:xfrm>
        </p:grpSpPr>
        <p:sp>
          <p:nvSpPr>
            <p:cNvPr id="68" name="Google Shape;189;p20">
              <a:extLst>
                <a:ext uri="{FF2B5EF4-FFF2-40B4-BE49-F238E27FC236}">
                  <a16:creationId xmlns:a16="http://schemas.microsoft.com/office/drawing/2014/main" id="{FF2796AA-F41E-4895-9E5A-AA47A7831FF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9" name="Google Shape;190;p20">
              <a:extLst>
                <a:ext uri="{FF2B5EF4-FFF2-40B4-BE49-F238E27FC236}">
                  <a16:creationId xmlns:a16="http://schemas.microsoft.com/office/drawing/2014/main" id="{80FB9097-0AE1-494C-8E60-71752360193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70" name="Freeform: Shape 69">
              <a:extLst>
                <a:ext uri="{FF2B5EF4-FFF2-40B4-BE49-F238E27FC236}">
                  <a16:creationId xmlns:a16="http://schemas.microsoft.com/office/drawing/2014/main" id="{53E8E0FB-BD5B-4B6D-B947-55F39C08CAE9}"/>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6</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sp>
        <p:nvSpPr>
          <p:cNvPr id="60" name="TextBox 59">
            <a:extLst>
              <a:ext uri="{FF2B5EF4-FFF2-40B4-BE49-F238E27FC236}">
                <a16:creationId xmlns:a16="http://schemas.microsoft.com/office/drawing/2014/main" id="{02B6BF2D-166F-4F38-9D07-1E7D17C733A2}"/>
              </a:ext>
            </a:extLst>
          </p:cNvPr>
          <p:cNvSpPr txBox="1"/>
          <p:nvPr/>
        </p:nvSpPr>
        <p:spPr>
          <a:xfrm>
            <a:off x="3287095" y="5782326"/>
            <a:ext cx="8200848" cy="535531"/>
          </a:xfrm>
          <a:prstGeom prst="rect">
            <a:avLst/>
          </a:prstGeom>
          <a:noFill/>
        </p:spPr>
        <p:txBody>
          <a:bodyPr wrap="square">
            <a:spAutoFit/>
          </a:bodyPr>
          <a:lstStyle/>
          <a:p>
            <a:pPr lvl="0" defTabSz="711200">
              <a:lnSpc>
                <a:spcPct val="90000"/>
              </a:lnSpc>
              <a:spcBef>
                <a:spcPct val="0"/>
              </a:spcBef>
              <a:spcAft>
                <a:spcPct val="35000"/>
              </a:spcAft>
            </a:pPr>
            <a:r>
              <a:rPr lang="en-US" sz="1600" dirty="0"/>
              <a:t>To identify expected changes in overall consumption, switching behavior, and preferred drinking locations.</a:t>
            </a:r>
            <a:endParaRPr lang="en-US" sz="1600" dirty="0">
              <a:solidFill>
                <a:schemeClr val="accent1"/>
              </a:solidFill>
              <a:highlight>
                <a:srgbClr val="FFFF00"/>
              </a:highlight>
            </a:endParaRPr>
          </a:p>
        </p:txBody>
      </p:sp>
      <p:sp>
        <p:nvSpPr>
          <p:cNvPr id="71" name="TextBox 70">
            <a:extLst>
              <a:ext uri="{FF2B5EF4-FFF2-40B4-BE49-F238E27FC236}">
                <a16:creationId xmlns:a16="http://schemas.microsoft.com/office/drawing/2014/main" id="{A905BF7A-9F98-47D5-9A5C-FFDA6A152D57}"/>
              </a:ext>
            </a:extLst>
          </p:cNvPr>
          <p:cNvSpPr txBox="1"/>
          <p:nvPr/>
        </p:nvSpPr>
        <p:spPr>
          <a:xfrm>
            <a:off x="3307406" y="4992139"/>
            <a:ext cx="8200848" cy="535531"/>
          </a:xfrm>
          <a:prstGeom prst="rect">
            <a:avLst/>
          </a:prstGeom>
          <a:noFill/>
        </p:spPr>
        <p:txBody>
          <a:bodyPr wrap="square">
            <a:spAutoFit/>
          </a:bodyPr>
          <a:lstStyle/>
          <a:p>
            <a:pPr defTabSz="711200">
              <a:lnSpc>
                <a:spcPct val="90000"/>
              </a:lnSpc>
              <a:spcBef>
                <a:spcPct val="0"/>
              </a:spcBef>
              <a:spcAft>
                <a:spcPct val="35000"/>
              </a:spcAft>
            </a:pPr>
            <a:r>
              <a:rPr lang="en-US" sz="1600" dirty="0"/>
              <a:t>To assess the expected changes in the alcohol consumption in the FY 2083/84 due to recent government salary increase.</a:t>
            </a:r>
            <a:endParaRPr lang="en-US" sz="1600" dirty="0">
              <a:solidFill>
                <a:schemeClr val="accent1"/>
              </a:solidFill>
            </a:endParaRPr>
          </a:p>
        </p:txBody>
      </p:sp>
    </p:spTree>
    <p:extLst>
      <p:ext uri="{BB962C8B-B14F-4D97-AF65-F5344CB8AC3E}">
        <p14:creationId xmlns:p14="http://schemas.microsoft.com/office/powerpoint/2010/main" val="78771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D7B0-FFB7-F40F-D69E-2EE91EB872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41A81C-9102-FD23-C25E-793C128C8228}"/>
              </a:ext>
            </a:extLst>
          </p:cNvPr>
          <p:cNvSpPr>
            <a:spLocks noGrp="1"/>
          </p:cNvSpPr>
          <p:nvPr>
            <p:ph type="title"/>
          </p:nvPr>
        </p:nvSpPr>
        <p:spPr>
          <a:xfrm>
            <a:off x="465578" y="915492"/>
            <a:ext cx="11253455" cy="541202"/>
          </a:xfrm>
        </p:spPr>
        <p:txBody>
          <a:bodyPr/>
          <a:lstStyle/>
          <a:p>
            <a:r>
              <a:rPr lang="en-US" b="1" dirty="0"/>
              <a:t>Methodology </a:t>
            </a:r>
            <a:endParaRPr lang="en-GB" b="1" dirty="0"/>
          </a:p>
        </p:txBody>
      </p:sp>
      <p:sp>
        <p:nvSpPr>
          <p:cNvPr id="57" name="TextBox 56">
            <a:extLst>
              <a:ext uri="{FF2B5EF4-FFF2-40B4-BE49-F238E27FC236}">
                <a16:creationId xmlns:a16="http://schemas.microsoft.com/office/drawing/2014/main" id="{93BF8482-6C4D-DE5D-CFA2-FB7C8D72E053}"/>
              </a:ext>
            </a:extLst>
          </p:cNvPr>
          <p:cNvSpPr txBox="1"/>
          <p:nvPr/>
        </p:nvSpPr>
        <p:spPr>
          <a:xfrm>
            <a:off x="2285755" y="2375042"/>
            <a:ext cx="422887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Quantitative data generated through a structured survey questionnaire designed to systematically collect data for actionable insights</a:t>
            </a:r>
          </a:p>
        </p:txBody>
      </p:sp>
      <p:sp>
        <p:nvSpPr>
          <p:cNvPr id="59" name="TextBox 58">
            <a:extLst>
              <a:ext uri="{FF2B5EF4-FFF2-40B4-BE49-F238E27FC236}">
                <a16:creationId xmlns:a16="http://schemas.microsoft.com/office/drawing/2014/main" id="{3C0C6838-9901-5E28-58CC-34E06DA321FA}"/>
              </a:ext>
            </a:extLst>
          </p:cNvPr>
          <p:cNvSpPr txBox="1"/>
          <p:nvPr/>
        </p:nvSpPr>
        <p:spPr>
          <a:xfrm>
            <a:off x="8305166" y="2394660"/>
            <a:ext cx="249938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Scripting, Hosting and Pre-Testing of the survey questionnaire</a:t>
            </a:r>
          </a:p>
        </p:txBody>
      </p:sp>
      <p:grpSp>
        <p:nvGrpSpPr>
          <p:cNvPr id="65" name="Group 64">
            <a:extLst>
              <a:ext uri="{FF2B5EF4-FFF2-40B4-BE49-F238E27FC236}">
                <a16:creationId xmlns:a16="http://schemas.microsoft.com/office/drawing/2014/main" id="{F1E398BE-052D-4A3D-2E01-260F4C8018D6}"/>
              </a:ext>
            </a:extLst>
          </p:cNvPr>
          <p:cNvGrpSpPr/>
          <p:nvPr/>
        </p:nvGrpSpPr>
        <p:grpSpPr>
          <a:xfrm>
            <a:off x="1040215" y="2365238"/>
            <a:ext cx="1082626" cy="1397830"/>
            <a:chOff x="585217" y="1946332"/>
            <a:chExt cx="2281013" cy="2718821"/>
          </a:xfrm>
        </p:grpSpPr>
        <p:sp>
          <p:nvSpPr>
            <p:cNvPr id="66" name="Freeform 315">
              <a:extLst>
                <a:ext uri="{FF2B5EF4-FFF2-40B4-BE49-F238E27FC236}">
                  <a16:creationId xmlns:a16="http://schemas.microsoft.com/office/drawing/2014/main" id="{BA603433-E795-794D-CEB8-192E0995730F}"/>
                </a:ext>
              </a:extLst>
            </p:cNvPr>
            <p:cNvSpPr>
              <a:spLocks noChangeArrowheads="1"/>
            </p:cNvSpPr>
            <p:nvPr/>
          </p:nvSpPr>
          <p:spPr bwMode="auto">
            <a:xfrm>
              <a:off x="585217" y="1946332"/>
              <a:ext cx="2281013" cy="1941438"/>
            </a:xfrm>
            <a:prstGeom prst="roundRect">
              <a:avLst>
                <a:gd name="adj" fmla="val 9221"/>
              </a:avLst>
            </a:prstGeom>
            <a:solidFill>
              <a:srgbClr val="F25822"/>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67" name="Straight Connector 66">
              <a:extLst>
                <a:ext uri="{FF2B5EF4-FFF2-40B4-BE49-F238E27FC236}">
                  <a16:creationId xmlns:a16="http://schemas.microsoft.com/office/drawing/2014/main" id="{8AF7D8DF-9D42-3C9B-9762-F9FB1A193D8E}"/>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68" name="Freeform 316">
              <a:extLst>
                <a:ext uri="{FF2B5EF4-FFF2-40B4-BE49-F238E27FC236}">
                  <a16:creationId xmlns:a16="http://schemas.microsoft.com/office/drawing/2014/main" id="{DF43F768-FB32-A0F8-0581-D5F4A200F31F}"/>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grpSp>
        <p:nvGrpSpPr>
          <p:cNvPr id="69" name="Group 68">
            <a:extLst>
              <a:ext uri="{FF2B5EF4-FFF2-40B4-BE49-F238E27FC236}">
                <a16:creationId xmlns:a16="http://schemas.microsoft.com/office/drawing/2014/main" id="{26E7C10F-BF2A-7F71-A3E4-A7A6348B33C4}"/>
              </a:ext>
            </a:extLst>
          </p:cNvPr>
          <p:cNvGrpSpPr/>
          <p:nvPr/>
        </p:nvGrpSpPr>
        <p:grpSpPr>
          <a:xfrm>
            <a:off x="6947830" y="2402374"/>
            <a:ext cx="1110428" cy="1393817"/>
            <a:chOff x="585217" y="1946332"/>
            <a:chExt cx="2281013" cy="2718821"/>
          </a:xfrm>
          <a:solidFill>
            <a:srgbClr val="012F49"/>
          </a:solidFill>
        </p:grpSpPr>
        <p:sp>
          <p:nvSpPr>
            <p:cNvPr id="70" name="Freeform 315">
              <a:extLst>
                <a:ext uri="{FF2B5EF4-FFF2-40B4-BE49-F238E27FC236}">
                  <a16:creationId xmlns:a16="http://schemas.microsoft.com/office/drawing/2014/main" id="{4602ABB5-0A5B-943B-2A03-D2E537F2DF74}"/>
                </a:ext>
              </a:extLst>
            </p:cNvPr>
            <p:cNvSpPr>
              <a:spLocks noChangeArrowheads="1"/>
            </p:cNvSpPr>
            <p:nvPr/>
          </p:nvSpPr>
          <p:spPr bwMode="auto">
            <a:xfrm>
              <a:off x="585217" y="1946332"/>
              <a:ext cx="2281013" cy="1941438"/>
            </a:xfrm>
            <a:prstGeom prst="roundRect">
              <a:avLst>
                <a:gd name="adj" fmla="val 9221"/>
              </a:avLst>
            </a:prstGeom>
            <a:solidFill>
              <a:srgbClr val="9999FF"/>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1" name="Straight Connector 70">
              <a:extLst>
                <a:ext uri="{FF2B5EF4-FFF2-40B4-BE49-F238E27FC236}">
                  <a16:creationId xmlns:a16="http://schemas.microsoft.com/office/drawing/2014/main" id="{D2AB1D2D-4561-4A2C-F4D3-4554901DC37D}"/>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2" name="Freeform 316">
              <a:extLst>
                <a:ext uri="{FF2B5EF4-FFF2-40B4-BE49-F238E27FC236}">
                  <a16:creationId xmlns:a16="http://schemas.microsoft.com/office/drawing/2014/main" id="{A9ABE27A-9885-B3D0-BC05-5660DF5A6BAE}"/>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73" name="Graphic 141" descr="Workflow">
            <a:extLst>
              <a:ext uri="{FF2B5EF4-FFF2-40B4-BE49-F238E27FC236}">
                <a16:creationId xmlns:a16="http://schemas.microsoft.com/office/drawing/2014/main" id="{BD62D778-AAE4-4A34-30C0-B75323D67AC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73699" y="2468690"/>
            <a:ext cx="897547" cy="897547"/>
          </a:xfrm>
          <a:prstGeom prst="rect">
            <a:avLst/>
          </a:prstGeom>
          <a:ln>
            <a:solidFill>
              <a:srgbClr val="002060"/>
            </a:solidFill>
          </a:ln>
        </p:spPr>
      </p:pic>
      <p:grpSp>
        <p:nvGrpSpPr>
          <p:cNvPr id="74" name="Group 73">
            <a:extLst>
              <a:ext uri="{FF2B5EF4-FFF2-40B4-BE49-F238E27FC236}">
                <a16:creationId xmlns:a16="http://schemas.microsoft.com/office/drawing/2014/main" id="{DF7CF5DE-3CC7-57B5-88E8-15A1167D1A9F}"/>
              </a:ext>
            </a:extLst>
          </p:cNvPr>
          <p:cNvGrpSpPr/>
          <p:nvPr/>
        </p:nvGrpSpPr>
        <p:grpSpPr>
          <a:xfrm>
            <a:off x="404897" y="4298120"/>
            <a:ext cx="1100038" cy="1397830"/>
            <a:chOff x="585217" y="1946332"/>
            <a:chExt cx="2281013" cy="2718821"/>
          </a:xfrm>
          <a:solidFill>
            <a:srgbClr val="012F49"/>
          </a:solidFill>
        </p:grpSpPr>
        <p:sp>
          <p:nvSpPr>
            <p:cNvPr id="75" name="Freeform 315">
              <a:extLst>
                <a:ext uri="{FF2B5EF4-FFF2-40B4-BE49-F238E27FC236}">
                  <a16:creationId xmlns:a16="http://schemas.microsoft.com/office/drawing/2014/main" id="{AE9B374F-F4A0-EA90-1B01-58373087D0D9}"/>
                </a:ext>
              </a:extLst>
            </p:cNvPr>
            <p:cNvSpPr>
              <a:spLocks noChangeArrowheads="1"/>
            </p:cNvSpPr>
            <p:nvPr/>
          </p:nvSpPr>
          <p:spPr bwMode="auto">
            <a:xfrm>
              <a:off x="585217" y="1946332"/>
              <a:ext cx="2281013" cy="1941438"/>
            </a:xfrm>
            <a:prstGeom prst="roundRect">
              <a:avLst>
                <a:gd name="adj" fmla="val 9221"/>
              </a:avLst>
            </a:prstGeom>
            <a:solidFill>
              <a:srgbClr val="9999FF"/>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6" name="Straight Connector 75">
              <a:extLst>
                <a:ext uri="{FF2B5EF4-FFF2-40B4-BE49-F238E27FC236}">
                  <a16:creationId xmlns:a16="http://schemas.microsoft.com/office/drawing/2014/main" id="{4FF671AB-AF96-FB53-7021-C84B2725AECD}"/>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7" name="Freeform 316">
              <a:extLst>
                <a:ext uri="{FF2B5EF4-FFF2-40B4-BE49-F238E27FC236}">
                  <a16:creationId xmlns:a16="http://schemas.microsoft.com/office/drawing/2014/main" id="{B8D86327-E7EE-A945-81C4-F9AEABF14B86}"/>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78" name="TextBox 77">
            <a:extLst>
              <a:ext uri="{FF2B5EF4-FFF2-40B4-BE49-F238E27FC236}">
                <a16:creationId xmlns:a16="http://schemas.microsoft.com/office/drawing/2014/main" id="{5F18BDD0-E9C4-1269-7266-90626EC2E7BC}"/>
              </a:ext>
            </a:extLst>
          </p:cNvPr>
          <p:cNvSpPr txBox="1"/>
          <p:nvPr/>
        </p:nvSpPr>
        <p:spPr>
          <a:xfrm>
            <a:off x="1627145" y="4298545"/>
            <a:ext cx="2365447"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Data collection conducted using a digital data collection platform to ensure efficiency, accuracy, and real-time monitoring</a:t>
            </a:r>
          </a:p>
        </p:txBody>
      </p:sp>
      <p:sp>
        <p:nvSpPr>
          <p:cNvPr id="79" name="TextBox 78">
            <a:extLst>
              <a:ext uri="{FF2B5EF4-FFF2-40B4-BE49-F238E27FC236}">
                <a16:creationId xmlns:a16="http://schemas.microsoft.com/office/drawing/2014/main" id="{DD7C4050-FF0C-F649-3DA4-8BDA7D7EEFD1}"/>
              </a:ext>
            </a:extLst>
          </p:cNvPr>
          <p:cNvSpPr txBox="1"/>
          <p:nvPr/>
        </p:nvSpPr>
        <p:spPr>
          <a:xfrm>
            <a:off x="5401493" y="4298120"/>
            <a:ext cx="2718984"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The survey administered by experienced field enumerators to ensure data quality, respondent engagement, and accurate recording of responses.</a:t>
            </a:r>
          </a:p>
        </p:txBody>
      </p:sp>
      <p:grpSp>
        <p:nvGrpSpPr>
          <p:cNvPr id="80" name="Group 79">
            <a:extLst>
              <a:ext uri="{FF2B5EF4-FFF2-40B4-BE49-F238E27FC236}">
                <a16:creationId xmlns:a16="http://schemas.microsoft.com/office/drawing/2014/main" id="{5EB3565B-9864-DEC4-72E2-666552B1DA1D}"/>
              </a:ext>
            </a:extLst>
          </p:cNvPr>
          <p:cNvGrpSpPr/>
          <p:nvPr/>
        </p:nvGrpSpPr>
        <p:grpSpPr>
          <a:xfrm>
            <a:off x="4195014" y="4310922"/>
            <a:ext cx="1082626" cy="1397830"/>
            <a:chOff x="585217" y="1946332"/>
            <a:chExt cx="2281013" cy="2718821"/>
          </a:xfrm>
        </p:grpSpPr>
        <p:sp>
          <p:nvSpPr>
            <p:cNvPr id="81" name="Freeform 315">
              <a:extLst>
                <a:ext uri="{FF2B5EF4-FFF2-40B4-BE49-F238E27FC236}">
                  <a16:creationId xmlns:a16="http://schemas.microsoft.com/office/drawing/2014/main" id="{AE0C78B3-F9CF-E3A5-C170-8456A83F0193}"/>
                </a:ext>
              </a:extLst>
            </p:cNvPr>
            <p:cNvSpPr>
              <a:spLocks noChangeArrowheads="1"/>
            </p:cNvSpPr>
            <p:nvPr/>
          </p:nvSpPr>
          <p:spPr bwMode="auto">
            <a:xfrm>
              <a:off x="585217" y="1946332"/>
              <a:ext cx="2281013" cy="1941438"/>
            </a:xfrm>
            <a:prstGeom prst="roundRect">
              <a:avLst>
                <a:gd name="adj" fmla="val 9221"/>
              </a:avLst>
            </a:prstGeom>
            <a:solidFill>
              <a:srgbClr val="F25822"/>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2" name="Straight Connector 81">
              <a:extLst>
                <a:ext uri="{FF2B5EF4-FFF2-40B4-BE49-F238E27FC236}">
                  <a16:creationId xmlns:a16="http://schemas.microsoft.com/office/drawing/2014/main" id="{CE88C640-41F1-C362-D0C5-C5D21F5C741A}"/>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83" name="Freeform 316">
              <a:extLst>
                <a:ext uri="{FF2B5EF4-FFF2-40B4-BE49-F238E27FC236}">
                  <a16:creationId xmlns:a16="http://schemas.microsoft.com/office/drawing/2014/main" id="{2A95532A-FBAD-BBE4-741B-5ECB9EF5CCC8}"/>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84" name="TextBox 83">
            <a:extLst>
              <a:ext uri="{FF2B5EF4-FFF2-40B4-BE49-F238E27FC236}">
                <a16:creationId xmlns:a16="http://schemas.microsoft.com/office/drawing/2014/main" id="{7D4F2630-7AC9-5C99-6E55-A5F36FFC223F}"/>
              </a:ext>
            </a:extLst>
          </p:cNvPr>
          <p:cNvSpPr txBox="1"/>
          <p:nvPr/>
        </p:nvSpPr>
        <p:spPr>
          <a:xfrm>
            <a:off x="9517653" y="4311720"/>
            <a:ext cx="2499382" cy="1077218"/>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Computer Aided Personal Interview (CAPI) with the respondents (Face to Face Interview) </a:t>
            </a:r>
          </a:p>
        </p:txBody>
      </p:sp>
      <p:grpSp>
        <p:nvGrpSpPr>
          <p:cNvPr id="85" name="Group 84">
            <a:extLst>
              <a:ext uri="{FF2B5EF4-FFF2-40B4-BE49-F238E27FC236}">
                <a16:creationId xmlns:a16="http://schemas.microsoft.com/office/drawing/2014/main" id="{844EAC25-EA0C-2F74-49C5-ECB7D6AD3828}"/>
              </a:ext>
            </a:extLst>
          </p:cNvPr>
          <p:cNvGrpSpPr/>
          <p:nvPr/>
        </p:nvGrpSpPr>
        <p:grpSpPr>
          <a:xfrm>
            <a:off x="8263851" y="4298120"/>
            <a:ext cx="1110428" cy="1393817"/>
            <a:chOff x="585217" y="1946332"/>
            <a:chExt cx="2281013" cy="2718821"/>
          </a:xfrm>
          <a:solidFill>
            <a:srgbClr val="012F49"/>
          </a:solidFill>
        </p:grpSpPr>
        <p:sp>
          <p:nvSpPr>
            <p:cNvPr id="86" name="Freeform 315">
              <a:extLst>
                <a:ext uri="{FF2B5EF4-FFF2-40B4-BE49-F238E27FC236}">
                  <a16:creationId xmlns:a16="http://schemas.microsoft.com/office/drawing/2014/main" id="{798CDACE-82F3-F506-04F7-A804402B9E14}"/>
                </a:ext>
              </a:extLst>
            </p:cNvPr>
            <p:cNvSpPr>
              <a:spLocks noChangeArrowheads="1"/>
            </p:cNvSpPr>
            <p:nvPr/>
          </p:nvSpPr>
          <p:spPr bwMode="auto">
            <a:xfrm>
              <a:off x="585217" y="1946332"/>
              <a:ext cx="2281013" cy="1941438"/>
            </a:xfrm>
            <a:prstGeom prst="roundRect">
              <a:avLst>
                <a:gd name="adj" fmla="val 9221"/>
              </a:avLst>
            </a:prstGeom>
            <a:grp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7" name="Straight Connector 86">
              <a:extLst>
                <a:ext uri="{FF2B5EF4-FFF2-40B4-BE49-F238E27FC236}">
                  <a16:creationId xmlns:a16="http://schemas.microsoft.com/office/drawing/2014/main" id="{5B632644-297B-8EB0-E2E9-3F2EC2EFE7D7}"/>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88" name="Freeform 316">
              <a:extLst>
                <a:ext uri="{FF2B5EF4-FFF2-40B4-BE49-F238E27FC236}">
                  <a16:creationId xmlns:a16="http://schemas.microsoft.com/office/drawing/2014/main" id="{5C9B36AC-B6E2-1512-2413-4A41015FB3B8}"/>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89" name="Graphic 137" descr="Business Growth">
            <a:extLst>
              <a:ext uri="{FF2B5EF4-FFF2-40B4-BE49-F238E27FC236}">
                <a16:creationId xmlns:a16="http://schemas.microsoft.com/office/drawing/2014/main" id="{12E82C63-6FFF-F8DB-6695-F5283001A74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754" y="4362552"/>
            <a:ext cx="862866" cy="862866"/>
          </a:xfrm>
          <a:prstGeom prst="rect">
            <a:avLst/>
          </a:prstGeom>
          <a:ln>
            <a:solidFill>
              <a:srgbClr val="002060"/>
            </a:solidFill>
          </a:ln>
        </p:spPr>
      </p:pic>
      <p:pic>
        <p:nvPicPr>
          <p:cNvPr id="90" name="Graphic 89" descr="Playbook">
            <a:extLst>
              <a:ext uri="{FF2B5EF4-FFF2-40B4-BE49-F238E27FC236}">
                <a16:creationId xmlns:a16="http://schemas.microsoft.com/office/drawing/2014/main" id="{EECB81E3-9F13-FD6A-D517-363B37F91C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0250" y="2394660"/>
            <a:ext cx="914400" cy="914400"/>
          </a:xfrm>
          <a:prstGeom prst="rect">
            <a:avLst/>
          </a:prstGeom>
        </p:spPr>
      </p:pic>
      <p:pic>
        <p:nvPicPr>
          <p:cNvPr id="91" name="Graphic 90" descr="Office worker">
            <a:extLst>
              <a:ext uri="{FF2B5EF4-FFF2-40B4-BE49-F238E27FC236}">
                <a16:creationId xmlns:a16="http://schemas.microsoft.com/office/drawing/2014/main" id="{C4390F5C-6B68-ABBD-266F-3FBBD98C16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86284" y="4336785"/>
            <a:ext cx="914400" cy="914400"/>
          </a:xfrm>
          <a:prstGeom prst="rect">
            <a:avLst/>
          </a:prstGeom>
        </p:spPr>
      </p:pic>
      <p:pic>
        <p:nvPicPr>
          <p:cNvPr id="92" name="Graphic 91" descr="Questions">
            <a:extLst>
              <a:ext uri="{FF2B5EF4-FFF2-40B4-BE49-F238E27FC236}">
                <a16:creationId xmlns:a16="http://schemas.microsoft.com/office/drawing/2014/main" id="{63DAB314-7A7E-DEF7-27DC-4B0CBD1343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64232" y="4336785"/>
            <a:ext cx="914400" cy="914400"/>
          </a:xfrm>
          <a:prstGeom prst="rect">
            <a:avLst/>
          </a:prstGeom>
        </p:spPr>
      </p:pic>
      <p:sp>
        <p:nvSpPr>
          <p:cNvPr id="93" name="TextBox 92">
            <a:extLst>
              <a:ext uri="{FF2B5EF4-FFF2-40B4-BE49-F238E27FC236}">
                <a16:creationId xmlns:a16="http://schemas.microsoft.com/office/drawing/2014/main" id="{D2007599-CCA1-E455-4CD4-083194D9E417}"/>
              </a:ext>
            </a:extLst>
          </p:cNvPr>
          <p:cNvSpPr txBox="1"/>
          <p:nvPr/>
        </p:nvSpPr>
        <p:spPr>
          <a:xfrm>
            <a:off x="1337990" y="1893713"/>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1.</a:t>
            </a:r>
          </a:p>
        </p:txBody>
      </p:sp>
      <p:sp>
        <p:nvSpPr>
          <p:cNvPr id="94" name="TextBox 93">
            <a:extLst>
              <a:ext uri="{FF2B5EF4-FFF2-40B4-BE49-F238E27FC236}">
                <a16:creationId xmlns:a16="http://schemas.microsoft.com/office/drawing/2014/main" id="{6F883F82-21FE-2274-28B7-9CFF1E6444B9}"/>
              </a:ext>
            </a:extLst>
          </p:cNvPr>
          <p:cNvSpPr txBox="1"/>
          <p:nvPr/>
        </p:nvSpPr>
        <p:spPr>
          <a:xfrm>
            <a:off x="7157765" y="190395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2.</a:t>
            </a:r>
          </a:p>
        </p:txBody>
      </p:sp>
      <p:sp>
        <p:nvSpPr>
          <p:cNvPr id="95" name="TextBox 94">
            <a:extLst>
              <a:ext uri="{FF2B5EF4-FFF2-40B4-BE49-F238E27FC236}">
                <a16:creationId xmlns:a16="http://schemas.microsoft.com/office/drawing/2014/main" id="{8C4E58F2-33D3-0EAD-D4E4-17B7E875E8EF}"/>
              </a:ext>
            </a:extLst>
          </p:cNvPr>
          <p:cNvSpPr txBox="1"/>
          <p:nvPr/>
        </p:nvSpPr>
        <p:spPr>
          <a:xfrm>
            <a:off x="8575527" y="3803092"/>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5.</a:t>
            </a:r>
          </a:p>
        </p:txBody>
      </p:sp>
      <p:sp>
        <p:nvSpPr>
          <p:cNvPr id="96" name="TextBox 95">
            <a:extLst>
              <a:ext uri="{FF2B5EF4-FFF2-40B4-BE49-F238E27FC236}">
                <a16:creationId xmlns:a16="http://schemas.microsoft.com/office/drawing/2014/main" id="{C5FD1936-4840-EA16-4B99-7DF05D37C382}"/>
              </a:ext>
            </a:extLst>
          </p:cNvPr>
          <p:cNvSpPr txBox="1"/>
          <p:nvPr/>
        </p:nvSpPr>
        <p:spPr>
          <a:xfrm>
            <a:off x="4499946" y="384321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4.</a:t>
            </a:r>
          </a:p>
        </p:txBody>
      </p:sp>
      <p:sp>
        <p:nvSpPr>
          <p:cNvPr id="97" name="TextBox 96">
            <a:extLst>
              <a:ext uri="{FF2B5EF4-FFF2-40B4-BE49-F238E27FC236}">
                <a16:creationId xmlns:a16="http://schemas.microsoft.com/office/drawing/2014/main" id="{B97BF188-4EFB-7C2E-3006-49DF7F121F0C}"/>
              </a:ext>
            </a:extLst>
          </p:cNvPr>
          <p:cNvSpPr txBox="1"/>
          <p:nvPr/>
        </p:nvSpPr>
        <p:spPr>
          <a:xfrm>
            <a:off x="730625" y="3855111"/>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3.</a:t>
            </a:r>
          </a:p>
        </p:txBody>
      </p:sp>
    </p:spTree>
    <p:extLst>
      <p:ext uri="{BB962C8B-B14F-4D97-AF65-F5344CB8AC3E}">
        <p14:creationId xmlns:p14="http://schemas.microsoft.com/office/powerpoint/2010/main" val="302201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AND SCREENER CRITERIA </a:t>
            </a:r>
            <a:endParaRPr lang="en-GB" b="1" dirty="0"/>
          </a:p>
        </p:txBody>
      </p:sp>
      <p:grpSp>
        <p:nvGrpSpPr>
          <p:cNvPr id="13" name="Group 12">
            <a:extLst>
              <a:ext uri="{FF2B5EF4-FFF2-40B4-BE49-F238E27FC236}">
                <a16:creationId xmlns:a16="http://schemas.microsoft.com/office/drawing/2014/main" id="{F5DB06C8-D61B-4C0C-B367-59A81FFECAD4}"/>
              </a:ext>
            </a:extLst>
          </p:cNvPr>
          <p:cNvGrpSpPr/>
          <p:nvPr/>
        </p:nvGrpSpPr>
        <p:grpSpPr>
          <a:xfrm>
            <a:off x="472967" y="3429096"/>
            <a:ext cx="5434808" cy="646331"/>
            <a:chOff x="1990252" y="1865541"/>
            <a:chExt cx="5100485" cy="646331"/>
          </a:xfrm>
        </p:grpSpPr>
        <p:sp>
          <p:nvSpPr>
            <p:cNvPr id="14" name="TextBox 13">
              <a:extLst>
                <a:ext uri="{FF2B5EF4-FFF2-40B4-BE49-F238E27FC236}">
                  <a16:creationId xmlns:a16="http://schemas.microsoft.com/office/drawing/2014/main" id="{546E5A23-E703-421A-90C8-DEA967F09E10}"/>
                </a:ext>
              </a:extLst>
            </p:cNvPr>
            <p:cNvSpPr txBox="1"/>
            <p:nvPr/>
          </p:nvSpPr>
          <p:spPr>
            <a:xfrm>
              <a:off x="1990252" y="1865541"/>
              <a:ext cx="5100485" cy="461665"/>
            </a:xfrm>
            <a:prstGeom prst="rect">
              <a:avLst/>
            </a:prstGeom>
            <a:noFill/>
          </p:spPr>
          <p:txBody>
            <a:bodyPr wrap="square" rtlCol="0" anchor="b">
              <a:spAutoFit/>
            </a:bodyPr>
            <a:lstStyle/>
            <a:p>
              <a:pPr defTabSz="457178">
                <a:spcBef>
                  <a:spcPct val="20000"/>
                </a:spcBef>
                <a:spcAft>
                  <a:spcPts val="600"/>
                </a:spcAft>
                <a:buClr>
                  <a:schemeClr val="accent2"/>
                </a:buClr>
                <a:buSzPct val="92000"/>
              </a:pPr>
              <a:r>
                <a:rPr lang="en-US" sz="2400" b="1" dirty="0">
                  <a:solidFill>
                    <a:schemeClr val="accent1"/>
                  </a:solidFill>
                  <a:cs typeface="Poppins" panose="00000500000000000000" pitchFamily="2" charset="0"/>
                </a:rPr>
                <a:t>Sample Size: 200</a:t>
              </a:r>
            </a:p>
          </p:txBody>
        </p:sp>
        <p:sp>
          <p:nvSpPr>
            <p:cNvPr id="15" name="TextBox 14">
              <a:extLst>
                <a:ext uri="{FF2B5EF4-FFF2-40B4-BE49-F238E27FC236}">
                  <a16:creationId xmlns:a16="http://schemas.microsoft.com/office/drawing/2014/main" id="{3B94878A-6997-411A-8A38-05C221785AD8}"/>
                </a:ext>
              </a:extLst>
            </p:cNvPr>
            <p:cNvSpPr txBox="1"/>
            <p:nvPr/>
          </p:nvSpPr>
          <p:spPr>
            <a:xfrm>
              <a:off x="1990252" y="2142540"/>
              <a:ext cx="4899245" cy="369332"/>
            </a:xfrm>
            <a:prstGeom prst="rect">
              <a:avLst/>
            </a:prstGeom>
            <a:noFill/>
          </p:spPr>
          <p:txBody>
            <a:bodyPr wrap="square" rtlCol="0">
              <a:spAutoFit/>
            </a:bodyPr>
            <a:lstStyle/>
            <a:p>
              <a:pPr>
                <a:buClr>
                  <a:schemeClr val="accent2"/>
                </a:buClr>
              </a:pPr>
              <a:endParaRPr lang="en-US" dirty="0">
                <a:solidFill>
                  <a:schemeClr val="accent1"/>
                </a:solidFill>
              </a:endParaRPr>
            </a:p>
          </p:txBody>
        </p:sp>
      </p:grpSp>
      <p:pic>
        <p:nvPicPr>
          <p:cNvPr id="16" name="Graphic 143" descr="Bar chart">
            <a:extLst>
              <a:ext uri="{FF2B5EF4-FFF2-40B4-BE49-F238E27FC236}">
                <a16:creationId xmlns:a16="http://schemas.microsoft.com/office/drawing/2014/main" id="{F5F03587-C57A-4C2E-AAB0-62C8863AF2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03788" y="3382030"/>
            <a:ext cx="776022" cy="714422"/>
          </a:xfrm>
          <a:prstGeom prst="rect">
            <a:avLst/>
          </a:prstGeom>
        </p:spPr>
      </p:pic>
      <p:grpSp>
        <p:nvGrpSpPr>
          <p:cNvPr id="23" name="Group 22">
            <a:extLst>
              <a:ext uri="{FF2B5EF4-FFF2-40B4-BE49-F238E27FC236}">
                <a16:creationId xmlns:a16="http://schemas.microsoft.com/office/drawing/2014/main" id="{D8FE3B98-193F-4844-A0C4-51CA2F28EB1F}"/>
              </a:ext>
            </a:extLst>
          </p:cNvPr>
          <p:cNvGrpSpPr/>
          <p:nvPr/>
        </p:nvGrpSpPr>
        <p:grpSpPr>
          <a:xfrm>
            <a:off x="6634504" y="1888398"/>
            <a:ext cx="4388463" cy="1457420"/>
            <a:chOff x="7599172" y="1606478"/>
            <a:chExt cx="3894416" cy="1457420"/>
          </a:xfrm>
        </p:grpSpPr>
        <p:sp>
          <p:nvSpPr>
            <p:cNvPr id="24" name="TextBox 23">
              <a:extLst>
                <a:ext uri="{FF2B5EF4-FFF2-40B4-BE49-F238E27FC236}">
                  <a16:creationId xmlns:a16="http://schemas.microsoft.com/office/drawing/2014/main" id="{5173803A-C94A-45C8-AC03-BCC6F57A264D}"/>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Data Analysis</a:t>
              </a:r>
            </a:p>
          </p:txBody>
        </p:sp>
        <p:sp>
          <p:nvSpPr>
            <p:cNvPr id="25" name="TextBox 24">
              <a:extLst>
                <a:ext uri="{FF2B5EF4-FFF2-40B4-BE49-F238E27FC236}">
                  <a16:creationId xmlns:a16="http://schemas.microsoft.com/office/drawing/2014/main" id="{DB0D03DA-DC03-4137-9E17-FA266EF19420}"/>
                </a:ext>
              </a:extLst>
            </p:cNvPr>
            <p:cNvSpPr txBox="1"/>
            <p:nvPr/>
          </p:nvSpPr>
          <p:spPr>
            <a:xfrm>
              <a:off x="7599172" y="2140568"/>
              <a:ext cx="3894416"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Descriptive statistics using Excel</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Content Analysis of Qualitative Data</a:t>
              </a:r>
            </a:p>
          </p:txBody>
        </p:sp>
      </p:grpSp>
      <p:sp>
        <p:nvSpPr>
          <p:cNvPr id="26" name="Content Placeholder 3">
            <a:extLst>
              <a:ext uri="{FF2B5EF4-FFF2-40B4-BE49-F238E27FC236}">
                <a16:creationId xmlns:a16="http://schemas.microsoft.com/office/drawing/2014/main" id="{C7DA7E06-3EF3-4AC9-A936-F7F350B4B05F}"/>
              </a:ext>
            </a:extLst>
          </p:cNvPr>
          <p:cNvSpPr txBox="1">
            <a:spLocks/>
          </p:cNvSpPr>
          <p:nvPr/>
        </p:nvSpPr>
        <p:spPr>
          <a:xfrm>
            <a:off x="465578" y="1928463"/>
            <a:ext cx="6168926" cy="1248040"/>
          </a:xfrm>
          <a:prstGeom prst="rect">
            <a:avLst/>
          </a:prstGeom>
        </p:spPr>
        <p:txBody>
          <a:bodyPr>
            <a:noAutofit/>
          </a:bodyPr>
          <a:lstStyle>
            <a:lvl1pPr marL="305984"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29968"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956" indent="-269987"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938"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920"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90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890"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87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861"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b="1" dirty="0">
                <a:solidFill>
                  <a:schemeClr val="accent1"/>
                </a:solidFill>
                <a:cs typeface="Poppins" panose="00000500000000000000" pitchFamily="2" charset="0"/>
              </a:rPr>
              <a:t>Research Design</a:t>
            </a:r>
            <a:endParaRPr lang="en-US" dirty="0">
              <a:solidFill>
                <a:schemeClr val="accent1"/>
              </a:solidFill>
              <a:cs typeface="Poppins" panose="00000500000000000000" pitchFamily="2" charset="0"/>
            </a:endParaRP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Quantitative research using survey tool with few open-ended questions.</a:t>
            </a:r>
          </a:p>
          <a:p>
            <a:pPr marL="285750" indent="-285750">
              <a:buClr>
                <a:schemeClr val="accent2"/>
              </a:buClr>
              <a:buFont typeface="Wingdings" panose="05000000000000000000" pitchFamily="2" charset="2"/>
              <a:buChar char="Ø"/>
            </a:pPr>
            <a:endParaRPr lang="en-US" dirty="0">
              <a:solidFill>
                <a:schemeClr val="accent1"/>
              </a:solidFill>
              <a:cs typeface="Poppins" panose="00000500000000000000" pitchFamily="2" charset="0"/>
            </a:endParaRPr>
          </a:p>
        </p:txBody>
      </p:sp>
      <p:sp>
        <p:nvSpPr>
          <p:cNvPr id="33" name="TextBox 32">
            <a:extLst>
              <a:ext uri="{FF2B5EF4-FFF2-40B4-BE49-F238E27FC236}">
                <a16:creationId xmlns:a16="http://schemas.microsoft.com/office/drawing/2014/main" id="{0B14DEF7-BD65-4E21-84D1-3A443AD0EDE5}"/>
              </a:ext>
            </a:extLst>
          </p:cNvPr>
          <p:cNvSpPr txBox="1"/>
          <p:nvPr/>
        </p:nvSpPr>
        <p:spPr>
          <a:xfrm>
            <a:off x="465578" y="4221401"/>
            <a:ext cx="5068948"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Length of Interview (LOI): </a:t>
            </a:r>
            <a:r>
              <a:rPr lang="en-US" dirty="0">
                <a:solidFill>
                  <a:schemeClr val="accent1"/>
                </a:solidFill>
                <a:cs typeface="Poppins" panose="00000500000000000000" pitchFamily="2" charset="0"/>
              </a:rPr>
              <a:t>10  mins. </a:t>
            </a:r>
          </a:p>
        </p:txBody>
      </p:sp>
      <p:sp>
        <p:nvSpPr>
          <p:cNvPr id="34" name="TextBox 33">
            <a:extLst>
              <a:ext uri="{FF2B5EF4-FFF2-40B4-BE49-F238E27FC236}">
                <a16:creationId xmlns:a16="http://schemas.microsoft.com/office/drawing/2014/main" id="{56663FF5-6EFA-48A0-AE27-1E2A3A6EADE4}"/>
              </a:ext>
            </a:extLst>
          </p:cNvPr>
          <p:cNvSpPr txBox="1"/>
          <p:nvPr/>
        </p:nvSpPr>
        <p:spPr>
          <a:xfrm>
            <a:off x="465578" y="4935659"/>
            <a:ext cx="3713390"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Location: </a:t>
            </a:r>
            <a:r>
              <a:rPr lang="en-US" dirty="0">
                <a:solidFill>
                  <a:schemeClr val="accent1"/>
                </a:solidFill>
              </a:rPr>
              <a:t>Kathmandu Valley</a:t>
            </a:r>
            <a:r>
              <a:rPr lang="en-US" dirty="0">
                <a:solidFill>
                  <a:schemeClr val="accent1"/>
                </a:solidFill>
                <a:cs typeface="Poppins" panose="00000500000000000000" pitchFamily="2" charset="0"/>
              </a:rPr>
              <a:t> </a:t>
            </a:r>
          </a:p>
        </p:txBody>
      </p:sp>
      <p:grpSp>
        <p:nvGrpSpPr>
          <p:cNvPr id="2" name="Group 1">
            <a:extLst>
              <a:ext uri="{FF2B5EF4-FFF2-40B4-BE49-F238E27FC236}">
                <a16:creationId xmlns:a16="http://schemas.microsoft.com/office/drawing/2014/main" id="{70B38818-E786-ABEA-3A5F-5F4A9234F05F}"/>
              </a:ext>
            </a:extLst>
          </p:cNvPr>
          <p:cNvGrpSpPr/>
          <p:nvPr/>
        </p:nvGrpSpPr>
        <p:grpSpPr>
          <a:xfrm>
            <a:off x="6634504" y="3480776"/>
            <a:ext cx="5084529" cy="2842414"/>
            <a:chOff x="7599172" y="1606478"/>
            <a:chExt cx="3894416" cy="2842414"/>
          </a:xfrm>
        </p:grpSpPr>
        <p:sp>
          <p:nvSpPr>
            <p:cNvPr id="3" name="TextBox 2">
              <a:extLst>
                <a:ext uri="{FF2B5EF4-FFF2-40B4-BE49-F238E27FC236}">
                  <a16:creationId xmlns:a16="http://schemas.microsoft.com/office/drawing/2014/main" id="{0410514F-BDF4-819C-1378-2843A25DCD22}"/>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Screener Criteria</a:t>
              </a:r>
            </a:p>
          </p:txBody>
        </p:sp>
        <p:sp>
          <p:nvSpPr>
            <p:cNvPr id="5" name="TextBox 4">
              <a:extLst>
                <a:ext uri="{FF2B5EF4-FFF2-40B4-BE49-F238E27FC236}">
                  <a16:creationId xmlns:a16="http://schemas.microsoft.com/office/drawing/2014/main" id="{DBD15AD2-39DC-19F5-A019-DD6FE23DE65C}"/>
                </a:ext>
              </a:extLst>
            </p:cNvPr>
            <p:cNvSpPr txBox="1"/>
            <p:nvPr/>
          </p:nvSpPr>
          <p:spPr>
            <a:xfrm>
              <a:off x="7599172" y="2140568"/>
              <a:ext cx="3894416" cy="230832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Male Respondents </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who have been consuming alcohol for more than 12 months.</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above the age of 21.</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who do not work in, and do not have household members working in, market research, marketing/ advertising/ public relations, mass media, or the alcohol beverage industry.</a:t>
              </a:r>
            </a:p>
          </p:txBody>
        </p:sp>
      </p:grpSp>
      <p:sp>
        <p:nvSpPr>
          <p:cNvPr id="17" name="TextBox 16">
            <a:extLst>
              <a:ext uri="{FF2B5EF4-FFF2-40B4-BE49-F238E27FC236}">
                <a16:creationId xmlns:a16="http://schemas.microsoft.com/office/drawing/2014/main" id="{41ACE4E1-B319-4940-821B-D7693DEEDA47}"/>
              </a:ext>
            </a:extLst>
          </p:cNvPr>
          <p:cNvSpPr txBox="1"/>
          <p:nvPr/>
        </p:nvSpPr>
        <p:spPr>
          <a:xfrm>
            <a:off x="465578" y="5804533"/>
            <a:ext cx="4138506"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Field Work: </a:t>
            </a:r>
            <a:r>
              <a:rPr lang="en-US" dirty="0">
                <a:solidFill>
                  <a:schemeClr val="accent1"/>
                </a:solidFill>
                <a:cs typeface="Poppins" panose="00000500000000000000" pitchFamily="2" charset="0"/>
              </a:rPr>
              <a:t>5</a:t>
            </a:r>
            <a:r>
              <a:rPr lang="en-US" baseline="30000" dirty="0">
                <a:solidFill>
                  <a:schemeClr val="accent1"/>
                </a:solidFill>
                <a:cs typeface="Poppins" panose="00000500000000000000" pitchFamily="2" charset="0"/>
              </a:rPr>
              <a:t>th</a:t>
            </a:r>
            <a:r>
              <a:rPr lang="en-US" dirty="0">
                <a:solidFill>
                  <a:schemeClr val="accent1"/>
                </a:solidFill>
                <a:cs typeface="Poppins" panose="00000500000000000000" pitchFamily="2" charset="0"/>
              </a:rPr>
              <a:t> to 13</a:t>
            </a:r>
            <a:r>
              <a:rPr lang="en-US" baseline="30000" dirty="0">
                <a:solidFill>
                  <a:schemeClr val="accent1"/>
                </a:solidFill>
                <a:cs typeface="Poppins" panose="00000500000000000000" pitchFamily="2" charset="0"/>
              </a:rPr>
              <a:t>th</a:t>
            </a:r>
            <a:r>
              <a:rPr lang="en-US" dirty="0">
                <a:solidFill>
                  <a:schemeClr val="accent1"/>
                </a:solidFill>
                <a:cs typeface="Poppins" panose="00000500000000000000" pitchFamily="2" charset="0"/>
              </a:rPr>
              <a:t> </a:t>
            </a:r>
            <a:r>
              <a:rPr lang="en-US" dirty="0">
                <a:solidFill>
                  <a:schemeClr val="accent1"/>
                </a:solidFill>
              </a:rPr>
              <a:t>June, 2026</a:t>
            </a:r>
            <a:endParaRPr lang="en-US" dirty="0">
              <a:solidFill>
                <a:schemeClr val="accent1"/>
              </a:solidFill>
              <a:cs typeface="Poppins" panose="00000500000000000000" pitchFamily="2" charset="0"/>
            </a:endParaRPr>
          </a:p>
        </p:txBody>
      </p:sp>
    </p:spTree>
    <p:extLst>
      <p:ext uri="{BB962C8B-B14F-4D97-AF65-F5344CB8AC3E}">
        <p14:creationId xmlns:p14="http://schemas.microsoft.com/office/powerpoint/2010/main" val="274517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426501" y="2459504"/>
            <a:ext cx="11549742" cy="1569660"/>
          </a:xfrm>
          <a:prstGeom prst="rect">
            <a:avLst/>
          </a:prstGeom>
          <a:noFill/>
        </p:spPr>
        <p:txBody>
          <a:bodyPr wrap="square" rtlCol="0">
            <a:spAutoFit/>
          </a:bodyPr>
          <a:lstStyle/>
          <a:p>
            <a:pPr algn="ctr"/>
            <a:r>
              <a:rPr lang="en-US" sz="9600" b="1" dirty="0">
                <a:solidFill>
                  <a:schemeClr val="accent1"/>
                </a:solidFill>
              </a:rPr>
              <a:t>FINDINGS </a:t>
            </a:r>
          </a:p>
        </p:txBody>
      </p:sp>
    </p:spTree>
    <p:extLst>
      <p:ext uri="{BB962C8B-B14F-4D97-AF65-F5344CB8AC3E}">
        <p14:creationId xmlns:p14="http://schemas.microsoft.com/office/powerpoint/2010/main" val="25578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851305"/>
            <a:ext cx="11264392" cy="587277"/>
          </a:xfrm>
        </p:spPr>
        <p:txBody>
          <a:bodyPr>
            <a:noAutofit/>
          </a:bodyPr>
          <a:lstStyle/>
          <a:p>
            <a:r>
              <a:rPr lang="en-US" sz="2400" b="1" u="sng" dirty="0"/>
              <a:t>Demographics</a:t>
            </a:r>
            <a:br>
              <a:rPr lang="en-US" b="1" u="sng" dirty="0"/>
            </a:br>
            <a:r>
              <a:rPr lang="en-GB" sz="1800" b="1" cap="none" dirty="0"/>
              <a:t>Majority of respondents belong to the age group 21-40 and are married. </a:t>
            </a:r>
            <a:endParaRPr lang="en-US" sz="1800" b="1" cap="none" dirty="0">
              <a:latin typeface="+mn-lt"/>
            </a:endParaRPr>
          </a:p>
        </p:txBody>
      </p:sp>
      <p:sp>
        <p:nvSpPr>
          <p:cNvPr id="7" name="Speech Bubble: Rectangle 6">
            <a:extLst>
              <a:ext uri="{FF2B5EF4-FFF2-40B4-BE49-F238E27FC236}">
                <a16:creationId xmlns:a16="http://schemas.microsoft.com/office/drawing/2014/main" id="{BE5C12B0-73A8-935B-D58C-9160ECC68821}"/>
              </a:ext>
            </a:extLst>
          </p:cNvPr>
          <p:cNvSpPr/>
          <p:nvPr/>
        </p:nvSpPr>
        <p:spPr>
          <a:xfrm>
            <a:off x="3271690" y="2662990"/>
            <a:ext cx="1580600" cy="941510"/>
          </a:xfrm>
          <a:prstGeom prst="wedgeRectCallout">
            <a:avLst>
              <a:gd name="adj1" fmla="val -88027"/>
              <a:gd name="adj2" fmla="val -1783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54% of the respondents belong to the age group 21-40</a:t>
            </a:r>
          </a:p>
        </p:txBody>
      </p:sp>
      <p:sp>
        <p:nvSpPr>
          <p:cNvPr id="9" name="Speech Bubble: Rectangle 8">
            <a:extLst>
              <a:ext uri="{FF2B5EF4-FFF2-40B4-BE49-F238E27FC236}">
                <a16:creationId xmlns:a16="http://schemas.microsoft.com/office/drawing/2014/main" id="{C27A8CCE-4378-8DCE-CD3B-291FDBCB4D16}"/>
              </a:ext>
            </a:extLst>
          </p:cNvPr>
          <p:cNvSpPr/>
          <p:nvPr/>
        </p:nvSpPr>
        <p:spPr>
          <a:xfrm>
            <a:off x="8984286" y="2493818"/>
            <a:ext cx="1355819" cy="828204"/>
          </a:xfrm>
          <a:prstGeom prst="wedgeRectCallout">
            <a:avLst>
              <a:gd name="adj1" fmla="val -95190"/>
              <a:gd name="adj2" fmla="val -4795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65% of the respondents are married</a:t>
            </a:r>
          </a:p>
        </p:txBody>
      </p:sp>
      <p:graphicFrame>
        <p:nvGraphicFramePr>
          <p:cNvPr id="6" name="Chart 5">
            <a:extLst>
              <a:ext uri="{FF2B5EF4-FFF2-40B4-BE49-F238E27FC236}">
                <a16:creationId xmlns:a16="http://schemas.microsoft.com/office/drawing/2014/main" id="{A910FD46-830A-CCB2-B24B-96ABE44D14C9}"/>
              </a:ext>
            </a:extLst>
          </p:cNvPr>
          <p:cNvGraphicFramePr>
            <a:graphicFrameLocks/>
          </p:cNvGraphicFramePr>
          <p:nvPr>
            <p:extLst>
              <p:ext uri="{D42A27DB-BD31-4B8C-83A1-F6EECF244321}">
                <p14:modId xmlns:p14="http://schemas.microsoft.com/office/powerpoint/2010/main" val="3235975934"/>
              </p:ext>
            </p:extLst>
          </p:nvPr>
        </p:nvGraphicFramePr>
        <p:xfrm>
          <a:off x="6240379" y="1903025"/>
          <a:ext cx="5487815" cy="46261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FD08B9F6-6C8E-B204-A5B0-6C4B58258E8F}"/>
              </a:ext>
            </a:extLst>
          </p:cNvPr>
          <p:cNvGraphicFramePr>
            <a:graphicFrameLocks/>
          </p:cNvGraphicFramePr>
          <p:nvPr>
            <p:extLst>
              <p:ext uri="{D42A27DB-BD31-4B8C-83A1-F6EECF244321}">
                <p14:modId xmlns:p14="http://schemas.microsoft.com/office/powerpoint/2010/main" val="453588334"/>
              </p:ext>
            </p:extLst>
          </p:nvPr>
        </p:nvGraphicFramePr>
        <p:xfrm>
          <a:off x="463805" y="1903025"/>
          <a:ext cx="5632196" cy="46261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88169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4" y="670221"/>
            <a:ext cx="11264392" cy="976044"/>
          </a:xfrm>
        </p:spPr>
        <p:txBody>
          <a:bodyPr>
            <a:noAutofit/>
          </a:bodyPr>
          <a:lstStyle/>
          <a:p>
            <a:r>
              <a:rPr lang="en-US" sz="2400" b="1" u="sng" dirty="0"/>
              <a:t>Socio-economic classification (SEC)</a:t>
            </a:r>
            <a:br>
              <a:rPr lang="en-US" sz="2700" b="1" u="sng" dirty="0"/>
            </a:br>
            <a:r>
              <a:rPr lang="en-GB" sz="1800" b="1" cap="none" dirty="0"/>
              <a:t>Majority of the respondents belong to Middle Class.</a:t>
            </a:r>
            <a:br>
              <a:rPr lang="en-GB" sz="1800" b="1" cap="none" dirty="0"/>
            </a:br>
            <a:endParaRPr lang="en-US" sz="1800" cap="none" dirty="0">
              <a:latin typeface="+mn-lt"/>
            </a:endParaRPr>
          </a:p>
        </p:txBody>
      </p:sp>
      <p:sp>
        <p:nvSpPr>
          <p:cNvPr id="6" name="Speech Bubble: Rectangle 5">
            <a:extLst>
              <a:ext uri="{FF2B5EF4-FFF2-40B4-BE49-F238E27FC236}">
                <a16:creationId xmlns:a16="http://schemas.microsoft.com/office/drawing/2014/main" id="{FECEA5E5-9553-4EFE-B81F-DEEB45C08E77}"/>
              </a:ext>
            </a:extLst>
          </p:cNvPr>
          <p:cNvSpPr/>
          <p:nvPr/>
        </p:nvSpPr>
        <p:spPr>
          <a:xfrm>
            <a:off x="10230219" y="2477836"/>
            <a:ext cx="1433809" cy="951164"/>
          </a:xfrm>
          <a:prstGeom prst="wedgeRectCallout">
            <a:avLst>
              <a:gd name="adj1" fmla="val -76785"/>
              <a:gd name="adj2" fmla="val -4332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52% of the respondents belong to Middle Class</a:t>
            </a:r>
          </a:p>
        </p:txBody>
      </p:sp>
      <p:graphicFrame>
        <p:nvGraphicFramePr>
          <p:cNvPr id="3" name="Chart 2">
            <a:extLst>
              <a:ext uri="{FF2B5EF4-FFF2-40B4-BE49-F238E27FC236}">
                <a16:creationId xmlns:a16="http://schemas.microsoft.com/office/drawing/2014/main" id="{FAF1FE9F-6005-C954-E2C9-8FA80F80AF4E}"/>
              </a:ext>
            </a:extLst>
          </p:cNvPr>
          <p:cNvGraphicFramePr>
            <a:graphicFrameLocks/>
          </p:cNvGraphicFramePr>
          <p:nvPr>
            <p:extLst>
              <p:ext uri="{D42A27DB-BD31-4B8C-83A1-F6EECF244321}">
                <p14:modId xmlns:p14="http://schemas.microsoft.com/office/powerpoint/2010/main" val="4264505368"/>
              </p:ext>
            </p:extLst>
          </p:nvPr>
        </p:nvGraphicFramePr>
        <p:xfrm>
          <a:off x="6657474" y="2057400"/>
          <a:ext cx="5070722" cy="4632158"/>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cx2="http://schemas.microsoft.com/office/drawing/2015/10/21/chartex">
        <mc:Choice Requires="cx2">
          <p:graphicFrame>
            <p:nvGraphicFramePr>
              <p:cNvPr id="5" name="Chart 4">
                <a:extLst>
                  <a:ext uri="{FF2B5EF4-FFF2-40B4-BE49-F238E27FC236}">
                    <a16:creationId xmlns:a16="http://schemas.microsoft.com/office/drawing/2014/main" id="{A18B06CB-4CC2-E152-3232-DE71732B0317}"/>
                  </a:ext>
                </a:extLst>
              </p:cNvPr>
              <p:cNvGraphicFramePr/>
              <p:nvPr>
                <p:extLst>
                  <p:ext uri="{D42A27DB-BD31-4B8C-83A1-F6EECF244321}">
                    <p14:modId xmlns:p14="http://schemas.microsoft.com/office/powerpoint/2010/main" val="2944747450"/>
                  </p:ext>
                </p:extLst>
              </p:nvPr>
            </p:nvGraphicFramePr>
            <p:xfrm>
              <a:off x="463805" y="2057401"/>
              <a:ext cx="5888870" cy="463215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5" name="Chart 4">
                <a:extLst>
                  <a:ext uri="{FF2B5EF4-FFF2-40B4-BE49-F238E27FC236}">
                    <a16:creationId xmlns:a16="http://schemas.microsoft.com/office/drawing/2014/main" id="{A18B06CB-4CC2-E152-3232-DE71732B0317}"/>
                  </a:ext>
                </a:extLst>
              </p:cNvPr>
              <p:cNvPicPr>
                <a:picLocks noGrp="1" noRot="1" noChangeAspect="1" noMove="1" noResize="1" noEditPoints="1" noAdjustHandles="1" noChangeArrowheads="1" noChangeShapeType="1"/>
              </p:cNvPicPr>
              <p:nvPr/>
            </p:nvPicPr>
            <p:blipFill>
              <a:blip r:embed="rId5"/>
              <a:stretch>
                <a:fillRect/>
              </a:stretch>
            </p:blipFill>
            <p:spPr>
              <a:xfrm>
                <a:off x="463805" y="2057401"/>
                <a:ext cx="5888870" cy="4632158"/>
              </a:xfrm>
              <a:prstGeom prst="rect">
                <a:avLst/>
              </a:prstGeom>
            </p:spPr>
          </p:pic>
        </mc:Fallback>
      </mc:AlternateContent>
    </p:spTree>
    <p:extLst>
      <p:ext uri="{BB962C8B-B14F-4D97-AF65-F5344CB8AC3E}">
        <p14:creationId xmlns:p14="http://schemas.microsoft.com/office/powerpoint/2010/main" val="20953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7F721C3-E793-3AC8-E8F0-D803505DFEB5}"/>
              </a:ext>
            </a:extLst>
          </p:cNvPr>
          <p:cNvGraphicFramePr>
            <a:graphicFrameLocks/>
          </p:cNvGraphicFramePr>
          <p:nvPr>
            <p:extLst>
              <p:ext uri="{D42A27DB-BD31-4B8C-83A1-F6EECF244321}">
                <p14:modId xmlns:p14="http://schemas.microsoft.com/office/powerpoint/2010/main" val="2356716922"/>
              </p:ext>
            </p:extLst>
          </p:nvPr>
        </p:nvGraphicFramePr>
        <p:xfrm>
          <a:off x="463803" y="1892969"/>
          <a:ext cx="11246934" cy="465221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3" y="963239"/>
            <a:ext cx="11503607" cy="745016"/>
          </a:xfrm>
        </p:spPr>
        <p:txBody>
          <a:bodyPr>
            <a:noAutofit/>
          </a:bodyPr>
          <a:lstStyle/>
          <a:p>
            <a:r>
              <a:rPr lang="en-US" sz="1600" b="1" u="sng" dirty="0"/>
              <a:t>CHANGES IN ALCOHOL consumption in The </a:t>
            </a:r>
            <a:r>
              <a:rPr lang="en-US" sz="1600" b="1" u="sng" dirty="0" err="1"/>
              <a:t>fy</a:t>
            </a:r>
            <a:r>
              <a:rPr lang="en-US" sz="1600" b="1" u="sng" dirty="0"/>
              <a:t> 2083/84 DUE TO increase in THE excise duty</a:t>
            </a:r>
            <a:br>
              <a:rPr lang="en-US" sz="2400" b="1" u="sng" dirty="0"/>
            </a:br>
            <a:r>
              <a:rPr lang="en-GB" sz="1600" b="1" cap="none" dirty="0"/>
              <a:t>Majority of the respondents’ alcohol consumption frequency will remain the same in the FY 2083/84 due to increase in the excise duty.</a:t>
            </a:r>
            <a:br>
              <a:rPr lang="en-GB" sz="1600" b="1" cap="none" dirty="0"/>
            </a:br>
            <a:r>
              <a:rPr lang="en-US" sz="1600" cap="none" dirty="0"/>
              <a:t>Does your frequency of alcohol consumption change in the FY 2083/84 due to increase in the excise duty?</a:t>
            </a:r>
            <a:endParaRPr lang="en-US" sz="1800" cap="none" dirty="0">
              <a:latin typeface="+mn-lt"/>
            </a:endParaRPr>
          </a:p>
        </p:txBody>
      </p:sp>
      <p:sp>
        <p:nvSpPr>
          <p:cNvPr id="3" name="Speech Bubble: Rectangle 2">
            <a:extLst>
              <a:ext uri="{FF2B5EF4-FFF2-40B4-BE49-F238E27FC236}">
                <a16:creationId xmlns:a16="http://schemas.microsoft.com/office/drawing/2014/main" id="{6B05D7CA-8740-1F34-6B42-38A697D2B6FE}"/>
              </a:ext>
            </a:extLst>
          </p:cNvPr>
          <p:cNvSpPr/>
          <p:nvPr/>
        </p:nvSpPr>
        <p:spPr>
          <a:xfrm>
            <a:off x="4740441" y="3128210"/>
            <a:ext cx="2711116" cy="948368"/>
          </a:xfrm>
          <a:prstGeom prst="wedgeRectCallout">
            <a:avLst>
              <a:gd name="adj1" fmla="val 11543"/>
              <a:gd name="adj2" fmla="val 9971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21% of the respondents’ will decrease their alcohol consumption frequency in the FY 2083/84 due to increase in the excise duty</a:t>
            </a:r>
          </a:p>
        </p:txBody>
      </p:sp>
    </p:spTree>
    <p:extLst>
      <p:ext uri="{BB962C8B-B14F-4D97-AF65-F5344CB8AC3E}">
        <p14:creationId xmlns:p14="http://schemas.microsoft.com/office/powerpoint/2010/main" val="236056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D62D-531D-A55F-509B-B7F3E507EE1B}"/>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8FB004C6-5C45-D0A2-2701-CC337F938B6E}"/>
              </a:ext>
            </a:extLst>
          </p:cNvPr>
          <p:cNvGraphicFramePr>
            <a:graphicFrameLocks/>
          </p:cNvGraphicFramePr>
          <p:nvPr>
            <p:extLst>
              <p:ext uri="{D42A27DB-BD31-4B8C-83A1-F6EECF244321}">
                <p14:modId xmlns:p14="http://schemas.microsoft.com/office/powerpoint/2010/main" val="2954196990"/>
              </p:ext>
            </p:extLst>
          </p:nvPr>
        </p:nvGraphicFramePr>
        <p:xfrm>
          <a:off x="7363326" y="1922735"/>
          <a:ext cx="4363453" cy="470265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280C317-3B9F-BDF9-C085-671C7E53DAF7}"/>
              </a:ext>
            </a:extLst>
          </p:cNvPr>
          <p:cNvSpPr>
            <a:spLocks noGrp="1"/>
          </p:cNvSpPr>
          <p:nvPr>
            <p:ph type="title"/>
          </p:nvPr>
        </p:nvSpPr>
        <p:spPr>
          <a:xfrm>
            <a:off x="463804" y="960830"/>
            <a:ext cx="11728196" cy="745016"/>
          </a:xfrm>
        </p:spPr>
        <p:txBody>
          <a:bodyPr>
            <a:noAutofit/>
          </a:bodyPr>
          <a:lstStyle/>
          <a:p>
            <a:r>
              <a:rPr lang="en-US" sz="1600" b="1" u="sng" dirty="0"/>
              <a:t>Reasons for increase in frequency of alcohol consumption IN THE FY 2083/84 DUE TO increase in THE excise duty</a:t>
            </a:r>
            <a:br>
              <a:rPr lang="en-US" sz="2400" b="1" u="sng" dirty="0"/>
            </a:br>
            <a:r>
              <a:rPr lang="en-GB" sz="1600" b="1" cap="none" dirty="0"/>
              <a:t>Majority of the respondents’ alcohol consumption frequency will increase in the FY 2083/84 due to social influence.</a:t>
            </a:r>
            <a:br>
              <a:rPr lang="en-GB" sz="1600" b="1" cap="none" dirty="0"/>
            </a:br>
            <a:r>
              <a:rPr lang="en-GB" sz="1600" cap="none" dirty="0"/>
              <a:t>Why will your frequency of alcohol consumption increase in the FY 2083/84?</a:t>
            </a:r>
            <a:endParaRPr lang="en-US" sz="1800" cap="none" dirty="0">
              <a:latin typeface="+mn-lt"/>
            </a:endParaRPr>
          </a:p>
        </p:txBody>
      </p:sp>
      <p:graphicFrame>
        <p:nvGraphicFramePr>
          <p:cNvPr id="8" name="Table 7">
            <a:extLst>
              <a:ext uri="{FF2B5EF4-FFF2-40B4-BE49-F238E27FC236}">
                <a16:creationId xmlns:a16="http://schemas.microsoft.com/office/drawing/2014/main" id="{987C2F28-B2CB-DB95-81FC-A32F6728D124}"/>
              </a:ext>
            </a:extLst>
          </p:cNvPr>
          <p:cNvGraphicFramePr>
            <a:graphicFrameLocks noGrp="1"/>
          </p:cNvGraphicFramePr>
          <p:nvPr>
            <p:extLst>
              <p:ext uri="{D42A27DB-BD31-4B8C-83A1-F6EECF244321}">
                <p14:modId xmlns:p14="http://schemas.microsoft.com/office/powerpoint/2010/main" val="3684160648"/>
              </p:ext>
            </p:extLst>
          </p:nvPr>
        </p:nvGraphicFramePr>
        <p:xfrm>
          <a:off x="581025" y="1922737"/>
          <a:ext cx="6509586" cy="4702651"/>
        </p:xfrm>
        <a:graphic>
          <a:graphicData uri="http://schemas.openxmlformats.org/drawingml/2006/table">
            <a:tbl>
              <a:tblPr>
                <a:tableStyleId>{5940675A-B579-460E-94D1-54222C63F5DA}</a:tableStyleId>
              </a:tblPr>
              <a:tblGrid>
                <a:gridCol w="2466975">
                  <a:extLst>
                    <a:ext uri="{9D8B030D-6E8A-4147-A177-3AD203B41FA5}">
                      <a16:colId xmlns:a16="http://schemas.microsoft.com/office/drawing/2014/main" val="600250514"/>
                    </a:ext>
                  </a:extLst>
                </a:gridCol>
                <a:gridCol w="4042611">
                  <a:extLst>
                    <a:ext uri="{9D8B030D-6E8A-4147-A177-3AD203B41FA5}">
                      <a16:colId xmlns:a16="http://schemas.microsoft.com/office/drawing/2014/main" val="1253662693"/>
                    </a:ext>
                  </a:extLst>
                </a:gridCol>
              </a:tblGrid>
              <a:tr h="1421731">
                <a:tc>
                  <a:txBody>
                    <a:bodyPr/>
                    <a:lstStyle/>
                    <a:p>
                      <a:pPr>
                        <a:buNone/>
                      </a:pPr>
                      <a:r>
                        <a:rPr lang="en-US" sz="1600" b="0" dirty="0"/>
                        <a:t>Social Influence (4)</a:t>
                      </a:r>
                    </a:p>
                  </a:txBody>
                  <a:tcPr anchor="ctr"/>
                </a:tc>
                <a:tc>
                  <a:txBody>
                    <a:bodyPr/>
                    <a:lstStyle/>
                    <a:p>
                      <a:pPr lvl="0">
                        <a:buNone/>
                      </a:pPr>
                      <a:r>
                        <a:rPr lang="en-US" sz="1600" dirty="0"/>
                        <a:t>Social gatherings, peer influence, and enjoyment with friends encourage more frequent drinking.</a:t>
                      </a:r>
                    </a:p>
                  </a:txBody>
                  <a:tcPr anchor="ctr"/>
                </a:tc>
                <a:extLst>
                  <a:ext uri="{0D108BD9-81ED-4DB2-BD59-A6C34878D82A}">
                    <a16:rowId xmlns:a16="http://schemas.microsoft.com/office/drawing/2014/main" val="3294896373"/>
                  </a:ext>
                </a:extLst>
              </a:tr>
              <a:tr h="1093640">
                <a:tc>
                  <a:txBody>
                    <a:bodyPr/>
                    <a:lstStyle/>
                    <a:p>
                      <a:pPr>
                        <a:buNone/>
                      </a:pPr>
                      <a:r>
                        <a:rPr lang="en-US" sz="1600" b="0" dirty="0"/>
                        <a:t>Habit &amp; Routine (3)</a:t>
                      </a:r>
                    </a:p>
                  </a:txBody>
                  <a:tcPr anchor="ctr"/>
                </a:tc>
                <a:tc>
                  <a:txBody>
                    <a:bodyPr/>
                    <a:lstStyle/>
                    <a:p>
                      <a:pPr lvl="0">
                        <a:buNone/>
                      </a:pPr>
                      <a:r>
                        <a:rPr lang="en-US" sz="1600" dirty="0"/>
                        <a:t>Drinking has become a regular habit, making increased frequency difficult to control.</a:t>
                      </a:r>
                    </a:p>
                  </a:txBody>
                  <a:tcPr anchor="ctr"/>
                </a:tc>
                <a:extLst>
                  <a:ext uri="{0D108BD9-81ED-4DB2-BD59-A6C34878D82A}">
                    <a16:rowId xmlns:a16="http://schemas.microsoft.com/office/drawing/2014/main" val="1731881954"/>
                  </a:ext>
                </a:extLst>
              </a:tr>
              <a:tr h="1093640">
                <a:tc>
                  <a:txBody>
                    <a:bodyPr/>
                    <a:lstStyle/>
                    <a:p>
                      <a:pPr>
                        <a:buNone/>
                      </a:pPr>
                      <a:r>
                        <a:rPr lang="en-US" sz="1600" b="0" dirty="0"/>
                        <a:t>Personal Preference (3)</a:t>
                      </a:r>
                    </a:p>
                  </a:txBody>
                  <a:tcPr anchor="ctr"/>
                </a:tc>
                <a:tc>
                  <a:txBody>
                    <a:bodyPr/>
                    <a:lstStyle/>
                    <a:p>
                      <a:pPr lvl="0">
                        <a:buNone/>
                      </a:pPr>
                      <a:r>
                        <a:rPr lang="en-US" sz="1600" dirty="0"/>
                        <a:t>Personal enjoyment and relaxation motivate respondents to drink more often.</a:t>
                      </a:r>
                    </a:p>
                  </a:txBody>
                  <a:tcPr anchor="ctr"/>
                </a:tc>
                <a:extLst>
                  <a:ext uri="{0D108BD9-81ED-4DB2-BD59-A6C34878D82A}">
                    <a16:rowId xmlns:a16="http://schemas.microsoft.com/office/drawing/2014/main" val="816405715"/>
                  </a:ext>
                </a:extLst>
              </a:tr>
              <a:tr h="1093640">
                <a:tc>
                  <a:txBody>
                    <a:bodyPr/>
                    <a:lstStyle/>
                    <a:p>
                      <a:pPr>
                        <a:buNone/>
                      </a:pPr>
                      <a:r>
                        <a:rPr lang="en-US" sz="1600" b="0" dirty="0"/>
                        <a:t>Taste &amp; Brand Influence (2)</a:t>
                      </a:r>
                    </a:p>
                  </a:txBody>
                  <a:tcPr anchor="ctr"/>
                </a:tc>
                <a:tc>
                  <a:txBody>
                    <a:bodyPr/>
                    <a:lstStyle/>
                    <a:p>
                      <a:pPr lvl="0">
                        <a:buNone/>
                      </a:pPr>
                      <a:r>
                        <a:rPr lang="en-US" sz="1600" dirty="0"/>
                        <a:t>Strong liking for specific brands and taste encourages continued or increased consumption.</a:t>
                      </a:r>
                    </a:p>
                  </a:txBody>
                  <a:tcPr anchor="ctr"/>
                </a:tc>
                <a:extLst>
                  <a:ext uri="{0D108BD9-81ED-4DB2-BD59-A6C34878D82A}">
                    <a16:rowId xmlns:a16="http://schemas.microsoft.com/office/drawing/2014/main" val="2694362684"/>
                  </a:ext>
                </a:extLst>
              </a:tr>
            </a:tbl>
          </a:graphicData>
        </a:graphic>
      </p:graphicFrame>
      <p:sp>
        <p:nvSpPr>
          <p:cNvPr id="9" name="Speech Bubble: Rectangle 8">
            <a:extLst>
              <a:ext uri="{FF2B5EF4-FFF2-40B4-BE49-F238E27FC236}">
                <a16:creationId xmlns:a16="http://schemas.microsoft.com/office/drawing/2014/main" id="{EA6EDDF3-9787-D5AD-13CE-E31334CED77E}"/>
              </a:ext>
            </a:extLst>
          </p:cNvPr>
          <p:cNvSpPr/>
          <p:nvPr/>
        </p:nvSpPr>
        <p:spPr>
          <a:xfrm>
            <a:off x="9120802" y="2037347"/>
            <a:ext cx="2490173" cy="1081952"/>
          </a:xfrm>
          <a:prstGeom prst="wedgeRectCallout">
            <a:avLst>
              <a:gd name="adj1" fmla="val -66505"/>
              <a:gd name="adj2" fmla="val 393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5% of the respondents whose frequency of alcohol consumption will increase in the FY 2083/84, 80% stated due to social influence</a:t>
            </a:r>
          </a:p>
        </p:txBody>
      </p:sp>
    </p:spTree>
    <p:extLst>
      <p:ext uri="{BB962C8B-B14F-4D97-AF65-F5344CB8AC3E}">
        <p14:creationId xmlns:p14="http://schemas.microsoft.com/office/powerpoint/2010/main" val="1672525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215F-4A91-DC5F-9783-BB4714960B86}"/>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D833008-7247-59A5-838D-F845756FE7BD}"/>
              </a:ext>
            </a:extLst>
          </p:cNvPr>
          <p:cNvGraphicFramePr>
            <a:graphicFrameLocks/>
          </p:cNvGraphicFramePr>
          <p:nvPr>
            <p:extLst>
              <p:ext uri="{D42A27DB-BD31-4B8C-83A1-F6EECF244321}">
                <p14:modId xmlns:p14="http://schemas.microsoft.com/office/powerpoint/2010/main" val="3270030278"/>
              </p:ext>
            </p:extLst>
          </p:nvPr>
        </p:nvGraphicFramePr>
        <p:xfrm>
          <a:off x="7218947" y="1922737"/>
          <a:ext cx="4523874" cy="47828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8273451B-B775-52D4-8D18-18E9DF46FF8F}"/>
              </a:ext>
            </a:extLst>
          </p:cNvPr>
          <p:cNvSpPr>
            <a:spLocks noGrp="1"/>
          </p:cNvSpPr>
          <p:nvPr>
            <p:ph type="title"/>
          </p:nvPr>
        </p:nvSpPr>
        <p:spPr>
          <a:xfrm>
            <a:off x="463804" y="960830"/>
            <a:ext cx="11279017" cy="745016"/>
          </a:xfrm>
        </p:spPr>
        <p:txBody>
          <a:bodyPr>
            <a:noAutofit/>
          </a:bodyPr>
          <a:lstStyle/>
          <a:p>
            <a:r>
              <a:rPr lang="en-US" sz="1600" b="1" u="sng" dirty="0"/>
              <a:t>Reasons for decrease in frequency of alcohol consumption IN THE FY 2083/84 due to increase in THE excise duty</a:t>
            </a:r>
            <a:br>
              <a:rPr lang="en-US" sz="2400" b="1" u="sng" dirty="0"/>
            </a:br>
            <a:r>
              <a:rPr lang="en-GB" sz="1600" b="1" cap="none" dirty="0"/>
              <a:t>Majority of the respondents’ alcohol consumption frequency will decrease in the FY 2083/84 due to price &amp; inflation pressure.</a:t>
            </a:r>
            <a:br>
              <a:rPr lang="en-GB" sz="1600" b="1" cap="none" dirty="0"/>
            </a:br>
            <a:r>
              <a:rPr lang="en-GB" sz="1600" cap="none" dirty="0"/>
              <a:t>Why will your frequency of alcohol consumption decrease in the FY 2083/84?</a:t>
            </a:r>
            <a:endParaRPr lang="en-US" sz="1800" cap="none" dirty="0">
              <a:latin typeface="+mn-lt"/>
            </a:endParaRPr>
          </a:p>
        </p:txBody>
      </p:sp>
      <p:graphicFrame>
        <p:nvGraphicFramePr>
          <p:cNvPr id="6" name="Table 5">
            <a:extLst>
              <a:ext uri="{FF2B5EF4-FFF2-40B4-BE49-F238E27FC236}">
                <a16:creationId xmlns:a16="http://schemas.microsoft.com/office/drawing/2014/main" id="{EE7B0D05-B02E-F1E5-F8DD-44B7C6B426D3}"/>
              </a:ext>
            </a:extLst>
          </p:cNvPr>
          <p:cNvGraphicFramePr>
            <a:graphicFrameLocks noGrp="1"/>
          </p:cNvGraphicFramePr>
          <p:nvPr>
            <p:extLst>
              <p:ext uri="{D42A27DB-BD31-4B8C-83A1-F6EECF244321}">
                <p14:modId xmlns:p14="http://schemas.microsoft.com/office/powerpoint/2010/main" val="1979309624"/>
              </p:ext>
            </p:extLst>
          </p:nvPr>
        </p:nvGraphicFramePr>
        <p:xfrm>
          <a:off x="463804" y="1922736"/>
          <a:ext cx="6562638" cy="4782864"/>
        </p:xfrm>
        <a:graphic>
          <a:graphicData uri="http://schemas.openxmlformats.org/drawingml/2006/table">
            <a:tbl>
              <a:tblPr>
                <a:tableStyleId>{5940675A-B579-460E-94D1-54222C63F5DA}</a:tableStyleId>
              </a:tblPr>
              <a:tblGrid>
                <a:gridCol w="2728575">
                  <a:extLst>
                    <a:ext uri="{9D8B030D-6E8A-4147-A177-3AD203B41FA5}">
                      <a16:colId xmlns:a16="http://schemas.microsoft.com/office/drawing/2014/main" val="1462572839"/>
                    </a:ext>
                  </a:extLst>
                </a:gridCol>
                <a:gridCol w="3834063">
                  <a:extLst>
                    <a:ext uri="{9D8B030D-6E8A-4147-A177-3AD203B41FA5}">
                      <a16:colId xmlns:a16="http://schemas.microsoft.com/office/drawing/2014/main" val="1546612753"/>
                    </a:ext>
                  </a:extLst>
                </a:gridCol>
              </a:tblGrid>
              <a:tr h="797144">
                <a:tc>
                  <a:txBody>
                    <a:bodyPr/>
                    <a:lstStyle/>
                    <a:p>
                      <a:pPr>
                        <a:buNone/>
                      </a:pPr>
                      <a:r>
                        <a:rPr lang="en-US" sz="1600" b="0" dirty="0"/>
                        <a:t>Price &amp; Inflation Pressure (29)</a:t>
                      </a:r>
                    </a:p>
                  </a:txBody>
                  <a:tcPr marL="76614" marR="76614" marT="38307" marB="38307" anchor="ctr"/>
                </a:tc>
                <a:tc>
                  <a:txBody>
                    <a:bodyPr/>
                    <a:lstStyle/>
                    <a:p>
                      <a:pPr lvl="0">
                        <a:buNone/>
                      </a:pPr>
                      <a:r>
                        <a:rPr lang="en-US" sz="1600" b="0" dirty="0"/>
                        <a:t>Respondents stated that rising alcohol prices and inflation discourage frequent drinking.</a:t>
                      </a:r>
                    </a:p>
                  </a:txBody>
                  <a:tcPr marL="76614" marR="76614" marT="38307" marB="38307" anchor="ctr"/>
                </a:tc>
                <a:extLst>
                  <a:ext uri="{0D108BD9-81ED-4DB2-BD59-A6C34878D82A}">
                    <a16:rowId xmlns:a16="http://schemas.microsoft.com/office/drawing/2014/main" val="1914161017"/>
                  </a:ext>
                </a:extLst>
              </a:tr>
              <a:tr h="797144">
                <a:tc>
                  <a:txBody>
                    <a:bodyPr/>
                    <a:lstStyle/>
                    <a:p>
                      <a:pPr>
                        <a:buNone/>
                      </a:pPr>
                      <a:r>
                        <a:rPr lang="en-US" sz="1600" b="0" dirty="0"/>
                        <a:t>Budget Constraints &amp; Income Limits (20)</a:t>
                      </a:r>
                    </a:p>
                  </a:txBody>
                  <a:tcPr marL="76614" marR="76614" marT="38307" marB="38307" anchor="ctr"/>
                </a:tc>
                <a:tc>
                  <a:txBody>
                    <a:bodyPr/>
                    <a:lstStyle/>
                    <a:p>
                      <a:pPr lvl="0">
                        <a:buNone/>
                      </a:pPr>
                      <a:r>
                        <a:rPr lang="en-US" sz="1600" b="0" dirty="0"/>
                        <a:t>Respondents mentioned that limited income reduces how often they can afford alcohol.</a:t>
                      </a:r>
                    </a:p>
                  </a:txBody>
                  <a:tcPr marL="76614" marR="76614" marT="38307" marB="38307" anchor="ctr"/>
                </a:tc>
                <a:extLst>
                  <a:ext uri="{0D108BD9-81ED-4DB2-BD59-A6C34878D82A}">
                    <a16:rowId xmlns:a16="http://schemas.microsoft.com/office/drawing/2014/main" val="3228634005"/>
                  </a:ext>
                </a:extLst>
              </a:tr>
              <a:tr h="797144">
                <a:tc>
                  <a:txBody>
                    <a:bodyPr/>
                    <a:lstStyle/>
                    <a:p>
                      <a:pPr>
                        <a:buNone/>
                      </a:pPr>
                      <a:r>
                        <a:rPr lang="en-US" sz="1600" b="0" dirty="0"/>
                        <a:t>Spending Control &amp; Financial Discipline (14)</a:t>
                      </a:r>
                    </a:p>
                  </a:txBody>
                  <a:tcPr marL="76614" marR="76614" marT="38307" marB="38307" anchor="ctr"/>
                </a:tc>
                <a:tc>
                  <a:txBody>
                    <a:bodyPr/>
                    <a:lstStyle/>
                    <a:p>
                      <a:pPr lvl="0">
                        <a:buNone/>
                      </a:pPr>
                      <a:r>
                        <a:rPr lang="en-US" sz="1600" b="0" dirty="0"/>
                        <a:t>Respondents emphasized managing expenses and drinking within a fixed budget.</a:t>
                      </a:r>
                    </a:p>
                  </a:txBody>
                  <a:tcPr marL="76614" marR="76614" marT="38307" marB="38307" anchor="ctr"/>
                </a:tc>
                <a:extLst>
                  <a:ext uri="{0D108BD9-81ED-4DB2-BD59-A6C34878D82A}">
                    <a16:rowId xmlns:a16="http://schemas.microsoft.com/office/drawing/2014/main" val="31033077"/>
                  </a:ext>
                </a:extLst>
              </a:tr>
              <a:tr h="797144">
                <a:tc>
                  <a:txBody>
                    <a:bodyPr/>
                    <a:lstStyle/>
                    <a:p>
                      <a:pPr>
                        <a:buNone/>
                      </a:pPr>
                      <a:r>
                        <a:rPr lang="en-US" sz="1600" b="0" dirty="0"/>
                        <a:t>Planned &amp; Intentional Reduction (13)</a:t>
                      </a:r>
                    </a:p>
                  </a:txBody>
                  <a:tcPr marL="76614" marR="76614" marT="38307" marB="38307" anchor="ctr"/>
                </a:tc>
                <a:tc>
                  <a:txBody>
                    <a:bodyPr/>
                    <a:lstStyle/>
                    <a:p>
                      <a:pPr lvl="0">
                        <a:buNone/>
                      </a:pPr>
                      <a:r>
                        <a:rPr lang="en-US" sz="1600" b="0" dirty="0"/>
                        <a:t>Respondents reported consciously planning to reduce drinking frequency.</a:t>
                      </a:r>
                    </a:p>
                  </a:txBody>
                  <a:tcPr marL="76614" marR="76614" marT="38307" marB="38307" anchor="ctr"/>
                </a:tc>
                <a:extLst>
                  <a:ext uri="{0D108BD9-81ED-4DB2-BD59-A6C34878D82A}">
                    <a16:rowId xmlns:a16="http://schemas.microsoft.com/office/drawing/2014/main" val="366685384"/>
                  </a:ext>
                </a:extLst>
              </a:tr>
              <a:tr h="797144">
                <a:tc>
                  <a:txBody>
                    <a:bodyPr/>
                    <a:lstStyle/>
                    <a:p>
                      <a:pPr>
                        <a:buNone/>
                      </a:pPr>
                      <a:r>
                        <a:rPr lang="en-US" sz="1600" b="0" dirty="0"/>
                        <a:t>Drinking Only on Special Occasions (10)</a:t>
                      </a:r>
                    </a:p>
                  </a:txBody>
                  <a:tcPr marL="76614" marR="76614" marT="38307" marB="38307" anchor="ctr"/>
                </a:tc>
                <a:tc>
                  <a:txBody>
                    <a:bodyPr/>
                    <a:lstStyle/>
                    <a:p>
                      <a:pPr lvl="0">
                        <a:buNone/>
                      </a:pPr>
                      <a:r>
                        <a:rPr lang="en-US" sz="1600" b="0" dirty="0"/>
                        <a:t>Respondents stated they now drink mainly during special events or celebrations.</a:t>
                      </a:r>
                    </a:p>
                  </a:txBody>
                  <a:tcPr marL="76614" marR="76614" marT="38307" marB="38307" anchor="ctr"/>
                </a:tc>
                <a:extLst>
                  <a:ext uri="{0D108BD9-81ED-4DB2-BD59-A6C34878D82A}">
                    <a16:rowId xmlns:a16="http://schemas.microsoft.com/office/drawing/2014/main" val="2386765371"/>
                  </a:ext>
                </a:extLst>
              </a:tr>
              <a:tr h="797144">
                <a:tc>
                  <a:txBody>
                    <a:bodyPr/>
                    <a:lstStyle/>
                    <a:p>
                      <a:pPr>
                        <a:buNone/>
                      </a:pPr>
                      <a:r>
                        <a:rPr lang="en-US" sz="1600" b="0" dirty="0"/>
                        <a:t>Priority Shift to Essential Needs (4)</a:t>
                      </a:r>
                    </a:p>
                  </a:txBody>
                  <a:tcPr marL="76614" marR="76614" marT="38307" marB="38307" anchor="ctr"/>
                </a:tc>
                <a:tc>
                  <a:txBody>
                    <a:bodyPr/>
                    <a:lstStyle/>
                    <a:p>
                      <a:pPr lvl="0">
                        <a:buNone/>
                      </a:pPr>
                      <a:r>
                        <a:rPr lang="en-US" sz="1600" b="0" dirty="0"/>
                        <a:t>Respondents highlighted prioritizing essential household expenses over alcohol.</a:t>
                      </a:r>
                    </a:p>
                  </a:txBody>
                  <a:tcPr marL="76614" marR="76614" marT="38307" marB="38307" anchor="ctr"/>
                </a:tc>
                <a:extLst>
                  <a:ext uri="{0D108BD9-81ED-4DB2-BD59-A6C34878D82A}">
                    <a16:rowId xmlns:a16="http://schemas.microsoft.com/office/drawing/2014/main" val="3779087967"/>
                  </a:ext>
                </a:extLst>
              </a:tr>
            </a:tbl>
          </a:graphicData>
        </a:graphic>
      </p:graphicFrame>
      <p:sp>
        <p:nvSpPr>
          <p:cNvPr id="7" name="Speech Bubble: Rectangle 6">
            <a:extLst>
              <a:ext uri="{FF2B5EF4-FFF2-40B4-BE49-F238E27FC236}">
                <a16:creationId xmlns:a16="http://schemas.microsoft.com/office/drawing/2014/main" id="{9C266DBD-C35D-2F29-0985-216478D298FE}"/>
              </a:ext>
            </a:extLst>
          </p:cNvPr>
          <p:cNvSpPr/>
          <p:nvPr/>
        </p:nvSpPr>
        <p:spPr>
          <a:xfrm>
            <a:off x="10266947" y="3346474"/>
            <a:ext cx="1331495" cy="2797652"/>
          </a:xfrm>
          <a:prstGeom prst="wedgeRectCallout">
            <a:avLst>
              <a:gd name="adj1" fmla="val -21927"/>
              <a:gd name="adj2" fmla="val -7404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21% of the respondents whose frequency of alcohol consumption will decrease in the FY 2083/84, 91% stated due to price &amp; inflation pressure</a:t>
            </a:r>
          </a:p>
        </p:txBody>
      </p:sp>
    </p:spTree>
    <p:extLst>
      <p:ext uri="{BB962C8B-B14F-4D97-AF65-F5344CB8AC3E}">
        <p14:creationId xmlns:p14="http://schemas.microsoft.com/office/powerpoint/2010/main" val="2927233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85C9D-DC34-BC70-5965-A16F2D7492EA}"/>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216E08F-3FDB-83BA-F7B7-F880E25A260F}"/>
              </a:ext>
            </a:extLst>
          </p:cNvPr>
          <p:cNvGraphicFramePr>
            <a:graphicFrameLocks/>
          </p:cNvGraphicFramePr>
          <p:nvPr>
            <p:extLst>
              <p:ext uri="{D42A27DB-BD31-4B8C-83A1-F6EECF244321}">
                <p14:modId xmlns:p14="http://schemas.microsoft.com/office/powerpoint/2010/main" val="3331690085"/>
              </p:ext>
            </p:extLst>
          </p:nvPr>
        </p:nvGraphicFramePr>
        <p:xfrm>
          <a:off x="7234989" y="1922735"/>
          <a:ext cx="4493206" cy="47828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BF81489-18F4-6ABA-CCD6-212304DA7C70}"/>
              </a:ext>
            </a:extLst>
          </p:cNvPr>
          <p:cNvSpPr>
            <a:spLocks noGrp="1"/>
          </p:cNvSpPr>
          <p:nvPr>
            <p:ph type="title"/>
          </p:nvPr>
        </p:nvSpPr>
        <p:spPr>
          <a:xfrm>
            <a:off x="447761" y="960830"/>
            <a:ext cx="11391313" cy="745016"/>
          </a:xfrm>
        </p:spPr>
        <p:txBody>
          <a:bodyPr>
            <a:noAutofit/>
          </a:bodyPr>
          <a:lstStyle/>
          <a:p>
            <a:r>
              <a:rPr lang="en-US" sz="1600" b="1" u="sng" dirty="0"/>
              <a:t>Reasons for no change in frequency of alcohol consumption IN THE FY 2083/84 DUE TO increase in THE excise duty</a:t>
            </a:r>
            <a:br>
              <a:rPr lang="en-US" sz="2400" b="1" u="sng" dirty="0"/>
            </a:br>
            <a:r>
              <a:rPr lang="en-GB" sz="1400" b="1" cap="none" dirty="0"/>
              <a:t>Majority of the respondents’ alcohol consumption frequency will remain the same in the FY 2083/84 due to habitual consumption pattern.</a:t>
            </a:r>
            <a:br>
              <a:rPr lang="en-GB" sz="1400" b="1" cap="none" dirty="0"/>
            </a:br>
            <a:r>
              <a:rPr lang="en-GB" sz="1400" cap="none" dirty="0"/>
              <a:t>Why will your frequency of alcohol consumption remain the same in the FY 2083/84?</a:t>
            </a:r>
            <a:endParaRPr lang="en-US" sz="1800" cap="none" dirty="0">
              <a:latin typeface="+mn-lt"/>
            </a:endParaRPr>
          </a:p>
        </p:txBody>
      </p:sp>
      <p:sp>
        <p:nvSpPr>
          <p:cNvPr id="7" name="Speech Bubble: Rectangle 6">
            <a:extLst>
              <a:ext uri="{FF2B5EF4-FFF2-40B4-BE49-F238E27FC236}">
                <a16:creationId xmlns:a16="http://schemas.microsoft.com/office/drawing/2014/main" id="{342A1288-77F0-E3A9-B257-5D6B20B35945}"/>
              </a:ext>
            </a:extLst>
          </p:cNvPr>
          <p:cNvSpPr/>
          <p:nvPr/>
        </p:nvSpPr>
        <p:spPr>
          <a:xfrm>
            <a:off x="10266947" y="3094430"/>
            <a:ext cx="1331495" cy="2802739"/>
          </a:xfrm>
          <a:prstGeom prst="wedgeRectCallout">
            <a:avLst>
              <a:gd name="adj1" fmla="val -42409"/>
              <a:gd name="adj2" fmla="val -6868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75% of the respondents whose frequency of alcohol consumption will remain the same in the FY 2083/84, 77% stated due to habitual consumption pattern</a:t>
            </a:r>
          </a:p>
        </p:txBody>
      </p:sp>
      <p:graphicFrame>
        <p:nvGraphicFramePr>
          <p:cNvPr id="8" name="Table 7">
            <a:extLst>
              <a:ext uri="{FF2B5EF4-FFF2-40B4-BE49-F238E27FC236}">
                <a16:creationId xmlns:a16="http://schemas.microsoft.com/office/drawing/2014/main" id="{BDA2CB9C-EB31-065B-A106-2FB381FA4AF1}"/>
              </a:ext>
            </a:extLst>
          </p:cNvPr>
          <p:cNvGraphicFramePr>
            <a:graphicFrameLocks noGrp="1"/>
          </p:cNvGraphicFramePr>
          <p:nvPr>
            <p:extLst>
              <p:ext uri="{D42A27DB-BD31-4B8C-83A1-F6EECF244321}">
                <p14:modId xmlns:p14="http://schemas.microsoft.com/office/powerpoint/2010/main" val="3567697819"/>
              </p:ext>
            </p:extLst>
          </p:nvPr>
        </p:nvGraphicFramePr>
        <p:xfrm>
          <a:off x="463804" y="1922735"/>
          <a:ext cx="6642850" cy="4782862"/>
        </p:xfrm>
        <a:graphic>
          <a:graphicData uri="http://schemas.openxmlformats.org/drawingml/2006/table">
            <a:tbl>
              <a:tblPr>
                <a:tableStyleId>{5940675A-B579-460E-94D1-54222C63F5DA}</a:tableStyleId>
              </a:tblPr>
              <a:tblGrid>
                <a:gridCol w="2760659">
                  <a:extLst>
                    <a:ext uri="{9D8B030D-6E8A-4147-A177-3AD203B41FA5}">
                      <a16:colId xmlns:a16="http://schemas.microsoft.com/office/drawing/2014/main" val="1641374637"/>
                    </a:ext>
                  </a:extLst>
                </a:gridCol>
                <a:gridCol w="3882191">
                  <a:extLst>
                    <a:ext uri="{9D8B030D-6E8A-4147-A177-3AD203B41FA5}">
                      <a16:colId xmlns:a16="http://schemas.microsoft.com/office/drawing/2014/main" val="3828117429"/>
                    </a:ext>
                  </a:extLst>
                </a:gridCol>
              </a:tblGrid>
              <a:tr h="650050">
                <a:tc>
                  <a:txBody>
                    <a:bodyPr/>
                    <a:lstStyle/>
                    <a:p>
                      <a:pPr>
                        <a:buNone/>
                      </a:pPr>
                      <a:r>
                        <a:rPr lang="en-US" sz="1600" b="0" dirty="0"/>
                        <a:t>Habitual Consumption Pattern (71)</a:t>
                      </a:r>
                    </a:p>
                  </a:txBody>
                  <a:tcPr marL="66495" marR="66495" marT="33248" marB="33248" anchor="ctr"/>
                </a:tc>
                <a:tc>
                  <a:txBody>
                    <a:bodyPr/>
                    <a:lstStyle/>
                    <a:p>
                      <a:pPr>
                        <a:buNone/>
                      </a:pPr>
                      <a:r>
                        <a:rPr lang="en-US" sz="1600" b="0" dirty="0"/>
                        <a:t>Respondents stated that drinking has become a regular habit.</a:t>
                      </a:r>
                    </a:p>
                  </a:txBody>
                  <a:tcPr marL="66495" marR="66495" marT="33248" marB="33248" anchor="ctr"/>
                </a:tc>
                <a:extLst>
                  <a:ext uri="{0D108BD9-81ED-4DB2-BD59-A6C34878D82A}">
                    <a16:rowId xmlns:a16="http://schemas.microsoft.com/office/drawing/2014/main" val="2586796261"/>
                  </a:ext>
                </a:extLst>
              </a:tr>
              <a:tr h="688802">
                <a:tc>
                  <a:txBody>
                    <a:bodyPr/>
                    <a:lstStyle/>
                    <a:p>
                      <a:pPr>
                        <a:buNone/>
                      </a:pPr>
                      <a:r>
                        <a:rPr lang="en-US" sz="1600" b="0" dirty="0"/>
                        <a:t>Self-Control &amp; Moderation (52)</a:t>
                      </a:r>
                    </a:p>
                  </a:txBody>
                  <a:tcPr marL="66495" marR="66495" marT="33248" marB="33248" anchor="ctr"/>
                </a:tc>
                <a:tc>
                  <a:txBody>
                    <a:bodyPr/>
                    <a:lstStyle/>
                    <a:p>
                      <a:pPr>
                        <a:buNone/>
                      </a:pPr>
                      <a:r>
                        <a:rPr lang="en-US" sz="1600" b="0"/>
                        <a:t>Respondents emphasized drinking in controlled and limited amounts.</a:t>
                      </a:r>
                    </a:p>
                  </a:txBody>
                  <a:tcPr marL="66495" marR="66495" marT="33248" marB="33248" anchor="ctr"/>
                </a:tc>
                <a:extLst>
                  <a:ext uri="{0D108BD9-81ED-4DB2-BD59-A6C34878D82A}">
                    <a16:rowId xmlns:a16="http://schemas.microsoft.com/office/drawing/2014/main" val="521148111"/>
                  </a:ext>
                </a:extLst>
              </a:tr>
              <a:tr h="688802">
                <a:tc>
                  <a:txBody>
                    <a:bodyPr/>
                    <a:lstStyle/>
                    <a:p>
                      <a:pPr>
                        <a:buNone/>
                      </a:pPr>
                      <a:r>
                        <a:rPr lang="en-US" sz="1600" b="0" dirty="0"/>
                        <a:t>Routine-Based Stability (47)</a:t>
                      </a:r>
                    </a:p>
                  </a:txBody>
                  <a:tcPr marL="66495" marR="66495" marT="33248" marB="33248" anchor="ctr"/>
                </a:tc>
                <a:tc>
                  <a:txBody>
                    <a:bodyPr/>
                    <a:lstStyle/>
                    <a:p>
                      <a:pPr>
                        <a:buNone/>
                      </a:pPr>
                      <a:r>
                        <a:rPr lang="en-US" sz="1600" b="0"/>
                        <a:t>Respondents stated that fixed routines keep their drinking frequency stable.</a:t>
                      </a:r>
                    </a:p>
                  </a:txBody>
                  <a:tcPr marL="66495" marR="66495" marT="33248" marB="33248" anchor="ctr"/>
                </a:tc>
                <a:extLst>
                  <a:ext uri="{0D108BD9-81ED-4DB2-BD59-A6C34878D82A}">
                    <a16:rowId xmlns:a16="http://schemas.microsoft.com/office/drawing/2014/main" val="2247378144"/>
                  </a:ext>
                </a:extLst>
              </a:tr>
              <a:tr h="688802">
                <a:tc>
                  <a:txBody>
                    <a:bodyPr/>
                    <a:lstStyle/>
                    <a:p>
                      <a:pPr>
                        <a:buNone/>
                      </a:pPr>
                      <a:r>
                        <a:rPr lang="en-US" sz="1600" b="0" dirty="0"/>
                        <a:t>Occasional Consumption Base (31)</a:t>
                      </a:r>
                    </a:p>
                  </a:txBody>
                  <a:tcPr marL="66495" marR="66495" marT="33248" marB="33248" anchor="ctr"/>
                </a:tc>
                <a:tc>
                  <a:txBody>
                    <a:bodyPr/>
                    <a:lstStyle/>
                    <a:p>
                      <a:pPr>
                        <a:buNone/>
                      </a:pPr>
                      <a:r>
                        <a:rPr lang="en-US" sz="1600" b="0" dirty="0"/>
                        <a:t>Respondents reported drinking only occasionally, so frequency remains the same.</a:t>
                      </a:r>
                    </a:p>
                  </a:txBody>
                  <a:tcPr marL="66495" marR="66495" marT="33248" marB="33248" anchor="ctr"/>
                </a:tc>
                <a:extLst>
                  <a:ext uri="{0D108BD9-81ED-4DB2-BD59-A6C34878D82A}">
                    <a16:rowId xmlns:a16="http://schemas.microsoft.com/office/drawing/2014/main" val="114489831"/>
                  </a:ext>
                </a:extLst>
              </a:tr>
              <a:tr h="688802">
                <a:tc>
                  <a:txBody>
                    <a:bodyPr/>
                    <a:lstStyle/>
                    <a:p>
                      <a:pPr>
                        <a:buNone/>
                      </a:pPr>
                      <a:r>
                        <a:rPr lang="en-US" sz="1600" b="0" dirty="0"/>
                        <a:t>Price &amp; Budget Neutrality (30)</a:t>
                      </a:r>
                    </a:p>
                  </a:txBody>
                  <a:tcPr marL="66495" marR="66495" marT="33248" marB="33248" anchor="ctr"/>
                </a:tc>
                <a:tc>
                  <a:txBody>
                    <a:bodyPr/>
                    <a:lstStyle/>
                    <a:p>
                      <a:pPr>
                        <a:buNone/>
                      </a:pPr>
                      <a:r>
                        <a:rPr lang="en-US" sz="1600" b="0"/>
                        <a:t>Respondents indicated that price increases do not affect their drinking within budget.</a:t>
                      </a:r>
                    </a:p>
                  </a:txBody>
                  <a:tcPr marL="66495" marR="66495" marT="33248" marB="33248" anchor="ctr"/>
                </a:tc>
                <a:extLst>
                  <a:ext uri="{0D108BD9-81ED-4DB2-BD59-A6C34878D82A}">
                    <a16:rowId xmlns:a16="http://schemas.microsoft.com/office/drawing/2014/main" val="1601869345"/>
                  </a:ext>
                </a:extLst>
              </a:tr>
              <a:tr h="688802">
                <a:tc>
                  <a:txBody>
                    <a:bodyPr/>
                    <a:lstStyle/>
                    <a:p>
                      <a:pPr>
                        <a:buNone/>
                      </a:pPr>
                      <a:r>
                        <a:rPr lang="en-US" sz="1600" b="0" dirty="0"/>
                        <a:t>Addiction / Dependence Factors (20)</a:t>
                      </a:r>
                    </a:p>
                  </a:txBody>
                  <a:tcPr marL="66495" marR="66495" marT="33248" marB="33248" anchor="ctr"/>
                </a:tc>
                <a:tc>
                  <a:txBody>
                    <a:bodyPr/>
                    <a:lstStyle/>
                    <a:p>
                      <a:pPr>
                        <a:buNone/>
                      </a:pPr>
                      <a:r>
                        <a:rPr lang="en-US" sz="1600" b="0"/>
                        <a:t>Respondents mentioned difficulty reducing or stopping due to dependence.</a:t>
                      </a:r>
                    </a:p>
                  </a:txBody>
                  <a:tcPr marL="66495" marR="66495" marT="33248" marB="33248" anchor="ctr"/>
                </a:tc>
                <a:extLst>
                  <a:ext uri="{0D108BD9-81ED-4DB2-BD59-A6C34878D82A}">
                    <a16:rowId xmlns:a16="http://schemas.microsoft.com/office/drawing/2014/main" val="417870663"/>
                  </a:ext>
                </a:extLst>
              </a:tr>
              <a:tr h="688802">
                <a:tc>
                  <a:txBody>
                    <a:bodyPr/>
                    <a:lstStyle/>
                    <a:p>
                      <a:pPr>
                        <a:buNone/>
                      </a:pPr>
                      <a:r>
                        <a:rPr lang="en-US" sz="1600" b="0" dirty="0"/>
                        <a:t>Lifestyle &amp; Social Context (15)</a:t>
                      </a:r>
                    </a:p>
                  </a:txBody>
                  <a:tcPr marL="66495" marR="66495" marT="33248" marB="33248" anchor="ctr"/>
                </a:tc>
                <a:tc>
                  <a:txBody>
                    <a:bodyPr/>
                    <a:lstStyle/>
                    <a:p>
                      <a:pPr>
                        <a:buNone/>
                      </a:pPr>
                      <a:r>
                        <a:rPr lang="en-US" sz="1600" b="0" dirty="0"/>
                        <a:t>Respondents stated that drinking is part of their lifestyle and social life.</a:t>
                      </a:r>
                    </a:p>
                  </a:txBody>
                  <a:tcPr marL="66495" marR="66495" marT="33248" marB="33248" anchor="ctr"/>
                </a:tc>
                <a:extLst>
                  <a:ext uri="{0D108BD9-81ED-4DB2-BD59-A6C34878D82A}">
                    <a16:rowId xmlns:a16="http://schemas.microsoft.com/office/drawing/2014/main" val="3138636237"/>
                  </a:ext>
                </a:extLst>
              </a:tr>
            </a:tbl>
          </a:graphicData>
        </a:graphic>
      </p:graphicFrame>
    </p:spTree>
    <p:extLst>
      <p:ext uri="{BB962C8B-B14F-4D97-AF65-F5344CB8AC3E}">
        <p14:creationId xmlns:p14="http://schemas.microsoft.com/office/powerpoint/2010/main" val="4125204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3AE4-DBEA-1BFB-AE43-48D76C334ED0}"/>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47450CF4-5840-4B7E-CB38-3FBA66794A96}"/>
              </a:ext>
            </a:extLst>
          </p:cNvPr>
          <p:cNvGraphicFramePr>
            <a:graphicFrameLocks/>
          </p:cNvGraphicFramePr>
          <p:nvPr>
            <p:extLst>
              <p:ext uri="{D42A27DB-BD31-4B8C-83A1-F6EECF244321}">
                <p14:modId xmlns:p14="http://schemas.microsoft.com/office/powerpoint/2010/main" val="646102003"/>
              </p:ext>
            </p:extLst>
          </p:nvPr>
        </p:nvGraphicFramePr>
        <p:xfrm>
          <a:off x="463803" y="2057400"/>
          <a:ext cx="11262976" cy="460007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AB09F86-61FC-5D7C-6C52-4D47E7BD8A85}"/>
              </a:ext>
            </a:extLst>
          </p:cNvPr>
          <p:cNvSpPr>
            <a:spLocks noGrp="1"/>
          </p:cNvSpPr>
          <p:nvPr>
            <p:ph type="title"/>
          </p:nvPr>
        </p:nvSpPr>
        <p:spPr>
          <a:xfrm>
            <a:off x="463803" y="915113"/>
            <a:ext cx="11615902" cy="745016"/>
          </a:xfrm>
        </p:spPr>
        <p:txBody>
          <a:bodyPr>
            <a:noAutofit/>
          </a:bodyPr>
          <a:lstStyle/>
          <a:p>
            <a:r>
              <a:rPr lang="en-US" sz="1600" b="1" u="sng" dirty="0"/>
              <a:t>Changes in alcohol consumption IN THE </a:t>
            </a:r>
            <a:r>
              <a:rPr lang="en-US" sz="1600" b="1" u="sng" dirty="0" err="1"/>
              <a:t>fy</a:t>
            </a:r>
            <a:r>
              <a:rPr lang="en-US" sz="1600" b="1" u="sng" dirty="0"/>
              <a:t> 2083/84 DUE TO inflation CAUSED BY middle east conflict</a:t>
            </a:r>
            <a:br>
              <a:rPr lang="en-US" sz="2400" b="1" u="sng" dirty="0"/>
            </a:br>
            <a:r>
              <a:rPr lang="en-GB" sz="1400" b="1" cap="none" dirty="0"/>
              <a:t>Majority of the respondents’ alcohol consumption frequency will remain the same in the FY 2083/84 due to inflation caused by middle east conflict.</a:t>
            </a:r>
            <a:br>
              <a:rPr lang="en-GB" sz="1400" b="1" cap="none" dirty="0"/>
            </a:br>
            <a:r>
              <a:rPr lang="en-US" sz="1400" cap="none" dirty="0"/>
              <a:t>Does your frequency of alcohol consumption change in the FY 2083/84 due to inflation caused by middle east conflict?</a:t>
            </a:r>
            <a:endParaRPr lang="en-US" sz="1800" cap="none" dirty="0">
              <a:latin typeface="+mn-lt"/>
            </a:endParaRPr>
          </a:p>
        </p:txBody>
      </p:sp>
      <p:sp>
        <p:nvSpPr>
          <p:cNvPr id="3" name="Speech Bubble: Rectangle 2">
            <a:extLst>
              <a:ext uri="{FF2B5EF4-FFF2-40B4-BE49-F238E27FC236}">
                <a16:creationId xmlns:a16="http://schemas.microsoft.com/office/drawing/2014/main" id="{2E750367-8ECB-48E2-D0B9-0D7E6ADC7498}"/>
              </a:ext>
            </a:extLst>
          </p:cNvPr>
          <p:cNvSpPr/>
          <p:nvPr/>
        </p:nvSpPr>
        <p:spPr>
          <a:xfrm>
            <a:off x="4739733" y="2057400"/>
            <a:ext cx="2711116" cy="1186187"/>
          </a:xfrm>
          <a:prstGeom prst="wedgeRectCallout">
            <a:avLst>
              <a:gd name="adj1" fmla="val 11543"/>
              <a:gd name="adj2" fmla="val 9971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36% of the respondents will decrease their alcohol consumption frequency in the FY 2083/84 due to inflation caused by middle east conflict</a:t>
            </a:r>
          </a:p>
        </p:txBody>
      </p:sp>
    </p:spTree>
    <p:extLst>
      <p:ext uri="{BB962C8B-B14F-4D97-AF65-F5344CB8AC3E}">
        <p14:creationId xmlns:p14="http://schemas.microsoft.com/office/powerpoint/2010/main" val="3999631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DA266-49C6-69E4-CFF7-3D8AEC2D8F59}"/>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5FBD54B-3FE1-17F9-F029-1458B90858E7}"/>
              </a:ext>
            </a:extLst>
          </p:cNvPr>
          <p:cNvGraphicFramePr>
            <a:graphicFrameLocks/>
          </p:cNvGraphicFramePr>
          <p:nvPr>
            <p:extLst>
              <p:ext uri="{D42A27DB-BD31-4B8C-83A1-F6EECF244321}">
                <p14:modId xmlns:p14="http://schemas.microsoft.com/office/powerpoint/2010/main" val="2799740186"/>
              </p:ext>
            </p:extLst>
          </p:nvPr>
        </p:nvGraphicFramePr>
        <p:xfrm>
          <a:off x="6978316" y="1860883"/>
          <a:ext cx="4716378" cy="473242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F3E4199-16EF-702A-78B5-22A7BF3AC4EA}"/>
              </a:ext>
            </a:extLst>
          </p:cNvPr>
          <p:cNvSpPr>
            <a:spLocks noGrp="1"/>
          </p:cNvSpPr>
          <p:nvPr>
            <p:ph type="title"/>
          </p:nvPr>
        </p:nvSpPr>
        <p:spPr>
          <a:xfrm>
            <a:off x="463804" y="928746"/>
            <a:ext cx="11728196" cy="745016"/>
          </a:xfrm>
        </p:spPr>
        <p:txBody>
          <a:bodyPr>
            <a:noAutofit/>
          </a:bodyPr>
          <a:lstStyle/>
          <a:p>
            <a:r>
              <a:rPr lang="en-US" sz="1600" b="1" u="sng" dirty="0"/>
              <a:t>Reasons for increase in frequency of alcohol consumption in the FY 2083/84 DUE TO inflation CAUSED by middle east conflict</a:t>
            </a:r>
            <a:br>
              <a:rPr lang="en-US" sz="2400" b="1" u="sng" dirty="0"/>
            </a:br>
            <a:r>
              <a:rPr lang="en-GB" sz="1400" b="1" cap="none" dirty="0"/>
              <a:t>Majority of the respondents’ alcohol consumption frequency will increase in the FY 2083/84 due to habitual consumption pattern.</a:t>
            </a:r>
            <a:br>
              <a:rPr lang="en-GB" sz="1400" b="1" cap="none" dirty="0"/>
            </a:br>
            <a:r>
              <a:rPr lang="en-GB" sz="1400" cap="none" dirty="0"/>
              <a:t>Why will your frequency of alcohol consumption increase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8A1220F9-F704-F5AA-E3DE-8AE4B4B765CB}"/>
              </a:ext>
            </a:extLst>
          </p:cNvPr>
          <p:cNvSpPr/>
          <p:nvPr/>
        </p:nvSpPr>
        <p:spPr>
          <a:xfrm>
            <a:off x="10103017" y="2049379"/>
            <a:ext cx="1507958" cy="1540042"/>
          </a:xfrm>
          <a:prstGeom prst="wedgeRectCallout">
            <a:avLst>
              <a:gd name="adj1" fmla="val -66505"/>
              <a:gd name="adj2" fmla="val -3564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200" dirty="0">
                <a:solidFill>
                  <a:schemeClr val="accent1"/>
                </a:solidFill>
              </a:rPr>
              <a:t>Among 3% of the respondents whose frequency of alcohol consumption will increase in the FY 2083/84, 67% stated due to price insensitivity</a:t>
            </a:r>
          </a:p>
        </p:txBody>
      </p:sp>
      <p:graphicFrame>
        <p:nvGraphicFramePr>
          <p:cNvPr id="5" name="Table 4">
            <a:extLst>
              <a:ext uri="{FF2B5EF4-FFF2-40B4-BE49-F238E27FC236}">
                <a16:creationId xmlns:a16="http://schemas.microsoft.com/office/drawing/2014/main" id="{7C26FE3F-C2A0-DCB3-4794-039E49B76076}"/>
              </a:ext>
            </a:extLst>
          </p:cNvPr>
          <p:cNvGraphicFramePr>
            <a:graphicFrameLocks noGrp="1"/>
          </p:cNvGraphicFramePr>
          <p:nvPr>
            <p:extLst>
              <p:ext uri="{D42A27DB-BD31-4B8C-83A1-F6EECF244321}">
                <p14:modId xmlns:p14="http://schemas.microsoft.com/office/powerpoint/2010/main" val="1147797112"/>
              </p:ext>
            </p:extLst>
          </p:nvPr>
        </p:nvGraphicFramePr>
        <p:xfrm>
          <a:off x="581025" y="1860883"/>
          <a:ext cx="6252912" cy="4732422"/>
        </p:xfrm>
        <a:graphic>
          <a:graphicData uri="http://schemas.openxmlformats.org/drawingml/2006/table">
            <a:tbl>
              <a:tblPr>
                <a:tableStyleId>{5940675A-B579-460E-94D1-54222C63F5DA}</a:tableStyleId>
              </a:tblPr>
              <a:tblGrid>
                <a:gridCol w="1616799">
                  <a:extLst>
                    <a:ext uri="{9D8B030D-6E8A-4147-A177-3AD203B41FA5}">
                      <a16:colId xmlns:a16="http://schemas.microsoft.com/office/drawing/2014/main" val="4172494731"/>
                    </a:ext>
                  </a:extLst>
                </a:gridCol>
                <a:gridCol w="4636113">
                  <a:extLst>
                    <a:ext uri="{9D8B030D-6E8A-4147-A177-3AD203B41FA5}">
                      <a16:colId xmlns:a16="http://schemas.microsoft.com/office/drawing/2014/main" val="601307010"/>
                    </a:ext>
                  </a:extLst>
                </a:gridCol>
              </a:tblGrid>
              <a:tr h="1577474">
                <a:tc>
                  <a:txBody>
                    <a:bodyPr/>
                    <a:lstStyle/>
                    <a:p>
                      <a:pPr>
                        <a:buNone/>
                      </a:pPr>
                      <a:r>
                        <a:rPr lang="en-US" sz="1600" b="0" dirty="0"/>
                        <a:t>Habitual Consumption Pattern (2)</a:t>
                      </a:r>
                    </a:p>
                  </a:txBody>
                  <a:tcPr anchor="ctr"/>
                </a:tc>
                <a:tc>
                  <a:txBody>
                    <a:bodyPr/>
                    <a:lstStyle/>
                    <a:p>
                      <a:pPr>
                        <a:buNone/>
                      </a:pPr>
                      <a:r>
                        <a:rPr lang="en-US" sz="1600" b="0" dirty="0"/>
                        <a:t>Long-term drinking habits make it difficult to reduce consumption, leading to continued or increased frequency.</a:t>
                      </a:r>
                    </a:p>
                  </a:txBody>
                  <a:tcPr anchor="ctr"/>
                </a:tc>
                <a:extLst>
                  <a:ext uri="{0D108BD9-81ED-4DB2-BD59-A6C34878D82A}">
                    <a16:rowId xmlns:a16="http://schemas.microsoft.com/office/drawing/2014/main" val="3703950589"/>
                  </a:ext>
                </a:extLst>
              </a:tr>
              <a:tr h="1577474">
                <a:tc>
                  <a:txBody>
                    <a:bodyPr/>
                    <a:lstStyle/>
                    <a:p>
                      <a:pPr>
                        <a:buNone/>
                      </a:pPr>
                      <a:r>
                        <a:rPr lang="en-US" sz="1600" b="0" dirty="0"/>
                        <a:t>Price Insensitivity (2)</a:t>
                      </a:r>
                    </a:p>
                  </a:txBody>
                  <a:tcPr anchor="ctr"/>
                </a:tc>
                <a:tc>
                  <a:txBody>
                    <a:bodyPr/>
                    <a:lstStyle/>
                    <a:p>
                      <a:pPr>
                        <a:buNone/>
                      </a:pPr>
                      <a:r>
                        <a:rPr lang="en-US" sz="1600" b="0" dirty="0"/>
                        <a:t>Respondents stated that inflation and price increases do not affect their drinking, as they have already allocated a fixed budget for alcohol.</a:t>
                      </a:r>
                    </a:p>
                  </a:txBody>
                  <a:tcPr anchor="ctr"/>
                </a:tc>
                <a:extLst>
                  <a:ext uri="{0D108BD9-81ED-4DB2-BD59-A6C34878D82A}">
                    <a16:rowId xmlns:a16="http://schemas.microsoft.com/office/drawing/2014/main" val="1317803307"/>
                  </a:ext>
                </a:extLst>
              </a:tr>
              <a:tr h="1577474">
                <a:tc>
                  <a:txBody>
                    <a:bodyPr/>
                    <a:lstStyle/>
                    <a:p>
                      <a:pPr>
                        <a:buNone/>
                      </a:pPr>
                      <a:r>
                        <a:rPr lang="en-US" sz="1600" b="0"/>
                        <a:t>Routine Stability (1)</a:t>
                      </a:r>
                    </a:p>
                  </a:txBody>
                  <a:tcPr anchor="ctr"/>
                </a:tc>
                <a:tc>
                  <a:txBody>
                    <a:bodyPr/>
                    <a:lstStyle/>
                    <a:p>
                      <a:pPr>
                        <a:buNone/>
                      </a:pPr>
                      <a:r>
                        <a:rPr lang="en-US" sz="1600" b="0" dirty="0"/>
                        <a:t>Drinking is part of a fixed daily or regular routine, encouraging ongoing or increased consumption.</a:t>
                      </a:r>
                    </a:p>
                  </a:txBody>
                  <a:tcPr anchor="ctr"/>
                </a:tc>
                <a:extLst>
                  <a:ext uri="{0D108BD9-81ED-4DB2-BD59-A6C34878D82A}">
                    <a16:rowId xmlns:a16="http://schemas.microsoft.com/office/drawing/2014/main" val="1671542389"/>
                  </a:ext>
                </a:extLst>
              </a:tr>
            </a:tbl>
          </a:graphicData>
        </a:graphic>
      </p:graphicFrame>
    </p:spTree>
    <p:extLst>
      <p:ext uri="{BB962C8B-B14F-4D97-AF65-F5344CB8AC3E}">
        <p14:creationId xmlns:p14="http://schemas.microsoft.com/office/powerpoint/2010/main" val="3152549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3A56-401A-C5EC-C989-2808F293E4C6}"/>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CD9C2DB-2EAB-4D90-92A5-FFF7D966D044}"/>
              </a:ext>
            </a:extLst>
          </p:cNvPr>
          <p:cNvGraphicFramePr>
            <a:graphicFrameLocks/>
          </p:cNvGraphicFramePr>
          <p:nvPr>
            <p:extLst>
              <p:ext uri="{D42A27DB-BD31-4B8C-83A1-F6EECF244321}">
                <p14:modId xmlns:p14="http://schemas.microsoft.com/office/powerpoint/2010/main" val="1602224976"/>
              </p:ext>
            </p:extLst>
          </p:nvPr>
        </p:nvGraphicFramePr>
        <p:xfrm>
          <a:off x="7058526" y="1909011"/>
          <a:ext cx="4668253" cy="476450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B3EE073-D454-8DFB-BDA4-078B2987057B}"/>
              </a:ext>
            </a:extLst>
          </p:cNvPr>
          <p:cNvSpPr>
            <a:spLocks noGrp="1"/>
          </p:cNvSpPr>
          <p:nvPr>
            <p:ph type="title"/>
          </p:nvPr>
        </p:nvSpPr>
        <p:spPr>
          <a:xfrm>
            <a:off x="463804" y="928746"/>
            <a:ext cx="11728196" cy="745016"/>
          </a:xfrm>
        </p:spPr>
        <p:txBody>
          <a:bodyPr>
            <a:noAutofit/>
          </a:bodyPr>
          <a:lstStyle/>
          <a:p>
            <a:r>
              <a:rPr lang="en-US" sz="1600" b="1" u="sng" dirty="0"/>
              <a:t>Reasons for decrease in frequency of alcohol consumption IN THE FY 2083/84 due to inflation CAUSED by middle east conflict</a:t>
            </a:r>
            <a:br>
              <a:rPr lang="en-US" sz="2400" b="1" u="sng" dirty="0"/>
            </a:br>
            <a:r>
              <a:rPr lang="en-GB" sz="1400" b="1" cap="none" dirty="0"/>
              <a:t>Majority of the respondents’ alcohol consumption frequency will decrease in the FY 2083/84 due to cost burden.</a:t>
            </a:r>
            <a:br>
              <a:rPr lang="en-GB" sz="1400" b="1" cap="none" dirty="0"/>
            </a:br>
            <a:r>
              <a:rPr lang="en-GB" sz="1400" cap="none" dirty="0"/>
              <a:t>Why will your frequency of alcohol consumption decrease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FDEC6439-6924-DA5E-0FB4-4280D8971B56}"/>
              </a:ext>
            </a:extLst>
          </p:cNvPr>
          <p:cNvSpPr/>
          <p:nvPr/>
        </p:nvSpPr>
        <p:spPr>
          <a:xfrm>
            <a:off x="10475494" y="2971800"/>
            <a:ext cx="1122947" cy="2229853"/>
          </a:xfrm>
          <a:prstGeom prst="wedgeRectCallout">
            <a:avLst>
              <a:gd name="adj1" fmla="val -55076"/>
              <a:gd name="adj2" fmla="val -6802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200" dirty="0">
                <a:solidFill>
                  <a:schemeClr val="accent1"/>
                </a:solidFill>
              </a:rPr>
              <a:t>Among 36% of the respondents whose frequency of alcohol consumption will decrease in the FY 2083/84, 60% stated due to cost burden</a:t>
            </a:r>
          </a:p>
        </p:txBody>
      </p:sp>
      <p:graphicFrame>
        <p:nvGraphicFramePr>
          <p:cNvPr id="6" name="Table 5">
            <a:extLst>
              <a:ext uri="{FF2B5EF4-FFF2-40B4-BE49-F238E27FC236}">
                <a16:creationId xmlns:a16="http://schemas.microsoft.com/office/drawing/2014/main" id="{A2E929E4-AE91-92A8-33B1-E8834CE40D15}"/>
              </a:ext>
            </a:extLst>
          </p:cNvPr>
          <p:cNvGraphicFramePr>
            <a:graphicFrameLocks noGrp="1"/>
          </p:cNvGraphicFramePr>
          <p:nvPr>
            <p:extLst>
              <p:ext uri="{D42A27DB-BD31-4B8C-83A1-F6EECF244321}">
                <p14:modId xmlns:p14="http://schemas.microsoft.com/office/powerpoint/2010/main" val="4154773015"/>
              </p:ext>
            </p:extLst>
          </p:nvPr>
        </p:nvGraphicFramePr>
        <p:xfrm>
          <a:off x="463804" y="1909011"/>
          <a:ext cx="6386174" cy="4764506"/>
        </p:xfrm>
        <a:graphic>
          <a:graphicData uri="http://schemas.openxmlformats.org/drawingml/2006/table">
            <a:tbl>
              <a:tblPr>
                <a:tableStyleId>{5940675A-B579-460E-94D1-54222C63F5DA}</a:tableStyleId>
              </a:tblPr>
              <a:tblGrid>
                <a:gridCol w="2985249">
                  <a:extLst>
                    <a:ext uri="{9D8B030D-6E8A-4147-A177-3AD203B41FA5}">
                      <a16:colId xmlns:a16="http://schemas.microsoft.com/office/drawing/2014/main" val="389120749"/>
                    </a:ext>
                  </a:extLst>
                </a:gridCol>
                <a:gridCol w="3400925">
                  <a:extLst>
                    <a:ext uri="{9D8B030D-6E8A-4147-A177-3AD203B41FA5}">
                      <a16:colId xmlns:a16="http://schemas.microsoft.com/office/drawing/2014/main" val="1778819342"/>
                    </a:ext>
                  </a:extLst>
                </a:gridCol>
              </a:tblGrid>
              <a:tr h="793893">
                <a:tc>
                  <a:txBody>
                    <a:bodyPr/>
                    <a:lstStyle/>
                    <a:p>
                      <a:pPr>
                        <a:buNone/>
                      </a:pPr>
                      <a:r>
                        <a:rPr lang="en-US" sz="1700" b="0" dirty="0"/>
                        <a:t>Cost Burden (29)</a:t>
                      </a:r>
                    </a:p>
                  </a:txBody>
                  <a:tcPr marL="88106" marR="88106" marT="44053" marB="44053" anchor="ctr"/>
                </a:tc>
                <a:tc>
                  <a:txBody>
                    <a:bodyPr/>
                    <a:lstStyle/>
                    <a:p>
                      <a:pPr>
                        <a:buNone/>
                      </a:pPr>
                      <a:r>
                        <a:rPr lang="en-US" sz="1600" dirty="0"/>
                        <a:t>Rising inflation add financial pressure, discouraging frequent consumption.</a:t>
                      </a:r>
                      <a:endParaRPr lang="en-US" sz="1700" b="0" dirty="0"/>
                    </a:p>
                  </a:txBody>
                  <a:tcPr marL="88106" marR="88106" marT="44053" marB="44053" anchor="ctr"/>
                </a:tc>
                <a:extLst>
                  <a:ext uri="{0D108BD9-81ED-4DB2-BD59-A6C34878D82A}">
                    <a16:rowId xmlns:a16="http://schemas.microsoft.com/office/drawing/2014/main" val="3407431856"/>
                  </a:ext>
                </a:extLst>
              </a:tr>
              <a:tr h="743513">
                <a:tc>
                  <a:txBody>
                    <a:bodyPr/>
                    <a:lstStyle/>
                    <a:p>
                      <a:pPr>
                        <a:buNone/>
                      </a:pPr>
                      <a:r>
                        <a:rPr lang="en-US" sz="1700" b="0" dirty="0"/>
                        <a:t>Budget &amp; Financial Management (25)</a:t>
                      </a:r>
                    </a:p>
                  </a:txBody>
                  <a:tcPr marL="88106" marR="88106" marT="44053" marB="44053" anchor="ctr"/>
                </a:tc>
                <a:tc>
                  <a:txBody>
                    <a:bodyPr/>
                    <a:lstStyle/>
                    <a:p>
                      <a:pPr>
                        <a:buNone/>
                      </a:pPr>
                      <a:r>
                        <a:rPr lang="en-US" sz="1700" b="0" dirty="0"/>
                        <a:t>Respondents reduce drinking to stay within limited budgets.</a:t>
                      </a:r>
                    </a:p>
                  </a:txBody>
                  <a:tcPr marL="88106" marR="88106" marT="44053" marB="44053" anchor="ctr"/>
                </a:tc>
                <a:extLst>
                  <a:ext uri="{0D108BD9-81ED-4DB2-BD59-A6C34878D82A}">
                    <a16:rowId xmlns:a16="http://schemas.microsoft.com/office/drawing/2014/main" val="2065012172"/>
                  </a:ext>
                </a:extLst>
              </a:tr>
              <a:tr h="743513">
                <a:tc>
                  <a:txBody>
                    <a:bodyPr/>
                    <a:lstStyle/>
                    <a:p>
                      <a:pPr>
                        <a:buNone/>
                      </a:pPr>
                      <a:r>
                        <a:rPr lang="en-US" sz="1700" b="0" dirty="0"/>
                        <a:t>Deliberate Consumption Control (18)</a:t>
                      </a:r>
                    </a:p>
                  </a:txBody>
                  <a:tcPr marL="88106" marR="88106" marT="44053" marB="44053" anchor="ctr"/>
                </a:tc>
                <a:tc>
                  <a:txBody>
                    <a:bodyPr/>
                    <a:lstStyle/>
                    <a:p>
                      <a:pPr>
                        <a:buNone/>
                      </a:pPr>
                      <a:r>
                        <a:rPr lang="en-US" sz="1700" b="0" dirty="0"/>
                        <a:t>Conscious efforts are made to cut down or control drinking.</a:t>
                      </a:r>
                    </a:p>
                  </a:txBody>
                  <a:tcPr marL="88106" marR="88106" marT="44053" marB="44053" anchor="ctr"/>
                </a:tc>
                <a:extLst>
                  <a:ext uri="{0D108BD9-81ED-4DB2-BD59-A6C34878D82A}">
                    <a16:rowId xmlns:a16="http://schemas.microsoft.com/office/drawing/2014/main" val="1734191507"/>
                  </a:ext>
                </a:extLst>
              </a:tr>
              <a:tr h="644305">
                <a:tc>
                  <a:txBody>
                    <a:bodyPr/>
                    <a:lstStyle/>
                    <a:p>
                      <a:pPr>
                        <a:buNone/>
                      </a:pPr>
                      <a:r>
                        <a:rPr lang="en-US" sz="1700" b="0" dirty="0"/>
                        <a:t>Priority &amp; Essential Spending Shift (16)</a:t>
                      </a:r>
                    </a:p>
                  </a:txBody>
                  <a:tcPr marL="88106" marR="88106" marT="44053" marB="44053" anchor="ctr"/>
                </a:tc>
                <a:tc>
                  <a:txBody>
                    <a:bodyPr/>
                    <a:lstStyle/>
                    <a:p>
                      <a:pPr>
                        <a:buNone/>
                      </a:pPr>
                      <a:r>
                        <a:rPr lang="en-US" sz="1700" b="0"/>
                        <a:t>Essential household expenses take priority over alcohol.</a:t>
                      </a:r>
                    </a:p>
                  </a:txBody>
                  <a:tcPr marL="88106" marR="88106" marT="44053" marB="44053" anchor="ctr"/>
                </a:tc>
                <a:extLst>
                  <a:ext uri="{0D108BD9-81ED-4DB2-BD59-A6C34878D82A}">
                    <a16:rowId xmlns:a16="http://schemas.microsoft.com/office/drawing/2014/main" val="863731677"/>
                  </a:ext>
                </a:extLst>
              </a:tr>
              <a:tr h="919641">
                <a:tc>
                  <a:txBody>
                    <a:bodyPr/>
                    <a:lstStyle/>
                    <a:p>
                      <a:pPr>
                        <a:buNone/>
                      </a:pPr>
                      <a:r>
                        <a:rPr lang="en-US" sz="1700" b="0" dirty="0"/>
                        <a:t>Affordability &amp; Income Constraints (15)</a:t>
                      </a:r>
                    </a:p>
                  </a:txBody>
                  <a:tcPr marL="88106" marR="88106" marT="44053" marB="44053" anchor="ctr"/>
                </a:tc>
                <a:tc>
                  <a:txBody>
                    <a:bodyPr/>
                    <a:lstStyle/>
                    <a:p>
                      <a:pPr>
                        <a:buNone/>
                      </a:pPr>
                      <a:r>
                        <a:rPr lang="en-US" sz="1700" b="0" dirty="0"/>
                        <a:t>Limited income restricts the ability to purchase alcohol frequently.</a:t>
                      </a:r>
                    </a:p>
                  </a:txBody>
                  <a:tcPr marL="88106" marR="88106" marT="44053" marB="44053" anchor="ctr"/>
                </a:tc>
                <a:extLst>
                  <a:ext uri="{0D108BD9-81ED-4DB2-BD59-A6C34878D82A}">
                    <a16:rowId xmlns:a16="http://schemas.microsoft.com/office/drawing/2014/main" val="1868299223"/>
                  </a:ext>
                </a:extLst>
              </a:tr>
              <a:tr h="919641">
                <a:tc>
                  <a:txBody>
                    <a:bodyPr/>
                    <a:lstStyle/>
                    <a:p>
                      <a:pPr>
                        <a:buNone/>
                      </a:pPr>
                      <a:r>
                        <a:rPr lang="en-US" sz="1700" b="0" dirty="0"/>
                        <a:t>Lifestyle &amp; Habit (8)</a:t>
                      </a:r>
                    </a:p>
                  </a:txBody>
                  <a:tcPr marL="88106" marR="88106" marT="44053" marB="44053" anchor="ctr"/>
                </a:tc>
                <a:tc>
                  <a:txBody>
                    <a:bodyPr/>
                    <a:lstStyle/>
                    <a:p>
                      <a:pPr>
                        <a:buNone/>
                      </a:pPr>
                      <a:r>
                        <a:rPr lang="en-US" sz="1700" b="0" dirty="0"/>
                        <a:t>Changing lifestyle needs encourage reduced alcohol consumption.</a:t>
                      </a:r>
                    </a:p>
                  </a:txBody>
                  <a:tcPr marL="88106" marR="88106" marT="44053" marB="44053" anchor="ctr"/>
                </a:tc>
                <a:extLst>
                  <a:ext uri="{0D108BD9-81ED-4DB2-BD59-A6C34878D82A}">
                    <a16:rowId xmlns:a16="http://schemas.microsoft.com/office/drawing/2014/main" val="3987889037"/>
                  </a:ext>
                </a:extLst>
              </a:tr>
            </a:tbl>
          </a:graphicData>
        </a:graphic>
      </p:graphicFrame>
    </p:spTree>
    <p:extLst>
      <p:ext uri="{BB962C8B-B14F-4D97-AF65-F5344CB8AC3E}">
        <p14:creationId xmlns:p14="http://schemas.microsoft.com/office/powerpoint/2010/main" val="2864351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C675E-52D8-3E5C-CF53-77154216EB69}"/>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A583D17-7ABF-A9D0-9F37-3E662179E002}"/>
              </a:ext>
            </a:extLst>
          </p:cNvPr>
          <p:cNvGraphicFramePr>
            <a:graphicFrameLocks/>
          </p:cNvGraphicFramePr>
          <p:nvPr>
            <p:extLst>
              <p:ext uri="{D42A27DB-BD31-4B8C-83A1-F6EECF244321}">
                <p14:modId xmlns:p14="http://schemas.microsoft.com/office/powerpoint/2010/main" val="1557704217"/>
              </p:ext>
            </p:extLst>
          </p:nvPr>
        </p:nvGraphicFramePr>
        <p:xfrm>
          <a:off x="6930189" y="1892967"/>
          <a:ext cx="4764506" cy="460408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A4978B6-FEFF-F32B-5280-378A0E66F738}"/>
              </a:ext>
            </a:extLst>
          </p:cNvPr>
          <p:cNvSpPr>
            <a:spLocks noGrp="1"/>
          </p:cNvSpPr>
          <p:nvPr>
            <p:ph type="title"/>
          </p:nvPr>
        </p:nvSpPr>
        <p:spPr>
          <a:xfrm>
            <a:off x="463804" y="928746"/>
            <a:ext cx="11728196" cy="745016"/>
          </a:xfrm>
        </p:spPr>
        <p:txBody>
          <a:bodyPr>
            <a:noAutofit/>
          </a:bodyPr>
          <a:lstStyle/>
          <a:p>
            <a:r>
              <a:rPr lang="en-US" sz="1600" b="1" u="sng" dirty="0"/>
              <a:t>Reasons for no change in frequency of alcohol consumption IN THE FY 2083/84 DUE TO inflation CAUSED BY middle east conflict</a:t>
            </a:r>
            <a:br>
              <a:rPr lang="en-US" sz="2400" b="1" u="sng" dirty="0"/>
            </a:br>
            <a:r>
              <a:rPr lang="en-GB" sz="1400" b="1" cap="none" dirty="0"/>
              <a:t>Majority of the respondents’ alcohol consumption frequency will remain the same in the FY 2083/84 due to habit &amp; routine stability.</a:t>
            </a:r>
            <a:br>
              <a:rPr lang="en-GB" sz="1400" b="1" cap="none" dirty="0"/>
            </a:br>
            <a:r>
              <a:rPr lang="en-GB" sz="1400" cap="none" dirty="0"/>
              <a:t>Why will your frequency of alcohol consumption remain the same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9EBF7D16-0D45-83D9-6182-EF036E9A0CB6}"/>
              </a:ext>
            </a:extLst>
          </p:cNvPr>
          <p:cNvSpPr/>
          <p:nvPr/>
        </p:nvSpPr>
        <p:spPr>
          <a:xfrm>
            <a:off x="10411326" y="3144250"/>
            <a:ext cx="1122947" cy="2438403"/>
          </a:xfrm>
          <a:prstGeom prst="wedgeRectCallout">
            <a:avLst>
              <a:gd name="adj1" fmla="val -9362"/>
              <a:gd name="adj2" fmla="val -7521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200" dirty="0">
                <a:solidFill>
                  <a:schemeClr val="accent1"/>
                </a:solidFill>
              </a:rPr>
              <a:t>Among 62% of the respondents whose frequency of alcohol consumption will remain the same in the FY 2083/84, 70% stated due to habit &amp; routine stability</a:t>
            </a:r>
          </a:p>
        </p:txBody>
      </p:sp>
      <p:graphicFrame>
        <p:nvGraphicFramePr>
          <p:cNvPr id="5" name="Table 4">
            <a:extLst>
              <a:ext uri="{FF2B5EF4-FFF2-40B4-BE49-F238E27FC236}">
                <a16:creationId xmlns:a16="http://schemas.microsoft.com/office/drawing/2014/main" id="{6FF50E67-DFFD-4008-1D9D-30AA4BF97629}"/>
              </a:ext>
            </a:extLst>
          </p:cNvPr>
          <p:cNvGraphicFramePr>
            <a:graphicFrameLocks noGrp="1"/>
          </p:cNvGraphicFramePr>
          <p:nvPr>
            <p:extLst>
              <p:ext uri="{D42A27DB-BD31-4B8C-83A1-F6EECF244321}">
                <p14:modId xmlns:p14="http://schemas.microsoft.com/office/powerpoint/2010/main" val="1829213471"/>
              </p:ext>
            </p:extLst>
          </p:nvPr>
        </p:nvGraphicFramePr>
        <p:xfrm>
          <a:off x="497305" y="1892967"/>
          <a:ext cx="6288506" cy="4732420"/>
        </p:xfrm>
        <a:graphic>
          <a:graphicData uri="http://schemas.openxmlformats.org/drawingml/2006/table">
            <a:tbl>
              <a:tblPr>
                <a:tableStyleId>{5940675A-B579-460E-94D1-54222C63F5DA}</a:tableStyleId>
              </a:tblPr>
              <a:tblGrid>
                <a:gridCol w="2391249">
                  <a:extLst>
                    <a:ext uri="{9D8B030D-6E8A-4147-A177-3AD203B41FA5}">
                      <a16:colId xmlns:a16="http://schemas.microsoft.com/office/drawing/2014/main" val="1438326316"/>
                    </a:ext>
                  </a:extLst>
                </a:gridCol>
                <a:gridCol w="3897257">
                  <a:extLst>
                    <a:ext uri="{9D8B030D-6E8A-4147-A177-3AD203B41FA5}">
                      <a16:colId xmlns:a16="http://schemas.microsoft.com/office/drawing/2014/main" val="3299361470"/>
                    </a:ext>
                  </a:extLst>
                </a:gridCol>
              </a:tblGrid>
              <a:tr h="650722">
                <a:tc>
                  <a:txBody>
                    <a:bodyPr/>
                    <a:lstStyle/>
                    <a:p>
                      <a:pPr>
                        <a:buNone/>
                      </a:pPr>
                      <a:r>
                        <a:rPr lang="en-US" sz="1400" b="0" dirty="0"/>
                        <a:t>Habit &amp; Routine Stability (52)</a:t>
                      </a:r>
                    </a:p>
                  </a:txBody>
                  <a:tcPr marL="66495" marR="66495" marT="33248" marB="33248" anchor="ctr"/>
                </a:tc>
                <a:tc>
                  <a:txBody>
                    <a:bodyPr/>
                    <a:lstStyle/>
                    <a:p>
                      <a:pPr>
                        <a:buNone/>
                      </a:pPr>
                      <a:r>
                        <a:rPr lang="en-US" sz="1400" dirty="0"/>
                        <a:t>Drinking is embedded in daily or regular routines, making frequency stable despite inflation.</a:t>
                      </a:r>
                    </a:p>
                  </a:txBody>
                  <a:tcPr marL="66495" marR="66495" marT="33248" marB="33248" anchor="ctr"/>
                </a:tc>
                <a:extLst>
                  <a:ext uri="{0D108BD9-81ED-4DB2-BD59-A6C34878D82A}">
                    <a16:rowId xmlns:a16="http://schemas.microsoft.com/office/drawing/2014/main" val="3213335017"/>
                  </a:ext>
                </a:extLst>
              </a:tr>
              <a:tr h="709844">
                <a:tc>
                  <a:txBody>
                    <a:bodyPr/>
                    <a:lstStyle/>
                    <a:p>
                      <a:pPr>
                        <a:buNone/>
                      </a:pPr>
                      <a:r>
                        <a:rPr lang="en-US" sz="1400" b="0" dirty="0"/>
                        <a:t>Controlled &amp; Moderate Consumption (34)</a:t>
                      </a:r>
                    </a:p>
                  </a:txBody>
                  <a:tcPr marL="66495" marR="66495" marT="33248" marB="33248" anchor="ctr"/>
                </a:tc>
                <a:tc>
                  <a:txBody>
                    <a:bodyPr/>
                    <a:lstStyle/>
                    <a:p>
                      <a:pPr>
                        <a:buNone/>
                      </a:pPr>
                      <a:r>
                        <a:rPr lang="en-US" sz="1400" dirty="0"/>
                        <a:t>Respondents already consume alcohol in controlled and moderate amounts, leaving little need for adjustment.</a:t>
                      </a:r>
                    </a:p>
                  </a:txBody>
                  <a:tcPr marL="66495" marR="66495" marT="33248" marB="33248" anchor="ctr"/>
                </a:tc>
                <a:extLst>
                  <a:ext uri="{0D108BD9-81ED-4DB2-BD59-A6C34878D82A}">
                    <a16:rowId xmlns:a16="http://schemas.microsoft.com/office/drawing/2014/main" val="551099842"/>
                  </a:ext>
                </a:extLst>
              </a:tr>
              <a:tr h="650722">
                <a:tc>
                  <a:txBody>
                    <a:bodyPr/>
                    <a:lstStyle/>
                    <a:p>
                      <a:pPr>
                        <a:buNone/>
                      </a:pPr>
                      <a:r>
                        <a:rPr lang="en-US" sz="1400" b="0" dirty="0"/>
                        <a:t>No Change Mindset (27)</a:t>
                      </a:r>
                    </a:p>
                  </a:txBody>
                  <a:tcPr marL="66495" marR="66495" marT="33248" marB="33248" anchor="ctr"/>
                </a:tc>
                <a:tc>
                  <a:txBody>
                    <a:bodyPr/>
                    <a:lstStyle/>
                    <a:p>
                      <a:pPr>
                        <a:buNone/>
                      </a:pPr>
                      <a:r>
                        <a:rPr lang="en-US" sz="1400" dirty="0"/>
                        <a:t>Respondents believe their current drinking pattern is acceptable and see no reason to change it.</a:t>
                      </a:r>
                    </a:p>
                  </a:txBody>
                  <a:tcPr marL="66495" marR="66495" marT="33248" marB="33248" anchor="ctr"/>
                </a:tc>
                <a:extLst>
                  <a:ext uri="{0D108BD9-81ED-4DB2-BD59-A6C34878D82A}">
                    <a16:rowId xmlns:a16="http://schemas.microsoft.com/office/drawing/2014/main" val="2717412648"/>
                  </a:ext>
                </a:extLst>
              </a:tr>
              <a:tr h="709844">
                <a:tc>
                  <a:txBody>
                    <a:bodyPr/>
                    <a:lstStyle/>
                    <a:p>
                      <a:pPr>
                        <a:buNone/>
                      </a:pPr>
                      <a:r>
                        <a:rPr lang="en-US" sz="1400" b="0" dirty="0"/>
                        <a:t>Price &amp; Inflation Insensitivity (23)</a:t>
                      </a:r>
                    </a:p>
                  </a:txBody>
                  <a:tcPr marL="66495" marR="66495" marT="33248" marB="33248" anchor="ctr"/>
                </a:tc>
                <a:tc>
                  <a:txBody>
                    <a:bodyPr/>
                    <a:lstStyle/>
                    <a:p>
                      <a:pPr>
                        <a:buNone/>
                      </a:pPr>
                      <a:r>
                        <a:rPr lang="en-US" sz="1400" dirty="0"/>
                        <a:t>Price increases are not significant enough to affect consumption within their usual spending capacity.</a:t>
                      </a:r>
                    </a:p>
                  </a:txBody>
                  <a:tcPr marL="66495" marR="66495" marT="33248" marB="33248" anchor="ctr"/>
                </a:tc>
                <a:extLst>
                  <a:ext uri="{0D108BD9-81ED-4DB2-BD59-A6C34878D82A}">
                    <a16:rowId xmlns:a16="http://schemas.microsoft.com/office/drawing/2014/main" val="4117672804"/>
                  </a:ext>
                </a:extLst>
              </a:tr>
              <a:tr h="650722">
                <a:tc>
                  <a:txBody>
                    <a:bodyPr/>
                    <a:lstStyle/>
                    <a:p>
                      <a:pPr>
                        <a:buNone/>
                      </a:pPr>
                      <a:r>
                        <a:rPr lang="en-US" sz="1400" b="0" dirty="0"/>
                        <a:t>Difficulty Quitting (16)</a:t>
                      </a:r>
                    </a:p>
                  </a:txBody>
                  <a:tcPr marL="66495" marR="66495" marT="33248" marB="33248" anchor="ctr"/>
                </a:tc>
                <a:tc>
                  <a:txBody>
                    <a:bodyPr/>
                    <a:lstStyle/>
                    <a:p>
                      <a:pPr>
                        <a:buNone/>
                      </a:pPr>
                      <a:r>
                        <a:rPr lang="en-US" sz="1400" dirty="0"/>
                        <a:t>Long-standing drinking habits make it difficult to reduce or stop consumption.</a:t>
                      </a:r>
                    </a:p>
                  </a:txBody>
                  <a:tcPr marL="66495" marR="66495" marT="33248" marB="33248" anchor="ctr"/>
                </a:tc>
                <a:extLst>
                  <a:ext uri="{0D108BD9-81ED-4DB2-BD59-A6C34878D82A}">
                    <a16:rowId xmlns:a16="http://schemas.microsoft.com/office/drawing/2014/main" val="21583239"/>
                  </a:ext>
                </a:extLst>
              </a:tr>
              <a:tr h="650722">
                <a:tc>
                  <a:txBody>
                    <a:bodyPr/>
                    <a:lstStyle/>
                    <a:p>
                      <a:pPr>
                        <a:buNone/>
                      </a:pPr>
                      <a:r>
                        <a:rPr lang="en-US" sz="1400" b="0" dirty="0"/>
                        <a:t>Brand Loyalty (14)</a:t>
                      </a:r>
                    </a:p>
                  </a:txBody>
                  <a:tcPr marL="66495" marR="66495" marT="33248" marB="33248" anchor="ctr"/>
                </a:tc>
                <a:tc>
                  <a:txBody>
                    <a:bodyPr/>
                    <a:lstStyle/>
                    <a:p>
                      <a:pPr>
                        <a:buNone/>
                      </a:pPr>
                      <a:r>
                        <a:rPr lang="en-US" sz="1400" dirty="0"/>
                        <a:t>Preference for familiar or local brands helps manage costs and maintain consistent consumption.</a:t>
                      </a:r>
                    </a:p>
                  </a:txBody>
                  <a:tcPr marL="66495" marR="66495" marT="33248" marB="33248" anchor="ctr"/>
                </a:tc>
                <a:extLst>
                  <a:ext uri="{0D108BD9-81ED-4DB2-BD59-A6C34878D82A}">
                    <a16:rowId xmlns:a16="http://schemas.microsoft.com/office/drawing/2014/main" val="1886824223"/>
                  </a:ext>
                </a:extLst>
              </a:tr>
              <a:tr h="709844">
                <a:tc>
                  <a:txBody>
                    <a:bodyPr/>
                    <a:lstStyle/>
                    <a:p>
                      <a:pPr>
                        <a:buNone/>
                      </a:pPr>
                      <a:r>
                        <a:rPr lang="en-US" sz="1400" b="0" dirty="0"/>
                        <a:t>Budget Managed &amp; Controlled (12)</a:t>
                      </a:r>
                    </a:p>
                  </a:txBody>
                  <a:tcPr marL="66495" marR="66495" marT="33248" marB="33248" anchor="ctr"/>
                </a:tc>
                <a:tc>
                  <a:txBody>
                    <a:bodyPr/>
                    <a:lstStyle/>
                    <a:p>
                      <a:pPr>
                        <a:buNone/>
                      </a:pPr>
                      <a:r>
                        <a:rPr lang="en-US" sz="1400" dirty="0"/>
                        <a:t>Alcohol expenses are already planned and managed within a fixed or realistic budget.</a:t>
                      </a:r>
                    </a:p>
                  </a:txBody>
                  <a:tcPr marL="66495" marR="66495" marT="33248" marB="33248" anchor="ctr"/>
                </a:tc>
                <a:extLst>
                  <a:ext uri="{0D108BD9-81ED-4DB2-BD59-A6C34878D82A}">
                    <a16:rowId xmlns:a16="http://schemas.microsoft.com/office/drawing/2014/main" val="3323602831"/>
                  </a:ext>
                </a:extLst>
              </a:tr>
            </a:tbl>
          </a:graphicData>
        </a:graphic>
      </p:graphicFrame>
    </p:spTree>
    <p:extLst>
      <p:ext uri="{BB962C8B-B14F-4D97-AF65-F5344CB8AC3E}">
        <p14:creationId xmlns:p14="http://schemas.microsoft.com/office/powerpoint/2010/main" val="375097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33E24-48E8-B50D-E9AF-0E2AAF22A84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B2686B8-A221-3D4E-8ECA-F2A16BFB5DF3}"/>
              </a:ext>
            </a:extLst>
          </p:cNvPr>
          <p:cNvGraphicFramePr>
            <a:graphicFrameLocks/>
          </p:cNvGraphicFramePr>
          <p:nvPr>
            <p:extLst>
              <p:ext uri="{D42A27DB-BD31-4B8C-83A1-F6EECF244321}">
                <p14:modId xmlns:p14="http://schemas.microsoft.com/office/powerpoint/2010/main" val="105444171"/>
              </p:ext>
            </p:extLst>
          </p:nvPr>
        </p:nvGraphicFramePr>
        <p:xfrm>
          <a:off x="463804" y="1860884"/>
          <a:ext cx="11262975" cy="419429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C58DD8F-87CB-F194-C6C8-1384021DED10}"/>
              </a:ext>
            </a:extLst>
          </p:cNvPr>
          <p:cNvSpPr>
            <a:spLocks noGrp="1"/>
          </p:cNvSpPr>
          <p:nvPr>
            <p:ph type="title"/>
          </p:nvPr>
        </p:nvSpPr>
        <p:spPr>
          <a:xfrm>
            <a:off x="463804" y="963239"/>
            <a:ext cx="11262976" cy="745016"/>
          </a:xfrm>
        </p:spPr>
        <p:txBody>
          <a:bodyPr>
            <a:noAutofit/>
          </a:bodyPr>
          <a:lstStyle/>
          <a:p>
            <a:r>
              <a:rPr lang="en-US" sz="1600" b="1" u="sng" dirty="0"/>
              <a:t>Changes in alcohol consumption IN THE </a:t>
            </a:r>
            <a:r>
              <a:rPr lang="en-US" sz="1600" b="1" u="sng" dirty="0" err="1"/>
              <a:t>fy</a:t>
            </a:r>
            <a:r>
              <a:rPr lang="en-US" sz="1600" b="1" u="sng" dirty="0"/>
              <a:t> 2083/84 due to increase in dui checks</a:t>
            </a:r>
            <a:br>
              <a:rPr lang="en-US" sz="2400" b="1" u="sng" dirty="0"/>
            </a:br>
            <a:r>
              <a:rPr lang="en-GB" sz="1600" b="1" cap="none" dirty="0"/>
              <a:t>Majority of the respondents’ alcohol consumption frequency will remain the same in the FY 2083/84 due to increase in DUI checks.</a:t>
            </a:r>
            <a:br>
              <a:rPr lang="en-GB" sz="1600" b="1" cap="none" dirty="0"/>
            </a:br>
            <a:r>
              <a:rPr lang="en-US" sz="1600" cap="none" dirty="0"/>
              <a:t>Does your frequency of alcohol consumption change in the FY 2083/84 due to increase in DUI checks / police monitoring on roads?</a:t>
            </a:r>
            <a:endParaRPr lang="en-US" sz="1800" cap="none" dirty="0">
              <a:latin typeface="+mn-lt"/>
            </a:endParaRPr>
          </a:p>
        </p:txBody>
      </p:sp>
      <p:sp>
        <p:nvSpPr>
          <p:cNvPr id="3" name="Speech Bubble: Rectangle 2">
            <a:extLst>
              <a:ext uri="{FF2B5EF4-FFF2-40B4-BE49-F238E27FC236}">
                <a16:creationId xmlns:a16="http://schemas.microsoft.com/office/drawing/2014/main" id="{7974446B-59BE-2E6F-3B6D-5242487AF98A}"/>
              </a:ext>
            </a:extLst>
          </p:cNvPr>
          <p:cNvSpPr/>
          <p:nvPr/>
        </p:nvSpPr>
        <p:spPr>
          <a:xfrm>
            <a:off x="4739733" y="2057400"/>
            <a:ext cx="2711116" cy="948368"/>
          </a:xfrm>
          <a:prstGeom prst="wedgeRectCallout">
            <a:avLst>
              <a:gd name="adj1" fmla="val 13318"/>
              <a:gd name="adj2" fmla="val 8448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37% of the respondents will decrease their alcohol consumption frequency in the FY 2083/84 due to increase in DUI checks </a:t>
            </a:r>
          </a:p>
        </p:txBody>
      </p:sp>
      <p:sp>
        <p:nvSpPr>
          <p:cNvPr id="5" name="Rectangle 4">
            <a:extLst>
              <a:ext uri="{FF2B5EF4-FFF2-40B4-BE49-F238E27FC236}">
                <a16:creationId xmlns:a16="http://schemas.microsoft.com/office/drawing/2014/main" id="{3AFFED2E-1EAA-6B03-48FA-A86B6830A463}"/>
              </a:ext>
            </a:extLst>
          </p:cNvPr>
          <p:cNvSpPr/>
          <p:nvPr/>
        </p:nvSpPr>
        <p:spPr>
          <a:xfrm>
            <a:off x="600870" y="6055181"/>
            <a:ext cx="10988842" cy="60630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1400" dirty="0"/>
              <a:t>NOTE: DUI Checks (Driving Under the Influence) refer to coordinated law enforcement operations that are set up to identify, deter, and catch drivers impaired by alcohol or drugs.</a:t>
            </a:r>
          </a:p>
        </p:txBody>
      </p:sp>
    </p:spTree>
    <p:extLst>
      <p:ext uri="{BB962C8B-B14F-4D97-AF65-F5344CB8AC3E}">
        <p14:creationId xmlns:p14="http://schemas.microsoft.com/office/powerpoint/2010/main" val="459891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DC064-6160-3652-CD37-77506E2CCA9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09976B1-AD6B-ADC9-3D3B-66FDA5A51A65}"/>
              </a:ext>
            </a:extLst>
          </p:cNvPr>
          <p:cNvGraphicFramePr>
            <a:graphicFrameLocks/>
          </p:cNvGraphicFramePr>
          <p:nvPr>
            <p:extLst>
              <p:ext uri="{D42A27DB-BD31-4B8C-83A1-F6EECF244321}">
                <p14:modId xmlns:p14="http://schemas.microsoft.com/office/powerpoint/2010/main" val="1788176549"/>
              </p:ext>
            </p:extLst>
          </p:nvPr>
        </p:nvGraphicFramePr>
        <p:xfrm>
          <a:off x="6609347" y="1876926"/>
          <a:ext cx="5133473" cy="478054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E7FA779-D337-410B-8F0A-034662CF6AC6}"/>
              </a:ext>
            </a:extLst>
          </p:cNvPr>
          <p:cNvSpPr>
            <a:spLocks noGrp="1"/>
          </p:cNvSpPr>
          <p:nvPr>
            <p:ph type="title"/>
          </p:nvPr>
        </p:nvSpPr>
        <p:spPr>
          <a:xfrm>
            <a:off x="463804" y="960830"/>
            <a:ext cx="11279016" cy="745016"/>
          </a:xfrm>
        </p:spPr>
        <p:txBody>
          <a:bodyPr>
            <a:noAutofit/>
          </a:bodyPr>
          <a:lstStyle/>
          <a:p>
            <a:r>
              <a:rPr lang="en-US" sz="1600" b="1" u="sng" dirty="0"/>
              <a:t>Reasons for increase in frequency of alcohol consumption IN THE FY 2083/84 DUE TO increase in dui checks</a:t>
            </a:r>
            <a:br>
              <a:rPr lang="en-US" sz="2400" b="1" u="sng" dirty="0"/>
            </a:br>
            <a:r>
              <a:rPr lang="en-GB" sz="1600" b="1" cap="none" dirty="0"/>
              <a:t>Majority of the respondents’ alcohol consumption frequency will increase in the FY 2083/84 due to habitual consumption.</a:t>
            </a:r>
            <a:br>
              <a:rPr lang="en-GB" sz="1600" b="1" cap="none" dirty="0"/>
            </a:br>
            <a:r>
              <a:rPr lang="en-GB" sz="1600" cap="none" dirty="0"/>
              <a:t>Why will your frequency of alcohol consumption increase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07E03BAF-64C4-A7C9-4010-B2ED539A3168}"/>
              </a:ext>
            </a:extLst>
          </p:cNvPr>
          <p:cNvSpPr/>
          <p:nvPr/>
        </p:nvSpPr>
        <p:spPr>
          <a:xfrm>
            <a:off x="8739437" y="2279674"/>
            <a:ext cx="2329616" cy="1426052"/>
          </a:xfrm>
          <a:prstGeom prst="wedgeRectCallout">
            <a:avLst>
              <a:gd name="adj1" fmla="val -66505"/>
              <a:gd name="adj2" fmla="val -3564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 of the respondents whose frequency of alcohol consumption will increase in the FY 2083/84, 60% stated due to habitual consumption</a:t>
            </a:r>
          </a:p>
        </p:txBody>
      </p:sp>
      <p:graphicFrame>
        <p:nvGraphicFramePr>
          <p:cNvPr id="6" name="Table 5">
            <a:extLst>
              <a:ext uri="{FF2B5EF4-FFF2-40B4-BE49-F238E27FC236}">
                <a16:creationId xmlns:a16="http://schemas.microsoft.com/office/drawing/2014/main" id="{37BAB3E0-394D-9285-8E29-AC24EECD5FDF}"/>
              </a:ext>
            </a:extLst>
          </p:cNvPr>
          <p:cNvGraphicFramePr>
            <a:graphicFrameLocks noGrp="1"/>
          </p:cNvGraphicFramePr>
          <p:nvPr>
            <p:extLst>
              <p:ext uri="{D42A27DB-BD31-4B8C-83A1-F6EECF244321}">
                <p14:modId xmlns:p14="http://schemas.microsoft.com/office/powerpoint/2010/main" val="2415429175"/>
              </p:ext>
            </p:extLst>
          </p:nvPr>
        </p:nvGraphicFramePr>
        <p:xfrm>
          <a:off x="449180" y="1876925"/>
          <a:ext cx="6035339" cy="4780546"/>
        </p:xfrm>
        <a:graphic>
          <a:graphicData uri="http://schemas.openxmlformats.org/drawingml/2006/table">
            <a:tbl>
              <a:tblPr>
                <a:tableStyleId>{5940675A-B579-460E-94D1-54222C63F5DA}</a:tableStyleId>
              </a:tblPr>
              <a:tblGrid>
                <a:gridCol w="1540041">
                  <a:extLst>
                    <a:ext uri="{9D8B030D-6E8A-4147-A177-3AD203B41FA5}">
                      <a16:colId xmlns:a16="http://schemas.microsoft.com/office/drawing/2014/main" val="2868359152"/>
                    </a:ext>
                  </a:extLst>
                </a:gridCol>
                <a:gridCol w="4495298">
                  <a:extLst>
                    <a:ext uri="{9D8B030D-6E8A-4147-A177-3AD203B41FA5}">
                      <a16:colId xmlns:a16="http://schemas.microsoft.com/office/drawing/2014/main" val="347729171"/>
                    </a:ext>
                  </a:extLst>
                </a:gridCol>
              </a:tblGrid>
              <a:tr h="1483618">
                <a:tc>
                  <a:txBody>
                    <a:bodyPr/>
                    <a:lstStyle/>
                    <a:p>
                      <a:pPr>
                        <a:buNone/>
                      </a:pPr>
                      <a:r>
                        <a:rPr lang="en-US" sz="1600" b="0" dirty="0"/>
                        <a:t>Habitual Consumption (3)</a:t>
                      </a:r>
                    </a:p>
                  </a:txBody>
                  <a:tcPr anchor="ctr"/>
                </a:tc>
                <a:tc>
                  <a:txBody>
                    <a:bodyPr/>
                    <a:lstStyle/>
                    <a:p>
                      <a:pPr>
                        <a:buNone/>
                      </a:pPr>
                      <a:r>
                        <a:rPr lang="en-US" sz="1600" dirty="0"/>
                        <a:t>Drinking is a long-standing habit, so respondents continue or increase consumption regardless of stricter DUI checks.</a:t>
                      </a:r>
                    </a:p>
                  </a:txBody>
                  <a:tcPr anchor="ctr"/>
                </a:tc>
                <a:extLst>
                  <a:ext uri="{0D108BD9-81ED-4DB2-BD59-A6C34878D82A}">
                    <a16:rowId xmlns:a16="http://schemas.microsoft.com/office/drawing/2014/main" val="377167900"/>
                  </a:ext>
                </a:extLst>
              </a:tr>
              <a:tr h="1648464">
                <a:tc>
                  <a:txBody>
                    <a:bodyPr/>
                    <a:lstStyle/>
                    <a:p>
                      <a:pPr>
                        <a:buNone/>
                      </a:pPr>
                      <a:r>
                        <a:rPr lang="en-US" sz="1600" b="0" dirty="0"/>
                        <a:t>No Behavioral Impact (1)</a:t>
                      </a:r>
                    </a:p>
                  </a:txBody>
                  <a:tcPr anchor="ctr"/>
                </a:tc>
                <a:tc>
                  <a:txBody>
                    <a:bodyPr/>
                    <a:lstStyle/>
                    <a:p>
                      <a:pPr>
                        <a:buNone/>
                      </a:pPr>
                      <a:r>
                        <a:rPr lang="en-US" sz="1600" dirty="0"/>
                        <a:t>Respondents stated that DUI checks do not affect their drinking behavior because they consciously choose to drink responsibly, plan their consumption in advance.</a:t>
                      </a:r>
                    </a:p>
                  </a:txBody>
                  <a:tcPr anchor="ctr"/>
                </a:tc>
                <a:extLst>
                  <a:ext uri="{0D108BD9-81ED-4DB2-BD59-A6C34878D82A}">
                    <a16:rowId xmlns:a16="http://schemas.microsoft.com/office/drawing/2014/main" val="2058838453"/>
                  </a:ext>
                </a:extLst>
              </a:tr>
              <a:tr h="1648464">
                <a:tc>
                  <a:txBody>
                    <a:bodyPr/>
                    <a:lstStyle/>
                    <a:p>
                      <a:pPr>
                        <a:buNone/>
                      </a:pPr>
                      <a:r>
                        <a:rPr lang="en-US" sz="1600" b="0" dirty="0"/>
                        <a:t>Resistance to Control (1)</a:t>
                      </a:r>
                    </a:p>
                  </a:txBody>
                  <a:tcPr anchor="ctr"/>
                </a:tc>
                <a:tc>
                  <a:txBody>
                    <a:bodyPr/>
                    <a:lstStyle/>
                    <a:p>
                      <a:pPr>
                        <a:buNone/>
                      </a:pPr>
                      <a:r>
                        <a:rPr lang="en-US" sz="1600" dirty="0"/>
                        <a:t>Some respondents believe external enforcement cannot control personal drinking choices, leading them to maintain or increase frequency.</a:t>
                      </a:r>
                    </a:p>
                  </a:txBody>
                  <a:tcPr anchor="ctr"/>
                </a:tc>
                <a:extLst>
                  <a:ext uri="{0D108BD9-81ED-4DB2-BD59-A6C34878D82A}">
                    <a16:rowId xmlns:a16="http://schemas.microsoft.com/office/drawing/2014/main" val="3032004007"/>
                  </a:ext>
                </a:extLst>
              </a:tr>
            </a:tbl>
          </a:graphicData>
        </a:graphic>
      </p:graphicFrame>
    </p:spTree>
    <p:extLst>
      <p:ext uri="{BB962C8B-B14F-4D97-AF65-F5344CB8AC3E}">
        <p14:creationId xmlns:p14="http://schemas.microsoft.com/office/powerpoint/2010/main" val="2667146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1C0EA-069B-5175-AD4E-942DC06184C2}"/>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31501B3-CEE1-AB95-408E-8E6CD2C88C7A}"/>
              </a:ext>
            </a:extLst>
          </p:cNvPr>
          <p:cNvGraphicFramePr>
            <a:graphicFrameLocks/>
          </p:cNvGraphicFramePr>
          <p:nvPr>
            <p:extLst>
              <p:ext uri="{D42A27DB-BD31-4B8C-83A1-F6EECF244321}">
                <p14:modId xmlns:p14="http://schemas.microsoft.com/office/powerpoint/2010/main" val="1476402160"/>
              </p:ext>
            </p:extLst>
          </p:nvPr>
        </p:nvGraphicFramePr>
        <p:xfrm>
          <a:off x="6753725" y="1844842"/>
          <a:ext cx="4957011" cy="486075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580D0C3-77AA-C230-785A-066784ED26E7}"/>
              </a:ext>
            </a:extLst>
          </p:cNvPr>
          <p:cNvSpPr>
            <a:spLocks noGrp="1"/>
          </p:cNvSpPr>
          <p:nvPr>
            <p:ph type="title"/>
          </p:nvPr>
        </p:nvSpPr>
        <p:spPr>
          <a:xfrm>
            <a:off x="463804" y="960830"/>
            <a:ext cx="11728196" cy="745016"/>
          </a:xfrm>
        </p:spPr>
        <p:txBody>
          <a:bodyPr>
            <a:noAutofit/>
          </a:bodyPr>
          <a:lstStyle/>
          <a:p>
            <a:r>
              <a:rPr lang="en-US" sz="1600" b="1" u="sng" dirty="0"/>
              <a:t>Reasons for decrease in frequency of alcohol consumption in the </a:t>
            </a:r>
            <a:r>
              <a:rPr lang="en-US" sz="1600" b="1" u="sng" dirty="0" err="1"/>
              <a:t>fy</a:t>
            </a:r>
            <a:r>
              <a:rPr lang="en-US" sz="1600" b="1" u="sng" dirty="0"/>
              <a:t> 2083/84 due to increase in dui checks</a:t>
            </a:r>
            <a:br>
              <a:rPr lang="en-US" sz="2400" b="1" u="sng" dirty="0"/>
            </a:br>
            <a:r>
              <a:rPr lang="en-GB" sz="1600" b="1" cap="none" dirty="0"/>
              <a:t>Majority of the respondents’ alcohol consumption frequency will decrease in the FY 2083/84 due to DUI / Legal risk awareness.</a:t>
            </a:r>
            <a:br>
              <a:rPr lang="en-GB" sz="1600" b="1" cap="none" dirty="0"/>
            </a:br>
            <a:r>
              <a:rPr lang="en-GB" sz="1600" cap="none" dirty="0"/>
              <a:t>Why will your frequency of alcohol consumption decrease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7A301999-CA50-4AD9-1AE6-AA46D5F02F53}"/>
              </a:ext>
            </a:extLst>
          </p:cNvPr>
          <p:cNvSpPr/>
          <p:nvPr/>
        </p:nvSpPr>
        <p:spPr>
          <a:xfrm>
            <a:off x="10439900" y="2917967"/>
            <a:ext cx="1110416" cy="2408011"/>
          </a:xfrm>
          <a:prstGeom prst="wedgeRectCallout">
            <a:avLst>
              <a:gd name="adj1" fmla="val -33235"/>
              <a:gd name="adj2" fmla="val -6914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200" dirty="0">
                <a:solidFill>
                  <a:schemeClr val="accent1"/>
                </a:solidFill>
              </a:rPr>
              <a:t>Among 37% of the respondents whose frequency of alcohol consumption will decrease in the FY 2083/84, 71% stated due to DUI / Legal risk awareness</a:t>
            </a:r>
          </a:p>
        </p:txBody>
      </p:sp>
      <p:graphicFrame>
        <p:nvGraphicFramePr>
          <p:cNvPr id="5" name="Table 4">
            <a:extLst>
              <a:ext uri="{FF2B5EF4-FFF2-40B4-BE49-F238E27FC236}">
                <a16:creationId xmlns:a16="http://schemas.microsoft.com/office/drawing/2014/main" id="{6F309902-62B8-1988-F9CA-ACE04E0E9DD8}"/>
              </a:ext>
            </a:extLst>
          </p:cNvPr>
          <p:cNvGraphicFramePr>
            <a:graphicFrameLocks noGrp="1"/>
          </p:cNvGraphicFramePr>
          <p:nvPr>
            <p:extLst>
              <p:ext uri="{D42A27DB-BD31-4B8C-83A1-F6EECF244321}">
                <p14:modId xmlns:p14="http://schemas.microsoft.com/office/powerpoint/2010/main" val="2738773497"/>
              </p:ext>
            </p:extLst>
          </p:nvPr>
        </p:nvGraphicFramePr>
        <p:xfrm>
          <a:off x="463804" y="1844842"/>
          <a:ext cx="6145544" cy="4860756"/>
        </p:xfrm>
        <a:graphic>
          <a:graphicData uri="http://schemas.openxmlformats.org/drawingml/2006/table">
            <a:tbl>
              <a:tblPr>
                <a:tableStyleId>{5940675A-B579-460E-94D1-54222C63F5DA}</a:tableStyleId>
              </a:tblPr>
              <a:tblGrid>
                <a:gridCol w="2552112">
                  <a:extLst>
                    <a:ext uri="{9D8B030D-6E8A-4147-A177-3AD203B41FA5}">
                      <a16:colId xmlns:a16="http://schemas.microsoft.com/office/drawing/2014/main" val="1261327841"/>
                    </a:ext>
                  </a:extLst>
                </a:gridCol>
                <a:gridCol w="3593432">
                  <a:extLst>
                    <a:ext uri="{9D8B030D-6E8A-4147-A177-3AD203B41FA5}">
                      <a16:colId xmlns:a16="http://schemas.microsoft.com/office/drawing/2014/main" val="3859091170"/>
                    </a:ext>
                  </a:extLst>
                </a:gridCol>
              </a:tblGrid>
              <a:tr h="748342">
                <a:tc>
                  <a:txBody>
                    <a:bodyPr/>
                    <a:lstStyle/>
                    <a:p>
                      <a:pPr>
                        <a:buNone/>
                      </a:pPr>
                      <a:r>
                        <a:rPr lang="en-US" sz="1200" b="0" dirty="0"/>
                        <a:t>DUI / Legal Risk Awareness (32)</a:t>
                      </a:r>
                    </a:p>
                  </a:txBody>
                  <a:tcPr marL="55940" marR="55940" marT="27970" marB="27970" anchor="ctr"/>
                </a:tc>
                <a:tc>
                  <a:txBody>
                    <a:bodyPr/>
                    <a:lstStyle/>
                    <a:p>
                      <a:pPr>
                        <a:buNone/>
                      </a:pPr>
                      <a:r>
                        <a:rPr lang="en-US" sz="1200" dirty="0"/>
                        <a:t>Awareness of strict DUI laws, penalties, and legal consequences makes respondents cautious and reduces their drinking frequency.</a:t>
                      </a:r>
                    </a:p>
                  </a:txBody>
                  <a:tcPr marL="55940" marR="55940" marT="27970" marB="27970" anchor="ctr"/>
                </a:tc>
                <a:extLst>
                  <a:ext uri="{0D108BD9-81ED-4DB2-BD59-A6C34878D82A}">
                    <a16:rowId xmlns:a16="http://schemas.microsoft.com/office/drawing/2014/main" val="363343543"/>
                  </a:ext>
                </a:extLst>
              </a:tr>
              <a:tr h="523838">
                <a:tc>
                  <a:txBody>
                    <a:bodyPr/>
                    <a:lstStyle/>
                    <a:p>
                      <a:pPr>
                        <a:buNone/>
                      </a:pPr>
                      <a:r>
                        <a:rPr lang="en-US" sz="1200" b="0" dirty="0"/>
                        <a:t>Road Safety &amp; Accident Prevention (22)</a:t>
                      </a:r>
                    </a:p>
                  </a:txBody>
                  <a:tcPr marL="55940" marR="55940" marT="27970" marB="27970" anchor="ctr"/>
                </a:tc>
                <a:tc>
                  <a:txBody>
                    <a:bodyPr/>
                    <a:lstStyle/>
                    <a:p>
                      <a:pPr>
                        <a:buNone/>
                      </a:pPr>
                      <a:r>
                        <a:rPr lang="en-US" sz="1200"/>
                        <a:t>Concern for personal safety and avoiding accidents encourages limiting alcohol consumption.</a:t>
                      </a:r>
                    </a:p>
                  </a:txBody>
                  <a:tcPr marL="55940" marR="55940" marT="27970" marB="27970" anchor="ctr"/>
                </a:tc>
                <a:extLst>
                  <a:ext uri="{0D108BD9-81ED-4DB2-BD59-A6C34878D82A}">
                    <a16:rowId xmlns:a16="http://schemas.microsoft.com/office/drawing/2014/main" val="993759615"/>
                  </a:ext>
                </a:extLst>
              </a:tr>
              <a:tr h="672354">
                <a:tc>
                  <a:txBody>
                    <a:bodyPr/>
                    <a:lstStyle/>
                    <a:p>
                      <a:pPr>
                        <a:buNone/>
                      </a:pPr>
                      <a:r>
                        <a:rPr lang="en-US" sz="1200" b="0" dirty="0"/>
                        <a:t>Controlled Drinking Shift (20)</a:t>
                      </a:r>
                    </a:p>
                  </a:txBody>
                  <a:tcPr marL="55940" marR="55940" marT="27970" marB="27970" anchor="ctr"/>
                </a:tc>
                <a:tc>
                  <a:txBody>
                    <a:bodyPr/>
                    <a:lstStyle/>
                    <a:p>
                      <a:pPr>
                        <a:buNone/>
                      </a:pPr>
                      <a:r>
                        <a:rPr lang="en-US" sz="1200"/>
                        <a:t>Respondents consciously reduce both quantity and frequency to remain within safe and acceptable limits.</a:t>
                      </a:r>
                    </a:p>
                  </a:txBody>
                  <a:tcPr marL="55940" marR="55940" marT="27970" marB="27970" anchor="ctr"/>
                </a:tc>
                <a:extLst>
                  <a:ext uri="{0D108BD9-81ED-4DB2-BD59-A6C34878D82A}">
                    <a16:rowId xmlns:a16="http://schemas.microsoft.com/office/drawing/2014/main" val="1130335007"/>
                  </a:ext>
                </a:extLst>
              </a:tr>
              <a:tr h="672354">
                <a:tc>
                  <a:txBody>
                    <a:bodyPr/>
                    <a:lstStyle/>
                    <a:p>
                      <a:pPr>
                        <a:buNone/>
                      </a:pPr>
                      <a:r>
                        <a:rPr lang="en-US" sz="1200" b="0" dirty="0"/>
                        <a:t>Driving Behavior Restriction (18)</a:t>
                      </a:r>
                    </a:p>
                  </a:txBody>
                  <a:tcPr marL="55940" marR="55940" marT="27970" marB="27970" anchor="ctr"/>
                </a:tc>
                <a:tc>
                  <a:txBody>
                    <a:bodyPr/>
                    <a:lstStyle/>
                    <a:p>
                      <a:pPr>
                        <a:buNone/>
                      </a:pPr>
                      <a:r>
                        <a:rPr lang="en-US" sz="1200" dirty="0"/>
                        <a:t>The need to drive responsibly leads individuals to avoid drinking or drink less when they expect to travel.</a:t>
                      </a:r>
                    </a:p>
                  </a:txBody>
                  <a:tcPr marL="55940" marR="55940" marT="27970" marB="27970" anchor="ctr"/>
                </a:tc>
                <a:extLst>
                  <a:ext uri="{0D108BD9-81ED-4DB2-BD59-A6C34878D82A}">
                    <a16:rowId xmlns:a16="http://schemas.microsoft.com/office/drawing/2014/main" val="2999691977"/>
                  </a:ext>
                </a:extLst>
              </a:tr>
              <a:tr h="523838">
                <a:tc>
                  <a:txBody>
                    <a:bodyPr/>
                    <a:lstStyle/>
                    <a:p>
                      <a:pPr>
                        <a:buNone/>
                      </a:pPr>
                      <a:r>
                        <a:rPr lang="en-US" sz="1200" b="0" dirty="0"/>
                        <a:t>Compliance / Responsible Behavior (14)</a:t>
                      </a:r>
                    </a:p>
                  </a:txBody>
                  <a:tcPr marL="55940" marR="55940" marT="27970" marB="27970" anchor="ctr"/>
                </a:tc>
                <a:tc>
                  <a:txBody>
                    <a:bodyPr/>
                    <a:lstStyle/>
                    <a:p>
                      <a:pPr>
                        <a:buNone/>
                      </a:pPr>
                      <a:r>
                        <a:rPr lang="en-US" sz="1200"/>
                        <a:t>A sense of responsibility and willingness to follow rules results in more disciplined drinking habits.</a:t>
                      </a:r>
                    </a:p>
                  </a:txBody>
                  <a:tcPr marL="55940" marR="55940" marT="27970" marB="27970" anchor="ctr"/>
                </a:tc>
                <a:extLst>
                  <a:ext uri="{0D108BD9-81ED-4DB2-BD59-A6C34878D82A}">
                    <a16:rowId xmlns:a16="http://schemas.microsoft.com/office/drawing/2014/main" val="1916830025"/>
                  </a:ext>
                </a:extLst>
              </a:tr>
              <a:tr h="523838">
                <a:tc>
                  <a:txBody>
                    <a:bodyPr/>
                    <a:lstStyle/>
                    <a:p>
                      <a:pPr>
                        <a:buNone/>
                      </a:pPr>
                      <a:r>
                        <a:rPr lang="en-US" sz="1200" b="0" dirty="0"/>
                        <a:t>Decrease in Social Gatherings &amp; Outings (11)</a:t>
                      </a:r>
                    </a:p>
                  </a:txBody>
                  <a:tcPr marL="55940" marR="55940" marT="27970" marB="27970" anchor="ctr"/>
                </a:tc>
                <a:tc>
                  <a:txBody>
                    <a:bodyPr/>
                    <a:lstStyle/>
                    <a:p>
                      <a:pPr>
                        <a:buNone/>
                      </a:pPr>
                      <a:r>
                        <a:rPr lang="en-US" sz="1200"/>
                        <a:t>Fear of road checks discourages attending social events where alcohol is commonly consumed.</a:t>
                      </a:r>
                    </a:p>
                  </a:txBody>
                  <a:tcPr marL="55940" marR="55940" marT="27970" marB="27970" anchor="ctr"/>
                </a:tc>
                <a:extLst>
                  <a:ext uri="{0D108BD9-81ED-4DB2-BD59-A6C34878D82A}">
                    <a16:rowId xmlns:a16="http://schemas.microsoft.com/office/drawing/2014/main" val="31127302"/>
                  </a:ext>
                </a:extLst>
              </a:tr>
              <a:tr h="523838">
                <a:tc>
                  <a:txBody>
                    <a:bodyPr/>
                    <a:lstStyle/>
                    <a:p>
                      <a:pPr>
                        <a:buNone/>
                      </a:pPr>
                      <a:r>
                        <a:rPr lang="en-US" sz="1200" b="0" dirty="0"/>
                        <a:t>Monitoring &amp; Enforcement Effect (9)</a:t>
                      </a:r>
                    </a:p>
                  </a:txBody>
                  <a:tcPr marL="55940" marR="55940" marT="27970" marB="27970" anchor="ctr"/>
                </a:tc>
                <a:tc>
                  <a:txBody>
                    <a:bodyPr/>
                    <a:lstStyle/>
                    <a:p>
                      <a:pPr>
                        <a:buNone/>
                      </a:pPr>
                      <a:r>
                        <a:rPr lang="en-US" sz="1200"/>
                        <a:t>Increased police monitoring and frequent DUI checks act as a deterrent to alcohol consumption.</a:t>
                      </a:r>
                    </a:p>
                  </a:txBody>
                  <a:tcPr marL="55940" marR="55940" marT="27970" marB="27970" anchor="ctr"/>
                </a:tc>
                <a:extLst>
                  <a:ext uri="{0D108BD9-81ED-4DB2-BD59-A6C34878D82A}">
                    <a16:rowId xmlns:a16="http://schemas.microsoft.com/office/drawing/2014/main" val="89046183"/>
                  </a:ext>
                </a:extLst>
              </a:tr>
              <a:tr h="672354">
                <a:tc>
                  <a:txBody>
                    <a:bodyPr/>
                    <a:lstStyle/>
                    <a:p>
                      <a:pPr>
                        <a:buNone/>
                      </a:pPr>
                      <a:r>
                        <a:rPr lang="en-US" sz="1200" b="0" dirty="0"/>
                        <a:t>Behavioral Change &amp; Habit Shift (9)</a:t>
                      </a:r>
                    </a:p>
                  </a:txBody>
                  <a:tcPr marL="55940" marR="55940" marT="27970" marB="27970" anchor="ctr"/>
                </a:tc>
                <a:tc>
                  <a:txBody>
                    <a:bodyPr/>
                    <a:lstStyle/>
                    <a:p>
                      <a:pPr>
                        <a:buNone/>
                      </a:pPr>
                      <a:r>
                        <a:rPr lang="en-US" sz="1200" dirty="0"/>
                        <a:t>Continuous enforcement gradually reshapes habits, leading to long-term reduction in alcohol consumption.</a:t>
                      </a:r>
                    </a:p>
                  </a:txBody>
                  <a:tcPr marL="55940" marR="55940" marT="27970" marB="27970" anchor="ctr"/>
                </a:tc>
                <a:extLst>
                  <a:ext uri="{0D108BD9-81ED-4DB2-BD59-A6C34878D82A}">
                    <a16:rowId xmlns:a16="http://schemas.microsoft.com/office/drawing/2014/main" val="3447074868"/>
                  </a:ext>
                </a:extLst>
              </a:tr>
            </a:tbl>
          </a:graphicData>
        </a:graphic>
      </p:graphicFrame>
    </p:spTree>
    <p:extLst>
      <p:ext uri="{BB962C8B-B14F-4D97-AF65-F5344CB8AC3E}">
        <p14:creationId xmlns:p14="http://schemas.microsoft.com/office/powerpoint/2010/main" val="4278831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BE71-79C6-4876-E6E3-EDF6B4F9E439}"/>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3523DDD-A082-0CEF-1DC2-252BF3D77129}"/>
              </a:ext>
            </a:extLst>
          </p:cNvPr>
          <p:cNvGraphicFramePr>
            <a:graphicFrameLocks/>
          </p:cNvGraphicFramePr>
          <p:nvPr>
            <p:extLst>
              <p:ext uri="{D42A27DB-BD31-4B8C-83A1-F6EECF244321}">
                <p14:modId xmlns:p14="http://schemas.microsoft.com/office/powerpoint/2010/main" val="646705447"/>
              </p:ext>
            </p:extLst>
          </p:nvPr>
        </p:nvGraphicFramePr>
        <p:xfrm>
          <a:off x="6481011" y="1909011"/>
          <a:ext cx="5197642" cy="473242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4FC7812-B086-F702-4B6D-AD1B0F9E9F6E}"/>
              </a:ext>
            </a:extLst>
          </p:cNvPr>
          <p:cNvSpPr>
            <a:spLocks noGrp="1"/>
          </p:cNvSpPr>
          <p:nvPr>
            <p:ph type="title"/>
          </p:nvPr>
        </p:nvSpPr>
        <p:spPr>
          <a:xfrm>
            <a:off x="463804" y="912704"/>
            <a:ext cx="11214849" cy="745016"/>
          </a:xfrm>
        </p:spPr>
        <p:txBody>
          <a:bodyPr>
            <a:noAutofit/>
          </a:bodyPr>
          <a:lstStyle/>
          <a:p>
            <a:r>
              <a:rPr lang="en-US" sz="1600" b="1" u="sng" dirty="0"/>
              <a:t>Reasons for NO CHANGE in frequency of alcohol consumption IN THE FY 2083/84 DUE TO increase IN  dui checks</a:t>
            </a:r>
            <a:br>
              <a:rPr lang="en-US" sz="2400" b="1" u="sng" dirty="0"/>
            </a:br>
            <a:r>
              <a:rPr lang="en-GB" sz="1400" b="1" cap="none" dirty="0"/>
              <a:t>Majority of the respondents’ alcohol consumption frequency will remain the same in the FY 2083/84 due to responsible drinking.</a:t>
            </a:r>
            <a:br>
              <a:rPr lang="en-GB" sz="1400" b="1" cap="none" dirty="0"/>
            </a:br>
            <a:r>
              <a:rPr lang="en-GB" sz="1400" cap="none" dirty="0"/>
              <a:t>Why will your frequency of alcohol consumption remain the same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8D1AD5DD-06B6-464E-A66D-3A9CA237E648}"/>
              </a:ext>
            </a:extLst>
          </p:cNvPr>
          <p:cNvSpPr/>
          <p:nvPr/>
        </p:nvSpPr>
        <p:spPr>
          <a:xfrm>
            <a:off x="10439900" y="3266884"/>
            <a:ext cx="1110416" cy="2556400"/>
          </a:xfrm>
          <a:prstGeom prst="wedgeRectCallout">
            <a:avLst>
              <a:gd name="adj1" fmla="val -14454"/>
              <a:gd name="adj2" fmla="val -7713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200" dirty="0">
                <a:solidFill>
                  <a:schemeClr val="accent1"/>
                </a:solidFill>
              </a:rPr>
              <a:t>Among 61% of the respondents whose frequency of alcohol consumption will remain the same in the FY 2083/84, 83% stated due to responsible drinking</a:t>
            </a:r>
          </a:p>
        </p:txBody>
      </p:sp>
      <p:graphicFrame>
        <p:nvGraphicFramePr>
          <p:cNvPr id="6" name="Table 5">
            <a:extLst>
              <a:ext uri="{FF2B5EF4-FFF2-40B4-BE49-F238E27FC236}">
                <a16:creationId xmlns:a16="http://schemas.microsoft.com/office/drawing/2014/main" id="{E57D5D37-B819-B406-FEB6-D499DC85CC6C}"/>
              </a:ext>
            </a:extLst>
          </p:cNvPr>
          <p:cNvGraphicFramePr>
            <a:graphicFrameLocks noGrp="1"/>
          </p:cNvGraphicFramePr>
          <p:nvPr>
            <p:extLst>
              <p:ext uri="{D42A27DB-BD31-4B8C-83A1-F6EECF244321}">
                <p14:modId xmlns:p14="http://schemas.microsoft.com/office/powerpoint/2010/main" val="1901054500"/>
              </p:ext>
            </p:extLst>
          </p:nvPr>
        </p:nvGraphicFramePr>
        <p:xfrm>
          <a:off x="463804" y="1909011"/>
          <a:ext cx="5840744" cy="4732421"/>
        </p:xfrm>
        <a:graphic>
          <a:graphicData uri="http://schemas.openxmlformats.org/drawingml/2006/table">
            <a:tbl>
              <a:tblPr>
                <a:tableStyleId>{5940675A-B579-460E-94D1-54222C63F5DA}</a:tableStyleId>
              </a:tblPr>
              <a:tblGrid>
                <a:gridCol w="2151059">
                  <a:extLst>
                    <a:ext uri="{9D8B030D-6E8A-4147-A177-3AD203B41FA5}">
                      <a16:colId xmlns:a16="http://schemas.microsoft.com/office/drawing/2014/main" val="1898482935"/>
                    </a:ext>
                  </a:extLst>
                </a:gridCol>
                <a:gridCol w="3689685">
                  <a:extLst>
                    <a:ext uri="{9D8B030D-6E8A-4147-A177-3AD203B41FA5}">
                      <a16:colId xmlns:a16="http://schemas.microsoft.com/office/drawing/2014/main" val="4235763589"/>
                    </a:ext>
                  </a:extLst>
                </a:gridCol>
              </a:tblGrid>
              <a:tr h="675504">
                <a:tc>
                  <a:txBody>
                    <a:bodyPr/>
                    <a:lstStyle/>
                    <a:p>
                      <a:pPr>
                        <a:buNone/>
                      </a:pPr>
                      <a:r>
                        <a:rPr lang="en-US" sz="1200" b="0" dirty="0"/>
                        <a:t>Responsible Drinking (62)</a:t>
                      </a:r>
                    </a:p>
                  </a:txBody>
                  <a:tcPr marL="55940" marR="55940" marT="27970" marB="27970" anchor="ctr"/>
                </a:tc>
                <a:tc>
                  <a:txBody>
                    <a:bodyPr/>
                    <a:lstStyle/>
                    <a:p>
                      <a:pPr>
                        <a:buNone/>
                      </a:pPr>
                      <a:r>
                        <a:rPr lang="en-US" sz="1200" dirty="0"/>
                        <a:t>Respondents already follow responsible drinking practices, so DUI checks do not require any change in behavior.</a:t>
                      </a:r>
                    </a:p>
                  </a:txBody>
                  <a:tcPr marL="55940" marR="55940" marT="27970" marB="27970" anchor="ctr"/>
                </a:tc>
                <a:extLst>
                  <a:ext uri="{0D108BD9-81ED-4DB2-BD59-A6C34878D82A}">
                    <a16:rowId xmlns:a16="http://schemas.microsoft.com/office/drawing/2014/main" val="3211436170"/>
                  </a:ext>
                </a:extLst>
              </a:tr>
              <a:tr h="472851">
                <a:tc>
                  <a:txBody>
                    <a:bodyPr/>
                    <a:lstStyle/>
                    <a:p>
                      <a:pPr>
                        <a:buNone/>
                      </a:pPr>
                      <a:r>
                        <a:rPr lang="en-US" sz="1200" b="0" dirty="0"/>
                        <a:t>No Drink-Drive Behavior (41)</a:t>
                      </a:r>
                    </a:p>
                  </a:txBody>
                  <a:tcPr marL="55940" marR="55940" marT="27970" marB="27970" anchor="ctr"/>
                </a:tc>
                <a:tc>
                  <a:txBody>
                    <a:bodyPr/>
                    <a:lstStyle/>
                    <a:p>
                      <a:pPr>
                        <a:buNone/>
                      </a:pPr>
                      <a:r>
                        <a:rPr lang="en-US" sz="1200"/>
                        <a:t>Since they avoid drinking and driving by choice, enforcement measures do not directly affect them.</a:t>
                      </a:r>
                    </a:p>
                  </a:txBody>
                  <a:tcPr marL="55940" marR="55940" marT="27970" marB="27970" anchor="ctr"/>
                </a:tc>
                <a:extLst>
                  <a:ext uri="{0D108BD9-81ED-4DB2-BD59-A6C34878D82A}">
                    <a16:rowId xmlns:a16="http://schemas.microsoft.com/office/drawing/2014/main" val="518408979"/>
                  </a:ext>
                </a:extLst>
              </a:tr>
              <a:tr h="472851">
                <a:tc>
                  <a:txBody>
                    <a:bodyPr/>
                    <a:lstStyle/>
                    <a:p>
                      <a:pPr>
                        <a:buNone/>
                      </a:pPr>
                      <a:r>
                        <a:rPr lang="en-US" sz="1200" b="0" dirty="0"/>
                        <a:t>Safe &amp; Risk-Aware Behavior (38)</a:t>
                      </a:r>
                    </a:p>
                  </a:txBody>
                  <a:tcPr marL="55940" marR="55940" marT="27970" marB="27970" anchor="ctr"/>
                </a:tc>
                <a:tc>
                  <a:txBody>
                    <a:bodyPr/>
                    <a:lstStyle/>
                    <a:p>
                      <a:pPr>
                        <a:buNone/>
                      </a:pPr>
                      <a:r>
                        <a:rPr lang="en-US" sz="1200" dirty="0"/>
                        <a:t>Awareness of risks leads to cautious decisions, keeping consumption patterns unchanged.</a:t>
                      </a:r>
                    </a:p>
                  </a:txBody>
                  <a:tcPr marL="55940" marR="55940" marT="27970" marB="27970" anchor="ctr"/>
                </a:tc>
                <a:extLst>
                  <a:ext uri="{0D108BD9-81ED-4DB2-BD59-A6C34878D82A}">
                    <a16:rowId xmlns:a16="http://schemas.microsoft.com/office/drawing/2014/main" val="4017999880"/>
                  </a:ext>
                </a:extLst>
              </a:tr>
              <a:tr h="659591">
                <a:tc>
                  <a:txBody>
                    <a:bodyPr/>
                    <a:lstStyle/>
                    <a:p>
                      <a:pPr>
                        <a:buNone/>
                      </a:pPr>
                      <a:r>
                        <a:rPr lang="en-US" sz="1200" b="0" dirty="0"/>
                        <a:t>No Behavioral Change (32)</a:t>
                      </a:r>
                    </a:p>
                  </a:txBody>
                  <a:tcPr marL="55940" marR="55940" marT="27970" marB="27970" anchor="ctr"/>
                </a:tc>
                <a:tc>
                  <a:txBody>
                    <a:bodyPr/>
                    <a:lstStyle/>
                    <a:p>
                      <a:pPr>
                        <a:buNone/>
                      </a:pPr>
                      <a:r>
                        <a:rPr lang="en-US" sz="1200"/>
                        <a:t>Respondents feel their existing habits are compliant and see no reason to adjust their drinking.</a:t>
                      </a:r>
                    </a:p>
                  </a:txBody>
                  <a:tcPr marL="55940" marR="55940" marT="27970" marB="27970" anchor="ctr"/>
                </a:tc>
                <a:extLst>
                  <a:ext uri="{0D108BD9-81ED-4DB2-BD59-A6C34878D82A}">
                    <a16:rowId xmlns:a16="http://schemas.microsoft.com/office/drawing/2014/main" val="2143095842"/>
                  </a:ext>
                </a:extLst>
              </a:tr>
              <a:tr h="659591">
                <a:tc>
                  <a:txBody>
                    <a:bodyPr/>
                    <a:lstStyle/>
                    <a:p>
                      <a:pPr>
                        <a:buNone/>
                      </a:pPr>
                      <a:r>
                        <a:rPr lang="en-US" sz="1200" b="0" dirty="0"/>
                        <a:t>Alternative Transport (20)</a:t>
                      </a:r>
                    </a:p>
                  </a:txBody>
                  <a:tcPr marL="55940" marR="55940" marT="27970" marB="27970" anchor="ctr"/>
                </a:tc>
                <a:tc>
                  <a:txBody>
                    <a:bodyPr/>
                    <a:lstStyle/>
                    <a:p>
                      <a:pPr>
                        <a:buNone/>
                      </a:pPr>
                      <a:r>
                        <a:rPr lang="en-US" sz="1200" dirty="0"/>
                        <a:t>While drinking, respondents ensure situations are managed safely, using alternative transport services.</a:t>
                      </a:r>
                    </a:p>
                  </a:txBody>
                  <a:tcPr marL="55940" marR="55940" marT="27970" marB="27970" anchor="ctr"/>
                </a:tc>
                <a:extLst>
                  <a:ext uri="{0D108BD9-81ED-4DB2-BD59-A6C34878D82A}">
                    <a16:rowId xmlns:a16="http://schemas.microsoft.com/office/drawing/2014/main" val="2959936839"/>
                  </a:ext>
                </a:extLst>
              </a:tr>
              <a:tr h="472851">
                <a:tc>
                  <a:txBody>
                    <a:bodyPr/>
                    <a:lstStyle/>
                    <a:p>
                      <a:pPr>
                        <a:buNone/>
                      </a:pPr>
                      <a:r>
                        <a:rPr lang="en-US" sz="1200" b="0" dirty="0"/>
                        <a:t>Controlled Drinking Environment (13)</a:t>
                      </a:r>
                    </a:p>
                  </a:txBody>
                  <a:tcPr marL="55940" marR="55940" marT="27970" marB="27970" anchor="ctr"/>
                </a:tc>
                <a:tc>
                  <a:txBody>
                    <a:bodyPr/>
                    <a:lstStyle/>
                    <a:p>
                      <a:pPr>
                        <a:buNone/>
                      </a:pPr>
                      <a:r>
                        <a:rPr lang="en-US" sz="1200" dirty="0"/>
                        <a:t>Drinking is usually limited to settings where risks are already controlled.</a:t>
                      </a:r>
                    </a:p>
                  </a:txBody>
                  <a:tcPr marL="55940" marR="55940" marT="27970" marB="27970" anchor="ctr"/>
                </a:tc>
                <a:extLst>
                  <a:ext uri="{0D108BD9-81ED-4DB2-BD59-A6C34878D82A}">
                    <a16:rowId xmlns:a16="http://schemas.microsoft.com/office/drawing/2014/main" val="1290057345"/>
                  </a:ext>
                </a:extLst>
              </a:tr>
              <a:tr h="659591">
                <a:tc>
                  <a:txBody>
                    <a:bodyPr/>
                    <a:lstStyle/>
                    <a:p>
                      <a:pPr>
                        <a:buNone/>
                      </a:pPr>
                      <a:r>
                        <a:rPr lang="en-US" sz="1200" b="0" dirty="0"/>
                        <a:t>Situational &amp; Convenience Factors (8)</a:t>
                      </a:r>
                    </a:p>
                  </a:txBody>
                  <a:tcPr marL="55940" marR="55940" marT="27970" marB="27970" anchor="ctr"/>
                </a:tc>
                <a:tc>
                  <a:txBody>
                    <a:bodyPr/>
                    <a:lstStyle/>
                    <a:p>
                      <a:pPr>
                        <a:buNone/>
                      </a:pPr>
                      <a:r>
                        <a:rPr lang="en-US" sz="1200" dirty="0"/>
                        <a:t>Consumption depends more on personal situations and convenience than external enforcement.</a:t>
                      </a:r>
                    </a:p>
                  </a:txBody>
                  <a:tcPr marL="55940" marR="55940" marT="27970" marB="27970" anchor="ctr"/>
                </a:tc>
                <a:extLst>
                  <a:ext uri="{0D108BD9-81ED-4DB2-BD59-A6C34878D82A}">
                    <a16:rowId xmlns:a16="http://schemas.microsoft.com/office/drawing/2014/main" val="3404791585"/>
                  </a:ext>
                </a:extLst>
              </a:tr>
              <a:tr h="659591">
                <a:tc>
                  <a:txBody>
                    <a:bodyPr/>
                    <a:lstStyle/>
                    <a:p>
                      <a:pPr>
                        <a:buNone/>
                      </a:pPr>
                      <a:r>
                        <a:rPr lang="en-US" sz="1200" b="0" dirty="0"/>
                        <a:t>Monitoring Awareness (7)</a:t>
                      </a:r>
                    </a:p>
                  </a:txBody>
                  <a:tcPr marL="55940" marR="55940" marT="27970" marB="27970" anchor="ctr"/>
                </a:tc>
                <a:tc>
                  <a:txBody>
                    <a:bodyPr/>
                    <a:lstStyle/>
                    <a:p>
                      <a:pPr>
                        <a:buNone/>
                      </a:pPr>
                      <a:r>
                        <a:rPr lang="en-US" sz="1200" dirty="0"/>
                        <a:t>Awareness of police monitoring reinforces existing habits rather than creating new behavior changes.</a:t>
                      </a:r>
                    </a:p>
                  </a:txBody>
                  <a:tcPr marL="55940" marR="55940" marT="27970" marB="27970" anchor="ctr"/>
                </a:tc>
                <a:extLst>
                  <a:ext uri="{0D108BD9-81ED-4DB2-BD59-A6C34878D82A}">
                    <a16:rowId xmlns:a16="http://schemas.microsoft.com/office/drawing/2014/main" val="4287557237"/>
                  </a:ext>
                </a:extLst>
              </a:tr>
            </a:tbl>
          </a:graphicData>
        </a:graphic>
      </p:graphicFrame>
    </p:spTree>
    <p:extLst>
      <p:ext uri="{BB962C8B-B14F-4D97-AF65-F5344CB8AC3E}">
        <p14:creationId xmlns:p14="http://schemas.microsoft.com/office/powerpoint/2010/main" val="1957614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AF400-E69A-2A12-9F52-10783748FD19}"/>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096FFFC-8DDD-BE1B-415C-3A36F1E0DB6E}"/>
              </a:ext>
            </a:extLst>
          </p:cNvPr>
          <p:cNvGraphicFramePr>
            <a:graphicFrameLocks/>
          </p:cNvGraphicFramePr>
          <p:nvPr>
            <p:extLst>
              <p:ext uri="{D42A27DB-BD31-4B8C-83A1-F6EECF244321}">
                <p14:modId xmlns:p14="http://schemas.microsoft.com/office/powerpoint/2010/main" val="4189558871"/>
              </p:ext>
            </p:extLst>
          </p:nvPr>
        </p:nvGraphicFramePr>
        <p:xfrm>
          <a:off x="463803" y="1967163"/>
          <a:ext cx="11262975" cy="464218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F7CF30D-4810-F86C-8B7F-D7BF9FC89892}"/>
              </a:ext>
            </a:extLst>
          </p:cNvPr>
          <p:cNvSpPr>
            <a:spLocks noGrp="1"/>
          </p:cNvSpPr>
          <p:nvPr>
            <p:ph type="title"/>
          </p:nvPr>
        </p:nvSpPr>
        <p:spPr>
          <a:xfrm>
            <a:off x="463804" y="398229"/>
            <a:ext cx="11455480" cy="1197732"/>
          </a:xfrm>
        </p:spPr>
        <p:txBody>
          <a:bodyPr>
            <a:noAutofit/>
          </a:bodyPr>
          <a:lstStyle/>
          <a:p>
            <a:r>
              <a:rPr lang="en-US" sz="1600" b="1" u="sng" dirty="0"/>
              <a:t>Changes in alcohol consumption IN THE </a:t>
            </a:r>
            <a:r>
              <a:rPr lang="en-US" sz="1600" b="1" u="sng" dirty="0" err="1"/>
              <a:t>fy</a:t>
            </a:r>
            <a:r>
              <a:rPr lang="en-US" sz="1600" b="1" u="sng" dirty="0"/>
              <a:t> 2083/84 due to two days’ holiday (Saturday &amp; Sunday)</a:t>
            </a:r>
            <a:br>
              <a:rPr lang="en-US" sz="2400" b="1" u="sng" dirty="0"/>
            </a:br>
            <a:r>
              <a:rPr lang="en-GB" sz="1600" b="1" cap="none" dirty="0"/>
              <a:t>Majority of the respondents’ alcohol consumption frequency will increase in the FY 2083/84 due to two days’ holiday.</a:t>
            </a:r>
            <a:br>
              <a:rPr lang="en-GB" sz="1600" b="1" cap="none" dirty="0"/>
            </a:br>
            <a:r>
              <a:rPr lang="en-US" sz="1600" cap="none" dirty="0"/>
              <a:t>Does your frequency of alcohol consumption change in the FY 2083/84 due to two days’ holiday (Saturday and Sunday)?</a:t>
            </a:r>
            <a:endParaRPr lang="en-US" sz="1400" cap="none" dirty="0">
              <a:latin typeface="+mn-lt"/>
            </a:endParaRPr>
          </a:p>
        </p:txBody>
      </p:sp>
      <p:sp>
        <p:nvSpPr>
          <p:cNvPr id="3" name="Speech Bubble: Rectangle 2">
            <a:extLst>
              <a:ext uri="{FF2B5EF4-FFF2-40B4-BE49-F238E27FC236}">
                <a16:creationId xmlns:a16="http://schemas.microsoft.com/office/drawing/2014/main" id="{3CA9AF10-EFB8-4A9D-985B-343D1570430F}"/>
              </a:ext>
            </a:extLst>
          </p:cNvPr>
          <p:cNvSpPr/>
          <p:nvPr/>
        </p:nvSpPr>
        <p:spPr>
          <a:xfrm>
            <a:off x="4082717" y="2241186"/>
            <a:ext cx="2711116" cy="948368"/>
          </a:xfrm>
          <a:prstGeom prst="wedgeRectCallout">
            <a:avLst>
              <a:gd name="adj1" fmla="val -71297"/>
              <a:gd name="adj2" fmla="val -1531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61% of the respondents will increase their alcohol consumption frequency in the FY 2083/84 due to two days’ holiday</a:t>
            </a:r>
          </a:p>
        </p:txBody>
      </p:sp>
    </p:spTree>
    <p:extLst>
      <p:ext uri="{BB962C8B-B14F-4D97-AF65-F5344CB8AC3E}">
        <p14:creationId xmlns:p14="http://schemas.microsoft.com/office/powerpoint/2010/main" val="1763966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BE9F0-9900-30D1-637C-581D23DB3EFC}"/>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DE89CE4-E761-A3A5-0C47-5CE7CB618840}"/>
              </a:ext>
            </a:extLst>
          </p:cNvPr>
          <p:cNvGraphicFramePr>
            <a:graphicFrameLocks/>
          </p:cNvGraphicFramePr>
          <p:nvPr>
            <p:extLst>
              <p:ext uri="{D42A27DB-BD31-4B8C-83A1-F6EECF244321}">
                <p14:modId xmlns:p14="http://schemas.microsoft.com/office/powerpoint/2010/main" val="2690283661"/>
              </p:ext>
            </p:extLst>
          </p:nvPr>
        </p:nvGraphicFramePr>
        <p:xfrm>
          <a:off x="6594722" y="1876927"/>
          <a:ext cx="5133474" cy="479659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7038931-EFE2-4E98-2DC8-DD677D3C6DBC}"/>
              </a:ext>
            </a:extLst>
          </p:cNvPr>
          <p:cNvSpPr>
            <a:spLocks noGrp="1"/>
          </p:cNvSpPr>
          <p:nvPr>
            <p:ph type="title"/>
          </p:nvPr>
        </p:nvSpPr>
        <p:spPr>
          <a:xfrm>
            <a:off x="463804" y="960830"/>
            <a:ext cx="11728196" cy="745016"/>
          </a:xfrm>
        </p:spPr>
        <p:txBody>
          <a:bodyPr>
            <a:noAutofit/>
          </a:bodyPr>
          <a:lstStyle/>
          <a:p>
            <a:r>
              <a:rPr lang="en-US" sz="1600" b="1" u="sng" dirty="0"/>
              <a:t>Reasons for increase in frequency of alcohol consumption IN THE FY 2083/84 due to two days’ holiday (SATURDAY &amp; SUNDAY)</a:t>
            </a:r>
            <a:br>
              <a:rPr lang="en-US" sz="2400" b="1" u="sng" dirty="0"/>
            </a:br>
            <a:r>
              <a:rPr lang="en-GB" sz="1600" b="1" cap="none" dirty="0"/>
              <a:t>Majority of the respondents’ alcohol consumption frequency will increase in the FY 2083/84 due to extra free time.</a:t>
            </a:r>
            <a:br>
              <a:rPr lang="en-GB" sz="1600" b="1" cap="none" dirty="0"/>
            </a:br>
            <a:r>
              <a:rPr lang="en-GB" sz="1600" cap="none" dirty="0"/>
              <a:t>Why will your frequency of alcohol consumption increase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AC3B7A15-9FB4-A53F-01B1-66128E6C901C}"/>
              </a:ext>
            </a:extLst>
          </p:cNvPr>
          <p:cNvSpPr/>
          <p:nvPr/>
        </p:nvSpPr>
        <p:spPr>
          <a:xfrm>
            <a:off x="10345064" y="3278295"/>
            <a:ext cx="1189210" cy="2763253"/>
          </a:xfrm>
          <a:prstGeom prst="wedgeRectCallout">
            <a:avLst>
              <a:gd name="adj1" fmla="val -40147"/>
              <a:gd name="adj2" fmla="val -7615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61% of the respondents whose frequency of alcohol consumption will increase in the FY 2083/84, 69% stated due to extra free time</a:t>
            </a:r>
          </a:p>
        </p:txBody>
      </p:sp>
      <p:graphicFrame>
        <p:nvGraphicFramePr>
          <p:cNvPr id="5" name="Table 4">
            <a:extLst>
              <a:ext uri="{FF2B5EF4-FFF2-40B4-BE49-F238E27FC236}">
                <a16:creationId xmlns:a16="http://schemas.microsoft.com/office/drawing/2014/main" id="{D589539F-2FB8-B71B-8009-2CD0EF6B1F03}"/>
              </a:ext>
            </a:extLst>
          </p:cNvPr>
          <p:cNvGraphicFramePr>
            <a:graphicFrameLocks noGrp="1"/>
          </p:cNvGraphicFramePr>
          <p:nvPr>
            <p:extLst>
              <p:ext uri="{D42A27DB-BD31-4B8C-83A1-F6EECF244321}">
                <p14:modId xmlns:p14="http://schemas.microsoft.com/office/powerpoint/2010/main" val="1411595626"/>
              </p:ext>
            </p:extLst>
          </p:nvPr>
        </p:nvGraphicFramePr>
        <p:xfrm>
          <a:off x="463804" y="1876925"/>
          <a:ext cx="5904912" cy="4796592"/>
        </p:xfrm>
        <a:graphic>
          <a:graphicData uri="http://schemas.openxmlformats.org/drawingml/2006/table">
            <a:tbl>
              <a:tblPr>
                <a:tableStyleId>{5940675A-B579-460E-94D1-54222C63F5DA}</a:tableStyleId>
              </a:tblPr>
              <a:tblGrid>
                <a:gridCol w="2632322">
                  <a:extLst>
                    <a:ext uri="{9D8B030D-6E8A-4147-A177-3AD203B41FA5}">
                      <a16:colId xmlns:a16="http://schemas.microsoft.com/office/drawing/2014/main" val="787619841"/>
                    </a:ext>
                  </a:extLst>
                </a:gridCol>
                <a:gridCol w="3272590">
                  <a:extLst>
                    <a:ext uri="{9D8B030D-6E8A-4147-A177-3AD203B41FA5}">
                      <a16:colId xmlns:a16="http://schemas.microsoft.com/office/drawing/2014/main" val="2810166155"/>
                    </a:ext>
                  </a:extLst>
                </a:gridCol>
              </a:tblGrid>
              <a:tr h="799432">
                <a:tc>
                  <a:txBody>
                    <a:bodyPr/>
                    <a:lstStyle/>
                    <a:p>
                      <a:pPr>
                        <a:buNone/>
                      </a:pPr>
                      <a:r>
                        <a:rPr lang="en-US" sz="1400" b="0" dirty="0"/>
                        <a:t>Extra Free Time (44)</a:t>
                      </a:r>
                    </a:p>
                  </a:txBody>
                  <a:tcPr marL="76614" marR="76614" marT="38307" marB="38307" anchor="ctr"/>
                </a:tc>
                <a:tc>
                  <a:txBody>
                    <a:bodyPr/>
                    <a:lstStyle/>
                    <a:p>
                      <a:pPr>
                        <a:buNone/>
                      </a:pPr>
                      <a:r>
                        <a:rPr lang="en-US" sz="1400" dirty="0"/>
                        <a:t>Increased free time during holidays provides more opportunities to relax and consume alcohol.</a:t>
                      </a:r>
                    </a:p>
                  </a:txBody>
                  <a:tcPr marL="76614" marR="76614" marT="38307" marB="38307" anchor="ctr"/>
                </a:tc>
                <a:extLst>
                  <a:ext uri="{0D108BD9-81ED-4DB2-BD59-A6C34878D82A}">
                    <a16:rowId xmlns:a16="http://schemas.microsoft.com/office/drawing/2014/main" val="112730138"/>
                  </a:ext>
                </a:extLst>
              </a:tr>
              <a:tr h="799432">
                <a:tc>
                  <a:txBody>
                    <a:bodyPr/>
                    <a:lstStyle/>
                    <a:p>
                      <a:pPr>
                        <a:buNone/>
                      </a:pPr>
                      <a:r>
                        <a:rPr lang="en-US" sz="1400" b="0" dirty="0"/>
                        <a:t>Increase in Social Events (43)</a:t>
                      </a:r>
                    </a:p>
                  </a:txBody>
                  <a:tcPr marL="76614" marR="76614" marT="38307" marB="38307" anchor="ctr"/>
                </a:tc>
                <a:tc>
                  <a:txBody>
                    <a:bodyPr/>
                    <a:lstStyle/>
                    <a:p>
                      <a:pPr>
                        <a:buNone/>
                      </a:pPr>
                      <a:r>
                        <a:rPr lang="en-US" sz="1400"/>
                        <a:t>Holidays lead to more gatherings and meet-ups, which increase alcohol consumption.</a:t>
                      </a:r>
                    </a:p>
                  </a:txBody>
                  <a:tcPr marL="76614" marR="76614" marT="38307" marB="38307" anchor="ctr"/>
                </a:tc>
                <a:extLst>
                  <a:ext uri="{0D108BD9-81ED-4DB2-BD59-A6C34878D82A}">
                    <a16:rowId xmlns:a16="http://schemas.microsoft.com/office/drawing/2014/main" val="16982715"/>
                  </a:ext>
                </a:extLst>
              </a:tr>
              <a:tr h="799432">
                <a:tc>
                  <a:txBody>
                    <a:bodyPr/>
                    <a:lstStyle/>
                    <a:p>
                      <a:pPr>
                        <a:buNone/>
                      </a:pPr>
                      <a:r>
                        <a:rPr lang="en-US" sz="1400" b="0" dirty="0"/>
                        <a:t>Relaxation &amp; Enjoyment (34)</a:t>
                      </a:r>
                    </a:p>
                  </a:txBody>
                  <a:tcPr marL="76614" marR="76614" marT="38307" marB="38307" anchor="ctr"/>
                </a:tc>
                <a:tc>
                  <a:txBody>
                    <a:bodyPr/>
                    <a:lstStyle/>
                    <a:p>
                      <a:pPr>
                        <a:buNone/>
                      </a:pPr>
                      <a:r>
                        <a:rPr lang="en-US" sz="1400"/>
                        <a:t>Respondents drink alcohol to relax and enjoy their leisure time without work pressure.</a:t>
                      </a:r>
                    </a:p>
                  </a:txBody>
                  <a:tcPr marL="76614" marR="76614" marT="38307" marB="38307" anchor="ctr"/>
                </a:tc>
                <a:extLst>
                  <a:ext uri="{0D108BD9-81ED-4DB2-BD59-A6C34878D82A}">
                    <a16:rowId xmlns:a16="http://schemas.microsoft.com/office/drawing/2014/main" val="3246067993"/>
                  </a:ext>
                </a:extLst>
              </a:tr>
              <a:tr h="799432">
                <a:tc>
                  <a:txBody>
                    <a:bodyPr/>
                    <a:lstStyle/>
                    <a:p>
                      <a:pPr>
                        <a:buNone/>
                      </a:pPr>
                      <a:r>
                        <a:rPr lang="en-US" sz="1400" b="0" dirty="0"/>
                        <a:t>Increased Drinking Intensity (24)</a:t>
                      </a:r>
                    </a:p>
                  </a:txBody>
                  <a:tcPr marL="76614" marR="76614" marT="38307" marB="38307" anchor="ctr"/>
                </a:tc>
                <a:tc>
                  <a:txBody>
                    <a:bodyPr/>
                    <a:lstStyle/>
                    <a:p>
                      <a:pPr>
                        <a:buNone/>
                      </a:pPr>
                      <a:r>
                        <a:rPr lang="en-US" sz="1400"/>
                        <a:t>Longer holiday periods allow extended drinking sessions and higher alcohol intake.</a:t>
                      </a:r>
                    </a:p>
                  </a:txBody>
                  <a:tcPr marL="76614" marR="76614" marT="38307" marB="38307" anchor="ctr"/>
                </a:tc>
                <a:extLst>
                  <a:ext uri="{0D108BD9-81ED-4DB2-BD59-A6C34878D82A}">
                    <a16:rowId xmlns:a16="http://schemas.microsoft.com/office/drawing/2014/main" val="59807446"/>
                  </a:ext>
                </a:extLst>
              </a:tr>
              <a:tr h="799432">
                <a:tc>
                  <a:txBody>
                    <a:bodyPr/>
                    <a:lstStyle/>
                    <a:p>
                      <a:pPr>
                        <a:buNone/>
                      </a:pPr>
                      <a:r>
                        <a:rPr lang="en-US" sz="1400" b="0" dirty="0"/>
                        <a:t>Holiday &amp; Occasion Effect (20)</a:t>
                      </a:r>
                    </a:p>
                  </a:txBody>
                  <a:tcPr marL="76614" marR="76614" marT="38307" marB="38307" anchor="ctr"/>
                </a:tc>
                <a:tc>
                  <a:txBody>
                    <a:bodyPr/>
                    <a:lstStyle/>
                    <a:p>
                      <a:pPr>
                        <a:buNone/>
                      </a:pPr>
                      <a:r>
                        <a:rPr lang="en-US" sz="1400" dirty="0"/>
                        <a:t>Holidays create a celebratory mood that encourages drinking.</a:t>
                      </a:r>
                    </a:p>
                  </a:txBody>
                  <a:tcPr marL="76614" marR="76614" marT="38307" marB="38307" anchor="ctr"/>
                </a:tc>
                <a:extLst>
                  <a:ext uri="{0D108BD9-81ED-4DB2-BD59-A6C34878D82A}">
                    <a16:rowId xmlns:a16="http://schemas.microsoft.com/office/drawing/2014/main" val="3800034154"/>
                  </a:ext>
                </a:extLst>
              </a:tr>
              <a:tr h="799432">
                <a:tc>
                  <a:txBody>
                    <a:bodyPr/>
                    <a:lstStyle/>
                    <a:p>
                      <a:pPr>
                        <a:buNone/>
                      </a:pPr>
                      <a:r>
                        <a:rPr lang="en-US" sz="1400" b="0" dirty="0"/>
                        <a:t>Lifestyle &amp; Going Out Behavior (9)</a:t>
                      </a:r>
                    </a:p>
                  </a:txBody>
                  <a:tcPr marL="76614" marR="76614" marT="38307" marB="38307" anchor="ctr"/>
                </a:tc>
                <a:tc>
                  <a:txBody>
                    <a:bodyPr/>
                    <a:lstStyle/>
                    <a:p>
                      <a:pPr>
                        <a:buNone/>
                      </a:pPr>
                      <a:r>
                        <a:rPr lang="en-US" sz="1400" dirty="0"/>
                        <a:t>Social and outing-oriented holiday lifestyles naturally lead to more frequent alcohol consumption.</a:t>
                      </a:r>
                    </a:p>
                  </a:txBody>
                  <a:tcPr marL="76614" marR="76614" marT="38307" marB="38307" anchor="ctr"/>
                </a:tc>
                <a:extLst>
                  <a:ext uri="{0D108BD9-81ED-4DB2-BD59-A6C34878D82A}">
                    <a16:rowId xmlns:a16="http://schemas.microsoft.com/office/drawing/2014/main" val="2618900085"/>
                  </a:ext>
                </a:extLst>
              </a:tr>
            </a:tbl>
          </a:graphicData>
        </a:graphic>
      </p:graphicFrame>
    </p:spTree>
    <p:extLst>
      <p:ext uri="{BB962C8B-B14F-4D97-AF65-F5344CB8AC3E}">
        <p14:creationId xmlns:p14="http://schemas.microsoft.com/office/powerpoint/2010/main" val="3189645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B786F-9465-1EF9-FDBB-64E1054E3B97}"/>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46DD661-551D-5EFE-E430-1887F758BD6D}"/>
              </a:ext>
            </a:extLst>
          </p:cNvPr>
          <p:cNvGraphicFramePr>
            <a:graphicFrameLocks/>
          </p:cNvGraphicFramePr>
          <p:nvPr>
            <p:extLst>
              <p:ext uri="{D42A27DB-BD31-4B8C-83A1-F6EECF244321}">
                <p14:modId xmlns:p14="http://schemas.microsoft.com/office/powerpoint/2010/main" val="893241712"/>
              </p:ext>
            </p:extLst>
          </p:nvPr>
        </p:nvGraphicFramePr>
        <p:xfrm>
          <a:off x="6302455" y="1860884"/>
          <a:ext cx="5360156" cy="484471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0D6B35D-435B-6D86-FD8F-60AB3E95EECC}"/>
              </a:ext>
            </a:extLst>
          </p:cNvPr>
          <p:cNvSpPr>
            <a:spLocks noGrp="1"/>
          </p:cNvSpPr>
          <p:nvPr>
            <p:ph type="title"/>
          </p:nvPr>
        </p:nvSpPr>
        <p:spPr>
          <a:xfrm>
            <a:off x="463804" y="960830"/>
            <a:ext cx="11728196" cy="745016"/>
          </a:xfrm>
        </p:spPr>
        <p:txBody>
          <a:bodyPr>
            <a:noAutofit/>
          </a:bodyPr>
          <a:lstStyle/>
          <a:p>
            <a:r>
              <a:rPr lang="en-US" sz="1600" b="1" u="sng" dirty="0"/>
              <a:t>Reasons for decrease in frequency of alcohol consumption IN the </a:t>
            </a:r>
            <a:r>
              <a:rPr lang="en-US" sz="1600" b="1" u="sng" dirty="0" err="1"/>
              <a:t>fy</a:t>
            </a:r>
            <a:r>
              <a:rPr lang="en-US" sz="1600" b="1" u="sng" dirty="0"/>
              <a:t> 2083/84 due two days’ holiday (SATURDAY &amp; SUNDAY)</a:t>
            </a:r>
            <a:br>
              <a:rPr lang="en-US" sz="1600" b="1" u="sng" dirty="0"/>
            </a:br>
            <a:r>
              <a:rPr lang="en-GB" sz="1600" b="1" cap="none" dirty="0"/>
              <a:t>Majority of the respondents’ alcohol consumption frequency will decrease in the FY 2083/84 due to self regulation &amp; control.</a:t>
            </a:r>
            <a:br>
              <a:rPr lang="en-GB" sz="1600" b="1" cap="none" dirty="0"/>
            </a:br>
            <a:r>
              <a:rPr lang="en-GB" sz="1600" cap="none" dirty="0"/>
              <a:t>Why will your frequency of alcohol consumption decrease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18F02574-05C6-7343-0711-7B386949EA89}"/>
              </a:ext>
            </a:extLst>
          </p:cNvPr>
          <p:cNvSpPr/>
          <p:nvPr/>
        </p:nvSpPr>
        <p:spPr>
          <a:xfrm>
            <a:off x="10264854" y="3278295"/>
            <a:ext cx="1189210" cy="2978126"/>
          </a:xfrm>
          <a:prstGeom prst="wedgeRectCallout">
            <a:avLst>
              <a:gd name="adj1" fmla="val -21261"/>
              <a:gd name="adj2" fmla="val -7499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 of the respondents whose frequency of alcohol consumption will decrease in the FY 2083/84, 86% stated due to self regulation &amp; control</a:t>
            </a:r>
          </a:p>
        </p:txBody>
      </p:sp>
      <p:graphicFrame>
        <p:nvGraphicFramePr>
          <p:cNvPr id="6" name="Table 5">
            <a:extLst>
              <a:ext uri="{FF2B5EF4-FFF2-40B4-BE49-F238E27FC236}">
                <a16:creationId xmlns:a16="http://schemas.microsoft.com/office/drawing/2014/main" id="{2DBBC9C1-0F16-8910-E791-B73CBF9B0173}"/>
              </a:ext>
            </a:extLst>
          </p:cNvPr>
          <p:cNvGraphicFramePr>
            <a:graphicFrameLocks noGrp="1"/>
          </p:cNvGraphicFramePr>
          <p:nvPr>
            <p:extLst>
              <p:ext uri="{D42A27DB-BD31-4B8C-83A1-F6EECF244321}">
                <p14:modId xmlns:p14="http://schemas.microsoft.com/office/powerpoint/2010/main" val="2832483549"/>
              </p:ext>
            </p:extLst>
          </p:nvPr>
        </p:nvGraphicFramePr>
        <p:xfrm>
          <a:off x="463803" y="1860884"/>
          <a:ext cx="5632197" cy="4844718"/>
        </p:xfrm>
        <a:graphic>
          <a:graphicData uri="http://schemas.openxmlformats.org/drawingml/2006/table">
            <a:tbl>
              <a:tblPr>
                <a:tableStyleId>{5940675A-B579-460E-94D1-54222C63F5DA}</a:tableStyleId>
              </a:tblPr>
              <a:tblGrid>
                <a:gridCol w="2568155">
                  <a:extLst>
                    <a:ext uri="{9D8B030D-6E8A-4147-A177-3AD203B41FA5}">
                      <a16:colId xmlns:a16="http://schemas.microsoft.com/office/drawing/2014/main" val="841509450"/>
                    </a:ext>
                  </a:extLst>
                </a:gridCol>
                <a:gridCol w="3064042">
                  <a:extLst>
                    <a:ext uri="{9D8B030D-6E8A-4147-A177-3AD203B41FA5}">
                      <a16:colId xmlns:a16="http://schemas.microsoft.com/office/drawing/2014/main" val="2529700077"/>
                    </a:ext>
                  </a:extLst>
                </a:gridCol>
              </a:tblGrid>
              <a:tr h="711739">
                <a:tc>
                  <a:txBody>
                    <a:bodyPr/>
                    <a:lstStyle/>
                    <a:p>
                      <a:pPr>
                        <a:buNone/>
                      </a:pPr>
                      <a:r>
                        <a:rPr lang="en-US" sz="1400" b="0" dirty="0"/>
                        <a:t>Self Regulation &amp; Control (6)</a:t>
                      </a:r>
                    </a:p>
                  </a:txBody>
                  <a:tcPr marL="66495" marR="66495" marT="33248" marB="33248" anchor="ctr"/>
                </a:tc>
                <a:tc>
                  <a:txBody>
                    <a:bodyPr/>
                    <a:lstStyle/>
                    <a:p>
                      <a:pPr lvl="0">
                        <a:buNone/>
                      </a:pPr>
                      <a:r>
                        <a:rPr lang="en-US" sz="1400" dirty="0"/>
                        <a:t>Personal discipline and self-control help respondents manage and reduce alcohol consumption.</a:t>
                      </a:r>
                    </a:p>
                  </a:txBody>
                  <a:tcPr marL="66495" marR="66495" marT="33248" marB="33248" anchor="ctr"/>
                </a:tc>
                <a:extLst>
                  <a:ext uri="{0D108BD9-81ED-4DB2-BD59-A6C34878D82A}">
                    <a16:rowId xmlns:a16="http://schemas.microsoft.com/office/drawing/2014/main" val="1184223226"/>
                  </a:ext>
                </a:extLst>
              </a:tr>
              <a:tr h="711739">
                <a:tc>
                  <a:txBody>
                    <a:bodyPr/>
                    <a:lstStyle/>
                    <a:p>
                      <a:pPr>
                        <a:buNone/>
                      </a:pPr>
                      <a:r>
                        <a:rPr lang="en-US" sz="1400" b="0" dirty="0"/>
                        <a:t>Drinking only in Special Occasions (3)</a:t>
                      </a:r>
                    </a:p>
                  </a:txBody>
                  <a:tcPr marL="66495" marR="66495" marT="33248" marB="33248" anchor="ctr"/>
                </a:tc>
                <a:tc>
                  <a:txBody>
                    <a:bodyPr/>
                    <a:lstStyle/>
                    <a:p>
                      <a:pPr lvl="0">
                        <a:buNone/>
                      </a:pPr>
                      <a:r>
                        <a:rPr lang="en-US" sz="1400" dirty="0"/>
                        <a:t>Respondents restrict alcohol intake mainly to festivals, events, or special occasions.</a:t>
                      </a:r>
                    </a:p>
                  </a:txBody>
                  <a:tcPr marL="66495" marR="66495" marT="33248" marB="33248" anchor="ctr"/>
                </a:tc>
                <a:extLst>
                  <a:ext uri="{0D108BD9-81ED-4DB2-BD59-A6C34878D82A}">
                    <a16:rowId xmlns:a16="http://schemas.microsoft.com/office/drawing/2014/main" val="3257021823"/>
                  </a:ext>
                </a:extLst>
              </a:tr>
              <a:tr h="711739">
                <a:tc>
                  <a:txBody>
                    <a:bodyPr/>
                    <a:lstStyle/>
                    <a:p>
                      <a:pPr>
                        <a:buNone/>
                      </a:pPr>
                      <a:r>
                        <a:rPr lang="en-US" sz="1400" b="0" dirty="0"/>
                        <a:t>Work / Productive Lifestyle Focus (3)</a:t>
                      </a:r>
                    </a:p>
                  </a:txBody>
                  <a:tcPr marL="66495" marR="66495" marT="33248" marB="33248" anchor="ctr"/>
                </a:tc>
                <a:tc>
                  <a:txBody>
                    <a:bodyPr/>
                    <a:lstStyle/>
                    <a:p>
                      <a:pPr lvl="0">
                        <a:buNone/>
                      </a:pPr>
                      <a:r>
                        <a:rPr lang="en-US" sz="1400" dirty="0"/>
                        <a:t>A focus on work, productivity, and career goals reduces time and frequency of drinking.</a:t>
                      </a:r>
                    </a:p>
                  </a:txBody>
                  <a:tcPr marL="66495" marR="66495" marT="33248" marB="33248" anchor="ctr"/>
                </a:tc>
                <a:extLst>
                  <a:ext uri="{0D108BD9-81ED-4DB2-BD59-A6C34878D82A}">
                    <a16:rowId xmlns:a16="http://schemas.microsoft.com/office/drawing/2014/main" val="2904323338"/>
                  </a:ext>
                </a:extLst>
              </a:tr>
              <a:tr h="711739">
                <a:tc>
                  <a:txBody>
                    <a:bodyPr/>
                    <a:lstStyle/>
                    <a:p>
                      <a:pPr>
                        <a:buNone/>
                      </a:pPr>
                      <a:r>
                        <a:rPr lang="en-US" sz="1400" b="0" dirty="0"/>
                        <a:t>Income / Financial Pressure (2)</a:t>
                      </a:r>
                    </a:p>
                  </a:txBody>
                  <a:tcPr marL="66495" marR="66495" marT="33248" marB="33248" anchor="ctr"/>
                </a:tc>
                <a:tc>
                  <a:txBody>
                    <a:bodyPr/>
                    <a:lstStyle/>
                    <a:p>
                      <a:pPr lvl="0">
                        <a:buNone/>
                      </a:pPr>
                      <a:r>
                        <a:rPr lang="en-US" sz="1400" dirty="0"/>
                        <a:t>Financial constraints and limited income lead respondents to reduce alcohol consumption.</a:t>
                      </a:r>
                    </a:p>
                  </a:txBody>
                  <a:tcPr marL="66495" marR="66495" marT="33248" marB="33248" anchor="ctr"/>
                </a:tc>
                <a:extLst>
                  <a:ext uri="{0D108BD9-81ED-4DB2-BD59-A6C34878D82A}">
                    <a16:rowId xmlns:a16="http://schemas.microsoft.com/office/drawing/2014/main" val="2855048943"/>
                  </a:ext>
                </a:extLst>
              </a:tr>
              <a:tr h="574284">
                <a:tc>
                  <a:txBody>
                    <a:bodyPr/>
                    <a:lstStyle/>
                    <a:p>
                      <a:pPr>
                        <a:buNone/>
                      </a:pPr>
                      <a:r>
                        <a:rPr lang="en-US" sz="1400" b="0" dirty="0"/>
                        <a:t>Focus on Hobbies &amp; Interests (2)</a:t>
                      </a:r>
                    </a:p>
                  </a:txBody>
                  <a:tcPr marL="66495" marR="66495" marT="33248" marB="33248" anchor="ctr"/>
                </a:tc>
                <a:tc>
                  <a:txBody>
                    <a:bodyPr/>
                    <a:lstStyle/>
                    <a:p>
                      <a:pPr lvl="0">
                        <a:buNone/>
                      </a:pPr>
                      <a:r>
                        <a:rPr lang="en-US" sz="1400" dirty="0"/>
                        <a:t>Engagement in hobbies and activities reduces interest and time for drinking.</a:t>
                      </a:r>
                    </a:p>
                  </a:txBody>
                  <a:tcPr marL="66495" marR="66495" marT="33248" marB="33248" anchor="ctr"/>
                </a:tc>
                <a:extLst>
                  <a:ext uri="{0D108BD9-81ED-4DB2-BD59-A6C34878D82A}">
                    <a16:rowId xmlns:a16="http://schemas.microsoft.com/office/drawing/2014/main" val="3311346487"/>
                  </a:ext>
                </a:extLst>
              </a:tr>
              <a:tr h="711739">
                <a:tc>
                  <a:txBody>
                    <a:bodyPr/>
                    <a:lstStyle/>
                    <a:p>
                      <a:pPr>
                        <a:buNone/>
                      </a:pPr>
                      <a:r>
                        <a:rPr lang="en-US" sz="1400" b="0" dirty="0"/>
                        <a:t>Health &amp; Well-being Driven Reduction (2)</a:t>
                      </a:r>
                    </a:p>
                  </a:txBody>
                  <a:tcPr marL="66495" marR="66495" marT="33248" marB="33248" anchor="ctr"/>
                </a:tc>
                <a:tc>
                  <a:txBody>
                    <a:bodyPr/>
                    <a:lstStyle/>
                    <a:p>
                      <a:pPr lvl="0">
                        <a:buNone/>
                      </a:pPr>
                      <a:r>
                        <a:rPr lang="en-US" sz="1400" dirty="0"/>
                        <a:t>Concerns about health and long-term well-being encourage reduced alcohol intake.</a:t>
                      </a:r>
                    </a:p>
                  </a:txBody>
                  <a:tcPr marL="66495" marR="66495" marT="33248" marB="33248" anchor="ctr"/>
                </a:tc>
                <a:extLst>
                  <a:ext uri="{0D108BD9-81ED-4DB2-BD59-A6C34878D82A}">
                    <a16:rowId xmlns:a16="http://schemas.microsoft.com/office/drawing/2014/main" val="1782440160"/>
                  </a:ext>
                </a:extLst>
              </a:tr>
              <a:tr h="711739">
                <a:tc>
                  <a:txBody>
                    <a:bodyPr/>
                    <a:lstStyle/>
                    <a:p>
                      <a:pPr>
                        <a:buNone/>
                      </a:pPr>
                      <a:r>
                        <a:rPr lang="en-US" sz="1400" b="0" dirty="0"/>
                        <a:t>Family &amp; Personal Priority Shift (1)</a:t>
                      </a:r>
                    </a:p>
                  </a:txBody>
                  <a:tcPr marL="66495" marR="66495" marT="33248" marB="33248" anchor="ctr"/>
                </a:tc>
                <a:tc>
                  <a:txBody>
                    <a:bodyPr/>
                    <a:lstStyle/>
                    <a:p>
                      <a:pPr lvl="0" algn="l">
                        <a:buNone/>
                      </a:pPr>
                      <a:r>
                        <a:rPr lang="en-US" sz="1400" dirty="0"/>
                        <a:t>Respondents prioritize family responsibilities and personal commitments over drinking.</a:t>
                      </a:r>
                    </a:p>
                  </a:txBody>
                  <a:tcPr marL="66495" marR="66495" marT="33248" marB="33248" anchor="ctr"/>
                </a:tc>
                <a:extLst>
                  <a:ext uri="{0D108BD9-81ED-4DB2-BD59-A6C34878D82A}">
                    <a16:rowId xmlns:a16="http://schemas.microsoft.com/office/drawing/2014/main" val="2821023087"/>
                  </a:ext>
                </a:extLst>
              </a:tr>
            </a:tbl>
          </a:graphicData>
        </a:graphic>
      </p:graphicFrame>
    </p:spTree>
    <p:extLst>
      <p:ext uri="{BB962C8B-B14F-4D97-AF65-F5344CB8AC3E}">
        <p14:creationId xmlns:p14="http://schemas.microsoft.com/office/powerpoint/2010/main" val="2163561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E9544-CF41-D981-B06B-AE2555F46175}"/>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97C1540-9FE6-42F0-407F-C83BF05E802C}"/>
              </a:ext>
            </a:extLst>
          </p:cNvPr>
          <p:cNvGraphicFramePr>
            <a:graphicFrameLocks/>
          </p:cNvGraphicFramePr>
          <p:nvPr>
            <p:extLst>
              <p:ext uri="{D42A27DB-BD31-4B8C-83A1-F6EECF244321}">
                <p14:modId xmlns:p14="http://schemas.microsoft.com/office/powerpoint/2010/main" val="2613491476"/>
              </p:ext>
            </p:extLst>
          </p:nvPr>
        </p:nvGraphicFramePr>
        <p:xfrm>
          <a:off x="6464967" y="1909011"/>
          <a:ext cx="5197643" cy="471637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3EA1470-34FB-8E57-A7ED-DBCEEC5AA2A3}"/>
              </a:ext>
            </a:extLst>
          </p:cNvPr>
          <p:cNvSpPr>
            <a:spLocks noGrp="1"/>
          </p:cNvSpPr>
          <p:nvPr>
            <p:ph type="title"/>
          </p:nvPr>
        </p:nvSpPr>
        <p:spPr>
          <a:xfrm>
            <a:off x="463804" y="912704"/>
            <a:ext cx="11487564" cy="745016"/>
          </a:xfrm>
        </p:spPr>
        <p:txBody>
          <a:bodyPr>
            <a:noAutofit/>
          </a:bodyPr>
          <a:lstStyle/>
          <a:p>
            <a:r>
              <a:rPr lang="en-US" sz="1600" b="1" u="sng" dirty="0"/>
              <a:t>Reasons for no change in frequency of alcohol consumption in the </a:t>
            </a:r>
            <a:r>
              <a:rPr lang="en-US" sz="1600" b="1" u="sng" dirty="0" err="1"/>
              <a:t>fy</a:t>
            </a:r>
            <a:r>
              <a:rPr lang="en-US" sz="1600" b="1" u="sng" dirty="0"/>
              <a:t> 2083/84 due to two days’ holiday (Saturday &amp; Sunday)</a:t>
            </a:r>
            <a:br>
              <a:rPr lang="en-US" sz="2400" b="1" u="sng" dirty="0"/>
            </a:br>
            <a:r>
              <a:rPr lang="en-GB" sz="1400" b="1" cap="none" dirty="0"/>
              <a:t>Majority of the respondents’ alcohol consumption frequency will remain the same in the FY 2083/84 due to stable habit &amp; routine.</a:t>
            </a:r>
            <a:br>
              <a:rPr lang="en-GB" sz="1400" b="1" cap="none" dirty="0"/>
            </a:br>
            <a:r>
              <a:rPr lang="en-GB" sz="1400" cap="none" dirty="0"/>
              <a:t>Why will your frequency of alcohol consumption remain the same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DFF037A3-12EB-2BBF-D3B9-F87D42AD5D05}"/>
              </a:ext>
            </a:extLst>
          </p:cNvPr>
          <p:cNvSpPr/>
          <p:nvPr/>
        </p:nvSpPr>
        <p:spPr>
          <a:xfrm>
            <a:off x="10296939" y="3139300"/>
            <a:ext cx="1189210" cy="3004826"/>
          </a:xfrm>
          <a:prstGeom prst="wedgeRectCallout">
            <a:avLst>
              <a:gd name="adj1" fmla="val -29355"/>
              <a:gd name="adj2" fmla="val -7023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36% of the respondents whose frequency of alcohol consumption will remain the same in the FY 2083/84, 89% stated due to stable habit &amp; routine</a:t>
            </a:r>
          </a:p>
        </p:txBody>
      </p:sp>
      <p:graphicFrame>
        <p:nvGraphicFramePr>
          <p:cNvPr id="5" name="Table 4">
            <a:extLst>
              <a:ext uri="{FF2B5EF4-FFF2-40B4-BE49-F238E27FC236}">
                <a16:creationId xmlns:a16="http://schemas.microsoft.com/office/drawing/2014/main" id="{A3DCA6B5-90E1-B3C2-09D6-07CAE0AE44D3}"/>
              </a:ext>
            </a:extLst>
          </p:cNvPr>
          <p:cNvGraphicFramePr>
            <a:graphicFrameLocks noGrp="1"/>
          </p:cNvGraphicFramePr>
          <p:nvPr>
            <p:extLst>
              <p:ext uri="{D42A27DB-BD31-4B8C-83A1-F6EECF244321}">
                <p14:modId xmlns:p14="http://schemas.microsoft.com/office/powerpoint/2010/main" val="2645131896"/>
              </p:ext>
            </p:extLst>
          </p:nvPr>
        </p:nvGraphicFramePr>
        <p:xfrm>
          <a:off x="463804" y="1909011"/>
          <a:ext cx="5808659" cy="4749184"/>
        </p:xfrm>
        <a:graphic>
          <a:graphicData uri="http://schemas.openxmlformats.org/drawingml/2006/table">
            <a:tbl>
              <a:tblPr>
                <a:tableStyleId>{5940675A-B579-460E-94D1-54222C63F5DA}</a:tableStyleId>
              </a:tblPr>
              <a:tblGrid>
                <a:gridCol w="1653329">
                  <a:extLst>
                    <a:ext uri="{9D8B030D-6E8A-4147-A177-3AD203B41FA5}">
                      <a16:colId xmlns:a16="http://schemas.microsoft.com/office/drawing/2014/main" val="632919469"/>
                    </a:ext>
                  </a:extLst>
                </a:gridCol>
                <a:gridCol w="4155330">
                  <a:extLst>
                    <a:ext uri="{9D8B030D-6E8A-4147-A177-3AD203B41FA5}">
                      <a16:colId xmlns:a16="http://schemas.microsoft.com/office/drawing/2014/main" val="908922692"/>
                    </a:ext>
                  </a:extLst>
                </a:gridCol>
              </a:tblGrid>
              <a:tr h="673768">
                <a:tc>
                  <a:txBody>
                    <a:bodyPr/>
                    <a:lstStyle/>
                    <a:p>
                      <a:pPr>
                        <a:buNone/>
                      </a:pPr>
                      <a:r>
                        <a:rPr lang="en-US" sz="1400" b="0" dirty="0"/>
                        <a:t>Stable Habit &amp; Routine (50)</a:t>
                      </a:r>
                    </a:p>
                  </a:txBody>
                  <a:tcPr marL="66495" marR="66495" marT="33248" marB="33248" anchor="ctr"/>
                </a:tc>
                <a:tc>
                  <a:txBody>
                    <a:bodyPr/>
                    <a:lstStyle/>
                    <a:p>
                      <a:pPr>
                        <a:buNone/>
                      </a:pPr>
                      <a:r>
                        <a:rPr lang="en-US" sz="1400" dirty="0"/>
                        <a:t>Drinking patterns remain unchanged as they are already part of a fixed daily or regular routine.</a:t>
                      </a:r>
                    </a:p>
                  </a:txBody>
                  <a:tcPr marL="66495" marR="66495" marT="33248" marB="33248" anchor="ctr"/>
                </a:tc>
                <a:extLst>
                  <a:ext uri="{0D108BD9-81ED-4DB2-BD59-A6C34878D82A}">
                    <a16:rowId xmlns:a16="http://schemas.microsoft.com/office/drawing/2014/main" val="1158292980"/>
                  </a:ext>
                </a:extLst>
              </a:tr>
              <a:tr h="673768">
                <a:tc>
                  <a:txBody>
                    <a:bodyPr/>
                    <a:lstStyle/>
                    <a:p>
                      <a:pPr>
                        <a:buNone/>
                      </a:pPr>
                      <a:r>
                        <a:rPr lang="en-US" sz="1400" b="0" dirty="0"/>
                        <a:t>No Behavioral Change (42)</a:t>
                      </a:r>
                    </a:p>
                  </a:txBody>
                  <a:tcPr marL="66495" marR="66495" marT="33248" marB="33248" anchor="ctr"/>
                </a:tc>
                <a:tc>
                  <a:txBody>
                    <a:bodyPr/>
                    <a:lstStyle/>
                    <a:p>
                      <a:pPr>
                        <a:buNone/>
                      </a:pPr>
                      <a:r>
                        <a:rPr lang="en-US" sz="1400" dirty="0"/>
                        <a:t>Respondents stated that there is no need to change their drinking behavior due to existing stable habits.</a:t>
                      </a:r>
                    </a:p>
                  </a:txBody>
                  <a:tcPr marL="66495" marR="66495" marT="33248" marB="33248" anchor="ctr"/>
                </a:tc>
                <a:extLst>
                  <a:ext uri="{0D108BD9-81ED-4DB2-BD59-A6C34878D82A}">
                    <a16:rowId xmlns:a16="http://schemas.microsoft.com/office/drawing/2014/main" val="2199352480"/>
                  </a:ext>
                </a:extLst>
              </a:tr>
              <a:tr h="673768">
                <a:tc>
                  <a:txBody>
                    <a:bodyPr/>
                    <a:lstStyle/>
                    <a:p>
                      <a:pPr>
                        <a:buNone/>
                      </a:pPr>
                      <a:r>
                        <a:rPr lang="en-US" sz="1400" b="0" dirty="0"/>
                        <a:t>Self-Control &amp; Limit Maintenance (28)</a:t>
                      </a:r>
                    </a:p>
                  </a:txBody>
                  <a:tcPr marL="66495" marR="66495" marT="33248" marB="33248" anchor="ctr"/>
                </a:tc>
                <a:tc>
                  <a:txBody>
                    <a:bodyPr/>
                    <a:lstStyle/>
                    <a:p>
                      <a:pPr>
                        <a:buNone/>
                      </a:pPr>
                      <a:r>
                        <a:rPr lang="en-US" sz="1400" dirty="0"/>
                        <a:t>Individuals maintain control over their drinking and keep it within fixed personal limits.</a:t>
                      </a:r>
                    </a:p>
                  </a:txBody>
                  <a:tcPr marL="66495" marR="66495" marT="33248" marB="33248" anchor="ctr"/>
                </a:tc>
                <a:extLst>
                  <a:ext uri="{0D108BD9-81ED-4DB2-BD59-A6C34878D82A}">
                    <a16:rowId xmlns:a16="http://schemas.microsoft.com/office/drawing/2014/main" val="2903830075"/>
                  </a:ext>
                </a:extLst>
              </a:tr>
              <a:tr h="673768">
                <a:tc>
                  <a:txBody>
                    <a:bodyPr/>
                    <a:lstStyle/>
                    <a:p>
                      <a:pPr>
                        <a:buNone/>
                      </a:pPr>
                      <a:r>
                        <a:rPr lang="en-US" sz="1400" b="0" dirty="0"/>
                        <a:t>Lifestyle Stability (17)</a:t>
                      </a:r>
                    </a:p>
                  </a:txBody>
                  <a:tcPr marL="66495" marR="66495" marT="33248" marB="33248" anchor="ctr"/>
                </a:tc>
                <a:tc>
                  <a:txBody>
                    <a:bodyPr/>
                    <a:lstStyle/>
                    <a:p>
                      <a:pPr>
                        <a:buNone/>
                      </a:pPr>
                      <a:r>
                        <a:rPr lang="en-US" sz="1400" dirty="0"/>
                        <a:t>A stable lifestyle supports consistent drinking patterns without significant change over time.</a:t>
                      </a:r>
                    </a:p>
                  </a:txBody>
                  <a:tcPr marL="66495" marR="66495" marT="33248" marB="33248" anchor="ctr"/>
                </a:tc>
                <a:extLst>
                  <a:ext uri="{0D108BD9-81ED-4DB2-BD59-A6C34878D82A}">
                    <a16:rowId xmlns:a16="http://schemas.microsoft.com/office/drawing/2014/main" val="802167486"/>
                  </a:ext>
                </a:extLst>
              </a:tr>
              <a:tr h="673768">
                <a:tc>
                  <a:txBody>
                    <a:bodyPr/>
                    <a:lstStyle/>
                    <a:p>
                      <a:pPr>
                        <a:buNone/>
                      </a:pPr>
                      <a:r>
                        <a:rPr lang="en-US" sz="1400" b="0" dirty="0"/>
                        <a:t>Occasional / Low Drinking Pattern (12)</a:t>
                      </a:r>
                    </a:p>
                  </a:txBody>
                  <a:tcPr marL="66495" marR="66495" marT="33248" marB="33248" anchor="ctr"/>
                </a:tc>
                <a:tc>
                  <a:txBody>
                    <a:bodyPr/>
                    <a:lstStyle/>
                    <a:p>
                      <a:pPr>
                        <a:buNone/>
                      </a:pPr>
                      <a:r>
                        <a:rPr lang="en-US" sz="1400" dirty="0"/>
                        <a:t>Respondents who drink occasionally or in low quantities tend to maintain the same frequency.</a:t>
                      </a:r>
                    </a:p>
                  </a:txBody>
                  <a:tcPr marL="66495" marR="66495" marT="33248" marB="33248" anchor="ctr"/>
                </a:tc>
                <a:extLst>
                  <a:ext uri="{0D108BD9-81ED-4DB2-BD59-A6C34878D82A}">
                    <a16:rowId xmlns:a16="http://schemas.microsoft.com/office/drawing/2014/main" val="1078385817"/>
                  </a:ext>
                </a:extLst>
              </a:tr>
              <a:tr h="673768">
                <a:tc>
                  <a:txBody>
                    <a:bodyPr/>
                    <a:lstStyle/>
                    <a:p>
                      <a:pPr>
                        <a:buNone/>
                      </a:pPr>
                      <a:r>
                        <a:rPr lang="en-US" sz="1400" b="0" dirty="0"/>
                        <a:t>Relaxation / Leisure Stability (6)</a:t>
                      </a:r>
                    </a:p>
                  </a:txBody>
                  <a:tcPr marL="66495" marR="66495" marT="33248" marB="33248" anchor="ctr"/>
                </a:tc>
                <a:tc>
                  <a:txBody>
                    <a:bodyPr/>
                    <a:lstStyle/>
                    <a:p>
                      <a:pPr>
                        <a:buNone/>
                      </a:pPr>
                      <a:r>
                        <a:rPr lang="en-US" sz="1400" dirty="0"/>
                        <a:t>Drinking is used consistently for relaxation and leisure without changes in frequency.</a:t>
                      </a:r>
                    </a:p>
                  </a:txBody>
                  <a:tcPr marL="66495" marR="66495" marT="33248" marB="33248" anchor="ctr"/>
                </a:tc>
                <a:extLst>
                  <a:ext uri="{0D108BD9-81ED-4DB2-BD59-A6C34878D82A}">
                    <a16:rowId xmlns:a16="http://schemas.microsoft.com/office/drawing/2014/main" val="2517428862"/>
                  </a:ext>
                </a:extLst>
              </a:tr>
              <a:tr h="673768">
                <a:tc>
                  <a:txBody>
                    <a:bodyPr/>
                    <a:lstStyle/>
                    <a:p>
                      <a:pPr>
                        <a:buNone/>
                      </a:pPr>
                      <a:r>
                        <a:rPr lang="en-US" sz="1400" b="0" dirty="0"/>
                        <a:t>Social Stability (5)</a:t>
                      </a:r>
                    </a:p>
                  </a:txBody>
                  <a:tcPr marL="66495" marR="66495" marT="33248" marB="33248" anchor="ctr"/>
                </a:tc>
                <a:tc>
                  <a:txBody>
                    <a:bodyPr/>
                    <a:lstStyle/>
                    <a:p>
                      <a:pPr>
                        <a:buNone/>
                      </a:pPr>
                      <a:r>
                        <a:rPr lang="en-US" sz="1400" dirty="0"/>
                        <a:t>Social interactions and drinking occasions remain consistent, leading to unchanged consumption behavior.</a:t>
                      </a:r>
                    </a:p>
                  </a:txBody>
                  <a:tcPr marL="66495" marR="66495" marT="33248" marB="33248" anchor="ctr"/>
                </a:tc>
                <a:extLst>
                  <a:ext uri="{0D108BD9-81ED-4DB2-BD59-A6C34878D82A}">
                    <a16:rowId xmlns:a16="http://schemas.microsoft.com/office/drawing/2014/main" val="2578778687"/>
                  </a:ext>
                </a:extLst>
              </a:tr>
            </a:tbl>
          </a:graphicData>
        </a:graphic>
      </p:graphicFrame>
    </p:spTree>
    <p:extLst>
      <p:ext uri="{BB962C8B-B14F-4D97-AF65-F5344CB8AC3E}">
        <p14:creationId xmlns:p14="http://schemas.microsoft.com/office/powerpoint/2010/main" val="3673280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90BE8-4008-5950-F4A0-DC285347D96B}"/>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8EC764F-00E3-4D5A-F6C4-CD1ED81A29C4}"/>
              </a:ext>
            </a:extLst>
          </p:cNvPr>
          <p:cNvGraphicFramePr>
            <a:graphicFrameLocks/>
          </p:cNvGraphicFramePr>
          <p:nvPr>
            <p:extLst>
              <p:ext uri="{D42A27DB-BD31-4B8C-83A1-F6EECF244321}">
                <p14:modId xmlns:p14="http://schemas.microsoft.com/office/powerpoint/2010/main" val="3518448696"/>
              </p:ext>
            </p:extLst>
          </p:nvPr>
        </p:nvGraphicFramePr>
        <p:xfrm>
          <a:off x="463804" y="1916117"/>
          <a:ext cx="11262976" cy="46771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9B3A970-52EE-8458-4D69-52EB853D1CDA}"/>
              </a:ext>
            </a:extLst>
          </p:cNvPr>
          <p:cNvSpPr>
            <a:spLocks noGrp="1"/>
          </p:cNvSpPr>
          <p:nvPr>
            <p:ph type="title"/>
          </p:nvPr>
        </p:nvSpPr>
        <p:spPr>
          <a:xfrm>
            <a:off x="463804" y="719069"/>
            <a:ext cx="11439438" cy="1197732"/>
          </a:xfrm>
        </p:spPr>
        <p:txBody>
          <a:bodyPr>
            <a:noAutofit/>
          </a:bodyPr>
          <a:lstStyle/>
          <a:p>
            <a:r>
              <a:rPr lang="en-US" sz="1600" b="1" u="sng" dirty="0"/>
              <a:t>Changes in alcohol consumption IN THE </a:t>
            </a:r>
            <a:r>
              <a:rPr lang="en-US" sz="1600" b="1" u="sng" dirty="0" err="1"/>
              <a:t>fy</a:t>
            </a:r>
            <a:r>
              <a:rPr lang="en-US" sz="1600" b="1" u="sng" dirty="0"/>
              <a:t> 2083/84 due to increase in salary by the government</a:t>
            </a:r>
            <a:br>
              <a:rPr lang="en-US" sz="2400" b="1" u="sng" dirty="0"/>
            </a:br>
            <a:r>
              <a:rPr lang="en-GB" sz="1600" b="1" cap="none" dirty="0"/>
              <a:t>Majority of the respondents’ alcohol consumption frequency will remain the same in the FY 2083/84 due to increase in salary by the government.</a:t>
            </a:r>
            <a:br>
              <a:rPr lang="en-GB" sz="1600" b="1" cap="none" dirty="0"/>
            </a:br>
            <a:r>
              <a:rPr lang="en-US" sz="1600" cap="none" dirty="0"/>
              <a:t>Does your frequency of alcohol consumption change in the FY 2083/84 due to increase in salary by the government?</a:t>
            </a:r>
            <a:br>
              <a:rPr lang="en-US" sz="1600" dirty="0"/>
            </a:br>
            <a:endParaRPr lang="en-US" sz="1400" cap="none" dirty="0">
              <a:latin typeface="+mn-lt"/>
            </a:endParaRPr>
          </a:p>
        </p:txBody>
      </p:sp>
      <p:sp>
        <p:nvSpPr>
          <p:cNvPr id="3" name="Speech Bubble: Rectangle 2">
            <a:extLst>
              <a:ext uri="{FF2B5EF4-FFF2-40B4-BE49-F238E27FC236}">
                <a16:creationId xmlns:a16="http://schemas.microsoft.com/office/drawing/2014/main" id="{95821F15-D633-F209-16EB-019B56B90EA9}"/>
              </a:ext>
            </a:extLst>
          </p:cNvPr>
          <p:cNvSpPr/>
          <p:nvPr/>
        </p:nvSpPr>
        <p:spPr>
          <a:xfrm>
            <a:off x="3777916" y="3576447"/>
            <a:ext cx="2711116" cy="1197732"/>
          </a:xfrm>
          <a:prstGeom prst="wedgeRectCallout">
            <a:avLst>
              <a:gd name="adj1" fmla="val -71297"/>
              <a:gd name="adj2" fmla="val -1531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34% of the respondents will increase their alcohol consumption frequency in the FY 2083/84 due to increase in salary by the government</a:t>
            </a:r>
          </a:p>
        </p:txBody>
      </p:sp>
    </p:spTree>
    <p:extLst>
      <p:ext uri="{BB962C8B-B14F-4D97-AF65-F5344CB8AC3E}">
        <p14:creationId xmlns:p14="http://schemas.microsoft.com/office/powerpoint/2010/main" val="1964270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88F6B-7A72-0877-DE01-062DC5EABAD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5F06127-2EC8-D411-DAE4-627872A81B39}"/>
              </a:ext>
            </a:extLst>
          </p:cNvPr>
          <p:cNvGraphicFramePr>
            <a:graphicFrameLocks/>
          </p:cNvGraphicFramePr>
          <p:nvPr>
            <p:extLst>
              <p:ext uri="{D42A27DB-BD31-4B8C-83A1-F6EECF244321}">
                <p14:modId xmlns:p14="http://schemas.microsoft.com/office/powerpoint/2010/main" val="587647670"/>
              </p:ext>
            </p:extLst>
          </p:nvPr>
        </p:nvGraphicFramePr>
        <p:xfrm>
          <a:off x="6288505" y="1942098"/>
          <a:ext cx="5438274" cy="466725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CD228C9-3D2C-922D-A54E-2009D5F0429B}"/>
              </a:ext>
            </a:extLst>
          </p:cNvPr>
          <p:cNvSpPr>
            <a:spLocks noGrp="1"/>
          </p:cNvSpPr>
          <p:nvPr>
            <p:ph type="title"/>
          </p:nvPr>
        </p:nvSpPr>
        <p:spPr>
          <a:xfrm>
            <a:off x="463804" y="960830"/>
            <a:ext cx="11728196" cy="745016"/>
          </a:xfrm>
        </p:spPr>
        <p:txBody>
          <a:bodyPr>
            <a:noAutofit/>
          </a:bodyPr>
          <a:lstStyle/>
          <a:p>
            <a:r>
              <a:rPr lang="en-US" sz="1600" b="1" u="sng" dirty="0"/>
              <a:t>Reasons for increase in frequency of alcohol consumption in the </a:t>
            </a:r>
            <a:r>
              <a:rPr lang="en-US" sz="1600" b="1" u="sng" dirty="0" err="1"/>
              <a:t>fy</a:t>
            </a:r>
            <a:r>
              <a:rPr lang="en-US" sz="1600" b="1" u="sng" dirty="0"/>
              <a:t> 2083/84 due to increase in salary by the government</a:t>
            </a:r>
            <a:br>
              <a:rPr lang="en-US" sz="2400" b="1" u="sng" dirty="0"/>
            </a:br>
            <a:r>
              <a:rPr lang="en-GB" sz="1600" b="1" cap="none" dirty="0"/>
              <a:t>Majority of the respondents’ alcohol consumption frequency will increase in the FY 2083/84 due to higher spending capacity.</a:t>
            </a:r>
            <a:br>
              <a:rPr lang="en-GB" sz="1600" b="1" cap="none" dirty="0"/>
            </a:br>
            <a:r>
              <a:rPr lang="en-GB" sz="1600" cap="none" dirty="0"/>
              <a:t>Why will your frequency of alcohol consumption increase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A268ECFC-6D8D-7D8B-A191-48B95929B09A}"/>
              </a:ext>
            </a:extLst>
          </p:cNvPr>
          <p:cNvSpPr/>
          <p:nvPr/>
        </p:nvSpPr>
        <p:spPr>
          <a:xfrm>
            <a:off x="9334411" y="2721334"/>
            <a:ext cx="2276564" cy="1554389"/>
          </a:xfrm>
          <a:prstGeom prst="wedgeRectCallout">
            <a:avLst>
              <a:gd name="adj1" fmla="val -66220"/>
              <a:gd name="adj2" fmla="val -4106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34% of the respondents whose frequency of alcohol consumption will increase in the FY 2083/84, 59% stated due to increased alcohol spending behaviour</a:t>
            </a:r>
          </a:p>
        </p:txBody>
      </p:sp>
      <p:graphicFrame>
        <p:nvGraphicFramePr>
          <p:cNvPr id="6" name="Table 5">
            <a:extLst>
              <a:ext uri="{FF2B5EF4-FFF2-40B4-BE49-F238E27FC236}">
                <a16:creationId xmlns:a16="http://schemas.microsoft.com/office/drawing/2014/main" id="{5269E694-D958-FEA2-BD5C-89D49CD0C379}"/>
              </a:ext>
            </a:extLst>
          </p:cNvPr>
          <p:cNvGraphicFramePr>
            <a:graphicFrameLocks noGrp="1"/>
          </p:cNvGraphicFramePr>
          <p:nvPr>
            <p:extLst>
              <p:ext uri="{D42A27DB-BD31-4B8C-83A1-F6EECF244321}">
                <p14:modId xmlns:p14="http://schemas.microsoft.com/office/powerpoint/2010/main" val="3266938745"/>
              </p:ext>
            </p:extLst>
          </p:nvPr>
        </p:nvGraphicFramePr>
        <p:xfrm>
          <a:off x="581025" y="1942098"/>
          <a:ext cx="5514976" cy="4667250"/>
        </p:xfrm>
        <a:graphic>
          <a:graphicData uri="http://schemas.openxmlformats.org/drawingml/2006/table">
            <a:tbl>
              <a:tblPr>
                <a:tableStyleId>{5940675A-B579-460E-94D1-54222C63F5DA}</a:tableStyleId>
              </a:tblPr>
              <a:tblGrid>
                <a:gridCol w="2322596">
                  <a:extLst>
                    <a:ext uri="{9D8B030D-6E8A-4147-A177-3AD203B41FA5}">
                      <a16:colId xmlns:a16="http://schemas.microsoft.com/office/drawing/2014/main" val="2969224397"/>
                    </a:ext>
                  </a:extLst>
                </a:gridCol>
                <a:gridCol w="3192380">
                  <a:extLst>
                    <a:ext uri="{9D8B030D-6E8A-4147-A177-3AD203B41FA5}">
                      <a16:colId xmlns:a16="http://schemas.microsoft.com/office/drawing/2014/main" val="891101347"/>
                    </a:ext>
                  </a:extLst>
                </a:gridCol>
              </a:tblGrid>
              <a:tr h="1016256">
                <a:tc>
                  <a:txBody>
                    <a:bodyPr/>
                    <a:lstStyle/>
                    <a:p>
                      <a:pPr>
                        <a:buNone/>
                      </a:pPr>
                      <a:r>
                        <a:rPr lang="en-US" sz="1600" b="0" dirty="0"/>
                        <a:t>Higher Spending Capacity (25)</a:t>
                      </a:r>
                    </a:p>
                  </a:txBody>
                  <a:tcPr anchor="ctr"/>
                </a:tc>
                <a:tc>
                  <a:txBody>
                    <a:bodyPr/>
                    <a:lstStyle/>
                    <a:p>
                      <a:pPr>
                        <a:buNone/>
                      </a:pPr>
                      <a:r>
                        <a:rPr lang="en-US" sz="1600" dirty="0"/>
                        <a:t>Increased income or salary improves purchasing power, allowing more frequent alcohol consumption.</a:t>
                      </a:r>
                    </a:p>
                  </a:txBody>
                  <a:tcPr anchor="ctr"/>
                </a:tc>
                <a:extLst>
                  <a:ext uri="{0D108BD9-81ED-4DB2-BD59-A6C34878D82A}">
                    <a16:rowId xmlns:a16="http://schemas.microsoft.com/office/drawing/2014/main" val="957077305"/>
                  </a:ext>
                </a:extLst>
              </a:tr>
              <a:tr h="1016256">
                <a:tc>
                  <a:txBody>
                    <a:bodyPr/>
                    <a:lstStyle/>
                    <a:p>
                      <a:pPr>
                        <a:buNone/>
                      </a:pPr>
                      <a:r>
                        <a:rPr lang="en-US" sz="1600" b="0" dirty="0"/>
                        <a:t>Increased Alcohol Spending Behavior (20)</a:t>
                      </a:r>
                    </a:p>
                  </a:txBody>
                  <a:tcPr anchor="ctr"/>
                </a:tc>
                <a:tc>
                  <a:txBody>
                    <a:bodyPr/>
                    <a:lstStyle/>
                    <a:p>
                      <a:pPr>
                        <a:buNone/>
                      </a:pPr>
                      <a:r>
                        <a:rPr lang="en-US" sz="1600" dirty="0"/>
                        <a:t>Respondents tend to spend more on alcohol when they have additional income.</a:t>
                      </a:r>
                    </a:p>
                  </a:txBody>
                  <a:tcPr anchor="ctr"/>
                </a:tc>
                <a:extLst>
                  <a:ext uri="{0D108BD9-81ED-4DB2-BD59-A6C34878D82A}">
                    <a16:rowId xmlns:a16="http://schemas.microsoft.com/office/drawing/2014/main" val="2683866184"/>
                  </a:ext>
                </a:extLst>
              </a:tr>
              <a:tr h="1317369">
                <a:tc>
                  <a:txBody>
                    <a:bodyPr/>
                    <a:lstStyle/>
                    <a:p>
                      <a:pPr>
                        <a:buNone/>
                      </a:pPr>
                      <a:r>
                        <a:rPr lang="en-US" sz="1600" b="0" dirty="0"/>
                        <a:t>Social &amp; Celebration Drinking (5)</a:t>
                      </a:r>
                    </a:p>
                  </a:txBody>
                  <a:tcPr anchor="ctr"/>
                </a:tc>
                <a:tc>
                  <a:txBody>
                    <a:bodyPr/>
                    <a:lstStyle/>
                    <a:p>
                      <a:pPr>
                        <a:buNone/>
                      </a:pPr>
                      <a:r>
                        <a:rPr lang="en-US" sz="1600"/>
                        <a:t>Higher income encourages more social outings and celebrations where alcohol is commonly consumed.</a:t>
                      </a:r>
                    </a:p>
                  </a:txBody>
                  <a:tcPr anchor="ctr"/>
                </a:tc>
                <a:extLst>
                  <a:ext uri="{0D108BD9-81ED-4DB2-BD59-A6C34878D82A}">
                    <a16:rowId xmlns:a16="http://schemas.microsoft.com/office/drawing/2014/main" val="3883666955"/>
                  </a:ext>
                </a:extLst>
              </a:tr>
              <a:tr h="1317369">
                <a:tc>
                  <a:txBody>
                    <a:bodyPr/>
                    <a:lstStyle/>
                    <a:p>
                      <a:pPr>
                        <a:buNone/>
                      </a:pPr>
                      <a:r>
                        <a:rPr lang="en-US" sz="1600" b="0" dirty="0"/>
                        <a:t>Lifestyle Upgrade &amp; Premiumization (4)</a:t>
                      </a:r>
                    </a:p>
                  </a:txBody>
                  <a:tcPr anchor="ctr"/>
                </a:tc>
                <a:tc>
                  <a:txBody>
                    <a:bodyPr/>
                    <a:lstStyle/>
                    <a:p>
                      <a:pPr>
                        <a:buNone/>
                      </a:pPr>
                      <a:r>
                        <a:rPr lang="en-US" sz="1600" dirty="0"/>
                        <a:t>Improved financial status leads to more frequent drinking and preference for higher-quality or premium alcohol.</a:t>
                      </a:r>
                    </a:p>
                  </a:txBody>
                  <a:tcPr anchor="ctr"/>
                </a:tc>
                <a:extLst>
                  <a:ext uri="{0D108BD9-81ED-4DB2-BD59-A6C34878D82A}">
                    <a16:rowId xmlns:a16="http://schemas.microsoft.com/office/drawing/2014/main" val="1477781785"/>
                  </a:ext>
                </a:extLst>
              </a:tr>
            </a:tbl>
          </a:graphicData>
        </a:graphic>
      </p:graphicFrame>
    </p:spTree>
    <p:extLst>
      <p:ext uri="{BB962C8B-B14F-4D97-AF65-F5344CB8AC3E}">
        <p14:creationId xmlns:p14="http://schemas.microsoft.com/office/powerpoint/2010/main" val="3044633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121A-3470-0E00-BFB5-9761DCF34200}"/>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B5F5688-6C3A-3E0B-B548-385E265D6362}"/>
              </a:ext>
            </a:extLst>
          </p:cNvPr>
          <p:cNvGraphicFramePr>
            <a:graphicFrameLocks/>
          </p:cNvGraphicFramePr>
          <p:nvPr>
            <p:extLst>
              <p:ext uri="{D42A27DB-BD31-4B8C-83A1-F6EECF244321}">
                <p14:modId xmlns:p14="http://schemas.microsoft.com/office/powerpoint/2010/main" val="1864390632"/>
              </p:ext>
            </p:extLst>
          </p:nvPr>
        </p:nvGraphicFramePr>
        <p:xfrm>
          <a:off x="6256421" y="1860883"/>
          <a:ext cx="5406190" cy="462012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FE06B2F-44F0-4A3E-C133-49CEDDA1A6D3}"/>
              </a:ext>
            </a:extLst>
          </p:cNvPr>
          <p:cNvSpPr>
            <a:spLocks noGrp="1"/>
          </p:cNvSpPr>
          <p:nvPr>
            <p:ph type="title"/>
          </p:nvPr>
        </p:nvSpPr>
        <p:spPr>
          <a:xfrm>
            <a:off x="463804" y="912704"/>
            <a:ext cx="11423396" cy="745016"/>
          </a:xfrm>
        </p:spPr>
        <p:txBody>
          <a:bodyPr>
            <a:noAutofit/>
          </a:bodyPr>
          <a:lstStyle/>
          <a:p>
            <a:r>
              <a:rPr lang="en-US" sz="1600" b="1" u="sng" dirty="0"/>
              <a:t>Reasons for decrease in frequency of alcohol consumption in the </a:t>
            </a:r>
            <a:r>
              <a:rPr lang="en-US" sz="1600" b="1" u="sng" dirty="0" err="1"/>
              <a:t>fy</a:t>
            </a:r>
            <a:r>
              <a:rPr lang="en-US" sz="1600" b="1" u="sng" dirty="0"/>
              <a:t> 2083/84 due to increase in salary by the government</a:t>
            </a:r>
            <a:br>
              <a:rPr lang="en-US" sz="2400" b="1" u="sng" dirty="0"/>
            </a:br>
            <a:r>
              <a:rPr lang="en-GB" sz="1400" b="1" cap="none" dirty="0"/>
              <a:t>Majority of the respondents’ alcohol consumption frequency will decrease in the FY 2083/84 due to savings oriented financial priority.</a:t>
            </a:r>
            <a:br>
              <a:rPr lang="en-GB" sz="1400" b="1" cap="none" dirty="0"/>
            </a:br>
            <a:r>
              <a:rPr lang="en-GB" sz="1400" cap="none" dirty="0"/>
              <a:t>Why will your frequency of alcohol consumption decrease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5481F6CF-F31F-1639-763A-FBDADA975332}"/>
              </a:ext>
            </a:extLst>
          </p:cNvPr>
          <p:cNvSpPr/>
          <p:nvPr/>
        </p:nvSpPr>
        <p:spPr>
          <a:xfrm>
            <a:off x="10152559" y="3436079"/>
            <a:ext cx="1365673" cy="2605469"/>
          </a:xfrm>
          <a:prstGeom prst="wedgeRectCallout">
            <a:avLst>
              <a:gd name="adj1" fmla="val -32564"/>
              <a:gd name="adj2" fmla="val -5776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8% of the respondents whose frequency of alcohol consumption will decrease in the FY 2083/84, 60% stated due to income redirected to other uses</a:t>
            </a:r>
          </a:p>
        </p:txBody>
      </p:sp>
      <p:graphicFrame>
        <p:nvGraphicFramePr>
          <p:cNvPr id="5" name="Table 4">
            <a:extLst>
              <a:ext uri="{FF2B5EF4-FFF2-40B4-BE49-F238E27FC236}">
                <a16:creationId xmlns:a16="http://schemas.microsoft.com/office/drawing/2014/main" id="{13F97658-A875-9BA1-C83F-D58A3BC608CA}"/>
              </a:ext>
            </a:extLst>
          </p:cNvPr>
          <p:cNvGraphicFramePr>
            <a:graphicFrameLocks noGrp="1"/>
          </p:cNvGraphicFramePr>
          <p:nvPr>
            <p:extLst>
              <p:ext uri="{D42A27DB-BD31-4B8C-83A1-F6EECF244321}">
                <p14:modId xmlns:p14="http://schemas.microsoft.com/office/powerpoint/2010/main" val="4120830412"/>
              </p:ext>
            </p:extLst>
          </p:nvPr>
        </p:nvGraphicFramePr>
        <p:xfrm>
          <a:off x="463804" y="1860883"/>
          <a:ext cx="5632196" cy="4620126"/>
        </p:xfrm>
        <a:graphic>
          <a:graphicData uri="http://schemas.openxmlformats.org/drawingml/2006/table">
            <a:tbl>
              <a:tblPr>
                <a:tableStyleId>{5940675A-B579-460E-94D1-54222C63F5DA}</a:tableStyleId>
              </a:tblPr>
              <a:tblGrid>
                <a:gridCol w="2816098">
                  <a:extLst>
                    <a:ext uri="{9D8B030D-6E8A-4147-A177-3AD203B41FA5}">
                      <a16:colId xmlns:a16="http://schemas.microsoft.com/office/drawing/2014/main" val="4091764785"/>
                    </a:ext>
                  </a:extLst>
                </a:gridCol>
                <a:gridCol w="2816098">
                  <a:extLst>
                    <a:ext uri="{9D8B030D-6E8A-4147-A177-3AD203B41FA5}">
                      <a16:colId xmlns:a16="http://schemas.microsoft.com/office/drawing/2014/main" val="1685848453"/>
                    </a:ext>
                  </a:extLst>
                </a:gridCol>
              </a:tblGrid>
              <a:tr h="770021">
                <a:tc>
                  <a:txBody>
                    <a:bodyPr/>
                    <a:lstStyle/>
                    <a:p>
                      <a:pPr>
                        <a:buNone/>
                      </a:pPr>
                      <a:r>
                        <a:rPr lang="en-US" sz="1400" b="0" dirty="0"/>
                        <a:t>Savings-Oriented Financial Priority (10)</a:t>
                      </a:r>
                    </a:p>
                  </a:txBody>
                  <a:tcPr marL="76614" marR="76614" marT="38307" marB="38307" anchor="ctr"/>
                </a:tc>
                <a:tc>
                  <a:txBody>
                    <a:bodyPr/>
                    <a:lstStyle/>
                    <a:p>
                      <a:pPr>
                        <a:buNone/>
                      </a:pPr>
                      <a:r>
                        <a:rPr lang="en-US" sz="1400" dirty="0"/>
                        <a:t>Respondents prioritize saving money, leading to reduced alcohol consumption.</a:t>
                      </a:r>
                    </a:p>
                  </a:txBody>
                  <a:tcPr marL="76614" marR="76614" marT="38307" marB="38307" anchor="ctr"/>
                </a:tc>
                <a:extLst>
                  <a:ext uri="{0D108BD9-81ED-4DB2-BD59-A6C34878D82A}">
                    <a16:rowId xmlns:a16="http://schemas.microsoft.com/office/drawing/2014/main" val="3948326660"/>
                  </a:ext>
                </a:extLst>
              </a:tr>
              <a:tr h="770021">
                <a:tc>
                  <a:txBody>
                    <a:bodyPr/>
                    <a:lstStyle/>
                    <a:p>
                      <a:pPr>
                        <a:buNone/>
                      </a:pPr>
                      <a:r>
                        <a:rPr lang="en-US" sz="1400" b="0" dirty="0"/>
                        <a:t>Income Redirected to Other Uses (9)</a:t>
                      </a:r>
                    </a:p>
                  </a:txBody>
                  <a:tcPr marL="76614" marR="76614" marT="38307" marB="38307" anchor="ctr"/>
                </a:tc>
                <a:tc>
                  <a:txBody>
                    <a:bodyPr/>
                    <a:lstStyle/>
                    <a:p>
                      <a:pPr>
                        <a:buNone/>
                      </a:pPr>
                      <a:r>
                        <a:rPr lang="en-US" sz="1400"/>
                        <a:t>Increased income is allocated to essential needs and other personal expenses instead of alcohol.</a:t>
                      </a:r>
                    </a:p>
                  </a:txBody>
                  <a:tcPr marL="76614" marR="76614" marT="38307" marB="38307" anchor="ctr"/>
                </a:tc>
                <a:extLst>
                  <a:ext uri="{0D108BD9-81ED-4DB2-BD59-A6C34878D82A}">
                    <a16:rowId xmlns:a16="http://schemas.microsoft.com/office/drawing/2014/main" val="687346058"/>
                  </a:ext>
                </a:extLst>
              </a:tr>
              <a:tr h="770021">
                <a:tc>
                  <a:txBody>
                    <a:bodyPr/>
                    <a:lstStyle/>
                    <a:p>
                      <a:pPr>
                        <a:buNone/>
                      </a:pPr>
                      <a:r>
                        <a:rPr lang="en-US" sz="1400" b="0" dirty="0"/>
                        <a:t>Shift to Responsible / Controlled Spending (4)</a:t>
                      </a:r>
                    </a:p>
                  </a:txBody>
                  <a:tcPr marL="76614" marR="76614" marT="38307" marB="38307" anchor="ctr"/>
                </a:tc>
                <a:tc>
                  <a:txBody>
                    <a:bodyPr/>
                    <a:lstStyle/>
                    <a:p>
                      <a:pPr>
                        <a:buNone/>
                      </a:pPr>
                      <a:r>
                        <a:rPr lang="en-US" sz="1400"/>
                        <a:t>Individuals become more careful with spending, reducing unnecessary alcohol purchases.</a:t>
                      </a:r>
                    </a:p>
                  </a:txBody>
                  <a:tcPr marL="76614" marR="76614" marT="38307" marB="38307" anchor="ctr"/>
                </a:tc>
                <a:extLst>
                  <a:ext uri="{0D108BD9-81ED-4DB2-BD59-A6C34878D82A}">
                    <a16:rowId xmlns:a16="http://schemas.microsoft.com/office/drawing/2014/main" val="2025879182"/>
                  </a:ext>
                </a:extLst>
              </a:tr>
              <a:tr h="770021">
                <a:tc>
                  <a:txBody>
                    <a:bodyPr/>
                    <a:lstStyle/>
                    <a:p>
                      <a:pPr>
                        <a:buNone/>
                      </a:pPr>
                      <a:r>
                        <a:rPr lang="en-US" sz="1400" b="0" dirty="0"/>
                        <a:t>Reduced Alcohol Spending Behavior (3)</a:t>
                      </a:r>
                    </a:p>
                  </a:txBody>
                  <a:tcPr marL="76614" marR="76614" marT="38307" marB="38307" anchor="ctr"/>
                </a:tc>
                <a:tc>
                  <a:txBody>
                    <a:bodyPr/>
                    <a:lstStyle/>
                    <a:p>
                      <a:pPr>
                        <a:buNone/>
                      </a:pPr>
                      <a:r>
                        <a:rPr lang="en-US" sz="1400"/>
                        <a:t>Even with income changes, respondents consciously limit how much they spend on alcohol.</a:t>
                      </a:r>
                    </a:p>
                  </a:txBody>
                  <a:tcPr marL="76614" marR="76614" marT="38307" marB="38307" anchor="ctr"/>
                </a:tc>
                <a:extLst>
                  <a:ext uri="{0D108BD9-81ED-4DB2-BD59-A6C34878D82A}">
                    <a16:rowId xmlns:a16="http://schemas.microsoft.com/office/drawing/2014/main" val="2326878800"/>
                  </a:ext>
                </a:extLst>
              </a:tr>
              <a:tr h="770021">
                <a:tc>
                  <a:txBody>
                    <a:bodyPr/>
                    <a:lstStyle/>
                    <a:p>
                      <a:pPr>
                        <a:buNone/>
                      </a:pPr>
                      <a:r>
                        <a:rPr lang="en-US" sz="1400" b="0" dirty="0"/>
                        <a:t>Quality Upgrade / Lifestyle Shift (2)</a:t>
                      </a:r>
                    </a:p>
                  </a:txBody>
                  <a:tcPr marL="76614" marR="76614" marT="38307" marB="38307" anchor="ctr"/>
                </a:tc>
                <a:tc>
                  <a:txBody>
                    <a:bodyPr/>
                    <a:lstStyle/>
                    <a:p>
                      <a:pPr>
                        <a:buNone/>
                      </a:pPr>
                      <a:r>
                        <a:rPr lang="en-US" sz="1400" dirty="0"/>
                        <a:t>Some shift toward occasional or higher-quality drinking rather than frequent consumption.</a:t>
                      </a:r>
                    </a:p>
                  </a:txBody>
                  <a:tcPr marL="76614" marR="76614" marT="38307" marB="38307" anchor="ctr"/>
                </a:tc>
                <a:extLst>
                  <a:ext uri="{0D108BD9-81ED-4DB2-BD59-A6C34878D82A}">
                    <a16:rowId xmlns:a16="http://schemas.microsoft.com/office/drawing/2014/main" val="1351596296"/>
                  </a:ext>
                </a:extLst>
              </a:tr>
              <a:tr h="770021">
                <a:tc>
                  <a:txBody>
                    <a:bodyPr/>
                    <a:lstStyle/>
                    <a:p>
                      <a:pPr>
                        <a:buNone/>
                      </a:pPr>
                      <a:r>
                        <a:rPr lang="en-US" sz="1400" b="0" dirty="0"/>
                        <a:t>Reduced Social Drinking (1)</a:t>
                      </a:r>
                    </a:p>
                  </a:txBody>
                  <a:tcPr marL="76614" marR="76614" marT="38307" marB="38307" anchor="ctr"/>
                </a:tc>
                <a:tc>
                  <a:txBody>
                    <a:bodyPr/>
                    <a:lstStyle/>
                    <a:p>
                      <a:pPr>
                        <a:buNone/>
                      </a:pPr>
                      <a:r>
                        <a:rPr lang="en-US" sz="1400" dirty="0"/>
                        <a:t>Fewer social gatherings or reduced participation in drinking events leads to lower consumption.</a:t>
                      </a:r>
                    </a:p>
                  </a:txBody>
                  <a:tcPr marL="76614" marR="76614" marT="38307" marB="38307" anchor="ctr"/>
                </a:tc>
                <a:extLst>
                  <a:ext uri="{0D108BD9-81ED-4DB2-BD59-A6C34878D82A}">
                    <a16:rowId xmlns:a16="http://schemas.microsoft.com/office/drawing/2014/main" val="4023043833"/>
                  </a:ext>
                </a:extLst>
              </a:tr>
            </a:tbl>
          </a:graphicData>
        </a:graphic>
      </p:graphicFrame>
    </p:spTree>
    <p:extLst>
      <p:ext uri="{BB962C8B-B14F-4D97-AF65-F5344CB8AC3E}">
        <p14:creationId xmlns:p14="http://schemas.microsoft.com/office/powerpoint/2010/main" val="1312827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E9F0E-3018-1CC5-709E-0F38FE475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8011C-8379-D94C-65E1-D8C06B1059AD}"/>
              </a:ext>
            </a:extLst>
          </p:cNvPr>
          <p:cNvSpPr>
            <a:spLocks noGrp="1"/>
          </p:cNvSpPr>
          <p:nvPr>
            <p:ph type="title"/>
          </p:nvPr>
        </p:nvSpPr>
        <p:spPr>
          <a:xfrm>
            <a:off x="463804" y="912704"/>
            <a:ext cx="11391312" cy="745016"/>
          </a:xfrm>
        </p:spPr>
        <p:txBody>
          <a:bodyPr>
            <a:noAutofit/>
          </a:bodyPr>
          <a:lstStyle/>
          <a:p>
            <a:r>
              <a:rPr lang="en-US" sz="1600" b="1" u="sng" dirty="0"/>
              <a:t>Reasons for NO Change in frequency of alcohol consumption IN THE FY 2083/84 DUE TO increase in salary BY THE GOVERNMENT</a:t>
            </a:r>
            <a:br>
              <a:rPr lang="en-US" sz="1400" b="1" u="sng" dirty="0"/>
            </a:br>
            <a:r>
              <a:rPr lang="en-GB" sz="1400" b="1" cap="none" dirty="0"/>
              <a:t>Majority of the respondents’ alcohol consumption frequency will remain the same in the FY 2083/84 due to stable consumption habit.</a:t>
            </a:r>
            <a:br>
              <a:rPr lang="en-GB" sz="1400" b="1" cap="none" dirty="0"/>
            </a:br>
            <a:r>
              <a:rPr lang="en-GB" sz="1400" cap="none" dirty="0"/>
              <a:t>Why will your frequency of alcohol consumption remain the same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561A947A-0852-68DD-8158-CC47F154DE8B}"/>
              </a:ext>
            </a:extLst>
          </p:cNvPr>
          <p:cNvSpPr/>
          <p:nvPr/>
        </p:nvSpPr>
        <p:spPr>
          <a:xfrm>
            <a:off x="9134931" y="2903622"/>
            <a:ext cx="2399343" cy="1588168"/>
          </a:xfrm>
          <a:prstGeom prst="wedgeRectCallout">
            <a:avLst>
              <a:gd name="adj1" fmla="val -23894"/>
              <a:gd name="adj2" fmla="val -8533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59% of the respondents whose frequency of alcohol consumption will remain the same in the FY 2083/84, 44% stated due to stable consumption habit</a:t>
            </a:r>
          </a:p>
        </p:txBody>
      </p:sp>
      <p:graphicFrame>
        <p:nvGraphicFramePr>
          <p:cNvPr id="4" name="Chart 3">
            <a:extLst>
              <a:ext uri="{FF2B5EF4-FFF2-40B4-BE49-F238E27FC236}">
                <a16:creationId xmlns:a16="http://schemas.microsoft.com/office/drawing/2014/main" id="{4E7A478E-35C0-BEE3-8262-C2D9081B2F63}"/>
              </a:ext>
            </a:extLst>
          </p:cNvPr>
          <p:cNvGraphicFramePr>
            <a:graphicFrameLocks/>
          </p:cNvGraphicFramePr>
          <p:nvPr>
            <p:extLst>
              <p:ext uri="{D42A27DB-BD31-4B8C-83A1-F6EECF244321}">
                <p14:modId xmlns:p14="http://schemas.microsoft.com/office/powerpoint/2010/main" val="2124072177"/>
              </p:ext>
            </p:extLst>
          </p:nvPr>
        </p:nvGraphicFramePr>
        <p:xfrm>
          <a:off x="463803" y="1763690"/>
          <a:ext cx="9722933" cy="47163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0898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8198-A428-3E5C-878E-6924E2D29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A32BE-155C-6E4F-92A5-262869974D96}"/>
              </a:ext>
            </a:extLst>
          </p:cNvPr>
          <p:cNvSpPr>
            <a:spLocks noGrp="1"/>
          </p:cNvSpPr>
          <p:nvPr>
            <p:ph type="title"/>
          </p:nvPr>
        </p:nvSpPr>
        <p:spPr>
          <a:xfrm>
            <a:off x="463804" y="832494"/>
            <a:ext cx="11235816" cy="745016"/>
          </a:xfrm>
        </p:spPr>
        <p:txBody>
          <a:bodyPr>
            <a:noAutofit/>
          </a:bodyPr>
          <a:lstStyle/>
          <a:p>
            <a:r>
              <a:rPr lang="en-US" sz="1600" b="1" u="sng" dirty="0"/>
              <a:t>Reasons for NO Change in frequency of alcohol consumption IN THE FY 2083/84 DUE TO increase in salary BY THE GOVERNMENT</a:t>
            </a:r>
            <a:br>
              <a:rPr lang="en-US" sz="2400" b="1" u="sng" dirty="0"/>
            </a:br>
            <a:r>
              <a:rPr lang="en-GB" sz="1800" cap="none" dirty="0"/>
              <a:t>Why will your frequency of alcohol consumption remain the same in the FY 2083/84?</a:t>
            </a:r>
            <a:endParaRPr lang="en-US" sz="1800" cap="none" dirty="0">
              <a:latin typeface="+mn-lt"/>
            </a:endParaRPr>
          </a:p>
        </p:txBody>
      </p:sp>
      <p:graphicFrame>
        <p:nvGraphicFramePr>
          <p:cNvPr id="3" name="Table 2">
            <a:extLst>
              <a:ext uri="{FF2B5EF4-FFF2-40B4-BE49-F238E27FC236}">
                <a16:creationId xmlns:a16="http://schemas.microsoft.com/office/drawing/2014/main" id="{43C2C295-C085-99D9-E268-4359061B3D0A}"/>
              </a:ext>
            </a:extLst>
          </p:cNvPr>
          <p:cNvGraphicFramePr>
            <a:graphicFrameLocks noGrp="1"/>
          </p:cNvGraphicFramePr>
          <p:nvPr>
            <p:extLst>
              <p:ext uri="{D42A27DB-BD31-4B8C-83A1-F6EECF244321}">
                <p14:modId xmlns:p14="http://schemas.microsoft.com/office/powerpoint/2010/main" val="88082817"/>
              </p:ext>
            </p:extLst>
          </p:nvPr>
        </p:nvGraphicFramePr>
        <p:xfrm>
          <a:off x="463803" y="1941095"/>
          <a:ext cx="5439691" cy="4491789"/>
        </p:xfrm>
        <a:graphic>
          <a:graphicData uri="http://schemas.openxmlformats.org/drawingml/2006/table">
            <a:tbl>
              <a:tblPr>
                <a:tableStyleId>{5940675A-B579-460E-94D1-54222C63F5DA}</a:tableStyleId>
              </a:tblPr>
              <a:tblGrid>
                <a:gridCol w="1674817">
                  <a:extLst>
                    <a:ext uri="{9D8B030D-6E8A-4147-A177-3AD203B41FA5}">
                      <a16:colId xmlns:a16="http://schemas.microsoft.com/office/drawing/2014/main" val="1757736078"/>
                    </a:ext>
                  </a:extLst>
                </a:gridCol>
                <a:gridCol w="3764874">
                  <a:extLst>
                    <a:ext uri="{9D8B030D-6E8A-4147-A177-3AD203B41FA5}">
                      <a16:colId xmlns:a16="http://schemas.microsoft.com/office/drawing/2014/main" val="853637310"/>
                    </a:ext>
                  </a:extLst>
                </a:gridCol>
              </a:tblGrid>
              <a:tr h="828033">
                <a:tc>
                  <a:txBody>
                    <a:bodyPr/>
                    <a:lstStyle/>
                    <a:p>
                      <a:pPr>
                        <a:buNone/>
                      </a:pPr>
                      <a:r>
                        <a:rPr lang="en-US" sz="1400" b="0" dirty="0"/>
                        <a:t>Stable Consumption Habit (32)</a:t>
                      </a:r>
                    </a:p>
                  </a:txBody>
                  <a:tcPr marL="47625" marR="47625" marT="23812" marB="23812" anchor="ctr"/>
                </a:tc>
                <a:tc>
                  <a:txBody>
                    <a:bodyPr/>
                    <a:lstStyle/>
                    <a:p>
                      <a:pPr>
                        <a:buNone/>
                      </a:pPr>
                      <a:r>
                        <a:rPr lang="en-US" sz="1400" dirty="0"/>
                        <a:t>Respondents maintain a consistent drinking habit, leading to no change in consumption frequency.</a:t>
                      </a:r>
                    </a:p>
                  </a:txBody>
                  <a:tcPr marL="47625" marR="47625" marT="23812" marB="23812" anchor="ctr"/>
                </a:tc>
                <a:extLst>
                  <a:ext uri="{0D108BD9-81ED-4DB2-BD59-A6C34878D82A}">
                    <a16:rowId xmlns:a16="http://schemas.microsoft.com/office/drawing/2014/main" val="1227545268"/>
                  </a:ext>
                </a:extLst>
              </a:tr>
              <a:tr h="828033">
                <a:tc>
                  <a:txBody>
                    <a:bodyPr/>
                    <a:lstStyle/>
                    <a:p>
                      <a:pPr>
                        <a:buNone/>
                      </a:pPr>
                      <a:r>
                        <a:rPr lang="en-US" sz="1400" b="0" dirty="0"/>
                        <a:t>Controlled / Limited Drinking Behavior (25)</a:t>
                      </a:r>
                    </a:p>
                  </a:txBody>
                  <a:tcPr marL="47625" marR="47625" marT="23812" marB="23812" anchor="ctr"/>
                </a:tc>
                <a:tc>
                  <a:txBody>
                    <a:bodyPr/>
                    <a:lstStyle/>
                    <a:p>
                      <a:pPr>
                        <a:buNone/>
                      </a:pPr>
                      <a:r>
                        <a:rPr lang="en-US" sz="1400" dirty="0"/>
                        <a:t>Drinking is already regulated within personal limits, so no adjustment is needed.</a:t>
                      </a:r>
                    </a:p>
                  </a:txBody>
                  <a:tcPr marL="47625" marR="47625" marT="23812" marB="23812" anchor="ctr"/>
                </a:tc>
                <a:extLst>
                  <a:ext uri="{0D108BD9-81ED-4DB2-BD59-A6C34878D82A}">
                    <a16:rowId xmlns:a16="http://schemas.microsoft.com/office/drawing/2014/main" val="3998789267"/>
                  </a:ext>
                </a:extLst>
              </a:tr>
              <a:tr h="828033">
                <a:tc>
                  <a:txBody>
                    <a:bodyPr/>
                    <a:lstStyle/>
                    <a:p>
                      <a:pPr>
                        <a:buNone/>
                      </a:pPr>
                      <a:r>
                        <a:rPr lang="en-US" sz="1400" b="0" dirty="0"/>
                        <a:t>Financial Neutrality (15)</a:t>
                      </a:r>
                    </a:p>
                  </a:txBody>
                  <a:tcPr marL="47625" marR="47625" marT="23812" marB="23812" anchor="ctr"/>
                </a:tc>
                <a:tc>
                  <a:txBody>
                    <a:bodyPr/>
                    <a:lstStyle/>
                    <a:p>
                      <a:pPr>
                        <a:buNone/>
                      </a:pPr>
                      <a:r>
                        <a:rPr lang="en-US" sz="1400" dirty="0"/>
                        <a:t>Changes in income or salary do not significantly influence alcohol consumption decisions.</a:t>
                      </a:r>
                    </a:p>
                  </a:txBody>
                  <a:tcPr marL="47625" marR="47625" marT="23812" marB="23812" anchor="ctr"/>
                </a:tc>
                <a:extLst>
                  <a:ext uri="{0D108BD9-81ED-4DB2-BD59-A6C34878D82A}">
                    <a16:rowId xmlns:a16="http://schemas.microsoft.com/office/drawing/2014/main" val="2864421063"/>
                  </a:ext>
                </a:extLst>
              </a:tr>
              <a:tr h="1003845">
                <a:tc>
                  <a:txBody>
                    <a:bodyPr/>
                    <a:lstStyle/>
                    <a:p>
                      <a:pPr>
                        <a:buNone/>
                      </a:pPr>
                      <a:r>
                        <a:rPr lang="en-US" sz="1400" b="0" dirty="0"/>
                        <a:t>Stable Affordability (14)</a:t>
                      </a:r>
                    </a:p>
                  </a:txBody>
                  <a:tcPr marL="47625" marR="47625" marT="23812" marB="23812" anchor="ctr"/>
                </a:tc>
                <a:tc>
                  <a:txBody>
                    <a:bodyPr/>
                    <a:lstStyle/>
                    <a:p>
                      <a:pPr>
                        <a:buNone/>
                      </a:pPr>
                      <a:r>
                        <a:rPr lang="en-US" sz="1400"/>
                        <a:t>Alcohol remains affordable within existing income levels, resulting in unchanged consumption.</a:t>
                      </a:r>
                    </a:p>
                  </a:txBody>
                  <a:tcPr marL="47625" marR="47625" marT="23812" marB="23812" anchor="ctr"/>
                </a:tc>
                <a:extLst>
                  <a:ext uri="{0D108BD9-81ED-4DB2-BD59-A6C34878D82A}">
                    <a16:rowId xmlns:a16="http://schemas.microsoft.com/office/drawing/2014/main" val="952851368"/>
                  </a:ext>
                </a:extLst>
              </a:tr>
              <a:tr h="1003845">
                <a:tc>
                  <a:txBody>
                    <a:bodyPr/>
                    <a:lstStyle/>
                    <a:p>
                      <a:pPr>
                        <a:buNone/>
                      </a:pPr>
                      <a:r>
                        <a:rPr lang="en-US" sz="1400" b="0" dirty="0"/>
                        <a:t>Stable Spending &amp; Budget Management (12)</a:t>
                      </a:r>
                    </a:p>
                  </a:txBody>
                  <a:tcPr marL="47625" marR="47625" marT="23812" marB="23812" anchor="ctr"/>
                </a:tc>
                <a:tc>
                  <a:txBody>
                    <a:bodyPr/>
                    <a:lstStyle/>
                    <a:p>
                      <a:pPr>
                        <a:buNone/>
                      </a:pPr>
                      <a:r>
                        <a:rPr lang="en-US" sz="1400" dirty="0"/>
                        <a:t>Respondents already manage alcohol spending within a fixed budget, keeping consumption stable.</a:t>
                      </a:r>
                    </a:p>
                  </a:txBody>
                  <a:tcPr marL="47625" marR="47625" marT="23812" marB="23812" anchor="ctr"/>
                </a:tc>
                <a:extLst>
                  <a:ext uri="{0D108BD9-81ED-4DB2-BD59-A6C34878D82A}">
                    <a16:rowId xmlns:a16="http://schemas.microsoft.com/office/drawing/2014/main" val="2881545713"/>
                  </a:ext>
                </a:extLst>
              </a:tr>
            </a:tbl>
          </a:graphicData>
        </a:graphic>
      </p:graphicFrame>
      <p:graphicFrame>
        <p:nvGraphicFramePr>
          <p:cNvPr id="5" name="Table 4">
            <a:extLst>
              <a:ext uri="{FF2B5EF4-FFF2-40B4-BE49-F238E27FC236}">
                <a16:creationId xmlns:a16="http://schemas.microsoft.com/office/drawing/2014/main" id="{C9C551B5-2E18-2CC8-7C42-8777680EC6F4}"/>
              </a:ext>
            </a:extLst>
          </p:cNvPr>
          <p:cNvGraphicFramePr>
            <a:graphicFrameLocks noGrp="1"/>
          </p:cNvGraphicFramePr>
          <p:nvPr>
            <p:extLst>
              <p:ext uri="{D42A27DB-BD31-4B8C-83A1-F6EECF244321}">
                <p14:modId xmlns:p14="http://schemas.microsoft.com/office/powerpoint/2010/main" val="2708120576"/>
              </p:ext>
            </p:extLst>
          </p:nvPr>
        </p:nvGraphicFramePr>
        <p:xfrm>
          <a:off x="6096000" y="1941095"/>
          <a:ext cx="5603620" cy="4494496"/>
        </p:xfrm>
        <a:graphic>
          <a:graphicData uri="http://schemas.openxmlformats.org/drawingml/2006/table">
            <a:tbl>
              <a:tblPr>
                <a:tableStyleId>{5940675A-B579-460E-94D1-54222C63F5DA}</a:tableStyleId>
              </a:tblPr>
              <a:tblGrid>
                <a:gridCol w="1550260">
                  <a:extLst>
                    <a:ext uri="{9D8B030D-6E8A-4147-A177-3AD203B41FA5}">
                      <a16:colId xmlns:a16="http://schemas.microsoft.com/office/drawing/2014/main" val="1188132832"/>
                    </a:ext>
                  </a:extLst>
                </a:gridCol>
                <a:gridCol w="4053360">
                  <a:extLst>
                    <a:ext uri="{9D8B030D-6E8A-4147-A177-3AD203B41FA5}">
                      <a16:colId xmlns:a16="http://schemas.microsoft.com/office/drawing/2014/main" val="757545473"/>
                    </a:ext>
                  </a:extLst>
                </a:gridCol>
              </a:tblGrid>
              <a:tr h="898358">
                <a:tc>
                  <a:txBody>
                    <a:bodyPr/>
                    <a:lstStyle/>
                    <a:p>
                      <a:pPr>
                        <a:buNone/>
                      </a:pPr>
                      <a:r>
                        <a:rPr lang="en-US" sz="1400" b="0" dirty="0"/>
                        <a:t>Social &amp; Occasional Drinking Pattern (11)</a:t>
                      </a:r>
                    </a:p>
                  </a:txBody>
                  <a:tcPr marL="47625" marR="47625" marT="23812" marB="23812" anchor="ctr"/>
                </a:tc>
                <a:tc>
                  <a:txBody>
                    <a:bodyPr/>
                    <a:lstStyle/>
                    <a:p>
                      <a:pPr>
                        <a:buNone/>
                      </a:pPr>
                      <a:r>
                        <a:rPr lang="en-US" sz="1400" dirty="0"/>
                        <a:t>Drinking is limited to occasional or social settings, which remain unchanged over time.</a:t>
                      </a:r>
                    </a:p>
                  </a:txBody>
                  <a:tcPr marL="47625" marR="47625" marT="23812" marB="23812" anchor="ctr"/>
                </a:tc>
                <a:extLst>
                  <a:ext uri="{0D108BD9-81ED-4DB2-BD59-A6C34878D82A}">
                    <a16:rowId xmlns:a16="http://schemas.microsoft.com/office/drawing/2014/main" val="4147703857"/>
                  </a:ext>
                </a:extLst>
              </a:tr>
              <a:tr h="898358">
                <a:tc>
                  <a:txBody>
                    <a:bodyPr/>
                    <a:lstStyle/>
                    <a:p>
                      <a:pPr>
                        <a:buNone/>
                      </a:pPr>
                      <a:r>
                        <a:rPr lang="en-US" sz="1400" b="0" dirty="0"/>
                        <a:t>Lifestyle Stability &amp; Existing Routine (9)</a:t>
                      </a:r>
                    </a:p>
                  </a:txBody>
                  <a:tcPr marL="47625" marR="47625" marT="23812" marB="23812" anchor="ctr"/>
                </a:tc>
                <a:tc>
                  <a:txBody>
                    <a:bodyPr/>
                    <a:lstStyle/>
                    <a:p>
                      <a:pPr>
                        <a:buNone/>
                      </a:pPr>
                      <a:r>
                        <a:rPr lang="en-US" sz="1400" dirty="0"/>
                        <a:t>A stable daily routine leads to consistent drinking behavior without variation.</a:t>
                      </a:r>
                    </a:p>
                  </a:txBody>
                  <a:tcPr marL="47625" marR="47625" marT="23812" marB="23812" anchor="ctr"/>
                </a:tc>
                <a:extLst>
                  <a:ext uri="{0D108BD9-81ED-4DB2-BD59-A6C34878D82A}">
                    <a16:rowId xmlns:a16="http://schemas.microsoft.com/office/drawing/2014/main" val="1442698233"/>
                  </a:ext>
                </a:extLst>
              </a:tr>
              <a:tr h="898358">
                <a:tc>
                  <a:txBody>
                    <a:bodyPr/>
                    <a:lstStyle/>
                    <a:p>
                      <a:pPr>
                        <a:buNone/>
                      </a:pPr>
                      <a:r>
                        <a:rPr lang="en-US" sz="1400" b="0" dirty="0"/>
                        <a:t>Price / Market Neutral Factors (6)</a:t>
                      </a:r>
                    </a:p>
                  </a:txBody>
                  <a:tcPr marL="47625" marR="47625" marT="23812" marB="23812" anchor="ctr"/>
                </a:tc>
                <a:tc>
                  <a:txBody>
                    <a:bodyPr/>
                    <a:lstStyle/>
                    <a:p>
                      <a:pPr>
                        <a:buNone/>
                      </a:pPr>
                      <a:r>
                        <a:rPr lang="en-US" sz="1400" dirty="0"/>
                        <a:t>Market or price changes do not strongly influence consumption decisions.</a:t>
                      </a:r>
                    </a:p>
                  </a:txBody>
                  <a:tcPr marL="47625" marR="47625" marT="23812" marB="23812" anchor="ctr"/>
                </a:tc>
                <a:extLst>
                  <a:ext uri="{0D108BD9-81ED-4DB2-BD59-A6C34878D82A}">
                    <a16:rowId xmlns:a16="http://schemas.microsoft.com/office/drawing/2014/main" val="1566943598"/>
                  </a:ext>
                </a:extLst>
              </a:tr>
              <a:tr h="898358">
                <a:tc>
                  <a:txBody>
                    <a:bodyPr/>
                    <a:lstStyle/>
                    <a:p>
                      <a:pPr>
                        <a:buNone/>
                      </a:pPr>
                      <a:r>
                        <a:rPr lang="en-US" sz="1400" b="0" dirty="0"/>
                        <a:t>Willingness / Desire Balanced by Limits (5)</a:t>
                      </a:r>
                    </a:p>
                  </a:txBody>
                  <a:tcPr marL="47625" marR="47625" marT="23812" marB="23812" anchor="ctr"/>
                </a:tc>
                <a:tc>
                  <a:txBody>
                    <a:bodyPr/>
                    <a:lstStyle/>
                    <a:p>
                      <a:pPr>
                        <a:buNone/>
                      </a:pPr>
                      <a:r>
                        <a:rPr lang="en-US" sz="1400" dirty="0"/>
                        <a:t>Interest in drinking is balanced by personal limits, resulting in steady consumption levels.</a:t>
                      </a:r>
                    </a:p>
                  </a:txBody>
                  <a:tcPr marL="47625" marR="47625" marT="23812" marB="23812" anchor="ctr"/>
                </a:tc>
                <a:extLst>
                  <a:ext uri="{0D108BD9-81ED-4DB2-BD59-A6C34878D82A}">
                    <a16:rowId xmlns:a16="http://schemas.microsoft.com/office/drawing/2014/main" val="1003385880"/>
                  </a:ext>
                </a:extLst>
              </a:tr>
              <a:tr h="898358">
                <a:tc>
                  <a:txBody>
                    <a:bodyPr/>
                    <a:lstStyle/>
                    <a:p>
                      <a:pPr>
                        <a:buNone/>
                      </a:pPr>
                      <a:r>
                        <a:rPr lang="en-US" sz="1400" b="0" dirty="0"/>
                        <a:t>Brand / Product Preference Stability (3)</a:t>
                      </a:r>
                    </a:p>
                  </a:txBody>
                  <a:tcPr marL="47625" marR="47625" marT="23812" marB="23812" anchor="ctr"/>
                </a:tc>
                <a:tc>
                  <a:txBody>
                    <a:bodyPr/>
                    <a:lstStyle/>
                    <a:p>
                      <a:pPr>
                        <a:buNone/>
                      </a:pPr>
                      <a:r>
                        <a:rPr lang="en-US" sz="1400" dirty="0"/>
                        <a:t>Preference for specific brands remains unchanged, maintaining consistent consumption behavior.</a:t>
                      </a:r>
                    </a:p>
                  </a:txBody>
                  <a:tcPr marL="47625" marR="47625" marT="23812" marB="23812" anchor="ctr"/>
                </a:tc>
                <a:extLst>
                  <a:ext uri="{0D108BD9-81ED-4DB2-BD59-A6C34878D82A}">
                    <a16:rowId xmlns:a16="http://schemas.microsoft.com/office/drawing/2014/main" val="1881612390"/>
                  </a:ext>
                </a:extLst>
              </a:tr>
            </a:tbl>
          </a:graphicData>
        </a:graphic>
      </p:graphicFrame>
    </p:spTree>
    <p:extLst>
      <p:ext uri="{BB962C8B-B14F-4D97-AF65-F5344CB8AC3E}">
        <p14:creationId xmlns:p14="http://schemas.microsoft.com/office/powerpoint/2010/main" val="240194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66B8B-B453-1BF1-E0FE-93619835EB46}"/>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311D28E9-40E1-027B-2B9A-4ED1BFC4C92F}"/>
              </a:ext>
            </a:extLst>
          </p:cNvPr>
          <p:cNvGraphicFramePr>
            <a:graphicFrameLocks/>
          </p:cNvGraphicFramePr>
          <p:nvPr>
            <p:extLst>
              <p:ext uri="{D42A27DB-BD31-4B8C-83A1-F6EECF244321}">
                <p14:modId xmlns:p14="http://schemas.microsoft.com/office/powerpoint/2010/main" val="4003796468"/>
              </p:ext>
            </p:extLst>
          </p:nvPr>
        </p:nvGraphicFramePr>
        <p:xfrm>
          <a:off x="463805" y="2057399"/>
          <a:ext cx="11262976" cy="456798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AB451E9-9918-BD48-C42D-05897A3A7BAC}"/>
              </a:ext>
            </a:extLst>
          </p:cNvPr>
          <p:cNvSpPr>
            <a:spLocks noGrp="1"/>
          </p:cNvSpPr>
          <p:nvPr>
            <p:ph type="title"/>
          </p:nvPr>
        </p:nvSpPr>
        <p:spPr>
          <a:xfrm>
            <a:off x="463804" y="670943"/>
            <a:ext cx="11262976" cy="1197732"/>
          </a:xfrm>
        </p:spPr>
        <p:txBody>
          <a:bodyPr>
            <a:noAutofit/>
          </a:bodyPr>
          <a:lstStyle/>
          <a:p>
            <a:r>
              <a:rPr lang="en-US" sz="1800" b="1" u="sng" dirty="0" err="1"/>
              <a:t>ChangeS</a:t>
            </a:r>
            <a:r>
              <a:rPr lang="en-US" sz="1800" b="1" u="sng" dirty="0"/>
              <a:t> in Overall alcohol Consumption in the FY 2083/84</a:t>
            </a:r>
            <a:br>
              <a:rPr lang="en-US" sz="2400" b="1" u="sng" dirty="0"/>
            </a:br>
            <a:r>
              <a:rPr lang="en-GB" sz="1800" b="1" cap="none" dirty="0"/>
              <a:t>Majority of the respondents’ overall alcohol consumption frequency will increase in the FY 2083/84.</a:t>
            </a:r>
            <a:br>
              <a:rPr lang="en-GB" sz="1600" b="1" cap="none" dirty="0"/>
            </a:br>
            <a:r>
              <a:rPr lang="en-US" sz="1400" cap="none" dirty="0"/>
              <a:t>Does your overall frequency of alcohol consumption change in the FY 2083/84 ?</a:t>
            </a:r>
            <a:br>
              <a:rPr lang="en-US" sz="1400" cap="none" dirty="0"/>
            </a:br>
            <a:endParaRPr lang="en-US" sz="1800" cap="none" dirty="0">
              <a:latin typeface="+mn-lt"/>
            </a:endParaRPr>
          </a:p>
        </p:txBody>
      </p:sp>
      <p:sp>
        <p:nvSpPr>
          <p:cNvPr id="3" name="Speech Bubble: Rectangle 2">
            <a:extLst>
              <a:ext uri="{FF2B5EF4-FFF2-40B4-BE49-F238E27FC236}">
                <a16:creationId xmlns:a16="http://schemas.microsoft.com/office/drawing/2014/main" id="{AB31EB37-7521-B518-EDF4-94BB102654E3}"/>
              </a:ext>
            </a:extLst>
          </p:cNvPr>
          <p:cNvSpPr/>
          <p:nvPr/>
        </p:nvSpPr>
        <p:spPr>
          <a:xfrm>
            <a:off x="2205790" y="2480632"/>
            <a:ext cx="2711116" cy="948368"/>
          </a:xfrm>
          <a:prstGeom prst="wedgeRectCallout">
            <a:avLst>
              <a:gd name="adj1" fmla="val -25735"/>
              <a:gd name="adj2" fmla="val 9463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22% of the respondents will increase their overall alcohol consumption frequency in the FY 2083/84</a:t>
            </a:r>
          </a:p>
        </p:txBody>
      </p:sp>
    </p:spTree>
    <p:extLst>
      <p:ext uri="{BB962C8B-B14F-4D97-AF65-F5344CB8AC3E}">
        <p14:creationId xmlns:p14="http://schemas.microsoft.com/office/powerpoint/2010/main" val="2130108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0345D-0626-908A-FA4B-94E95CE78330}"/>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C2655968-4E37-3BCD-6D29-283F59418CEA}"/>
              </a:ext>
            </a:extLst>
          </p:cNvPr>
          <p:cNvGraphicFramePr>
            <a:graphicFrameLocks/>
          </p:cNvGraphicFramePr>
          <p:nvPr>
            <p:extLst>
              <p:ext uri="{D42A27DB-BD31-4B8C-83A1-F6EECF244321}">
                <p14:modId xmlns:p14="http://schemas.microsoft.com/office/powerpoint/2010/main" val="3959197310"/>
              </p:ext>
            </p:extLst>
          </p:nvPr>
        </p:nvGraphicFramePr>
        <p:xfrm>
          <a:off x="6625389" y="1925053"/>
          <a:ext cx="5102807" cy="460408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8E90BAA2-5406-5C76-8C73-CFBF62D5949F}"/>
              </a:ext>
            </a:extLst>
          </p:cNvPr>
          <p:cNvSpPr>
            <a:spLocks noGrp="1"/>
          </p:cNvSpPr>
          <p:nvPr>
            <p:ph type="title"/>
          </p:nvPr>
        </p:nvSpPr>
        <p:spPr>
          <a:xfrm>
            <a:off x="463804" y="960830"/>
            <a:ext cx="11264392" cy="745016"/>
          </a:xfrm>
        </p:spPr>
        <p:txBody>
          <a:bodyPr>
            <a:noAutofit/>
          </a:bodyPr>
          <a:lstStyle/>
          <a:p>
            <a:r>
              <a:rPr lang="en-US" sz="1600" b="1" u="sng" dirty="0"/>
              <a:t>Reasons for increase in OVERALL frequency of alcohol consumption IN THE FY 2083/84</a:t>
            </a:r>
            <a:br>
              <a:rPr lang="en-US" sz="2400" b="1" u="sng" dirty="0"/>
            </a:br>
            <a:r>
              <a:rPr lang="en-GB" sz="1600" b="1" cap="none" dirty="0"/>
              <a:t>Majority of the respondents’ overall frequency of alcohol consumption will increase in the FY 2083/84 due to increase in drinking capacity.</a:t>
            </a:r>
            <a:br>
              <a:rPr lang="en-GB" sz="1600" b="1" cap="none" dirty="0"/>
            </a:br>
            <a:r>
              <a:rPr lang="en-GB" sz="1600" cap="none" dirty="0"/>
              <a:t>Why will your overall frequency of alcohol consumption increase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B955DB90-08EE-FF37-C1BB-88C008D4435F}"/>
              </a:ext>
            </a:extLst>
          </p:cNvPr>
          <p:cNvSpPr/>
          <p:nvPr/>
        </p:nvSpPr>
        <p:spPr>
          <a:xfrm>
            <a:off x="10109360" y="3483334"/>
            <a:ext cx="1456998" cy="2558214"/>
          </a:xfrm>
          <a:prstGeom prst="wedgeRectCallout">
            <a:avLst>
              <a:gd name="adj1" fmla="val -25040"/>
              <a:gd name="adj2" fmla="val -5987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22% of the respondents whose overall frequency of alcohol consumption will increase in the FY 2083/84, 44% stated due to improved income &amp; financial conditions</a:t>
            </a:r>
          </a:p>
        </p:txBody>
      </p:sp>
      <p:graphicFrame>
        <p:nvGraphicFramePr>
          <p:cNvPr id="5" name="Table 4">
            <a:extLst>
              <a:ext uri="{FF2B5EF4-FFF2-40B4-BE49-F238E27FC236}">
                <a16:creationId xmlns:a16="http://schemas.microsoft.com/office/drawing/2014/main" id="{623539B8-0868-C6AC-66E5-0DC6F7DEA128}"/>
              </a:ext>
            </a:extLst>
          </p:cNvPr>
          <p:cNvGraphicFramePr>
            <a:graphicFrameLocks noGrp="1"/>
          </p:cNvGraphicFramePr>
          <p:nvPr>
            <p:extLst>
              <p:ext uri="{D42A27DB-BD31-4B8C-83A1-F6EECF244321}">
                <p14:modId xmlns:p14="http://schemas.microsoft.com/office/powerpoint/2010/main" val="575955846"/>
              </p:ext>
            </p:extLst>
          </p:nvPr>
        </p:nvGraphicFramePr>
        <p:xfrm>
          <a:off x="463804" y="1925053"/>
          <a:ext cx="5904912" cy="4604081"/>
        </p:xfrm>
        <a:graphic>
          <a:graphicData uri="http://schemas.openxmlformats.org/drawingml/2006/table">
            <a:tbl>
              <a:tblPr>
                <a:tableStyleId>{5940675A-B579-460E-94D1-54222C63F5DA}</a:tableStyleId>
              </a:tblPr>
              <a:tblGrid>
                <a:gridCol w="2005582">
                  <a:extLst>
                    <a:ext uri="{9D8B030D-6E8A-4147-A177-3AD203B41FA5}">
                      <a16:colId xmlns:a16="http://schemas.microsoft.com/office/drawing/2014/main" val="2397185642"/>
                    </a:ext>
                  </a:extLst>
                </a:gridCol>
                <a:gridCol w="3899330">
                  <a:extLst>
                    <a:ext uri="{9D8B030D-6E8A-4147-A177-3AD203B41FA5}">
                      <a16:colId xmlns:a16="http://schemas.microsoft.com/office/drawing/2014/main" val="3326369929"/>
                    </a:ext>
                  </a:extLst>
                </a:gridCol>
              </a:tblGrid>
              <a:tr h="977161">
                <a:tc>
                  <a:txBody>
                    <a:bodyPr/>
                    <a:lstStyle/>
                    <a:p>
                      <a:pPr>
                        <a:buNone/>
                      </a:pPr>
                      <a:r>
                        <a:rPr lang="en-US" sz="1400" b="0" dirty="0"/>
                        <a:t>Increase in Drinking Capacity (9)</a:t>
                      </a:r>
                    </a:p>
                  </a:txBody>
                  <a:tcPr marL="71923" marR="71923" marT="35962" marB="35962" anchor="ctr"/>
                </a:tc>
                <a:tc>
                  <a:txBody>
                    <a:bodyPr/>
                    <a:lstStyle/>
                    <a:p>
                      <a:pPr>
                        <a:buNone/>
                      </a:pPr>
                      <a:r>
                        <a:rPr lang="en-US" sz="1400" dirty="0"/>
                        <a:t>Respondents report a higher tolerance or ability to consume more alcohol over time, leading to increased frequency.</a:t>
                      </a:r>
                    </a:p>
                  </a:txBody>
                  <a:tcPr marL="71923" marR="71923" marT="35962" marB="35962" anchor="ctr"/>
                </a:tc>
                <a:extLst>
                  <a:ext uri="{0D108BD9-81ED-4DB2-BD59-A6C34878D82A}">
                    <a16:rowId xmlns:a16="http://schemas.microsoft.com/office/drawing/2014/main" val="1568863008"/>
                  </a:ext>
                </a:extLst>
              </a:tr>
              <a:tr h="684013">
                <a:tc>
                  <a:txBody>
                    <a:bodyPr/>
                    <a:lstStyle/>
                    <a:p>
                      <a:pPr>
                        <a:buNone/>
                      </a:pPr>
                      <a:r>
                        <a:rPr lang="en-US" sz="1400" b="0" dirty="0"/>
                        <a:t>Improved Income &amp; Financial Conditions (8)</a:t>
                      </a:r>
                    </a:p>
                  </a:txBody>
                  <a:tcPr marL="71923" marR="71923" marT="35962" marB="35962" anchor="ctr"/>
                </a:tc>
                <a:tc>
                  <a:txBody>
                    <a:bodyPr/>
                    <a:lstStyle/>
                    <a:p>
                      <a:pPr>
                        <a:buNone/>
                      </a:pPr>
                      <a:r>
                        <a:rPr lang="en-US" sz="1400"/>
                        <a:t>Better financial stability allows respondents to afford alcohol more frequently.</a:t>
                      </a:r>
                    </a:p>
                  </a:txBody>
                  <a:tcPr marL="71923" marR="71923" marT="35962" marB="35962" anchor="ctr"/>
                </a:tc>
                <a:extLst>
                  <a:ext uri="{0D108BD9-81ED-4DB2-BD59-A6C34878D82A}">
                    <a16:rowId xmlns:a16="http://schemas.microsoft.com/office/drawing/2014/main" val="1702319403"/>
                  </a:ext>
                </a:extLst>
              </a:tr>
              <a:tr h="684013">
                <a:tc>
                  <a:txBody>
                    <a:bodyPr/>
                    <a:lstStyle/>
                    <a:p>
                      <a:pPr>
                        <a:buNone/>
                      </a:pPr>
                      <a:r>
                        <a:rPr lang="en-US" sz="1400" b="0" dirty="0"/>
                        <a:t>Lifestyle &amp; Personal Development (3)</a:t>
                      </a:r>
                    </a:p>
                  </a:txBody>
                  <a:tcPr marL="71923" marR="71923" marT="35962" marB="35962" anchor="ctr"/>
                </a:tc>
                <a:tc>
                  <a:txBody>
                    <a:bodyPr/>
                    <a:lstStyle/>
                    <a:p>
                      <a:pPr>
                        <a:buNone/>
                      </a:pPr>
                      <a:r>
                        <a:rPr lang="en-US" sz="1400"/>
                        <a:t>Lifestyle improvements and personal growth lead to more social engagement and drinking opportunities.</a:t>
                      </a:r>
                    </a:p>
                  </a:txBody>
                  <a:tcPr marL="71923" marR="71923" marT="35962" marB="35962" anchor="ctr"/>
                </a:tc>
                <a:extLst>
                  <a:ext uri="{0D108BD9-81ED-4DB2-BD59-A6C34878D82A}">
                    <a16:rowId xmlns:a16="http://schemas.microsoft.com/office/drawing/2014/main" val="3841883619"/>
                  </a:ext>
                </a:extLst>
              </a:tr>
              <a:tr h="890868">
                <a:tc>
                  <a:txBody>
                    <a:bodyPr/>
                    <a:lstStyle/>
                    <a:p>
                      <a:pPr>
                        <a:buNone/>
                      </a:pPr>
                      <a:r>
                        <a:rPr lang="en-US" sz="1400" b="0" dirty="0"/>
                        <a:t>Social &amp; Celebration-Driven Drinking (3)</a:t>
                      </a:r>
                    </a:p>
                  </a:txBody>
                  <a:tcPr marL="71923" marR="71923" marT="35962" marB="35962" anchor="ctr"/>
                </a:tc>
                <a:tc>
                  <a:txBody>
                    <a:bodyPr/>
                    <a:lstStyle/>
                    <a:p>
                      <a:pPr>
                        <a:buNone/>
                      </a:pPr>
                      <a:r>
                        <a:rPr lang="en-US" sz="1400"/>
                        <a:t>Increased participation in social events and celebrations encourages more frequent alcohol consumption.</a:t>
                      </a:r>
                    </a:p>
                  </a:txBody>
                  <a:tcPr marL="71923" marR="71923" marT="35962" marB="35962" anchor="ctr"/>
                </a:tc>
                <a:extLst>
                  <a:ext uri="{0D108BD9-81ED-4DB2-BD59-A6C34878D82A}">
                    <a16:rowId xmlns:a16="http://schemas.microsoft.com/office/drawing/2014/main" val="1062395509"/>
                  </a:ext>
                </a:extLst>
              </a:tr>
              <a:tr h="684013">
                <a:tc>
                  <a:txBody>
                    <a:bodyPr/>
                    <a:lstStyle/>
                    <a:p>
                      <a:pPr>
                        <a:buNone/>
                      </a:pPr>
                      <a:r>
                        <a:rPr lang="en-US" sz="1400" b="0" dirty="0"/>
                        <a:t>Higher Spending Power &amp; Affordability (2)</a:t>
                      </a:r>
                    </a:p>
                  </a:txBody>
                  <a:tcPr marL="71923" marR="71923" marT="35962" marB="35962" anchor="ctr"/>
                </a:tc>
                <a:tc>
                  <a:txBody>
                    <a:bodyPr/>
                    <a:lstStyle/>
                    <a:p>
                      <a:pPr>
                        <a:buNone/>
                      </a:pPr>
                      <a:r>
                        <a:rPr lang="en-US" sz="1400" dirty="0"/>
                        <a:t>Greater income increases the ability to spend on alcohol without financial concern.</a:t>
                      </a:r>
                    </a:p>
                  </a:txBody>
                  <a:tcPr marL="71923" marR="71923" marT="35962" marB="35962" anchor="ctr"/>
                </a:tc>
                <a:extLst>
                  <a:ext uri="{0D108BD9-81ED-4DB2-BD59-A6C34878D82A}">
                    <a16:rowId xmlns:a16="http://schemas.microsoft.com/office/drawing/2014/main" val="1935063681"/>
                  </a:ext>
                </a:extLst>
              </a:tr>
              <a:tr h="684013">
                <a:tc>
                  <a:txBody>
                    <a:bodyPr/>
                    <a:lstStyle/>
                    <a:p>
                      <a:pPr>
                        <a:buNone/>
                      </a:pPr>
                      <a:r>
                        <a:rPr lang="en-US" sz="1400" b="0" dirty="0"/>
                        <a:t>Brand Influence (1)</a:t>
                      </a:r>
                    </a:p>
                  </a:txBody>
                  <a:tcPr marL="71923" marR="71923" marT="35962" marB="35962" anchor="ctr"/>
                </a:tc>
                <a:tc>
                  <a:txBody>
                    <a:bodyPr/>
                    <a:lstStyle/>
                    <a:p>
                      <a:pPr>
                        <a:buNone/>
                      </a:pPr>
                      <a:r>
                        <a:rPr lang="en-US" sz="1400" dirty="0"/>
                        <a:t>Strong preference for specific brands motivates continued or increased consumption.</a:t>
                      </a:r>
                    </a:p>
                  </a:txBody>
                  <a:tcPr marL="71923" marR="71923" marT="35962" marB="35962" anchor="ctr"/>
                </a:tc>
                <a:extLst>
                  <a:ext uri="{0D108BD9-81ED-4DB2-BD59-A6C34878D82A}">
                    <a16:rowId xmlns:a16="http://schemas.microsoft.com/office/drawing/2014/main" val="1386005691"/>
                  </a:ext>
                </a:extLst>
              </a:tr>
            </a:tbl>
          </a:graphicData>
        </a:graphic>
      </p:graphicFrame>
    </p:spTree>
    <p:extLst>
      <p:ext uri="{BB962C8B-B14F-4D97-AF65-F5344CB8AC3E}">
        <p14:creationId xmlns:p14="http://schemas.microsoft.com/office/powerpoint/2010/main" val="2612999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4CB57-59AC-401C-E497-600A42CC38EF}"/>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21AA423-0BD9-C04D-85B3-A7964367815C}"/>
              </a:ext>
            </a:extLst>
          </p:cNvPr>
          <p:cNvGraphicFramePr>
            <a:graphicFrameLocks/>
          </p:cNvGraphicFramePr>
          <p:nvPr>
            <p:extLst>
              <p:ext uri="{D42A27DB-BD31-4B8C-83A1-F6EECF244321}">
                <p14:modId xmlns:p14="http://schemas.microsoft.com/office/powerpoint/2010/main" val="4118062057"/>
              </p:ext>
            </p:extLst>
          </p:nvPr>
        </p:nvGraphicFramePr>
        <p:xfrm>
          <a:off x="6400800" y="1860884"/>
          <a:ext cx="5293894" cy="47484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D8962F7-0E49-F37F-C820-2C3D2A1868EC}"/>
              </a:ext>
            </a:extLst>
          </p:cNvPr>
          <p:cNvSpPr>
            <a:spLocks noGrp="1"/>
          </p:cNvSpPr>
          <p:nvPr>
            <p:ph type="title"/>
          </p:nvPr>
        </p:nvSpPr>
        <p:spPr>
          <a:xfrm>
            <a:off x="463804" y="960830"/>
            <a:ext cx="11230890" cy="745016"/>
          </a:xfrm>
        </p:spPr>
        <p:txBody>
          <a:bodyPr>
            <a:noAutofit/>
          </a:bodyPr>
          <a:lstStyle/>
          <a:p>
            <a:r>
              <a:rPr lang="en-US" sz="1600" b="1" u="sng" dirty="0"/>
              <a:t>Reasons for decrease in OVERALL frequency of alcohol consumption IN THE FY 2083/84</a:t>
            </a:r>
            <a:br>
              <a:rPr lang="en-US" sz="2400" b="1" u="sng" dirty="0"/>
            </a:br>
            <a:r>
              <a:rPr lang="en-GB" sz="1600" b="1" cap="none" dirty="0"/>
              <a:t>Majority of the respondents’ overall frequency of alcohol consumption will decrease in the FY 2083/84 due to habitual &amp; tolerance reduction.</a:t>
            </a:r>
            <a:br>
              <a:rPr lang="en-GB" sz="1600" b="1" cap="none" dirty="0"/>
            </a:br>
            <a:r>
              <a:rPr lang="en-GB" sz="1600" cap="none" dirty="0"/>
              <a:t>Why will your overall frequency of alcohol consumption decrease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584D85E1-9B79-3CC5-56DE-6389ACFC5CDA}"/>
              </a:ext>
            </a:extLst>
          </p:cNvPr>
          <p:cNvSpPr/>
          <p:nvPr/>
        </p:nvSpPr>
        <p:spPr>
          <a:xfrm>
            <a:off x="10074442" y="3537284"/>
            <a:ext cx="1456998" cy="2558214"/>
          </a:xfrm>
          <a:prstGeom prst="wedgeRectCallout">
            <a:avLst>
              <a:gd name="adj1" fmla="val -34949"/>
              <a:gd name="adj2" fmla="val -6928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38% of the respondents whose overall frequency of alcohol consumption will decrease in the FY 2083/84, 60% stated due to health &amp; wellness concerns</a:t>
            </a:r>
          </a:p>
        </p:txBody>
      </p:sp>
      <p:graphicFrame>
        <p:nvGraphicFramePr>
          <p:cNvPr id="7" name="Table 6">
            <a:extLst>
              <a:ext uri="{FF2B5EF4-FFF2-40B4-BE49-F238E27FC236}">
                <a16:creationId xmlns:a16="http://schemas.microsoft.com/office/drawing/2014/main" id="{553FE844-A150-31DA-ED34-8B2988563036}"/>
              </a:ext>
            </a:extLst>
          </p:cNvPr>
          <p:cNvGraphicFramePr>
            <a:graphicFrameLocks noGrp="1"/>
          </p:cNvGraphicFramePr>
          <p:nvPr>
            <p:extLst>
              <p:ext uri="{D42A27DB-BD31-4B8C-83A1-F6EECF244321}">
                <p14:modId xmlns:p14="http://schemas.microsoft.com/office/powerpoint/2010/main" val="4231378910"/>
              </p:ext>
            </p:extLst>
          </p:nvPr>
        </p:nvGraphicFramePr>
        <p:xfrm>
          <a:off x="497305" y="1860884"/>
          <a:ext cx="5710990" cy="4728351"/>
        </p:xfrm>
        <a:graphic>
          <a:graphicData uri="http://schemas.openxmlformats.org/drawingml/2006/table">
            <a:tbl>
              <a:tblPr>
                <a:tableStyleId>{5940675A-B579-460E-94D1-54222C63F5DA}</a:tableStyleId>
              </a:tblPr>
              <a:tblGrid>
                <a:gridCol w="2855495">
                  <a:extLst>
                    <a:ext uri="{9D8B030D-6E8A-4147-A177-3AD203B41FA5}">
                      <a16:colId xmlns:a16="http://schemas.microsoft.com/office/drawing/2014/main" val="3528592687"/>
                    </a:ext>
                  </a:extLst>
                </a:gridCol>
                <a:gridCol w="2855495">
                  <a:extLst>
                    <a:ext uri="{9D8B030D-6E8A-4147-A177-3AD203B41FA5}">
                      <a16:colId xmlns:a16="http://schemas.microsoft.com/office/drawing/2014/main" val="997501129"/>
                    </a:ext>
                  </a:extLst>
                </a:gridCol>
              </a:tblGrid>
              <a:tr h="476705">
                <a:tc>
                  <a:txBody>
                    <a:bodyPr/>
                    <a:lstStyle/>
                    <a:p>
                      <a:pPr>
                        <a:buNone/>
                      </a:pPr>
                      <a:r>
                        <a:rPr lang="en-US" sz="1200" b="0" dirty="0"/>
                        <a:t>Habitual &amp; Tolerance Reduction (40)</a:t>
                      </a:r>
                    </a:p>
                  </a:txBody>
                  <a:tcPr marL="58737" marR="58737" marT="29369" marB="29369" anchor="ctr"/>
                </a:tc>
                <a:tc>
                  <a:txBody>
                    <a:bodyPr/>
                    <a:lstStyle/>
                    <a:p>
                      <a:pPr>
                        <a:buNone/>
                      </a:pPr>
                      <a:r>
                        <a:rPr lang="en-US" sz="1200" dirty="0"/>
                        <a:t>Changes in drinking tolerance or established habits lead to a gradual reduction in alcohol consumption.</a:t>
                      </a:r>
                    </a:p>
                  </a:txBody>
                  <a:tcPr marL="58737" marR="58737" marT="29369" marB="29369" anchor="ctr"/>
                </a:tc>
                <a:extLst>
                  <a:ext uri="{0D108BD9-81ED-4DB2-BD59-A6C34878D82A}">
                    <a16:rowId xmlns:a16="http://schemas.microsoft.com/office/drawing/2014/main" val="3092657679"/>
                  </a:ext>
                </a:extLst>
              </a:tr>
              <a:tr h="476705">
                <a:tc>
                  <a:txBody>
                    <a:bodyPr/>
                    <a:lstStyle/>
                    <a:p>
                      <a:pPr>
                        <a:buNone/>
                      </a:pPr>
                      <a:r>
                        <a:rPr lang="en-US" sz="1200" b="0" dirty="0"/>
                        <a:t>Health &amp; Wellness Concerns (36)</a:t>
                      </a:r>
                    </a:p>
                  </a:txBody>
                  <a:tcPr marL="58737" marR="58737" marT="29369" marB="29369" anchor="ctr"/>
                </a:tc>
                <a:tc>
                  <a:txBody>
                    <a:bodyPr/>
                    <a:lstStyle/>
                    <a:p>
                      <a:pPr>
                        <a:buNone/>
                      </a:pPr>
                      <a:r>
                        <a:rPr lang="en-US" sz="1200"/>
                        <a:t>Awareness of health risks motivates respondents to reduce or limit alcohol intake.</a:t>
                      </a:r>
                    </a:p>
                  </a:txBody>
                  <a:tcPr marL="58737" marR="58737" marT="29369" marB="29369" anchor="ctr"/>
                </a:tc>
                <a:extLst>
                  <a:ext uri="{0D108BD9-81ED-4DB2-BD59-A6C34878D82A}">
                    <a16:rowId xmlns:a16="http://schemas.microsoft.com/office/drawing/2014/main" val="2642805990"/>
                  </a:ext>
                </a:extLst>
              </a:tr>
              <a:tr h="476705">
                <a:tc>
                  <a:txBody>
                    <a:bodyPr/>
                    <a:lstStyle/>
                    <a:p>
                      <a:pPr>
                        <a:buNone/>
                      </a:pPr>
                      <a:r>
                        <a:rPr lang="en-US" sz="1200" b="0" dirty="0"/>
                        <a:t>Financial Constraints &amp; Cost Pressure (28)</a:t>
                      </a:r>
                    </a:p>
                  </a:txBody>
                  <a:tcPr marL="58737" marR="58737" marT="29369" marB="29369" anchor="ctr"/>
                </a:tc>
                <a:tc>
                  <a:txBody>
                    <a:bodyPr/>
                    <a:lstStyle/>
                    <a:p>
                      <a:pPr>
                        <a:buNone/>
                      </a:pPr>
                      <a:r>
                        <a:rPr lang="en-US" sz="1200"/>
                        <a:t>Rising expenses and limited disposable income make frequent alcohol consumption less affordable.</a:t>
                      </a:r>
                    </a:p>
                  </a:txBody>
                  <a:tcPr marL="58737" marR="58737" marT="29369" marB="29369" anchor="ctr"/>
                </a:tc>
                <a:extLst>
                  <a:ext uri="{0D108BD9-81ED-4DB2-BD59-A6C34878D82A}">
                    <a16:rowId xmlns:a16="http://schemas.microsoft.com/office/drawing/2014/main" val="3273277077"/>
                  </a:ext>
                </a:extLst>
              </a:tr>
              <a:tr h="476705">
                <a:tc>
                  <a:txBody>
                    <a:bodyPr/>
                    <a:lstStyle/>
                    <a:p>
                      <a:pPr>
                        <a:buNone/>
                      </a:pPr>
                      <a:r>
                        <a:rPr lang="en-US" sz="1200" b="0" dirty="0"/>
                        <a:t>Behavioral Reduction (21)</a:t>
                      </a:r>
                    </a:p>
                  </a:txBody>
                  <a:tcPr marL="58737" marR="58737" marT="29369" marB="29369" anchor="ctr"/>
                </a:tc>
                <a:tc>
                  <a:txBody>
                    <a:bodyPr/>
                    <a:lstStyle/>
                    <a:p>
                      <a:pPr>
                        <a:buNone/>
                      </a:pPr>
                      <a:r>
                        <a:rPr lang="en-US" sz="1200"/>
                        <a:t>Conscious decisions to cut down drinking frequency result in overall lower consumption.</a:t>
                      </a:r>
                    </a:p>
                  </a:txBody>
                  <a:tcPr marL="58737" marR="58737" marT="29369" marB="29369" anchor="ctr"/>
                </a:tc>
                <a:extLst>
                  <a:ext uri="{0D108BD9-81ED-4DB2-BD59-A6C34878D82A}">
                    <a16:rowId xmlns:a16="http://schemas.microsoft.com/office/drawing/2014/main" val="3158074866"/>
                  </a:ext>
                </a:extLst>
              </a:tr>
              <a:tr h="476705">
                <a:tc>
                  <a:txBody>
                    <a:bodyPr/>
                    <a:lstStyle/>
                    <a:p>
                      <a:pPr>
                        <a:buNone/>
                      </a:pPr>
                      <a:r>
                        <a:rPr lang="en-US" sz="1200" b="0" dirty="0"/>
                        <a:t>Control &amp; Self-Discipline (18)</a:t>
                      </a:r>
                    </a:p>
                  </a:txBody>
                  <a:tcPr marL="58737" marR="58737" marT="29369" marB="29369" anchor="ctr"/>
                </a:tc>
                <a:tc>
                  <a:txBody>
                    <a:bodyPr/>
                    <a:lstStyle/>
                    <a:p>
                      <a:pPr>
                        <a:buNone/>
                      </a:pPr>
                      <a:r>
                        <a:rPr lang="en-US" sz="1200"/>
                        <a:t>Strong self-regulation helps individuals actively manage and reduce their alcohol intake.</a:t>
                      </a:r>
                    </a:p>
                  </a:txBody>
                  <a:tcPr marL="58737" marR="58737" marT="29369" marB="29369" anchor="ctr"/>
                </a:tc>
                <a:extLst>
                  <a:ext uri="{0D108BD9-81ED-4DB2-BD59-A6C34878D82A}">
                    <a16:rowId xmlns:a16="http://schemas.microsoft.com/office/drawing/2014/main" val="1511941122"/>
                  </a:ext>
                </a:extLst>
              </a:tr>
              <a:tr h="476705">
                <a:tc>
                  <a:txBody>
                    <a:bodyPr/>
                    <a:lstStyle/>
                    <a:p>
                      <a:pPr>
                        <a:buNone/>
                      </a:pPr>
                      <a:r>
                        <a:rPr lang="en-US" sz="1200" b="0" dirty="0"/>
                        <a:t>Lifestyle &amp; Personal Priorities (11)</a:t>
                      </a:r>
                    </a:p>
                  </a:txBody>
                  <a:tcPr marL="58737" marR="58737" marT="29369" marB="29369" anchor="ctr"/>
                </a:tc>
                <a:tc>
                  <a:txBody>
                    <a:bodyPr/>
                    <a:lstStyle/>
                    <a:p>
                      <a:pPr>
                        <a:buNone/>
                      </a:pPr>
                      <a:r>
                        <a:rPr lang="en-US" sz="1200"/>
                        <a:t>Shifts in responsibilities, goals, or routines reduce time and interest in drinking.</a:t>
                      </a:r>
                    </a:p>
                  </a:txBody>
                  <a:tcPr marL="58737" marR="58737" marT="29369" marB="29369" anchor="ctr"/>
                </a:tc>
                <a:extLst>
                  <a:ext uri="{0D108BD9-81ED-4DB2-BD59-A6C34878D82A}">
                    <a16:rowId xmlns:a16="http://schemas.microsoft.com/office/drawing/2014/main" val="4193215759"/>
                  </a:ext>
                </a:extLst>
              </a:tr>
              <a:tr h="476705">
                <a:tc>
                  <a:txBody>
                    <a:bodyPr/>
                    <a:lstStyle/>
                    <a:p>
                      <a:pPr>
                        <a:buNone/>
                      </a:pPr>
                      <a:r>
                        <a:rPr lang="en-US" sz="1200" b="0" dirty="0"/>
                        <a:t>Social &amp; Contextual Reduction (7)</a:t>
                      </a:r>
                    </a:p>
                  </a:txBody>
                  <a:tcPr marL="58737" marR="58737" marT="29369" marB="29369" anchor="ctr"/>
                </a:tc>
                <a:tc>
                  <a:txBody>
                    <a:bodyPr/>
                    <a:lstStyle/>
                    <a:p>
                      <a:pPr>
                        <a:buNone/>
                      </a:pPr>
                      <a:r>
                        <a:rPr lang="en-US" sz="1200" dirty="0"/>
                        <a:t>Reduced social events or changing social environments lead to fewer drinking occasions.</a:t>
                      </a:r>
                    </a:p>
                  </a:txBody>
                  <a:tcPr marL="58737" marR="58737" marT="29369" marB="29369" anchor="ctr"/>
                </a:tc>
                <a:extLst>
                  <a:ext uri="{0D108BD9-81ED-4DB2-BD59-A6C34878D82A}">
                    <a16:rowId xmlns:a16="http://schemas.microsoft.com/office/drawing/2014/main" val="1939366659"/>
                  </a:ext>
                </a:extLst>
              </a:tr>
              <a:tr h="476705">
                <a:tc>
                  <a:txBody>
                    <a:bodyPr/>
                    <a:lstStyle/>
                    <a:p>
                      <a:pPr>
                        <a:buNone/>
                      </a:pPr>
                      <a:r>
                        <a:rPr lang="en-US" sz="1200" b="0" dirty="0"/>
                        <a:t>Savings &amp; Financial Planning Behavior (5)</a:t>
                      </a:r>
                    </a:p>
                  </a:txBody>
                  <a:tcPr marL="58737" marR="58737" marT="29369" marB="29369" anchor="ctr"/>
                </a:tc>
                <a:tc>
                  <a:txBody>
                    <a:bodyPr/>
                    <a:lstStyle/>
                    <a:p>
                      <a:pPr>
                        <a:buNone/>
                      </a:pPr>
                      <a:r>
                        <a:rPr lang="en-US" sz="1200" dirty="0"/>
                        <a:t>Increased focus on saving and financial planning encourages reduced spending on alcohol.</a:t>
                      </a:r>
                    </a:p>
                  </a:txBody>
                  <a:tcPr marL="58737" marR="58737" marT="29369" marB="29369" anchor="ctr"/>
                </a:tc>
                <a:extLst>
                  <a:ext uri="{0D108BD9-81ED-4DB2-BD59-A6C34878D82A}">
                    <a16:rowId xmlns:a16="http://schemas.microsoft.com/office/drawing/2014/main" val="2855861639"/>
                  </a:ext>
                </a:extLst>
              </a:tr>
            </a:tbl>
          </a:graphicData>
        </a:graphic>
      </p:graphicFrame>
    </p:spTree>
    <p:extLst>
      <p:ext uri="{BB962C8B-B14F-4D97-AF65-F5344CB8AC3E}">
        <p14:creationId xmlns:p14="http://schemas.microsoft.com/office/powerpoint/2010/main" val="2107293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D7BBB-C4EE-8BD1-C8EF-7ED670507A69}"/>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9716666-F3DF-FBAF-F59C-C41E84CAE74C}"/>
              </a:ext>
            </a:extLst>
          </p:cNvPr>
          <p:cNvGraphicFramePr>
            <a:graphicFrameLocks/>
          </p:cNvGraphicFramePr>
          <p:nvPr>
            <p:extLst>
              <p:ext uri="{D42A27DB-BD31-4B8C-83A1-F6EECF244321}">
                <p14:modId xmlns:p14="http://schemas.microsoft.com/office/powerpoint/2010/main" val="3335365081"/>
              </p:ext>
            </p:extLst>
          </p:nvPr>
        </p:nvGraphicFramePr>
        <p:xfrm>
          <a:off x="6673517" y="1876926"/>
          <a:ext cx="5053262" cy="485649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D078235-383C-811A-B532-B5E7A74D3450}"/>
              </a:ext>
            </a:extLst>
          </p:cNvPr>
          <p:cNvSpPr>
            <a:spLocks noGrp="1"/>
          </p:cNvSpPr>
          <p:nvPr>
            <p:ph type="title"/>
          </p:nvPr>
        </p:nvSpPr>
        <p:spPr>
          <a:xfrm>
            <a:off x="463804" y="960830"/>
            <a:ext cx="11262975" cy="745016"/>
          </a:xfrm>
        </p:spPr>
        <p:txBody>
          <a:bodyPr>
            <a:noAutofit/>
          </a:bodyPr>
          <a:lstStyle/>
          <a:p>
            <a:r>
              <a:rPr lang="en-US" sz="1600" b="1" u="sng" dirty="0"/>
              <a:t>Reasons for no change in OVERALL frequency of alcohol consumption IN THE FY 2083/84</a:t>
            </a:r>
            <a:br>
              <a:rPr lang="en-US" sz="2400" b="1" u="sng" dirty="0"/>
            </a:br>
            <a:r>
              <a:rPr lang="en-GB" sz="1600" b="1" cap="none" dirty="0"/>
              <a:t>Majority of the respondents’ overall frequency of alcohol consumption will remain the same in the FY 2083/84 due to behavioural control &amp; moderation.</a:t>
            </a:r>
            <a:br>
              <a:rPr lang="en-GB" sz="1600" b="1" cap="none" dirty="0"/>
            </a:br>
            <a:r>
              <a:rPr lang="en-GB" sz="1600" cap="none" dirty="0"/>
              <a:t>Why will your overall frequency of alcohol consumption remain the same in the FY 2083/84?</a:t>
            </a:r>
            <a:endParaRPr lang="en-US" sz="1800" cap="none" dirty="0">
              <a:latin typeface="+mn-lt"/>
            </a:endParaRPr>
          </a:p>
        </p:txBody>
      </p:sp>
      <p:sp>
        <p:nvSpPr>
          <p:cNvPr id="9" name="Speech Bubble: Rectangle 8">
            <a:extLst>
              <a:ext uri="{FF2B5EF4-FFF2-40B4-BE49-F238E27FC236}">
                <a16:creationId xmlns:a16="http://schemas.microsoft.com/office/drawing/2014/main" id="{52DF8B5D-B23C-D83B-60B6-F92F0F298BDB}"/>
              </a:ext>
            </a:extLst>
          </p:cNvPr>
          <p:cNvSpPr/>
          <p:nvPr/>
        </p:nvSpPr>
        <p:spPr>
          <a:xfrm>
            <a:off x="10202778" y="2908696"/>
            <a:ext cx="1363579" cy="2792955"/>
          </a:xfrm>
          <a:prstGeom prst="wedgeRectCallout">
            <a:avLst>
              <a:gd name="adj1" fmla="val -34949"/>
              <a:gd name="adj2" fmla="val -6871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41% of the respondents whose overall frequency of alcohol consumption will remain the same in the FY 2083/84, 52% stated due to behavioural control &amp; moderation</a:t>
            </a:r>
          </a:p>
        </p:txBody>
      </p:sp>
      <p:graphicFrame>
        <p:nvGraphicFramePr>
          <p:cNvPr id="5" name="Table 4">
            <a:extLst>
              <a:ext uri="{FF2B5EF4-FFF2-40B4-BE49-F238E27FC236}">
                <a16:creationId xmlns:a16="http://schemas.microsoft.com/office/drawing/2014/main" id="{BC8AAA2A-7E27-9C0D-181D-BDB54255CB1F}"/>
              </a:ext>
            </a:extLst>
          </p:cNvPr>
          <p:cNvGraphicFramePr>
            <a:graphicFrameLocks noGrp="1"/>
          </p:cNvGraphicFramePr>
          <p:nvPr>
            <p:extLst>
              <p:ext uri="{D42A27DB-BD31-4B8C-83A1-F6EECF244321}">
                <p14:modId xmlns:p14="http://schemas.microsoft.com/office/powerpoint/2010/main" val="409823026"/>
              </p:ext>
            </p:extLst>
          </p:nvPr>
        </p:nvGraphicFramePr>
        <p:xfrm>
          <a:off x="463804" y="1876926"/>
          <a:ext cx="6065333" cy="4765056"/>
        </p:xfrm>
        <a:graphic>
          <a:graphicData uri="http://schemas.openxmlformats.org/drawingml/2006/table">
            <a:tbl>
              <a:tblPr>
                <a:tableStyleId>{5940675A-B579-460E-94D1-54222C63F5DA}</a:tableStyleId>
              </a:tblPr>
              <a:tblGrid>
                <a:gridCol w="1537068">
                  <a:extLst>
                    <a:ext uri="{9D8B030D-6E8A-4147-A177-3AD203B41FA5}">
                      <a16:colId xmlns:a16="http://schemas.microsoft.com/office/drawing/2014/main" val="3319923029"/>
                    </a:ext>
                  </a:extLst>
                </a:gridCol>
                <a:gridCol w="4528265">
                  <a:extLst>
                    <a:ext uri="{9D8B030D-6E8A-4147-A177-3AD203B41FA5}">
                      <a16:colId xmlns:a16="http://schemas.microsoft.com/office/drawing/2014/main" val="280824148"/>
                    </a:ext>
                  </a:extLst>
                </a:gridCol>
              </a:tblGrid>
              <a:tr h="520477">
                <a:tc>
                  <a:txBody>
                    <a:bodyPr/>
                    <a:lstStyle/>
                    <a:p>
                      <a:pPr>
                        <a:buNone/>
                      </a:pPr>
                      <a:r>
                        <a:rPr lang="en-US" sz="1200" b="0" dirty="0"/>
                        <a:t>Behavioral Control &amp; Moderation (24)</a:t>
                      </a:r>
                    </a:p>
                  </a:txBody>
                  <a:tcPr marL="52601" marR="52601" marT="26300" marB="26300" anchor="ctr"/>
                </a:tc>
                <a:tc>
                  <a:txBody>
                    <a:bodyPr/>
                    <a:lstStyle/>
                    <a:p>
                      <a:pPr>
                        <a:buNone/>
                      </a:pPr>
                      <a:r>
                        <a:rPr lang="en-US" sz="1200" dirty="0"/>
                        <a:t>Respondents maintain self-control and moderate drinking behavior, resulting in no change in consumption.</a:t>
                      </a:r>
                    </a:p>
                  </a:txBody>
                  <a:tcPr marL="52601" marR="52601" marT="26300" marB="26300" anchor="ctr"/>
                </a:tc>
                <a:extLst>
                  <a:ext uri="{0D108BD9-81ED-4DB2-BD59-A6C34878D82A}">
                    <a16:rowId xmlns:a16="http://schemas.microsoft.com/office/drawing/2014/main" val="1810763819"/>
                  </a:ext>
                </a:extLst>
              </a:tr>
              <a:tr h="520477">
                <a:tc>
                  <a:txBody>
                    <a:bodyPr/>
                    <a:lstStyle/>
                    <a:p>
                      <a:pPr>
                        <a:buNone/>
                      </a:pPr>
                      <a:r>
                        <a:rPr lang="en-US" sz="1200" b="0" dirty="0"/>
                        <a:t>Stable Habitual Behavior (22)</a:t>
                      </a:r>
                    </a:p>
                  </a:txBody>
                  <a:tcPr marL="52601" marR="52601" marT="26300" marB="26300" anchor="ctr"/>
                </a:tc>
                <a:tc>
                  <a:txBody>
                    <a:bodyPr/>
                    <a:lstStyle/>
                    <a:p>
                      <a:pPr>
                        <a:buNone/>
                      </a:pPr>
                      <a:r>
                        <a:rPr lang="en-US" sz="1200"/>
                        <a:t>Established drinking habits remain consistent over time without significant variation.</a:t>
                      </a:r>
                    </a:p>
                  </a:txBody>
                  <a:tcPr marL="52601" marR="52601" marT="26300" marB="26300" anchor="ctr"/>
                </a:tc>
                <a:extLst>
                  <a:ext uri="{0D108BD9-81ED-4DB2-BD59-A6C34878D82A}">
                    <a16:rowId xmlns:a16="http://schemas.microsoft.com/office/drawing/2014/main" val="3780861928"/>
                  </a:ext>
                </a:extLst>
              </a:tr>
              <a:tr h="520477">
                <a:tc>
                  <a:txBody>
                    <a:bodyPr/>
                    <a:lstStyle/>
                    <a:p>
                      <a:pPr>
                        <a:buNone/>
                      </a:pPr>
                      <a:r>
                        <a:rPr lang="en-US" sz="1200" b="0" dirty="0"/>
                        <a:t>Health &amp; Wellness Stability (19)</a:t>
                      </a:r>
                    </a:p>
                  </a:txBody>
                  <a:tcPr marL="52601" marR="52601" marT="26300" marB="26300" anchor="ctr"/>
                </a:tc>
                <a:tc>
                  <a:txBody>
                    <a:bodyPr/>
                    <a:lstStyle/>
                    <a:p>
                      <a:pPr>
                        <a:buNone/>
                      </a:pPr>
                      <a:r>
                        <a:rPr lang="en-US" sz="1200"/>
                        <a:t>Health considerations remain unchanged, so they do not influence drinking patterns.</a:t>
                      </a:r>
                    </a:p>
                  </a:txBody>
                  <a:tcPr marL="52601" marR="52601" marT="26300" marB="26300" anchor="ctr"/>
                </a:tc>
                <a:extLst>
                  <a:ext uri="{0D108BD9-81ED-4DB2-BD59-A6C34878D82A}">
                    <a16:rowId xmlns:a16="http://schemas.microsoft.com/office/drawing/2014/main" val="3810046537"/>
                  </a:ext>
                </a:extLst>
              </a:tr>
              <a:tr h="520477">
                <a:tc>
                  <a:txBody>
                    <a:bodyPr/>
                    <a:lstStyle/>
                    <a:p>
                      <a:pPr>
                        <a:buNone/>
                      </a:pPr>
                      <a:r>
                        <a:rPr lang="en-US" sz="1200" b="0" dirty="0"/>
                        <a:t>Financial Stability &amp; Neutral Effect (18)</a:t>
                      </a:r>
                    </a:p>
                  </a:txBody>
                  <a:tcPr marL="52601" marR="52601" marT="26300" marB="26300" anchor="ctr"/>
                </a:tc>
                <a:tc>
                  <a:txBody>
                    <a:bodyPr/>
                    <a:lstStyle/>
                    <a:p>
                      <a:pPr>
                        <a:buNone/>
                      </a:pPr>
                      <a:r>
                        <a:rPr lang="en-US" sz="1200" dirty="0"/>
                        <a:t>Stable income and finances ensure alcohol consumption remains unaffected.</a:t>
                      </a:r>
                    </a:p>
                  </a:txBody>
                  <a:tcPr marL="52601" marR="52601" marT="26300" marB="26300" anchor="ctr"/>
                </a:tc>
                <a:extLst>
                  <a:ext uri="{0D108BD9-81ED-4DB2-BD59-A6C34878D82A}">
                    <a16:rowId xmlns:a16="http://schemas.microsoft.com/office/drawing/2014/main" val="1912306155"/>
                  </a:ext>
                </a:extLst>
              </a:tr>
              <a:tr h="520477">
                <a:tc>
                  <a:txBody>
                    <a:bodyPr/>
                    <a:lstStyle/>
                    <a:p>
                      <a:pPr>
                        <a:buNone/>
                      </a:pPr>
                      <a:r>
                        <a:rPr lang="en-US" sz="1200" b="0" dirty="0"/>
                        <a:t>Lifestyle Stability (14)</a:t>
                      </a:r>
                    </a:p>
                  </a:txBody>
                  <a:tcPr marL="52601" marR="52601" marT="26300" marB="26300" anchor="ctr"/>
                </a:tc>
                <a:tc>
                  <a:txBody>
                    <a:bodyPr/>
                    <a:lstStyle/>
                    <a:p>
                      <a:pPr>
                        <a:buNone/>
                      </a:pPr>
                      <a:r>
                        <a:rPr lang="en-US" sz="1200"/>
                        <a:t>A consistent daily routine and lifestyle lead to unchanged drinking behavior.</a:t>
                      </a:r>
                    </a:p>
                  </a:txBody>
                  <a:tcPr marL="52601" marR="52601" marT="26300" marB="26300" anchor="ctr"/>
                </a:tc>
                <a:extLst>
                  <a:ext uri="{0D108BD9-81ED-4DB2-BD59-A6C34878D82A}">
                    <a16:rowId xmlns:a16="http://schemas.microsoft.com/office/drawing/2014/main" val="237973483"/>
                  </a:ext>
                </a:extLst>
              </a:tr>
              <a:tr h="520477">
                <a:tc>
                  <a:txBody>
                    <a:bodyPr/>
                    <a:lstStyle/>
                    <a:p>
                      <a:pPr>
                        <a:buNone/>
                      </a:pPr>
                      <a:r>
                        <a:rPr lang="en-US" sz="1200" b="0" dirty="0"/>
                        <a:t>Social &amp; Occasion-Based Stability (8)</a:t>
                      </a:r>
                    </a:p>
                  </a:txBody>
                  <a:tcPr marL="52601" marR="52601" marT="26300" marB="26300" anchor="ctr"/>
                </a:tc>
                <a:tc>
                  <a:txBody>
                    <a:bodyPr/>
                    <a:lstStyle/>
                    <a:p>
                      <a:pPr>
                        <a:buNone/>
                      </a:pPr>
                      <a:r>
                        <a:rPr lang="en-US" sz="1200"/>
                        <a:t>Drinking remains limited to regular social events or occasions that do not change.</a:t>
                      </a:r>
                    </a:p>
                  </a:txBody>
                  <a:tcPr marL="52601" marR="52601" marT="26300" marB="26300" anchor="ctr"/>
                </a:tc>
                <a:extLst>
                  <a:ext uri="{0D108BD9-81ED-4DB2-BD59-A6C34878D82A}">
                    <a16:rowId xmlns:a16="http://schemas.microsoft.com/office/drawing/2014/main" val="1585779942"/>
                  </a:ext>
                </a:extLst>
              </a:tr>
              <a:tr h="520477">
                <a:tc>
                  <a:txBody>
                    <a:bodyPr/>
                    <a:lstStyle/>
                    <a:p>
                      <a:pPr>
                        <a:buNone/>
                      </a:pPr>
                      <a:r>
                        <a:rPr lang="en-US" sz="1200" b="0" dirty="0"/>
                        <a:t>Capacity &amp; Consumption Limits (7)</a:t>
                      </a:r>
                    </a:p>
                  </a:txBody>
                  <a:tcPr marL="52601" marR="52601" marT="26300" marB="26300" anchor="ctr"/>
                </a:tc>
                <a:tc>
                  <a:txBody>
                    <a:bodyPr/>
                    <a:lstStyle/>
                    <a:p>
                      <a:pPr>
                        <a:buNone/>
                      </a:pPr>
                      <a:r>
                        <a:rPr lang="en-US" sz="1200"/>
                        <a:t>Individuals already consume within fixed personal limits, preventing any change in frequency.</a:t>
                      </a:r>
                    </a:p>
                  </a:txBody>
                  <a:tcPr marL="52601" marR="52601" marT="26300" marB="26300" anchor="ctr"/>
                </a:tc>
                <a:extLst>
                  <a:ext uri="{0D108BD9-81ED-4DB2-BD59-A6C34878D82A}">
                    <a16:rowId xmlns:a16="http://schemas.microsoft.com/office/drawing/2014/main" val="143513261"/>
                  </a:ext>
                </a:extLst>
              </a:tr>
              <a:tr h="520477">
                <a:tc>
                  <a:txBody>
                    <a:bodyPr/>
                    <a:lstStyle/>
                    <a:p>
                      <a:pPr>
                        <a:buNone/>
                      </a:pPr>
                      <a:r>
                        <a:rPr lang="en-US" sz="1200" b="0" dirty="0"/>
                        <a:t>Consumption Neutral Response (6)</a:t>
                      </a:r>
                    </a:p>
                  </a:txBody>
                  <a:tcPr marL="52601" marR="52601" marT="26300" marB="26300" anchor="ctr"/>
                </a:tc>
                <a:tc>
                  <a:txBody>
                    <a:bodyPr/>
                    <a:lstStyle/>
                    <a:p>
                      <a:pPr>
                        <a:buNone/>
                      </a:pPr>
                      <a:r>
                        <a:rPr lang="en-US" sz="1200"/>
                        <a:t>External factors such as price or income changes have no noticeable impact on drinking behavior.</a:t>
                      </a:r>
                    </a:p>
                  </a:txBody>
                  <a:tcPr marL="52601" marR="52601" marT="26300" marB="26300" anchor="ctr"/>
                </a:tc>
                <a:extLst>
                  <a:ext uri="{0D108BD9-81ED-4DB2-BD59-A6C34878D82A}">
                    <a16:rowId xmlns:a16="http://schemas.microsoft.com/office/drawing/2014/main" val="1332133771"/>
                  </a:ext>
                </a:extLst>
              </a:tr>
              <a:tr h="520477">
                <a:tc>
                  <a:txBody>
                    <a:bodyPr/>
                    <a:lstStyle/>
                    <a:p>
                      <a:pPr>
                        <a:buNone/>
                      </a:pPr>
                      <a:r>
                        <a:rPr lang="en-US" sz="1200" b="0" dirty="0"/>
                        <a:t>Preference Stability (3)</a:t>
                      </a:r>
                    </a:p>
                  </a:txBody>
                  <a:tcPr marL="52601" marR="52601" marT="26300" marB="26300" anchor="ctr"/>
                </a:tc>
                <a:tc>
                  <a:txBody>
                    <a:bodyPr/>
                    <a:lstStyle/>
                    <a:p>
                      <a:pPr>
                        <a:buNone/>
                      </a:pPr>
                      <a:r>
                        <a:rPr lang="en-US" sz="1200" dirty="0"/>
                        <a:t>Strong and consistent brand or product preferences result in unchanged consumption patterns.</a:t>
                      </a:r>
                    </a:p>
                  </a:txBody>
                  <a:tcPr marL="52601" marR="52601" marT="26300" marB="26300" anchor="ctr"/>
                </a:tc>
                <a:extLst>
                  <a:ext uri="{0D108BD9-81ED-4DB2-BD59-A6C34878D82A}">
                    <a16:rowId xmlns:a16="http://schemas.microsoft.com/office/drawing/2014/main" val="3035444563"/>
                  </a:ext>
                </a:extLst>
              </a:tr>
            </a:tbl>
          </a:graphicData>
        </a:graphic>
      </p:graphicFrame>
    </p:spTree>
    <p:extLst>
      <p:ext uri="{BB962C8B-B14F-4D97-AF65-F5344CB8AC3E}">
        <p14:creationId xmlns:p14="http://schemas.microsoft.com/office/powerpoint/2010/main" val="913456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9BF6E-4727-DCB3-E324-911BB4D84FC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FED747C-46D6-7F8B-E0C8-54B83EE77D32}"/>
              </a:ext>
            </a:extLst>
          </p:cNvPr>
          <p:cNvGraphicFramePr>
            <a:graphicFrameLocks/>
          </p:cNvGraphicFramePr>
          <p:nvPr>
            <p:extLst>
              <p:ext uri="{D42A27DB-BD31-4B8C-83A1-F6EECF244321}">
                <p14:modId xmlns:p14="http://schemas.microsoft.com/office/powerpoint/2010/main" val="313914471"/>
              </p:ext>
            </p:extLst>
          </p:nvPr>
        </p:nvGraphicFramePr>
        <p:xfrm>
          <a:off x="463804" y="1868675"/>
          <a:ext cx="11262975" cy="461233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E7A0495-8320-0AE2-5B15-00988DDAF1A0}"/>
              </a:ext>
            </a:extLst>
          </p:cNvPr>
          <p:cNvSpPr>
            <a:spLocks noGrp="1"/>
          </p:cNvSpPr>
          <p:nvPr>
            <p:ph type="title"/>
          </p:nvPr>
        </p:nvSpPr>
        <p:spPr>
          <a:xfrm>
            <a:off x="463804" y="670943"/>
            <a:ext cx="11262976" cy="1197732"/>
          </a:xfrm>
        </p:spPr>
        <p:txBody>
          <a:bodyPr>
            <a:noAutofit/>
          </a:bodyPr>
          <a:lstStyle/>
          <a:p>
            <a:r>
              <a:rPr lang="en-US" sz="2000" b="1" u="sng" dirty="0"/>
              <a:t>Likelihood of downgrading to cheaper alcohol due to increase in price</a:t>
            </a:r>
            <a:br>
              <a:rPr lang="en-US" sz="2400" b="1" u="sng" dirty="0"/>
            </a:br>
            <a:r>
              <a:rPr lang="en-GB" sz="1600" b="1" cap="none" dirty="0"/>
              <a:t>Majority of the respondents’ reported no change in likelihood of downgrading to cheaper alcohol due to increase in price.</a:t>
            </a:r>
            <a:br>
              <a:rPr lang="en-GB" sz="1600" b="1" cap="none" dirty="0"/>
            </a:br>
            <a:r>
              <a:rPr lang="en-US" sz="1600" cap="none" dirty="0"/>
              <a:t>How likely are you to downgrade to a cheaper alcoholic beverage due to rise in price of alcohol? </a:t>
            </a:r>
            <a:br>
              <a:rPr lang="en-US" sz="1400" cap="none" dirty="0"/>
            </a:br>
            <a:endParaRPr lang="en-US" sz="1800" cap="none" dirty="0">
              <a:latin typeface="+mn-lt"/>
            </a:endParaRPr>
          </a:p>
        </p:txBody>
      </p:sp>
      <p:sp>
        <p:nvSpPr>
          <p:cNvPr id="3" name="Speech Bubble: Rectangle 2">
            <a:extLst>
              <a:ext uri="{FF2B5EF4-FFF2-40B4-BE49-F238E27FC236}">
                <a16:creationId xmlns:a16="http://schemas.microsoft.com/office/drawing/2014/main" id="{42A45E97-3584-C2F5-D8BB-3ED1D76B8CBB}"/>
              </a:ext>
            </a:extLst>
          </p:cNvPr>
          <p:cNvSpPr/>
          <p:nvPr/>
        </p:nvSpPr>
        <p:spPr>
          <a:xfrm>
            <a:off x="8638673" y="2259111"/>
            <a:ext cx="2711116" cy="948368"/>
          </a:xfrm>
          <a:prstGeom prst="wedgeRectCallout">
            <a:avLst>
              <a:gd name="adj1" fmla="val -45854"/>
              <a:gd name="adj2" fmla="val 9632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33% of the respondents are likely to downgrade to cheaper alcohol due to increase in price</a:t>
            </a:r>
          </a:p>
        </p:txBody>
      </p:sp>
    </p:spTree>
    <p:extLst>
      <p:ext uri="{BB962C8B-B14F-4D97-AF65-F5344CB8AC3E}">
        <p14:creationId xmlns:p14="http://schemas.microsoft.com/office/powerpoint/2010/main" val="2194285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CFCF3-0B13-5D4A-65CD-F621B161F14E}"/>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34344201-C7AD-B3ED-33FC-59212285BC18}"/>
              </a:ext>
            </a:extLst>
          </p:cNvPr>
          <p:cNvGraphicFramePr>
            <a:graphicFrameLocks/>
          </p:cNvGraphicFramePr>
          <p:nvPr>
            <p:extLst>
              <p:ext uri="{D42A27DB-BD31-4B8C-83A1-F6EECF244321}">
                <p14:modId xmlns:p14="http://schemas.microsoft.com/office/powerpoint/2010/main" val="3035143135"/>
              </p:ext>
            </p:extLst>
          </p:nvPr>
        </p:nvGraphicFramePr>
        <p:xfrm>
          <a:off x="5791200" y="1868675"/>
          <a:ext cx="5935580" cy="462599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35E049D-2BE5-76A9-6F00-9703208394DB}"/>
              </a:ext>
            </a:extLst>
          </p:cNvPr>
          <p:cNvSpPr>
            <a:spLocks noGrp="1"/>
          </p:cNvSpPr>
          <p:nvPr>
            <p:ph type="title"/>
          </p:nvPr>
        </p:nvSpPr>
        <p:spPr>
          <a:xfrm>
            <a:off x="463804" y="622817"/>
            <a:ext cx="11262976" cy="1197732"/>
          </a:xfrm>
        </p:spPr>
        <p:txBody>
          <a:bodyPr>
            <a:noAutofit/>
          </a:bodyPr>
          <a:lstStyle/>
          <a:p>
            <a:r>
              <a:rPr lang="en-US" sz="1800" b="1" u="sng" dirty="0"/>
              <a:t>Reasons for not downgrading to cheaper alcohol DUE TO increase in price</a:t>
            </a:r>
            <a:br>
              <a:rPr lang="en-US" sz="2400" b="1" u="sng" dirty="0"/>
            </a:br>
            <a:r>
              <a:rPr lang="en-GB" sz="1600" b="1" cap="none" dirty="0"/>
              <a:t>Majority of the respondents’ reported not downgrading to cheaper alcohol due to quality protection policy.</a:t>
            </a:r>
            <a:br>
              <a:rPr lang="en-GB" sz="1600" b="1" cap="none" dirty="0"/>
            </a:br>
            <a:r>
              <a:rPr lang="en-US" sz="1600" cap="none" dirty="0"/>
              <a:t>Why are you unlikely to downgrade to a cheaper alcoholic beverage?</a:t>
            </a:r>
            <a:br>
              <a:rPr lang="en-US" sz="1600" cap="none" dirty="0"/>
            </a:br>
            <a:endParaRPr lang="en-US" sz="1800" cap="none" dirty="0">
              <a:latin typeface="+mn-lt"/>
            </a:endParaRPr>
          </a:p>
        </p:txBody>
      </p:sp>
      <p:graphicFrame>
        <p:nvGraphicFramePr>
          <p:cNvPr id="5" name="Table 4">
            <a:extLst>
              <a:ext uri="{FF2B5EF4-FFF2-40B4-BE49-F238E27FC236}">
                <a16:creationId xmlns:a16="http://schemas.microsoft.com/office/drawing/2014/main" id="{9F2FB5F8-7F28-07F4-8C75-20DCD32FE278}"/>
              </a:ext>
            </a:extLst>
          </p:cNvPr>
          <p:cNvGraphicFramePr>
            <a:graphicFrameLocks noGrp="1"/>
          </p:cNvGraphicFramePr>
          <p:nvPr>
            <p:extLst>
              <p:ext uri="{D42A27DB-BD31-4B8C-83A1-F6EECF244321}">
                <p14:modId xmlns:p14="http://schemas.microsoft.com/office/powerpoint/2010/main" val="3152693453"/>
              </p:ext>
            </p:extLst>
          </p:nvPr>
        </p:nvGraphicFramePr>
        <p:xfrm>
          <a:off x="463804" y="1868675"/>
          <a:ext cx="5086764" cy="4625992"/>
        </p:xfrm>
        <a:graphic>
          <a:graphicData uri="http://schemas.openxmlformats.org/drawingml/2006/table">
            <a:tbl>
              <a:tblPr>
                <a:tableStyleId>{5940675A-B579-460E-94D1-54222C63F5DA}</a:tableStyleId>
              </a:tblPr>
              <a:tblGrid>
                <a:gridCol w="2543382">
                  <a:extLst>
                    <a:ext uri="{9D8B030D-6E8A-4147-A177-3AD203B41FA5}">
                      <a16:colId xmlns:a16="http://schemas.microsoft.com/office/drawing/2014/main" val="1297430572"/>
                    </a:ext>
                  </a:extLst>
                </a:gridCol>
                <a:gridCol w="2543382">
                  <a:extLst>
                    <a:ext uri="{9D8B030D-6E8A-4147-A177-3AD203B41FA5}">
                      <a16:colId xmlns:a16="http://schemas.microsoft.com/office/drawing/2014/main" val="3053987922"/>
                    </a:ext>
                  </a:extLst>
                </a:gridCol>
              </a:tblGrid>
              <a:tr h="532115">
                <a:tc>
                  <a:txBody>
                    <a:bodyPr/>
                    <a:lstStyle/>
                    <a:p>
                      <a:pPr>
                        <a:buNone/>
                      </a:pPr>
                      <a:r>
                        <a:rPr lang="en-US" sz="1300" b="0" dirty="0"/>
                        <a:t>Quality Protection Priority (11)</a:t>
                      </a:r>
                    </a:p>
                  </a:txBody>
                  <a:tcPr marL="66495" marR="66495" marT="33248" marB="33248" anchor="ctr"/>
                </a:tc>
                <a:tc>
                  <a:txBody>
                    <a:bodyPr/>
                    <a:lstStyle/>
                    <a:p>
                      <a:pPr>
                        <a:buNone/>
                      </a:pPr>
                      <a:r>
                        <a:rPr lang="en-US" sz="1300" dirty="0"/>
                        <a:t>Respondents prioritize maintaining alcohol quality and are unwilling to compromise standards.</a:t>
                      </a:r>
                    </a:p>
                  </a:txBody>
                  <a:tcPr marL="66495" marR="66495" marT="33248" marB="33248" anchor="ctr"/>
                </a:tc>
                <a:extLst>
                  <a:ext uri="{0D108BD9-81ED-4DB2-BD59-A6C34878D82A}">
                    <a16:rowId xmlns:a16="http://schemas.microsoft.com/office/drawing/2014/main" val="1826013252"/>
                  </a:ext>
                </a:extLst>
              </a:tr>
              <a:tr h="532115">
                <a:tc>
                  <a:txBody>
                    <a:bodyPr/>
                    <a:lstStyle/>
                    <a:p>
                      <a:pPr>
                        <a:buNone/>
                      </a:pPr>
                      <a:r>
                        <a:rPr lang="en-US" sz="1300" b="0" dirty="0"/>
                        <a:t>Non-Downgrade Mindset (10)</a:t>
                      </a:r>
                    </a:p>
                  </a:txBody>
                  <a:tcPr marL="66495" marR="66495" marT="33248" marB="33248" anchor="ctr"/>
                </a:tc>
                <a:tc>
                  <a:txBody>
                    <a:bodyPr/>
                    <a:lstStyle/>
                    <a:p>
                      <a:pPr>
                        <a:buNone/>
                      </a:pPr>
                      <a:r>
                        <a:rPr lang="en-US" sz="1300"/>
                        <a:t>A strong mindset against switching to cheaper alternatives keeps consumption unchanged.</a:t>
                      </a:r>
                    </a:p>
                  </a:txBody>
                  <a:tcPr marL="66495" marR="66495" marT="33248" marB="33248" anchor="ctr"/>
                </a:tc>
                <a:extLst>
                  <a:ext uri="{0D108BD9-81ED-4DB2-BD59-A6C34878D82A}">
                    <a16:rowId xmlns:a16="http://schemas.microsoft.com/office/drawing/2014/main" val="2469334928"/>
                  </a:ext>
                </a:extLst>
              </a:tr>
              <a:tr h="532115">
                <a:tc>
                  <a:txBody>
                    <a:bodyPr/>
                    <a:lstStyle/>
                    <a:p>
                      <a:pPr>
                        <a:buNone/>
                      </a:pPr>
                      <a:r>
                        <a:rPr lang="en-US" sz="1300" b="0" dirty="0"/>
                        <a:t>Strong Brand Attachment (9)</a:t>
                      </a:r>
                    </a:p>
                  </a:txBody>
                  <a:tcPr marL="66495" marR="66495" marT="33248" marB="33248" anchor="ctr"/>
                </a:tc>
                <a:tc>
                  <a:txBody>
                    <a:bodyPr/>
                    <a:lstStyle/>
                    <a:p>
                      <a:pPr>
                        <a:buNone/>
                      </a:pPr>
                      <a:r>
                        <a:rPr lang="en-US" sz="1300"/>
                        <a:t>Emotional and habitual attachment to preferred brands discourages downgrading.</a:t>
                      </a:r>
                    </a:p>
                  </a:txBody>
                  <a:tcPr marL="66495" marR="66495" marT="33248" marB="33248" anchor="ctr"/>
                </a:tc>
                <a:extLst>
                  <a:ext uri="{0D108BD9-81ED-4DB2-BD59-A6C34878D82A}">
                    <a16:rowId xmlns:a16="http://schemas.microsoft.com/office/drawing/2014/main" val="3297063641"/>
                  </a:ext>
                </a:extLst>
              </a:tr>
              <a:tr h="532115">
                <a:tc>
                  <a:txBody>
                    <a:bodyPr/>
                    <a:lstStyle/>
                    <a:p>
                      <a:pPr>
                        <a:buNone/>
                      </a:pPr>
                      <a:r>
                        <a:rPr lang="en-US" sz="1300" b="0" dirty="0"/>
                        <a:t>Budget-Controlled Consumption (4)</a:t>
                      </a:r>
                    </a:p>
                  </a:txBody>
                  <a:tcPr marL="66495" marR="66495" marT="33248" marB="33248" anchor="ctr"/>
                </a:tc>
                <a:tc>
                  <a:txBody>
                    <a:bodyPr/>
                    <a:lstStyle/>
                    <a:p>
                      <a:pPr>
                        <a:buNone/>
                      </a:pPr>
                      <a:r>
                        <a:rPr lang="en-US" sz="1300"/>
                        <a:t>Alcohol spending is already planned within a fixed budget, reducing sensitivity to price changes.</a:t>
                      </a:r>
                    </a:p>
                  </a:txBody>
                  <a:tcPr marL="66495" marR="66495" marT="33248" marB="33248" anchor="ctr"/>
                </a:tc>
                <a:extLst>
                  <a:ext uri="{0D108BD9-81ED-4DB2-BD59-A6C34878D82A}">
                    <a16:rowId xmlns:a16="http://schemas.microsoft.com/office/drawing/2014/main" val="3346612408"/>
                  </a:ext>
                </a:extLst>
              </a:tr>
              <a:tr h="532115">
                <a:tc>
                  <a:txBody>
                    <a:bodyPr/>
                    <a:lstStyle/>
                    <a:p>
                      <a:pPr>
                        <a:buNone/>
                      </a:pPr>
                      <a:r>
                        <a:rPr lang="en-US" sz="1300" b="0" dirty="0"/>
                        <a:t>Value Over Price Focus (4)</a:t>
                      </a:r>
                    </a:p>
                  </a:txBody>
                  <a:tcPr marL="66495" marR="66495" marT="33248" marB="33248" anchor="ctr"/>
                </a:tc>
                <a:tc>
                  <a:txBody>
                    <a:bodyPr/>
                    <a:lstStyle/>
                    <a:p>
                      <a:pPr>
                        <a:buNone/>
                      </a:pPr>
                      <a:r>
                        <a:rPr lang="en-US" sz="1300"/>
                        <a:t>Respondents focus more on perceived value and experience rather than lower prices.</a:t>
                      </a:r>
                    </a:p>
                  </a:txBody>
                  <a:tcPr marL="66495" marR="66495" marT="33248" marB="33248" anchor="ctr"/>
                </a:tc>
                <a:extLst>
                  <a:ext uri="{0D108BD9-81ED-4DB2-BD59-A6C34878D82A}">
                    <a16:rowId xmlns:a16="http://schemas.microsoft.com/office/drawing/2014/main" val="1754218628"/>
                  </a:ext>
                </a:extLst>
              </a:tr>
              <a:tr h="532115">
                <a:tc>
                  <a:txBody>
                    <a:bodyPr/>
                    <a:lstStyle/>
                    <a:p>
                      <a:pPr>
                        <a:buNone/>
                      </a:pPr>
                      <a:r>
                        <a:rPr lang="en-US" sz="1300" b="0" dirty="0"/>
                        <a:t>Limited Price Influence (3)</a:t>
                      </a:r>
                    </a:p>
                  </a:txBody>
                  <a:tcPr marL="66495" marR="66495" marT="33248" marB="33248" anchor="ctr"/>
                </a:tc>
                <a:tc>
                  <a:txBody>
                    <a:bodyPr/>
                    <a:lstStyle/>
                    <a:p>
                      <a:pPr>
                        <a:buNone/>
                      </a:pPr>
                      <a:r>
                        <a:rPr lang="en-US" sz="1300"/>
                        <a:t>Moderate price increases are not seen as strong enough to drive brand switching.</a:t>
                      </a:r>
                    </a:p>
                  </a:txBody>
                  <a:tcPr marL="66495" marR="66495" marT="33248" marB="33248" anchor="ctr"/>
                </a:tc>
                <a:extLst>
                  <a:ext uri="{0D108BD9-81ED-4DB2-BD59-A6C34878D82A}">
                    <a16:rowId xmlns:a16="http://schemas.microsoft.com/office/drawing/2014/main" val="4028425996"/>
                  </a:ext>
                </a:extLst>
              </a:tr>
              <a:tr h="532115">
                <a:tc>
                  <a:txBody>
                    <a:bodyPr/>
                    <a:lstStyle/>
                    <a:p>
                      <a:pPr>
                        <a:buNone/>
                      </a:pPr>
                      <a:r>
                        <a:rPr lang="en-US" sz="1300" b="0" dirty="0"/>
                        <a:t>Premium Preference Orientation (2)</a:t>
                      </a:r>
                    </a:p>
                  </a:txBody>
                  <a:tcPr marL="66495" marR="66495" marT="33248" marB="33248" anchor="ctr"/>
                </a:tc>
                <a:tc>
                  <a:txBody>
                    <a:bodyPr/>
                    <a:lstStyle/>
                    <a:p>
                      <a:pPr>
                        <a:buNone/>
                      </a:pPr>
                      <a:r>
                        <a:rPr lang="en-US" sz="1300" dirty="0"/>
                        <a:t>Preference for premium or trusted brands outweighs the motivation to choose cheaper options.</a:t>
                      </a:r>
                    </a:p>
                  </a:txBody>
                  <a:tcPr marL="66495" marR="66495" marT="33248" marB="33248" anchor="ctr"/>
                </a:tc>
                <a:extLst>
                  <a:ext uri="{0D108BD9-81ED-4DB2-BD59-A6C34878D82A}">
                    <a16:rowId xmlns:a16="http://schemas.microsoft.com/office/drawing/2014/main" val="135465620"/>
                  </a:ext>
                </a:extLst>
              </a:tr>
            </a:tbl>
          </a:graphicData>
        </a:graphic>
      </p:graphicFrame>
      <p:sp>
        <p:nvSpPr>
          <p:cNvPr id="7" name="Speech Bubble: Rectangle 6">
            <a:extLst>
              <a:ext uri="{FF2B5EF4-FFF2-40B4-BE49-F238E27FC236}">
                <a16:creationId xmlns:a16="http://schemas.microsoft.com/office/drawing/2014/main" id="{D09E83A2-8125-CE6F-4532-9978A14F15C9}"/>
              </a:ext>
            </a:extLst>
          </p:cNvPr>
          <p:cNvSpPr/>
          <p:nvPr/>
        </p:nvSpPr>
        <p:spPr>
          <a:xfrm>
            <a:off x="10274968" y="2950575"/>
            <a:ext cx="1195138" cy="2712289"/>
          </a:xfrm>
          <a:prstGeom prst="wedgeRectCallout">
            <a:avLst>
              <a:gd name="adj1" fmla="val -53924"/>
              <a:gd name="adj2" fmla="val -6685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Among 59% of respondents who are unlikely to downgrade to cheaper alcohol, 58% reported due to quality protection policy</a:t>
            </a:r>
          </a:p>
        </p:txBody>
      </p:sp>
    </p:spTree>
    <p:extLst>
      <p:ext uri="{BB962C8B-B14F-4D97-AF65-F5344CB8AC3E}">
        <p14:creationId xmlns:p14="http://schemas.microsoft.com/office/powerpoint/2010/main" val="3570670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47EE-A931-3D7D-F146-42DFD303D5F6}"/>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905723A-3438-3E00-0435-64ABE921A8F8}"/>
              </a:ext>
            </a:extLst>
          </p:cNvPr>
          <p:cNvGraphicFramePr>
            <a:graphicFrameLocks/>
          </p:cNvGraphicFramePr>
          <p:nvPr>
            <p:extLst>
              <p:ext uri="{D42A27DB-BD31-4B8C-83A1-F6EECF244321}">
                <p14:modId xmlns:p14="http://schemas.microsoft.com/office/powerpoint/2010/main" val="1584407117"/>
              </p:ext>
            </p:extLst>
          </p:nvPr>
        </p:nvGraphicFramePr>
        <p:xfrm>
          <a:off x="6096000" y="1871067"/>
          <a:ext cx="5630780" cy="469015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F35145A-14B3-EC6D-5839-B9224BD8D432}"/>
              </a:ext>
            </a:extLst>
          </p:cNvPr>
          <p:cNvSpPr>
            <a:spLocks noGrp="1"/>
          </p:cNvSpPr>
          <p:nvPr>
            <p:ph type="title"/>
          </p:nvPr>
        </p:nvSpPr>
        <p:spPr>
          <a:xfrm>
            <a:off x="463804" y="622817"/>
            <a:ext cx="11262976" cy="1197732"/>
          </a:xfrm>
        </p:spPr>
        <p:txBody>
          <a:bodyPr>
            <a:noAutofit/>
          </a:bodyPr>
          <a:lstStyle/>
          <a:p>
            <a:r>
              <a:rPr lang="en-US" sz="1800" b="1" u="sng" dirty="0"/>
              <a:t>Reasons for downgrading to cheaper alcohol due to increase in price</a:t>
            </a:r>
            <a:br>
              <a:rPr lang="en-US" sz="2400" b="1" u="sng" dirty="0"/>
            </a:br>
            <a:r>
              <a:rPr lang="en-GB" sz="1600" b="1" cap="none" dirty="0"/>
              <a:t>Majority of the respondents’ reported downgrading to cheaper alcohol due to conditional switching behaviour.</a:t>
            </a:r>
            <a:br>
              <a:rPr lang="en-GB" sz="1600" b="1" cap="none" dirty="0"/>
            </a:br>
            <a:r>
              <a:rPr lang="en-US" sz="1600" cap="none" dirty="0"/>
              <a:t>Why are you likely to downgrade to a cheaper alcoholic beverage?</a:t>
            </a:r>
            <a:br>
              <a:rPr lang="en-US" sz="1600" cap="none" dirty="0"/>
            </a:br>
            <a:endParaRPr lang="en-US" sz="1800" cap="none" dirty="0">
              <a:latin typeface="+mn-lt"/>
            </a:endParaRPr>
          </a:p>
        </p:txBody>
      </p:sp>
      <p:sp>
        <p:nvSpPr>
          <p:cNvPr id="7" name="Speech Bubble: Rectangle 6">
            <a:extLst>
              <a:ext uri="{FF2B5EF4-FFF2-40B4-BE49-F238E27FC236}">
                <a16:creationId xmlns:a16="http://schemas.microsoft.com/office/drawing/2014/main" id="{C99D198F-8A5F-6DCB-72EB-393F0CC3B2A2}"/>
              </a:ext>
            </a:extLst>
          </p:cNvPr>
          <p:cNvSpPr/>
          <p:nvPr/>
        </p:nvSpPr>
        <p:spPr>
          <a:xfrm>
            <a:off x="10178715" y="3093301"/>
            <a:ext cx="1195138" cy="2712289"/>
          </a:xfrm>
          <a:prstGeom prst="wedgeRectCallout">
            <a:avLst>
              <a:gd name="adj1" fmla="val 30639"/>
              <a:gd name="adj2" fmla="val -7218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Among 42% of respondents who are likely to downgrade to cheaper alcohol, 83% reported due to conditional switching behaviour</a:t>
            </a:r>
          </a:p>
        </p:txBody>
      </p:sp>
      <p:graphicFrame>
        <p:nvGraphicFramePr>
          <p:cNvPr id="4" name="Table 3">
            <a:extLst>
              <a:ext uri="{FF2B5EF4-FFF2-40B4-BE49-F238E27FC236}">
                <a16:creationId xmlns:a16="http://schemas.microsoft.com/office/drawing/2014/main" id="{085947D4-1CB0-862B-3028-81737CFA9175}"/>
              </a:ext>
            </a:extLst>
          </p:cNvPr>
          <p:cNvGraphicFramePr>
            <a:graphicFrameLocks noGrp="1"/>
          </p:cNvGraphicFramePr>
          <p:nvPr>
            <p:extLst>
              <p:ext uri="{D42A27DB-BD31-4B8C-83A1-F6EECF244321}">
                <p14:modId xmlns:p14="http://schemas.microsoft.com/office/powerpoint/2010/main" val="2213746603"/>
              </p:ext>
            </p:extLst>
          </p:nvPr>
        </p:nvGraphicFramePr>
        <p:xfrm>
          <a:off x="463804" y="1868676"/>
          <a:ext cx="5455734" cy="4690154"/>
        </p:xfrm>
        <a:graphic>
          <a:graphicData uri="http://schemas.openxmlformats.org/drawingml/2006/table">
            <a:tbl>
              <a:tblPr>
                <a:tableStyleId>{5940675A-B579-460E-94D1-54222C63F5DA}</a:tableStyleId>
              </a:tblPr>
              <a:tblGrid>
                <a:gridCol w="2423775">
                  <a:extLst>
                    <a:ext uri="{9D8B030D-6E8A-4147-A177-3AD203B41FA5}">
                      <a16:colId xmlns:a16="http://schemas.microsoft.com/office/drawing/2014/main" val="2361287946"/>
                    </a:ext>
                  </a:extLst>
                </a:gridCol>
                <a:gridCol w="3031959">
                  <a:extLst>
                    <a:ext uri="{9D8B030D-6E8A-4147-A177-3AD203B41FA5}">
                      <a16:colId xmlns:a16="http://schemas.microsoft.com/office/drawing/2014/main" val="3859856160"/>
                    </a:ext>
                  </a:extLst>
                </a:gridCol>
              </a:tblGrid>
              <a:tr h="657793">
                <a:tc>
                  <a:txBody>
                    <a:bodyPr/>
                    <a:lstStyle/>
                    <a:p>
                      <a:pPr>
                        <a:buNone/>
                      </a:pPr>
                      <a:r>
                        <a:rPr lang="en-US" sz="1200" b="0" dirty="0"/>
                        <a:t>Conditional Switching Behavior</a:t>
                      </a:r>
                    </a:p>
                  </a:txBody>
                  <a:tcPr marL="61829" marR="61829" marT="30914" marB="30914" anchor="ctr"/>
                </a:tc>
                <a:tc>
                  <a:txBody>
                    <a:bodyPr/>
                    <a:lstStyle/>
                    <a:p>
                      <a:pPr>
                        <a:buNone/>
                      </a:pPr>
                      <a:r>
                        <a:rPr lang="en-US" sz="1200" dirty="0"/>
                        <a:t>Respondents are willing to switch to cheaper alcohol if price increases continue or affordability worsens.</a:t>
                      </a:r>
                    </a:p>
                  </a:txBody>
                  <a:tcPr marL="61829" marR="61829" marT="30914" marB="30914" anchor="ctr"/>
                </a:tc>
                <a:extLst>
                  <a:ext uri="{0D108BD9-81ED-4DB2-BD59-A6C34878D82A}">
                    <a16:rowId xmlns:a16="http://schemas.microsoft.com/office/drawing/2014/main" val="1755374498"/>
                  </a:ext>
                </a:extLst>
              </a:tr>
              <a:tr h="532749">
                <a:tc>
                  <a:txBody>
                    <a:bodyPr/>
                    <a:lstStyle/>
                    <a:p>
                      <a:pPr>
                        <a:buNone/>
                      </a:pPr>
                      <a:r>
                        <a:rPr lang="en-US" sz="1200" b="0" dirty="0"/>
                        <a:t>Value over Quality Choice</a:t>
                      </a:r>
                    </a:p>
                  </a:txBody>
                  <a:tcPr marL="61829" marR="61829" marT="30914" marB="30914" anchor="ctr"/>
                </a:tc>
                <a:tc>
                  <a:txBody>
                    <a:bodyPr/>
                    <a:lstStyle/>
                    <a:p>
                      <a:pPr>
                        <a:buNone/>
                      </a:pPr>
                      <a:r>
                        <a:rPr lang="en-US" sz="1200"/>
                        <a:t>Cost savings are prioritized over brand prestige or perceived quality.</a:t>
                      </a:r>
                    </a:p>
                  </a:txBody>
                  <a:tcPr marL="61829" marR="61829" marT="30914" marB="30914" anchor="ctr"/>
                </a:tc>
                <a:extLst>
                  <a:ext uri="{0D108BD9-81ED-4DB2-BD59-A6C34878D82A}">
                    <a16:rowId xmlns:a16="http://schemas.microsoft.com/office/drawing/2014/main" val="1250842745"/>
                  </a:ext>
                </a:extLst>
              </a:tr>
              <a:tr h="532749">
                <a:tc>
                  <a:txBody>
                    <a:bodyPr/>
                    <a:lstStyle/>
                    <a:p>
                      <a:pPr>
                        <a:buNone/>
                      </a:pPr>
                      <a:r>
                        <a:rPr lang="en-US" sz="1200" b="0" dirty="0"/>
                        <a:t>Price &amp; Affordability Pressure</a:t>
                      </a:r>
                    </a:p>
                  </a:txBody>
                  <a:tcPr marL="61829" marR="61829" marT="30914" marB="30914" anchor="ctr"/>
                </a:tc>
                <a:tc>
                  <a:txBody>
                    <a:bodyPr/>
                    <a:lstStyle/>
                    <a:p>
                      <a:pPr>
                        <a:buNone/>
                      </a:pPr>
                      <a:r>
                        <a:rPr lang="en-US" sz="1200"/>
                        <a:t>Rising prices directly push respondents to seek more affordable alcohol options.</a:t>
                      </a:r>
                    </a:p>
                  </a:txBody>
                  <a:tcPr marL="61829" marR="61829" marT="30914" marB="30914" anchor="ctr"/>
                </a:tc>
                <a:extLst>
                  <a:ext uri="{0D108BD9-81ED-4DB2-BD59-A6C34878D82A}">
                    <a16:rowId xmlns:a16="http://schemas.microsoft.com/office/drawing/2014/main" val="167781246"/>
                  </a:ext>
                </a:extLst>
              </a:tr>
              <a:tr h="460735">
                <a:tc>
                  <a:txBody>
                    <a:bodyPr/>
                    <a:lstStyle/>
                    <a:p>
                      <a:pPr>
                        <a:buNone/>
                      </a:pPr>
                      <a:r>
                        <a:rPr lang="en-US" sz="1200" b="0"/>
                        <a:t>Low Brand Attachment</a:t>
                      </a:r>
                    </a:p>
                  </a:txBody>
                  <a:tcPr marL="61829" marR="61829" marT="30914" marB="30914" anchor="ctr"/>
                </a:tc>
                <a:tc>
                  <a:txBody>
                    <a:bodyPr/>
                    <a:lstStyle/>
                    <a:p>
                      <a:pPr>
                        <a:buNone/>
                      </a:pPr>
                      <a:r>
                        <a:rPr lang="en-US" sz="1200"/>
                        <a:t>Weak loyalty to specific brands makes switching easier.</a:t>
                      </a:r>
                    </a:p>
                  </a:txBody>
                  <a:tcPr marL="61829" marR="61829" marT="30914" marB="30914" anchor="ctr"/>
                </a:tc>
                <a:extLst>
                  <a:ext uri="{0D108BD9-81ED-4DB2-BD59-A6C34878D82A}">
                    <a16:rowId xmlns:a16="http://schemas.microsoft.com/office/drawing/2014/main" val="449727869"/>
                  </a:ext>
                </a:extLst>
              </a:tr>
              <a:tr h="532749">
                <a:tc>
                  <a:txBody>
                    <a:bodyPr/>
                    <a:lstStyle/>
                    <a:p>
                      <a:pPr>
                        <a:buNone/>
                      </a:pPr>
                      <a:r>
                        <a:rPr lang="en-US" sz="1200" b="0" dirty="0"/>
                        <a:t>Preference Flexibility</a:t>
                      </a:r>
                    </a:p>
                  </a:txBody>
                  <a:tcPr marL="61829" marR="61829" marT="30914" marB="30914" anchor="ctr"/>
                </a:tc>
                <a:tc>
                  <a:txBody>
                    <a:bodyPr/>
                    <a:lstStyle/>
                    <a:p>
                      <a:pPr>
                        <a:buNone/>
                      </a:pPr>
                      <a:r>
                        <a:rPr lang="en-US" sz="1200"/>
                        <a:t>Open-minded consumption preferences allow adjustment to cheaper alternatives.</a:t>
                      </a:r>
                    </a:p>
                  </a:txBody>
                  <a:tcPr marL="61829" marR="61829" marT="30914" marB="30914" anchor="ctr"/>
                </a:tc>
                <a:extLst>
                  <a:ext uri="{0D108BD9-81ED-4DB2-BD59-A6C34878D82A}">
                    <a16:rowId xmlns:a16="http://schemas.microsoft.com/office/drawing/2014/main" val="3523210631"/>
                  </a:ext>
                </a:extLst>
              </a:tr>
              <a:tr h="657793">
                <a:tc>
                  <a:txBody>
                    <a:bodyPr/>
                    <a:lstStyle/>
                    <a:p>
                      <a:pPr>
                        <a:buNone/>
                      </a:pPr>
                      <a:r>
                        <a:rPr lang="en-US" sz="1200" b="0" dirty="0"/>
                        <a:t>Satisfaction-Driven Flexibility</a:t>
                      </a:r>
                    </a:p>
                  </a:txBody>
                  <a:tcPr marL="61829" marR="61829" marT="30914" marB="30914" anchor="ctr"/>
                </a:tc>
                <a:tc>
                  <a:txBody>
                    <a:bodyPr/>
                    <a:lstStyle/>
                    <a:p>
                      <a:pPr>
                        <a:buNone/>
                      </a:pPr>
                      <a:r>
                        <a:rPr lang="en-US" sz="1200"/>
                        <a:t>As long as basic satisfaction is met, respondents are comfortable choosing lower-priced options.</a:t>
                      </a:r>
                    </a:p>
                  </a:txBody>
                  <a:tcPr marL="61829" marR="61829" marT="30914" marB="30914" anchor="ctr"/>
                </a:tc>
                <a:extLst>
                  <a:ext uri="{0D108BD9-81ED-4DB2-BD59-A6C34878D82A}">
                    <a16:rowId xmlns:a16="http://schemas.microsoft.com/office/drawing/2014/main" val="355563430"/>
                  </a:ext>
                </a:extLst>
              </a:tr>
              <a:tr h="657793">
                <a:tc>
                  <a:txBody>
                    <a:bodyPr/>
                    <a:lstStyle/>
                    <a:p>
                      <a:pPr>
                        <a:buNone/>
                      </a:pPr>
                      <a:r>
                        <a:rPr lang="en-US" sz="1200" b="0" dirty="0"/>
                        <a:t>Focus on Rational Spending</a:t>
                      </a:r>
                    </a:p>
                  </a:txBody>
                  <a:tcPr marL="61829" marR="61829" marT="30914" marB="30914" anchor="ctr"/>
                </a:tc>
                <a:tc>
                  <a:txBody>
                    <a:bodyPr/>
                    <a:lstStyle/>
                    <a:p>
                      <a:pPr>
                        <a:buNone/>
                      </a:pPr>
                      <a:r>
                        <a:rPr lang="en-US" sz="1200" dirty="0"/>
                        <a:t>Financial rationality motivates minimizing discretionary expenses on alcohol.</a:t>
                      </a:r>
                    </a:p>
                  </a:txBody>
                  <a:tcPr marL="61829" marR="61829" marT="30914" marB="30914" anchor="ctr"/>
                </a:tc>
                <a:extLst>
                  <a:ext uri="{0D108BD9-81ED-4DB2-BD59-A6C34878D82A}">
                    <a16:rowId xmlns:a16="http://schemas.microsoft.com/office/drawing/2014/main" val="1381497571"/>
                  </a:ext>
                </a:extLst>
              </a:tr>
              <a:tr h="657793">
                <a:tc>
                  <a:txBody>
                    <a:bodyPr/>
                    <a:lstStyle/>
                    <a:p>
                      <a:pPr>
                        <a:buNone/>
                      </a:pPr>
                      <a:r>
                        <a:rPr lang="en-US" sz="1200" b="0" dirty="0"/>
                        <a:t>Product Exploration &amp; Alternatives</a:t>
                      </a:r>
                    </a:p>
                  </a:txBody>
                  <a:tcPr marL="61829" marR="61829" marT="30914" marB="30914" anchor="ctr"/>
                </a:tc>
                <a:tc>
                  <a:txBody>
                    <a:bodyPr/>
                    <a:lstStyle/>
                    <a:p>
                      <a:pPr>
                        <a:buNone/>
                      </a:pPr>
                      <a:r>
                        <a:rPr lang="en-US" sz="1200" dirty="0"/>
                        <a:t>Willingness to try new or alternative alcoholic products encourages downgrading.</a:t>
                      </a:r>
                    </a:p>
                  </a:txBody>
                  <a:tcPr marL="61829" marR="61829" marT="30914" marB="30914" anchor="ctr"/>
                </a:tc>
                <a:extLst>
                  <a:ext uri="{0D108BD9-81ED-4DB2-BD59-A6C34878D82A}">
                    <a16:rowId xmlns:a16="http://schemas.microsoft.com/office/drawing/2014/main" val="1891478473"/>
                  </a:ext>
                </a:extLst>
              </a:tr>
            </a:tbl>
          </a:graphicData>
        </a:graphic>
      </p:graphicFrame>
    </p:spTree>
    <p:extLst>
      <p:ext uri="{BB962C8B-B14F-4D97-AF65-F5344CB8AC3E}">
        <p14:creationId xmlns:p14="http://schemas.microsoft.com/office/powerpoint/2010/main" val="1953570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33AB-E9BD-EB56-C8DA-851D0C28ABC3}"/>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14D3DEB6-2B50-E1FF-6EEC-38E38CAF523E}"/>
              </a:ext>
            </a:extLst>
          </p:cNvPr>
          <p:cNvGraphicFramePr>
            <a:graphicFrameLocks/>
          </p:cNvGraphicFramePr>
          <p:nvPr>
            <p:extLst>
              <p:ext uri="{D42A27DB-BD31-4B8C-83A1-F6EECF244321}">
                <p14:modId xmlns:p14="http://schemas.microsoft.com/office/powerpoint/2010/main" val="1240002056"/>
              </p:ext>
            </p:extLst>
          </p:nvPr>
        </p:nvGraphicFramePr>
        <p:xfrm>
          <a:off x="463805" y="1868675"/>
          <a:ext cx="3610890" cy="458025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6C1F5AF-A67B-0CCA-1DD7-C64D965E5F29}"/>
              </a:ext>
            </a:extLst>
          </p:cNvPr>
          <p:cNvSpPr>
            <a:spLocks noGrp="1"/>
          </p:cNvSpPr>
          <p:nvPr>
            <p:ph type="title"/>
          </p:nvPr>
        </p:nvSpPr>
        <p:spPr>
          <a:xfrm>
            <a:off x="463804" y="360948"/>
            <a:ext cx="11262976" cy="1197732"/>
          </a:xfrm>
        </p:spPr>
        <p:txBody>
          <a:bodyPr>
            <a:noAutofit/>
          </a:bodyPr>
          <a:lstStyle/>
          <a:p>
            <a:r>
              <a:rPr lang="en-US" sz="1800" b="1" u="sng" dirty="0"/>
              <a:t>Preference for alcohol consumption location in the </a:t>
            </a:r>
            <a:r>
              <a:rPr lang="en-US" sz="1800" b="1" u="sng" dirty="0" err="1"/>
              <a:t>fy</a:t>
            </a:r>
            <a:r>
              <a:rPr lang="en-US" sz="1800" b="1" u="sng" dirty="0"/>
              <a:t> 2083/84</a:t>
            </a:r>
            <a:br>
              <a:rPr lang="en-US" sz="2000" b="1" u="sng" dirty="0"/>
            </a:br>
            <a:r>
              <a:rPr lang="en-GB" sz="1600" b="1" cap="none" dirty="0"/>
              <a:t>Majority of the respondents’ reported that they will consume alcohol mostly at home in the FY 2083/84.</a:t>
            </a:r>
            <a:br>
              <a:rPr lang="en-GB" sz="1600" b="1" cap="none" dirty="0"/>
            </a:br>
            <a:r>
              <a:rPr lang="en-US" sz="1600" cap="none" dirty="0"/>
              <a:t>Where will you consume alcohol the most in the FY 2083/84? Please rank the top three locations.</a:t>
            </a:r>
            <a:endParaRPr lang="en-US" sz="1600" cap="none" dirty="0">
              <a:latin typeface="+mn-lt"/>
            </a:endParaRPr>
          </a:p>
        </p:txBody>
      </p:sp>
      <p:graphicFrame>
        <p:nvGraphicFramePr>
          <p:cNvPr id="6" name="Chart 5">
            <a:extLst>
              <a:ext uri="{FF2B5EF4-FFF2-40B4-BE49-F238E27FC236}">
                <a16:creationId xmlns:a16="http://schemas.microsoft.com/office/drawing/2014/main" id="{F67CA30D-54C7-0E05-E653-644D803A0471}"/>
              </a:ext>
            </a:extLst>
          </p:cNvPr>
          <p:cNvGraphicFramePr>
            <a:graphicFrameLocks/>
          </p:cNvGraphicFramePr>
          <p:nvPr>
            <p:extLst>
              <p:ext uri="{D42A27DB-BD31-4B8C-83A1-F6EECF244321}">
                <p14:modId xmlns:p14="http://schemas.microsoft.com/office/powerpoint/2010/main" val="3806455807"/>
              </p:ext>
            </p:extLst>
          </p:nvPr>
        </p:nvGraphicFramePr>
        <p:xfrm>
          <a:off x="4203032" y="1868675"/>
          <a:ext cx="3610890" cy="45802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2D12550A-52DE-2455-0C0A-8D59741050F0}"/>
              </a:ext>
            </a:extLst>
          </p:cNvPr>
          <p:cNvGraphicFramePr>
            <a:graphicFrameLocks/>
          </p:cNvGraphicFramePr>
          <p:nvPr>
            <p:extLst>
              <p:ext uri="{D42A27DB-BD31-4B8C-83A1-F6EECF244321}">
                <p14:modId xmlns:p14="http://schemas.microsoft.com/office/powerpoint/2010/main" val="3635505016"/>
              </p:ext>
            </p:extLst>
          </p:nvPr>
        </p:nvGraphicFramePr>
        <p:xfrm>
          <a:off x="7942259" y="1868675"/>
          <a:ext cx="3784521" cy="4580251"/>
        </p:xfrm>
        <a:graphic>
          <a:graphicData uri="http://schemas.openxmlformats.org/drawingml/2006/chart">
            <c:chart xmlns:c="http://schemas.openxmlformats.org/drawingml/2006/chart" xmlns:r="http://schemas.openxmlformats.org/officeDocument/2006/relationships" r:id="rId5"/>
          </a:graphicData>
        </a:graphic>
      </p:graphicFrame>
      <p:sp>
        <p:nvSpPr>
          <p:cNvPr id="3" name="Speech Bubble: Rectangle 2">
            <a:extLst>
              <a:ext uri="{FF2B5EF4-FFF2-40B4-BE49-F238E27FC236}">
                <a16:creationId xmlns:a16="http://schemas.microsoft.com/office/drawing/2014/main" id="{2127EF4B-7B77-4795-719E-967D4D36252F}"/>
              </a:ext>
            </a:extLst>
          </p:cNvPr>
          <p:cNvSpPr/>
          <p:nvPr/>
        </p:nvSpPr>
        <p:spPr>
          <a:xfrm>
            <a:off x="1965156" y="2277979"/>
            <a:ext cx="1772655" cy="1183105"/>
          </a:xfrm>
          <a:prstGeom prst="wedgeRectCallout">
            <a:avLst>
              <a:gd name="adj1" fmla="val -68431"/>
              <a:gd name="adj2" fmla="val -2377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55% of respondents reported that they will consume alcohol mostly at home in the FY 2083/84</a:t>
            </a:r>
          </a:p>
        </p:txBody>
      </p:sp>
    </p:spTree>
    <p:extLst>
      <p:ext uri="{BB962C8B-B14F-4D97-AF65-F5344CB8AC3E}">
        <p14:creationId xmlns:p14="http://schemas.microsoft.com/office/powerpoint/2010/main" val="805648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CE7D7-7FD7-CFFB-4B75-DCA4D723B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BFFAB-AF40-BEB6-5453-DC11FE7FF7CB}"/>
              </a:ext>
            </a:extLst>
          </p:cNvPr>
          <p:cNvSpPr>
            <a:spLocks noGrp="1"/>
          </p:cNvSpPr>
          <p:nvPr>
            <p:ph type="title"/>
          </p:nvPr>
        </p:nvSpPr>
        <p:spPr>
          <a:xfrm>
            <a:off x="463804" y="398229"/>
            <a:ext cx="11262976" cy="1197732"/>
          </a:xfrm>
        </p:spPr>
        <p:txBody>
          <a:bodyPr>
            <a:noAutofit/>
          </a:bodyPr>
          <a:lstStyle/>
          <a:p>
            <a:r>
              <a:rPr lang="en-US" sz="2000" b="1" u="sng" dirty="0"/>
              <a:t>Reasons for preference</a:t>
            </a:r>
            <a:br>
              <a:rPr lang="en-US" sz="2400" b="1" u="sng" dirty="0"/>
            </a:br>
            <a:endParaRPr lang="en-US" sz="1800" cap="none" dirty="0">
              <a:latin typeface="+mn-lt"/>
            </a:endParaRPr>
          </a:p>
        </p:txBody>
      </p:sp>
      <p:graphicFrame>
        <p:nvGraphicFramePr>
          <p:cNvPr id="5" name="Table 4">
            <a:extLst>
              <a:ext uri="{FF2B5EF4-FFF2-40B4-BE49-F238E27FC236}">
                <a16:creationId xmlns:a16="http://schemas.microsoft.com/office/drawing/2014/main" id="{FCEA2394-6832-7888-DA90-51B6D270C0DF}"/>
              </a:ext>
            </a:extLst>
          </p:cNvPr>
          <p:cNvGraphicFramePr>
            <a:graphicFrameLocks noGrp="1"/>
          </p:cNvGraphicFramePr>
          <p:nvPr>
            <p:extLst>
              <p:ext uri="{D42A27DB-BD31-4B8C-83A1-F6EECF244321}">
                <p14:modId xmlns:p14="http://schemas.microsoft.com/office/powerpoint/2010/main" val="644879712"/>
              </p:ext>
            </p:extLst>
          </p:nvPr>
        </p:nvGraphicFramePr>
        <p:xfrm>
          <a:off x="463804" y="1925053"/>
          <a:ext cx="11262975" cy="4331370"/>
        </p:xfrm>
        <a:graphic>
          <a:graphicData uri="http://schemas.openxmlformats.org/drawingml/2006/table">
            <a:tbl>
              <a:tblPr>
                <a:tableStyleId>{5940675A-B579-460E-94D1-54222C63F5DA}</a:tableStyleId>
              </a:tblPr>
              <a:tblGrid>
                <a:gridCol w="2004942">
                  <a:extLst>
                    <a:ext uri="{9D8B030D-6E8A-4147-A177-3AD203B41FA5}">
                      <a16:colId xmlns:a16="http://schemas.microsoft.com/office/drawing/2014/main" val="1171110402"/>
                    </a:ext>
                  </a:extLst>
                </a:gridCol>
                <a:gridCol w="9258033">
                  <a:extLst>
                    <a:ext uri="{9D8B030D-6E8A-4147-A177-3AD203B41FA5}">
                      <a16:colId xmlns:a16="http://schemas.microsoft.com/office/drawing/2014/main" val="3146329837"/>
                    </a:ext>
                  </a:extLst>
                </a:gridCol>
              </a:tblGrid>
              <a:tr h="1262748">
                <a:tc>
                  <a:txBody>
                    <a:bodyPr/>
                    <a:lstStyle/>
                    <a:p>
                      <a:pPr lvl="1" algn="l" fontAlgn="ctr">
                        <a:buNone/>
                      </a:pPr>
                      <a:r>
                        <a:rPr lang="en-US" sz="1600" u="none" strike="noStrike" dirty="0">
                          <a:effectLst/>
                        </a:rPr>
                        <a:t>Home (110)</a:t>
                      </a:r>
                      <a:endParaRPr lang="en-US" sz="1600" b="1" i="0" u="none" strike="noStrike" dirty="0">
                        <a:solidFill>
                          <a:srgbClr val="000000"/>
                        </a:solidFill>
                        <a:effectLst/>
                        <a:latin typeface="Calibri" panose="020F0502020204030204" pitchFamily="34" charset="0"/>
                      </a:endParaRPr>
                    </a:p>
                  </a:txBody>
                  <a:tcPr marL="2772" marR="2772" marT="2772" marB="0" anchor="ctr"/>
                </a:tc>
                <a:tc>
                  <a:txBody>
                    <a:bodyPr/>
                    <a:lstStyle/>
                    <a:p>
                      <a:pPr lvl="1" algn="l" fontAlgn="ctr">
                        <a:buNone/>
                      </a:pPr>
                      <a:r>
                        <a:rPr lang="en-US" sz="1600" u="none" strike="noStrike" dirty="0">
                          <a:effectLst/>
                        </a:rPr>
                        <a:t>Respondents said that drinking at home feels safe, comfortable, and stress-free. Being in a familiar environment allows them to relax without social pressure or judgment. They can drink at their own speed, control the quantity they consume, and manage their spending better. Drinking at home is also seen as more convenient and affordable than going out.</a:t>
                      </a:r>
                      <a:endParaRPr lang="en-US" sz="1600" b="0" i="0" u="none" strike="noStrike" dirty="0">
                        <a:solidFill>
                          <a:srgbClr val="000000"/>
                        </a:solidFill>
                        <a:effectLst/>
                        <a:latin typeface="Calibri" panose="020F0502020204030204" pitchFamily="34" charset="0"/>
                      </a:endParaRPr>
                    </a:p>
                  </a:txBody>
                  <a:tcPr marL="2772" marR="2772" marT="2772" marB="0" anchor="ctr"/>
                </a:tc>
                <a:extLst>
                  <a:ext uri="{0D108BD9-81ED-4DB2-BD59-A6C34878D82A}">
                    <a16:rowId xmlns:a16="http://schemas.microsoft.com/office/drawing/2014/main" val="265724313"/>
                  </a:ext>
                </a:extLst>
              </a:tr>
              <a:tr h="1142810">
                <a:tc>
                  <a:txBody>
                    <a:bodyPr/>
                    <a:lstStyle/>
                    <a:p>
                      <a:pPr lvl="1" algn="l" fontAlgn="ctr">
                        <a:buNone/>
                      </a:pPr>
                      <a:r>
                        <a:rPr lang="en-US" sz="1600" u="none" strike="noStrike" dirty="0">
                          <a:effectLst/>
                        </a:rPr>
                        <a:t>Parties / Celebrations (45)</a:t>
                      </a:r>
                      <a:endParaRPr lang="en-US" sz="1600" b="1" i="0" u="none" strike="noStrike" dirty="0">
                        <a:solidFill>
                          <a:srgbClr val="000000"/>
                        </a:solidFill>
                        <a:effectLst/>
                        <a:latin typeface="Calibri" panose="020F0502020204030204" pitchFamily="34" charset="0"/>
                      </a:endParaRPr>
                    </a:p>
                  </a:txBody>
                  <a:tcPr marL="2772" marR="2772" marT="2772" marB="0" anchor="ctr"/>
                </a:tc>
                <a:tc>
                  <a:txBody>
                    <a:bodyPr/>
                    <a:lstStyle/>
                    <a:p>
                      <a:pPr lvl="1" algn="l" fontAlgn="ctr">
                        <a:buNone/>
                      </a:pPr>
                      <a:r>
                        <a:rPr lang="en-US" sz="1600" u="none" strike="noStrike" dirty="0">
                          <a:effectLst/>
                        </a:rPr>
                        <a:t>Respondents explained that alcohol consumption increases during parties and celebrations because of the happy and festive atmosphere. When friends and family are drinking together, people feel encouraged to join in. Alcohol is often viewed as part of celebration and enjoyment, and group influence leads to higher drinking on such occasions.</a:t>
                      </a:r>
                      <a:endParaRPr lang="en-US" sz="1600" b="0" i="0" u="none" strike="noStrike" dirty="0">
                        <a:solidFill>
                          <a:srgbClr val="000000"/>
                        </a:solidFill>
                        <a:effectLst/>
                        <a:latin typeface="Calibri" panose="020F0502020204030204" pitchFamily="34" charset="0"/>
                      </a:endParaRPr>
                    </a:p>
                  </a:txBody>
                  <a:tcPr marL="2772" marR="2772" marT="2772" marB="0" anchor="ctr"/>
                </a:tc>
                <a:extLst>
                  <a:ext uri="{0D108BD9-81ED-4DB2-BD59-A6C34878D82A}">
                    <a16:rowId xmlns:a16="http://schemas.microsoft.com/office/drawing/2014/main" val="8465902"/>
                  </a:ext>
                </a:extLst>
              </a:tr>
              <a:tr h="962906">
                <a:tc>
                  <a:txBody>
                    <a:bodyPr/>
                    <a:lstStyle/>
                    <a:p>
                      <a:pPr lvl="1" algn="l" fontAlgn="ctr">
                        <a:buNone/>
                      </a:pPr>
                      <a:r>
                        <a:rPr lang="en-US" sz="1600" u="none" strike="noStrike" dirty="0">
                          <a:effectLst/>
                        </a:rPr>
                        <a:t>Cafés / Restaurants (38)</a:t>
                      </a:r>
                      <a:endParaRPr lang="en-US" sz="1600" b="1" i="0" u="none" strike="noStrike" dirty="0">
                        <a:solidFill>
                          <a:srgbClr val="000000"/>
                        </a:solidFill>
                        <a:effectLst/>
                        <a:latin typeface="Calibri" panose="020F0502020204030204" pitchFamily="34" charset="0"/>
                      </a:endParaRPr>
                    </a:p>
                  </a:txBody>
                  <a:tcPr marL="2772" marR="2772" marT="2772" marB="0" anchor="ctr"/>
                </a:tc>
                <a:tc>
                  <a:txBody>
                    <a:bodyPr/>
                    <a:lstStyle/>
                    <a:p>
                      <a:pPr lvl="1" algn="l" fontAlgn="ctr">
                        <a:buNone/>
                      </a:pPr>
                      <a:r>
                        <a:rPr lang="en-US" sz="1600" u="none" strike="noStrike" dirty="0">
                          <a:effectLst/>
                        </a:rPr>
                        <a:t>Respondents mentioned that they drink in cafés or restaurants to enjoy alcohol along with food while spending quality time with friends or colleagues. The pleasant and social environment supports relaxed conversations and encourages slow, moderate drinking rather than heavy consumption.</a:t>
                      </a:r>
                      <a:endParaRPr lang="en-US" sz="1600" b="0" i="0" u="none" strike="noStrike" dirty="0">
                        <a:solidFill>
                          <a:srgbClr val="000000"/>
                        </a:solidFill>
                        <a:effectLst/>
                        <a:latin typeface="Calibri" panose="020F0502020204030204" pitchFamily="34" charset="0"/>
                      </a:endParaRPr>
                    </a:p>
                  </a:txBody>
                  <a:tcPr marL="2772" marR="2772" marT="2772" marB="0" anchor="ctr"/>
                </a:tc>
                <a:extLst>
                  <a:ext uri="{0D108BD9-81ED-4DB2-BD59-A6C34878D82A}">
                    <a16:rowId xmlns:a16="http://schemas.microsoft.com/office/drawing/2014/main" val="398210213"/>
                  </a:ext>
                </a:extLst>
              </a:tr>
              <a:tr h="962906">
                <a:tc>
                  <a:txBody>
                    <a:bodyPr/>
                    <a:lstStyle/>
                    <a:p>
                      <a:pPr lvl="1" algn="l" fontAlgn="ctr">
                        <a:buNone/>
                      </a:pPr>
                      <a:r>
                        <a:rPr lang="en-US" sz="1600" u="none" strike="noStrike" dirty="0">
                          <a:effectLst/>
                        </a:rPr>
                        <a:t>Alcohol Dealers (7)</a:t>
                      </a:r>
                      <a:endParaRPr lang="en-US" sz="1600" b="1" i="0" u="none" strike="noStrike" dirty="0">
                        <a:solidFill>
                          <a:srgbClr val="000000"/>
                        </a:solidFill>
                        <a:effectLst/>
                        <a:latin typeface="Calibri" panose="020F0502020204030204" pitchFamily="34" charset="0"/>
                      </a:endParaRPr>
                    </a:p>
                  </a:txBody>
                  <a:tcPr marL="2772" marR="2772" marT="2772" marB="0" anchor="ctr"/>
                </a:tc>
                <a:tc>
                  <a:txBody>
                    <a:bodyPr/>
                    <a:lstStyle/>
                    <a:p>
                      <a:pPr lvl="1" algn="l" fontAlgn="ctr">
                        <a:buNone/>
                      </a:pPr>
                      <a:r>
                        <a:rPr lang="en-US" sz="1600" u="none" strike="noStrike" dirty="0">
                          <a:effectLst/>
                        </a:rPr>
                        <a:t>Respondents stated that alcohol dealers are mainly used to purchase alcohol for home consumption. Dealers are preferred because they offer a wider range of brands, easy availability, and sometimes lower prices compared to cafés or restaurants, making them a practical and economical choice.</a:t>
                      </a:r>
                      <a:endParaRPr lang="en-US" sz="1600" b="0" i="0" u="none" strike="noStrike" dirty="0">
                        <a:solidFill>
                          <a:srgbClr val="000000"/>
                        </a:solidFill>
                        <a:effectLst/>
                        <a:latin typeface="Calibri" panose="020F0502020204030204" pitchFamily="34" charset="0"/>
                      </a:endParaRPr>
                    </a:p>
                  </a:txBody>
                  <a:tcPr marL="2772" marR="2772" marT="2772" marB="0" anchor="ctr"/>
                </a:tc>
                <a:extLst>
                  <a:ext uri="{0D108BD9-81ED-4DB2-BD59-A6C34878D82A}">
                    <a16:rowId xmlns:a16="http://schemas.microsoft.com/office/drawing/2014/main" val="3804780384"/>
                  </a:ext>
                </a:extLst>
              </a:tr>
            </a:tbl>
          </a:graphicData>
        </a:graphic>
      </p:graphicFrame>
    </p:spTree>
    <p:extLst>
      <p:ext uri="{BB962C8B-B14F-4D97-AF65-F5344CB8AC3E}">
        <p14:creationId xmlns:p14="http://schemas.microsoft.com/office/powerpoint/2010/main" val="1777045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3D55C4-BD96-0D28-3293-B45B883E02D4}"/>
              </a:ext>
            </a:extLst>
          </p:cNvPr>
          <p:cNvSpPr/>
          <p:nvPr/>
        </p:nvSpPr>
        <p:spPr>
          <a:xfrm>
            <a:off x="438204" y="2927529"/>
            <a:ext cx="11347396" cy="3570515"/>
          </a:xfrm>
          <a:prstGeom prst="rect">
            <a:avLst/>
          </a:prstGeom>
          <a:solidFill>
            <a:srgbClr val="012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8">
            <a:extLst>
              <a:ext uri="{FF2B5EF4-FFF2-40B4-BE49-F238E27FC236}">
                <a16:creationId xmlns:a16="http://schemas.microsoft.com/office/drawing/2014/main" id="{067F8A95-7F4C-D65A-FE22-53595866E779}"/>
              </a:ext>
            </a:extLst>
          </p:cNvPr>
          <p:cNvSpPr txBox="1">
            <a:spLocks/>
          </p:cNvSpPr>
          <p:nvPr/>
        </p:nvSpPr>
        <p:spPr>
          <a:xfrm>
            <a:off x="3251257" y="3254808"/>
            <a:ext cx="5721350" cy="1362075"/>
          </a:xfrm>
          <a:prstGeom prst="rect">
            <a:avLst/>
          </a:prstGeom>
        </p:spPr>
        <p:txBody>
          <a:bodyPr vert="horz" lIns="91440" tIns="45720" rIns="91440" bIns="45720" rtlCol="0" anchor="b">
            <a:normAutofit/>
          </a:bodyPr>
          <a:lstStyle>
            <a:lvl1pPr algn="l" defTabSz="457178"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8000" b="1" dirty="0">
                <a:latin typeface="Calibri" panose="020F0502020204030204" pitchFamily="34" charset="0"/>
                <a:cs typeface="Calibri" panose="020F0502020204030204" pitchFamily="34" charset="0"/>
              </a:rPr>
              <a:t>THANK YOU</a:t>
            </a:r>
          </a:p>
        </p:txBody>
      </p:sp>
      <p:sp>
        <p:nvSpPr>
          <p:cNvPr id="4" name="TextBox 3">
            <a:extLst>
              <a:ext uri="{FF2B5EF4-FFF2-40B4-BE49-F238E27FC236}">
                <a16:creationId xmlns:a16="http://schemas.microsoft.com/office/drawing/2014/main" id="{249D1ECD-9628-4E6F-127E-19E9D81359D9}"/>
              </a:ext>
            </a:extLst>
          </p:cNvPr>
          <p:cNvSpPr txBox="1"/>
          <p:nvPr/>
        </p:nvSpPr>
        <p:spPr>
          <a:xfrm>
            <a:off x="3251197" y="4662693"/>
            <a:ext cx="5721410" cy="2062103"/>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Avant Garde Solutions Pvt. Ltd.</a:t>
            </a:r>
          </a:p>
          <a:p>
            <a:pPr algn="ctr"/>
            <a:r>
              <a:rPr lang="en-US" sz="2000" b="1" dirty="0" err="1">
                <a:solidFill>
                  <a:schemeClr val="bg1"/>
                </a:solidFill>
                <a:latin typeface="Calibri" panose="020F0502020204030204" pitchFamily="34" charset="0"/>
                <a:cs typeface="Calibri" panose="020F0502020204030204" pitchFamily="34" charset="0"/>
              </a:rPr>
              <a:t>Sankhamul</a:t>
            </a:r>
            <a:r>
              <a:rPr lang="en-US" sz="2000" b="1" dirty="0">
                <a:solidFill>
                  <a:schemeClr val="bg1"/>
                </a:solidFill>
                <a:latin typeface="Calibri" panose="020F0502020204030204" pitchFamily="34" charset="0"/>
                <a:cs typeface="Calibri" panose="020F0502020204030204" pitchFamily="34" charset="0"/>
              </a:rPr>
              <a:t>, Kathmandu, Nepal</a:t>
            </a:r>
          </a:p>
          <a:p>
            <a:pPr algn="ctr"/>
            <a:r>
              <a:rPr lang="en-US" sz="2000" b="1" dirty="0">
                <a:solidFill>
                  <a:schemeClr val="bg1"/>
                </a:solidFill>
                <a:latin typeface="Calibri" panose="020F0502020204030204" pitchFamily="34" charset="0"/>
                <a:cs typeface="Calibri" panose="020F0502020204030204" pitchFamily="34" charset="0"/>
              </a:rPr>
              <a:t>+977 1 5242340 | 5912340</a:t>
            </a:r>
          </a:p>
          <a:p>
            <a:pPr algn="ctr"/>
            <a:r>
              <a:rPr lang="en-US" sz="1900" b="1" dirty="0">
                <a:solidFill>
                  <a:schemeClr val="bg1"/>
                </a:solidFill>
                <a:latin typeface="Calibri" panose="020F0502020204030204" pitchFamily="34" charset="0"/>
                <a:cs typeface="Calibri" panose="020F0502020204030204" pitchFamily="34" charset="0"/>
              </a:rPr>
              <a:t>info@avantgarde.com.np</a:t>
            </a:r>
          </a:p>
          <a:p>
            <a:pPr algn="ctr"/>
            <a:r>
              <a:rPr lang="en-US" sz="1900" b="1" dirty="0">
                <a:solidFill>
                  <a:schemeClr val="bg1"/>
                </a:solidFill>
                <a:latin typeface="Calibri" panose="020F0502020204030204" pitchFamily="34" charset="0"/>
                <a:cs typeface="Calibri" panose="020F0502020204030204" pitchFamily="34" charset="0"/>
              </a:rPr>
              <a:t>www.avantgarde.com.np</a:t>
            </a:r>
          </a:p>
          <a:p>
            <a:pPr algn="ct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1995359"/>
      </p:ext>
    </p:extLst>
  </p:cSld>
  <p:clrMapOvr>
    <a:masterClrMapping/>
  </p:clrMapOvr>
</p:sld>
</file>

<file path=ppt/theme/theme1.xml><?xml version="1.0" encoding="utf-8"?>
<a:theme xmlns:a="http://schemas.openxmlformats.org/drawingml/2006/main" name="Dividend">
  <a:themeElements>
    <a:clrScheme name="Brand">
      <a:dk1>
        <a:srgbClr val="012F49"/>
      </a:dk1>
      <a:lt1>
        <a:sysClr val="window" lastClr="FFFFFF"/>
      </a:lt1>
      <a:dk2>
        <a:srgbClr val="012F49"/>
      </a:dk2>
      <a:lt2>
        <a:srgbClr val="EEECE1"/>
      </a:lt2>
      <a:accent1>
        <a:srgbClr val="012F49"/>
      </a:accent1>
      <a:accent2>
        <a:srgbClr val="F25822"/>
      </a:accent2>
      <a:accent3>
        <a:srgbClr val="9999FF"/>
      </a:accent3>
      <a:accent4>
        <a:srgbClr val="9999FF"/>
      </a:accent4>
      <a:accent5>
        <a:srgbClr val="9999FF"/>
      </a:accent5>
      <a:accent6>
        <a:srgbClr val="9999FF"/>
      </a:accent6>
      <a:hlink>
        <a:srgbClr val="9999FF"/>
      </a:hlink>
      <a:folHlink>
        <a:srgbClr val="012F49"/>
      </a:folHlink>
    </a:clrScheme>
    <a:fontScheme name="Times New Roman">
      <a:majorFont>
        <a:latin typeface="Times New Roman"/>
        <a:ea typeface=""/>
        <a:cs typeface=""/>
      </a:majorFont>
      <a:minorFont>
        <a:latin typeface="Times New Roman"/>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41662</TotalTime>
  <Words>5632</Words>
  <Application>Microsoft Office PowerPoint</Application>
  <PresentationFormat>Widescreen</PresentationFormat>
  <Paragraphs>424</Paragraphs>
  <Slides>38</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Poppins</vt:lpstr>
      <vt:lpstr>Times New Roman</vt:lpstr>
      <vt:lpstr>Wingdings</vt:lpstr>
      <vt:lpstr>Wingdings 2</vt:lpstr>
      <vt:lpstr>Dividend</vt:lpstr>
      <vt:lpstr>PowerPoint Presentation</vt:lpstr>
      <vt:lpstr>Research OBJECTIVES</vt:lpstr>
      <vt:lpstr>Methodology </vt:lpstr>
      <vt:lpstr>Methodology AND SCREENER CRITERIA </vt:lpstr>
      <vt:lpstr>PowerPoint Presentation</vt:lpstr>
      <vt:lpstr>Demographics Majority of respondents belong to the age group 21-40 and are married. </vt:lpstr>
      <vt:lpstr>Socio-economic classification (SEC) Majority of the respondents belong to Middle Class. </vt:lpstr>
      <vt:lpstr>CHANGES IN ALCOHOL consumption in The fy 2083/84 DUE TO increase in THE excise duty Majority of the respondents’ alcohol consumption frequency will remain the same in the FY 2083/84 due to increase in the excise duty. Does your frequency of alcohol consumption change in the FY 2083/84 due to increase in the excise duty?</vt:lpstr>
      <vt:lpstr>Reasons for increase in frequency of alcohol consumption IN THE FY 2083/84 DUE TO increase in THE excise duty Majority of the respondents’ alcohol consumption frequency will increase in the FY 2083/84 due to social influence. Why will your frequency of alcohol consumption increase in the FY 2083/84?</vt:lpstr>
      <vt:lpstr>Reasons for decrease in frequency of alcohol consumption IN THE FY 2083/84 due to increase in THE excise duty Majority of the respondents’ alcohol consumption frequency will decrease in the FY 2083/84 due to price &amp; inflation pressure. Why will your frequency of alcohol consumption decrease in the FY 2083/84?</vt:lpstr>
      <vt:lpstr>Reasons for no change in frequency of alcohol consumption IN THE FY 2083/84 DUE TO increase in THE excise duty Majority of the respondents’ alcohol consumption frequency will remain the same in the FY 2083/84 due to habitual consumption pattern. Why will your frequency of alcohol consumption remain the same in the FY 2083/84?</vt:lpstr>
      <vt:lpstr>Changes in alcohol consumption IN THE fy 2083/84 DUE TO inflation CAUSED BY middle east conflict Majority of the respondents’ alcohol consumption frequency will remain the same in the FY 2083/84 due to inflation caused by middle east conflict. Does your frequency of alcohol consumption change in the FY 2083/84 due to inflation caused by middle east conflict?</vt:lpstr>
      <vt:lpstr>Reasons for increase in frequency of alcohol consumption in the FY 2083/84 DUE TO inflation CAUSED by middle east conflict Majority of the respondents’ alcohol consumption frequency will increase in the FY 2083/84 due to habitual consumption pattern. Why will your frequency of alcohol consumption increase in the FY 2083/84?</vt:lpstr>
      <vt:lpstr>Reasons for decrease in frequency of alcohol consumption IN THE FY 2083/84 due to inflation CAUSED by middle east conflict Majority of the respondents’ alcohol consumption frequency will decrease in the FY 2083/84 due to cost burden. Why will your frequency of alcohol consumption decrease in the FY 2083/84?</vt:lpstr>
      <vt:lpstr>Reasons for no change in frequency of alcohol consumption IN THE FY 2083/84 DUE TO inflation CAUSED BY middle east conflict Majority of the respondents’ alcohol consumption frequency will remain the same in the FY 2083/84 due to habit &amp; routine stability. Why will your frequency of alcohol consumption remain the same in the FY 2083/84?</vt:lpstr>
      <vt:lpstr>Changes in alcohol consumption IN THE fy 2083/84 due to increase in dui checks Majority of the respondents’ alcohol consumption frequency will remain the same in the FY 2083/84 due to increase in DUI checks. Does your frequency of alcohol consumption change in the FY 2083/84 due to increase in DUI checks / police monitoring on roads?</vt:lpstr>
      <vt:lpstr>Reasons for increase in frequency of alcohol consumption IN THE FY 2083/84 DUE TO increase in dui checks Majority of the respondents’ alcohol consumption frequency will increase in the FY 2083/84 due to habitual consumption. Why will your frequency of alcohol consumption increase in the FY 2083/84?</vt:lpstr>
      <vt:lpstr>Reasons for decrease in frequency of alcohol consumption in the fy 2083/84 due to increase in dui checks Majority of the respondents’ alcohol consumption frequency will decrease in the FY 2083/84 due to DUI / Legal risk awareness. Why will your frequency of alcohol consumption decrease in the FY 2083/84?</vt:lpstr>
      <vt:lpstr>Reasons for NO CHANGE in frequency of alcohol consumption IN THE FY 2083/84 DUE TO increase IN  dui checks Majority of the respondents’ alcohol consumption frequency will remain the same in the FY 2083/84 due to responsible drinking. Why will your frequency of alcohol consumption remain the same in the FY 2083/84?</vt:lpstr>
      <vt:lpstr>Changes in alcohol consumption IN THE fy 2083/84 due to two days’ holiday (Saturday &amp; Sunday) Majority of the respondents’ alcohol consumption frequency will increase in the FY 2083/84 due to two days’ holiday. Does your frequency of alcohol consumption change in the FY 2083/84 due to two days’ holiday (Saturday and Sunday)?</vt:lpstr>
      <vt:lpstr>Reasons for increase in frequency of alcohol consumption IN THE FY 2083/84 due to two days’ holiday (SATURDAY &amp; SUNDAY) Majority of the respondents’ alcohol consumption frequency will increase in the FY 2083/84 due to extra free time. Why will your frequency of alcohol consumption increase in the FY 2083/84?</vt:lpstr>
      <vt:lpstr>Reasons for decrease in frequency of alcohol consumption IN the fy 2083/84 due two days’ holiday (SATURDAY &amp; SUNDAY) Majority of the respondents’ alcohol consumption frequency will decrease in the FY 2083/84 due to self regulation &amp; control. Why will your frequency of alcohol consumption decrease in the FY 2083/84?</vt:lpstr>
      <vt:lpstr>Reasons for no change in frequency of alcohol consumption in the fy 2083/84 due to two days’ holiday (Saturday &amp; Sunday) Majority of the respondents’ alcohol consumption frequency will remain the same in the FY 2083/84 due to stable habit &amp; routine. Why will your frequency of alcohol consumption remain the same in the FY 2083/84?</vt:lpstr>
      <vt:lpstr>Changes in alcohol consumption IN THE fy 2083/84 due to increase in salary by the government Majority of the respondents’ alcohol consumption frequency will remain the same in the FY 2083/84 due to increase in salary by the government. Does your frequency of alcohol consumption change in the FY 2083/84 due to increase in salary by the government? </vt:lpstr>
      <vt:lpstr>Reasons for increase in frequency of alcohol consumption in the fy 2083/84 due to increase in salary by the government Majority of the respondents’ alcohol consumption frequency will increase in the FY 2083/84 due to higher spending capacity. Why will your frequency of alcohol consumption increase in the FY 2083/84?</vt:lpstr>
      <vt:lpstr>Reasons for decrease in frequency of alcohol consumption in the fy 2083/84 due to increase in salary by the government Majority of the respondents’ alcohol consumption frequency will decrease in the FY 2083/84 due to savings oriented financial priority. Why will your frequency of alcohol consumption decrease in the FY 2083/84?</vt:lpstr>
      <vt:lpstr>Reasons for NO Change in frequency of alcohol consumption IN THE FY 2083/84 DUE TO increase in salary BY THE GOVERNMENT Majority of the respondents’ alcohol consumption frequency will remain the same in the FY 2083/84 due to stable consumption habit. Why will your frequency of alcohol consumption remain the same in the FY 2083/84?</vt:lpstr>
      <vt:lpstr>Reasons for NO Change in frequency of alcohol consumption IN THE FY 2083/84 DUE TO increase in salary BY THE GOVERNMENT Why will your frequency of alcohol consumption remain the same in the FY 2083/84?</vt:lpstr>
      <vt:lpstr>ChangeS in Overall alcohol Consumption in the FY 2083/84 Majority of the respondents’ overall alcohol consumption frequency will increase in the FY 2083/84. Does your overall frequency of alcohol consumption change in the FY 2083/84 ? </vt:lpstr>
      <vt:lpstr>Reasons for increase in OVERALL frequency of alcohol consumption IN THE FY 2083/84 Majority of the respondents’ overall frequency of alcohol consumption will increase in the FY 2083/84 due to increase in drinking capacity. Why will your overall frequency of alcohol consumption increase in the FY 2083/84?</vt:lpstr>
      <vt:lpstr>Reasons for decrease in OVERALL frequency of alcohol consumption IN THE FY 2083/84 Majority of the respondents’ overall frequency of alcohol consumption will decrease in the FY 2083/84 due to habitual &amp; tolerance reduction. Why will your overall frequency of alcohol consumption decrease in the FY 2083/84?</vt:lpstr>
      <vt:lpstr>Reasons for no change in OVERALL frequency of alcohol consumption IN THE FY 2083/84 Majority of the respondents’ overall frequency of alcohol consumption will remain the same in the FY 2083/84 due to behavioural control &amp; moderation. Why will your overall frequency of alcohol consumption remain the same in the FY 2083/84?</vt:lpstr>
      <vt:lpstr>Likelihood of downgrading to cheaper alcohol due to increase in price Majority of the respondents’ reported no change in likelihood of downgrading to cheaper alcohol due to increase in price. How likely are you to downgrade to a cheaper alcoholic beverage due to rise in price of alcohol?  </vt:lpstr>
      <vt:lpstr>Reasons for not downgrading to cheaper alcohol DUE TO increase in price Majority of the respondents’ reported not downgrading to cheaper alcohol due to quality protection policy. Why are you unlikely to downgrade to a cheaper alcoholic beverage? </vt:lpstr>
      <vt:lpstr>Reasons for downgrading to cheaper alcohol due to increase in price Majority of the respondents’ reported downgrading to cheaper alcohol due to conditional switching behaviour. Why are you likely to downgrade to a cheaper alcoholic beverage? </vt:lpstr>
      <vt:lpstr>Preference for alcohol consumption location in the fy 2083/84 Majority of the respondents’ reported that they will consume alcohol mostly at home in the FY 2083/84. Where will you consume alcohol the most in the FY 2083/84? Please rank the top three locations.</vt:lpstr>
      <vt:lpstr>Reasons for preference </vt:lpstr>
      <vt:lpstr>PowerPoint Presentation</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 Post Launch Evaluation</dc:title>
  <dc:creator>Avant Garde</dc:creator>
  <cp:lastModifiedBy>Ayush Chataut</cp:lastModifiedBy>
  <cp:revision>3785</cp:revision>
  <dcterms:created xsi:type="dcterms:W3CDTF">2018-02-05T15:26:47Z</dcterms:created>
  <dcterms:modified xsi:type="dcterms:W3CDTF">2026-06-26T09:55:18Z</dcterms:modified>
</cp:coreProperties>
</file>