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9"/>
  </p:notesMasterIdLst>
  <p:sldIdLst>
    <p:sldId id="6510" r:id="rId2"/>
    <p:sldId id="6058" r:id="rId3"/>
    <p:sldId id="7397" r:id="rId4"/>
    <p:sldId id="7700" r:id="rId5"/>
    <p:sldId id="7696" r:id="rId6"/>
    <p:sldId id="7703" r:id="rId7"/>
    <p:sldId id="769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11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Gender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Demographics!$B$33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45C-4F97-A60B-FAE9026126B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45C-4F97-A60B-FAE9026126BB}"/>
              </c:ext>
            </c:extLst>
          </c:dPt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Demographics!$A$34:$A$35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Demographics!$B$34:$B$35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F2-4616-A005-6C276CDF271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89457584"/>
        <c:axId val="1060505648"/>
      </c:barChart>
      <c:catAx>
        <c:axId val="148945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0505648"/>
        <c:crosses val="autoZero"/>
        <c:auto val="1"/>
        <c:lblAlgn val="ctr"/>
        <c:lblOffset val="100"/>
        <c:noMultiLvlLbl val="0"/>
      </c:catAx>
      <c:valAx>
        <c:axId val="106050564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9457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Marital</a:t>
            </a:r>
            <a:r>
              <a:rPr lang="en-US" baseline="0" dirty="0"/>
              <a:t> Status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Demographics!$B$75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Demographics!$A$76:$A$77</c:f>
              <c:strCache>
                <c:ptCount val="2"/>
                <c:pt idx="0">
                  <c:v>Married</c:v>
                </c:pt>
                <c:pt idx="1">
                  <c:v>Unmarried</c:v>
                </c:pt>
              </c:strCache>
            </c:strRef>
          </c:cat>
          <c:val>
            <c:numRef>
              <c:f>Demographics!$B$76:$B$77</c:f>
              <c:numCache>
                <c:formatCode>0%</c:formatCode>
                <c:ptCount val="2"/>
                <c:pt idx="0">
                  <c:v>5.0799999999999998E-2</c:v>
                </c:pt>
                <c:pt idx="1">
                  <c:v>0.94920000000000004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BD-444B-A745-0891C802E71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90814656"/>
        <c:axId val="1208469232"/>
      </c:barChart>
      <c:catAx>
        <c:axId val="159081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8469232"/>
        <c:crosses val="autoZero"/>
        <c:auto val="1"/>
        <c:lblAlgn val="ctr"/>
        <c:lblOffset val="100"/>
        <c:noMultiLvlLbl val="0"/>
      </c:catAx>
      <c:valAx>
        <c:axId val="1208469232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0814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Demographics!$B$10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Demographics!$A$11:$A$12</c:f>
              <c:strCache>
                <c:ptCount val="2"/>
                <c:pt idx="0">
                  <c:v>18-24</c:v>
                </c:pt>
                <c:pt idx="1">
                  <c:v>25-28</c:v>
                </c:pt>
              </c:strCache>
            </c:strRef>
          </c:cat>
          <c:val>
            <c:numRef>
              <c:f>Demographics!$B$11:$B$12</c:f>
              <c:numCache>
                <c:formatCode>0%</c:formatCode>
                <c:ptCount val="2"/>
                <c:pt idx="0">
                  <c:v>0.86507936507936511</c:v>
                </c:pt>
                <c:pt idx="1">
                  <c:v>0.13492063492063491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F1-48FE-B30A-7A62802876F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89439952"/>
        <c:axId val="1392374511"/>
      </c:barChart>
      <c:catAx>
        <c:axId val="148943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2374511"/>
        <c:crosses val="autoZero"/>
        <c:auto val="1"/>
        <c:lblAlgn val="ctr"/>
        <c:lblOffset val="100"/>
        <c:noMultiLvlLbl val="0"/>
      </c:catAx>
      <c:valAx>
        <c:axId val="1392374511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9439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/>
              <a:t>In which platform did you watch the ICC Men’s T20 World Cup 2026?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Analysis!$B$4765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Analysis!$A$4766:$A$4772</c:f>
              <c:strCache>
                <c:ptCount val="7"/>
                <c:pt idx="0">
                  <c:v>Others (Please Specify)</c:v>
                </c:pt>
                <c:pt idx="1">
                  <c:v>STYX Nepal</c:v>
                </c:pt>
                <c:pt idx="2">
                  <c:v>Facebook</c:v>
                </c:pt>
                <c:pt idx="3">
                  <c:v>YouTube</c:v>
                </c:pt>
                <c:pt idx="4">
                  <c:v>ICC.tv</c:v>
                </c:pt>
                <c:pt idx="5">
                  <c:v>Star Sports</c:v>
                </c:pt>
                <c:pt idx="6">
                  <c:v>Kantipur Max</c:v>
                </c:pt>
              </c:strCache>
            </c:strRef>
          </c:cat>
          <c:val>
            <c:numRef>
              <c:f>Analysis!$B$4766:$B$4772</c:f>
              <c:numCache>
                <c:formatCode>0%</c:formatCode>
                <c:ptCount val="7"/>
                <c:pt idx="0">
                  <c:v>2.1052631578947368E-2</c:v>
                </c:pt>
                <c:pt idx="1">
                  <c:v>1.5789473684210527E-2</c:v>
                </c:pt>
                <c:pt idx="2">
                  <c:v>3.6842105263157891E-2</c:v>
                </c:pt>
                <c:pt idx="3">
                  <c:v>0.14210526315789473</c:v>
                </c:pt>
                <c:pt idx="4">
                  <c:v>0.23157894736842105</c:v>
                </c:pt>
                <c:pt idx="5">
                  <c:v>0.31052631578947371</c:v>
                </c:pt>
                <c:pt idx="6">
                  <c:v>0.43684210526315792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B6-47D3-A78D-A2EE828DEF3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37180943"/>
        <c:axId val="358051823"/>
      </c:barChart>
      <c:catAx>
        <c:axId val="5371809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51823"/>
        <c:crosses val="autoZero"/>
        <c:auto val="1"/>
        <c:lblAlgn val="ctr"/>
        <c:lblOffset val="100"/>
        <c:noMultiLvlLbl val="0"/>
      </c:catAx>
      <c:valAx>
        <c:axId val="358051823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180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accent1"/>
                </a:solidFill>
              </a:rPr>
              <a:t>Have you recently watched the ICC Men’s T20 World Cup 2026?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498222055659676"/>
          <c:y val="0.15286219345218588"/>
          <c:w val="0.4966602164766552"/>
          <c:h val="0.67831585356314594"/>
        </c:manualLayout>
      </c:layout>
      <c:pieChart>
        <c:varyColors val="1"/>
        <c:ser>
          <c:idx val="0"/>
          <c:order val="0"/>
          <c:tx>
            <c:strRef>
              <c:f>Analysis!$B$4729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EC-43CD-B08E-D847A9B88B7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4EC-43CD-B08E-D847A9B88B7B}"/>
              </c:ext>
            </c:extLst>
          </c:dPt>
          <c:dLbls>
            <c:dLbl>
              <c:idx val="0"/>
              <c:layout>
                <c:manualLayout>
                  <c:x val="-1.3841393433671023E-2"/>
                  <c:y val="1.7180278055542049E-3"/>
                </c:manualLayout>
              </c:layout>
              <c:spPr>
                <a:noFill/>
                <a:ln>
                  <a:solidFill>
                    <a:schemeClr val="accent1"/>
                  </a:solidFill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4EC-43CD-B08E-D847A9B88B7B}"/>
                </c:ext>
              </c:extLst>
            </c:dLbl>
            <c:dLbl>
              <c:idx val="1"/>
              <c:layout>
                <c:manualLayout>
                  <c:x val="-1.2521543869690913E-2"/>
                  <c:y val="-5.8437374550967335E-2"/>
                </c:manualLayout>
              </c:layout>
              <c:spPr>
                <a:noFill/>
                <a:ln>
                  <a:solidFill>
                    <a:schemeClr val="accent1"/>
                  </a:solidFill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4EC-43CD-B08E-D847A9B88B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Analysis!$A$4730:$A$4731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Analysis!$B$4730:$B$4731</c:f>
              <c:numCache>
                <c:formatCode>0%</c:formatCode>
                <c:ptCount val="2"/>
                <c:pt idx="0">
                  <c:v>0.30158730158730157</c:v>
                </c:pt>
                <c:pt idx="1">
                  <c:v>0.69841269841269837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EC-43CD-B08E-D847A9B88B7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600" b="0" i="0" u="none" strike="noStrike" kern="1200" spc="0" baseline="0" dirty="0">
                <a:solidFill>
                  <a:schemeClr val="accent1"/>
                </a:solidFill>
              </a:rPr>
              <a:t>Have you recently watched the ICC Men’s T20 World Cup 2026? </a:t>
            </a:r>
          </a:p>
        </c:rich>
      </c:tx>
      <c:layout>
        <c:manualLayout>
          <c:xMode val="edge"/>
          <c:yMode val="edge"/>
          <c:x val="0.13796587036656488"/>
          <c:y val="2.72802454506073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208064387653945"/>
          <c:y val="0.15961974726988706"/>
          <c:w val="0.85454174869189148"/>
          <c:h val="0.648602275263166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Analysis!$B$60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Analysis!$A$61:$A$62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Analysis!$B$61:$B$62</c:f>
              <c:numCache>
                <c:formatCode>0%</c:formatCode>
                <c:ptCount val="2"/>
                <c:pt idx="0">
                  <c:v>0.53015873015873016</c:v>
                </c:pt>
                <c:pt idx="1">
                  <c:v>0.46984126984126984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88-4CD5-B792-333E4247F7D1}"/>
            </c:ext>
          </c:extLst>
        </c:ser>
        <c:ser>
          <c:idx val="1"/>
          <c:order val="1"/>
          <c:tx>
            <c:strRef>
              <c:f>Analysis!$C$60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Analysis!$A$61:$A$62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Analysis!$C$61:$C$62</c:f>
              <c:numCache>
                <c:formatCode>0%</c:formatCode>
                <c:ptCount val="2"/>
                <c:pt idx="0">
                  <c:v>7.301587301587302E-2</c:v>
                </c:pt>
                <c:pt idx="1">
                  <c:v>0.92698412698412702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88-4CD5-B792-333E4247F7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77109136"/>
        <c:axId val="409319120"/>
      </c:barChart>
      <c:catAx>
        <c:axId val="77710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319120"/>
        <c:crosses val="autoZero"/>
        <c:auto val="1"/>
        <c:lblAlgn val="ctr"/>
        <c:lblOffset val="100"/>
        <c:noMultiLvlLbl val="0"/>
      </c:catAx>
      <c:valAx>
        <c:axId val="40931912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710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680" b="0" i="0" u="none" strike="noStrike" kern="1200" spc="0" baseline="0" dirty="0">
                <a:solidFill>
                  <a:srgbClr val="012F49"/>
                </a:solidFill>
              </a:rPr>
              <a:t>In which platform did you watch the ICC Men’s T20 World Cup 2026?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7196632342827624"/>
          <c:y val="0.17277488785384662"/>
          <c:w val="0.49260135334883032"/>
          <c:h val="0.6524143494568415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'Analysis (2)'!$B$5120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2110527118322331E-2"/>
                  <c:y val="2.12179686838056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AFE-4988-B1EB-FBAA3DB5072B}"/>
                </c:ext>
              </c:extLst>
            </c:dLbl>
            <c:dLbl>
              <c:idx val="2"/>
              <c:layout>
                <c:manualLayout>
                  <c:x val="1.4820243285379538E-2"/>
                  <c:y val="1.818683030040490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AFE-4988-B1EB-FBAA3DB5072B}"/>
                </c:ext>
              </c:extLst>
            </c:dLbl>
            <c:dLbl>
              <c:idx val="3"/>
              <c:layout>
                <c:manualLayout>
                  <c:x val="2.4700405475632562E-3"/>
                  <c:y val="2.42491070672064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AFE-4988-B1EB-FBAA3DB5072B}"/>
                </c:ext>
              </c:extLst>
            </c:dLbl>
            <c:dLbl>
              <c:idx val="4"/>
              <c:layout>
                <c:manualLayout>
                  <c:x val="2.4700405475632562E-3"/>
                  <c:y val="4.54670757510122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AFE-4988-B1EB-FBAA3DB5072B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(2)'!$A$5121:$A$5127</c:f>
              <c:strCache>
                <c:ptCount val="7"/>
                <c:pt idx="0">
                  <c:v>Others (Please Specify)</c:v>
                </c:pt>
                <c:pt idx="1">
                  <c:v>STYX Nepal</c:v>
                </c:pt>
                <c:pt idx="2">
                  <c:v>Facebook</c:v>
                </c:pt>
                <c:pt idx="3">
                  <c:v>YouTube</c:v>
                </c:pt>
                <c:pt idx="4">
                  <c:v>ICC.tv</c:v>
                </c:pt>
                <c:pt idx="5">
                  <c:v>Star Sports</c:v>
                </c:pt>
                <c:pt idx="6">
                  <c:v>Kantipur Max</c:v>
                </c:pt>
              </c:strCache>
            </c:strRef>
          </c:cat>
          <c:val>
            <c:numRef>
              <c:f>'Analysis (2)'!$B$5121:$B$5127</c:f>
              <c:numCache>
                <c:formatCode>General</c:formatCode>
                <c:ptCount val="7"/>
                <c:pt idx="0" formatCode="0%">
                  <c:v>4.3478260869565216E-2</c:v>
                </c:pt>
                <c:pt idx="2" formatCode="0%">
                  <c:v>8.6956521739130432E-2</c:v>
                </c:pt>
                <c:pt idx="3" formatCode="0%">
                  <c:v>0.21739130434782608</c:v>
                </c:pt>
                <c:pt idx="4" formatCode="0%">
                  <c:v>0.2608695652173913</c:v>
                </c:pt>
                <c:pt idx="5" formatCode="0%">
                  <c:v>0.2608695652173913</c:v>
                </c:pt>
                <c:pt idx="6" formatCode="0%">
                  <c:v>0.34782608695652173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FE-4988-B1EB-FBAA3DB5072B}"/>
            </c:ext>
          </c:extLst>
        </c:ser>
        <c:ser>
          <c:idx val="1"/>
          <c:order val="1"/>
          <c:tx>
            <c:strRef>
              <c:f>'Analysis (2)'!$C$5120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1.7290283832942704E-2"/>
                  <c:y val="-1.51556919170040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AFE-4988-B1EB-FBAA3DB5072B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(2)'!$A$5121:$A$5127</c:f>
              <c:strCache>
                <c:ptCount val="7"/>
                <c:pt idx="0">
                  <c:v>Others (Please Specify)</c:v>
                </c:pt>
                <c:pt idx="1">
                  <c:v>STYX Nepal</c:v>
                </c:pt>
                <c:pt idx="2">
                  <c:v>Facebook</c:v>
                </c:pt>
                <c:pt idx="3">
                  <c:v>YouTube</c:v>
                </c:pt>
                <c:pt idx="4">
                  <c:v>ICC.tv</c:v>
                </c:pt>
                <c:pt idx="5">
                  <c:v>Star Sports</c:v>
                </c:pt>
                <c:pt idx="6">
                  <c:v>Kantipur Max</c:v>
                </c:pt>
              </c:strCache>
            </c:strRef>
          </c:cat>
          <c:val>
            <c:numRef>
              <c:f>'Analysis (2)'!$C$5121:$C$5127</c:f>
              <c:numCache>
                <c:formatCode>0%</c:formatCode>
                <c:ptCount val="7"/>
                <c:pt idx="0">
                  <c:v>1.7964071856287425E-2</c:v>
                </c:pt>
                <c:pt idx="1">
                  <c:v>1.7964071856287425E-2</c:v>
                </c:pt>
                <c:pt idx="2">
                  <c:v>2.9940119760479042E-2</c:v>
                </c:pt>
                <c:pt idx="3">
                  <c:v>0.1317365269461078</c:v>
                </c:pt>
                <c:pt idx="4">
                  <c:v>0.22754491017964071</c:v>
                </c:pt>
                <c:pt idx="5">
                  <c:v>0.31736526946107785</c:v>
                </c:pt>
                <c:pt idx="6">
                  <c:v>0.44910179640718562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FE-4988-B1EB-FBAA3DB5072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053049487"/>
        <c:axId val="2083092495"/>
      </c:barChart>
      <c:catAx>
        <c:axId val="205304948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92495"/>
        <c:crosses val="autoZero"/>
        <c:auto val="1"/>
        <c:lblAlgn val="ctr"/>
        <c:lblOffset val="100"/>
        <c:noMultiLvlLbl val="0"/>
      </c:catAx>
      <c:valAx>
        <c:axId val="2083092495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0494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0.69577</cdr:x>
      <cdr:y>0.36058</cdr:y>
    </cdr:from>
    <cdr:to>
      <cdr:x>0.98128</cdr:x>
      <cdr:y>0.8009</cdr:y>
    </cdr:to>
    <cdr:sp macro="" textlink="">
      <cdr:nvSpPr>
        <cdr:cNvPr id="2" name="Speech Bubble: Rectangle 1">
          <a:extLst xmlns:a="http://schemas.openxmlformats.org/drawingml/2006/main">
            <a:ext uri="{FF2B5EF4-FFF2-40B4-BE49-F238E27FC236}">
              <a16:creationId xmlns:a16="http://schemas.microsoft.com/office/drawing/2014/main" id="{66C622E0-3725-0E7D-ACF0-8895F6892088}"/>
            </a:ext>
          </a:extLst>
        </cdr:cNvPr>
        <cdr:cNvSpPr/>
      </cdr:nvSpPr>
      <cdr:spPr>
        <a:xfrm xmlns:a="http://schemas.openxmlformats.org/drawingml/2006/main">
          <a:off x="3577390" y="1510794"/>
          <a:ext cx="1467976" cy="1844864"/>
        </a:xfrm>
        <a:prstGeom xmlns:a="http://schemas.openxmlformats.org/drawingml/2006/main" prst="wedgeRectCallout">
          <a:avLst>
            <a:gd name="adj1" fmla="val -17892"/>
            <a:gd name="adj2" fmla="val -73987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rPr>
            <a:t>Among </a:t>
          </a:r>
          <a:r>
            <a:rPr lang="en-US" sz="1400" dirty="0">
              <a:solidFill>
                <a:srgbClr val="012F49"/>
              </a:solidFill>
              <a:latin typeface="Times New Roman"/>
            </a:rPr>
            <a:t>53</a:t>
          </a:r>
          <a:r>
            <a: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rPr>
            <a:t>% of the male respondents who have watched ICC Men’s T20 World Cup 2026, </a:t>
          </a:r>
          <a:r>
            <a:rPr lang="en-US" sz="1400" dirty="0">
              <a:solidFill>
                <a:srgbClr val="012F49"/>
              </a:solidFill>
              <a:latin typeface="Times New Roman"/>
            </a:rPr>
            <a:t>45</a:t>
          </a:r>
          <a:r>
            <a: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rPr>
            <a:t>% watched it on Kantipur Max.</a:t>
          </a:r>
          <a:endParaRPr kumimoji="0" lang="en-GB" sz="1400" b="0" i="0" u="none" strike="noStrike" kern="1200" cap="none" spc="0" normalizeH="0" baseline="0" noProof="0" dirty="0">
            <a:ln>
              <a:noFill/>
            </a:ln>
            <a:solidFill>
              <a:srgbClr val="012F49"/>
            </a:solidFill>
            <a:effectLst/>
            <a:uLnTx/>
            <a:uFillTx/>
            <a:latin typeface="Times New Roman"/>
            <a:ea typeface="+mn-ea"/>
            <a:cs typeface="+mn-cs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9F4BFD-BD81-48BF-826C-E2985B9DAF19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0A40C-5428-4FFF-8E73-E94583BA7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85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12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05CEB-66D5-9133-809C-B266ABFD3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E207F7-E99C-268E-B19A-FA77FC62DD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C560BE-D445-A417-391B-87AA20248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69ECC-F110-CA7C-C25A-1DC9A7B8E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302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ABB81-1586-11E5-A9FA-11F6727E6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D5F0E4-BD5E-53CC-FF25-253E5ED539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634C7B-32E7-4977-EE48-DA83C2F1D0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417807-0C93-37F6-4934-7ACDB6BB1F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4617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6392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6657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fld id="{3AE9CE0A-D5EE-46AB-A0D2-7A194B3FB90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513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678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7BA0AA-B53B-4D82-B7DF-6E8F34D31459}"/>
              </a:ext>
            </a:extLst>
          </p:cNvPr>
          <p:cNvSpPr/>
          <p:nvPr userDrawn="1"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u="sng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55483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5"/>
            <a:ext cx="11300036" cy="5821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215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174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342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106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56E53A-BC93-4AF2-9E24-2EA1BDE42D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9023" cy="6961074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E9332A7-0FEA-4733-8B9B-017FFB03CFB7}"/>
              </a:ext>
            </a:extLst>
          </p:cNvPr>
          <p:cNvSpPr txBox="1">
            <a:spLocks/>
          </p:cNvSpPr>
          <p:nvPr userDrawn="1"/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E9CE0A-D5EE-46AB-A0D2-7A194B3FB90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469963-EABA-5981-EE41-13FD1D7843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797" y="425589"/>
            <a:ext cx="4387273" cy="119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24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6D007A-EACC-471A-B34F-D91942E57B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" y="14990"/>
            <a:ext cx="1218902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423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E7D5AB9-A687-4E3C-A321-C01106B2E3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9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916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01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305EDD-3B5D-2367-DB1E-7860934F27B6}"/>
              </a:ext>
            </a:extLst>
          </p:cNvPr>
          <p:cNvSpPr/>
          <p:nvPr userDrawn="1"/>
        </p:nvSpPr>
        <p:spPr>
          <a:xfrm>
            <a:off x="10421257" y="0"/>
            <a:ext cx="1773381" cy="2419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AD9898-32F7-5F95-1D52-882565D3F93B}"/>
              </a:ext>
            </a:extLst>
          </p:cNvPr>
          <p:cNvSpPr/>
          <p:nvPr userDrawn="1"/>
        </p:nvSpPr>
        <p:spPr>
          <a:xfrm>
            <a:off x="0" y="-1"/>
            <a:ext cx="1773381" cy="2419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B595EDF-0C16-D752-CA22-0C0D45B643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8669" y="-392546"/>
            <a:ext cx="2095500" cy="2794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5DDB2B5-6554-8F4D-A9AD-D2E687BDC9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96933" y="-392546"/>
            <a:ext cx="20955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545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482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793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8040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39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/Gray 2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805" y="1600200"/>
            <a:ext cx="5079595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080405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3200" y="6541622"/>
            <a:ext cx="2844800" cy="1615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fld id="{182EE30E-B8E1-4C69-AF14-32397C712C99}" type="datetime1">
              <a:rPr lang="en-US" smtClean="0"/>
              <a:pPr defTabSz="34290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r>
              <a:rPr lang="en-US"/>
              <a:t>TRAINING ON OTA INTEGRATION AND DIGITAL MARKETING FOR TOURISM AND HOSPITALITY ENTERPRISES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fld id="{42782948-4DBE-204D-AB9E-B65E067054AE}" type="slidenum">
              <a:rPr lang="en-US" smtClean="0"/>
              <a:pPr defTabSz="34290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14805" y="848380"/>
            <a:ext cx="10363200" cy="52322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12F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97967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96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>
            <a:extLst>
              <a:ext uri="{FF2B5EF4-FFF2-40B4-BE49-F238E27FC236}">
                <a16:creationId xmlns:a16="http://schemas.microsoft.com/office/drawing/2014/main" id="{13D4496E-B079-CFFA-0561-BE32CD705FA2}"/>
              </a:ext>
            </a:extLst>
          </p:cNvPr>
          <p:cNvSpPr txBox="1">
            <a:spLocks/>
          </p:cNvSpPr>
          <p:nvPr/>
        </p:nvSpPr>
        <p:spPr>
          <a:xfrm>
            <a:off x="2168819" y="1932062"/>
            <a:ext cx="9011092" cy="299387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algn="ctr" defTabSz="914400">
              <a:spcBef>
                <a:spcPts val="0"/>
              </a:spcBef>
              <a:defRPr/>
            </a:pPr>
            <a:r>
              <a:rPr lang="en-US" sz="4800" b="1" dirty="0">
                <a:solidFill>
                  <a:schemeClr val="accent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4400" b="1" cap="none" dirty="0">
                <a:solidFill>
                  <a:schemeClr val="accent2"/>
                </a:solidFill>
              </a:rPr>
              <a:t>ICC MEN’S T20 </a:t>
            </a:r>
          </a:p>
          <a:p>
            <a:pPr lvl="0" algn="ctr" defTabSz="914400">
              <a:spcBef>
                <a:spcPts val="0"/>
              </a:spcBef>
              <a:defRPr/>
            </a:pPr>
            <a:r>
              <a:rPr lang="en-US" sz="4400" b="1" cap="none" dirty="0">
                <a:solidFill>
                  <a:schemeClr val="accent2"/>
                </a:solidFill>
              </a:rPr>
              <a:t>WORLD CUP 2026 VIEWERSHIP </a:t>
            </a:r>
          </a:p>
          <a:p>
            <a:pPr lvl="0" algn="ctr" defTabSz="914400">
              <a:spcBef>
                <a:spcPts val="0"/>
              </a:spcBef>
              <a:defRPr/>
            </a:pPr>
            <a:r>
              <a:rPr lang="en-US" sz="4400" b="1" cap="none" dirty="0">
                <a:solidFill>
                  <a:schemeClr val="tx1"/>
                </a:solidFill>
              </a:rPr>
              <a:t>AMONG</a:t>
            </a:r>
            <a:r>
              <a:rPr lang="en-US" sz="4400" b="1" cap="none" dirty="0">
                <a:solidFill>
                  <a:schemeClr val="accent2"/>
                </a:solidFill>
              </a:rPr>
              <a:t> </a:t>
            </a:r>
          </a:p>
          <a:p>
            <a:pPr lvl="0" algn="ctr" defTabSz="914400">
              <a:spcBef>
                <a:spcPts val="0"/>
              </a:spcBef>
              <a:defRPr/>
            </a:pPr>
            <a:r>
              <a:rPr lang="en-US" sz="4400" b="1" cap="none" dirty="0">
                <a:solidFill>
                  <a:schemeClr val="accent2"/>
                </a:solidFill>
              </a:rPr>
              <a:t>GEN Z RESPONDENTS</a:t>
            </a:r>
            <a:endParaRPr lang="en-US" sz="12300" b="1" cap="none" dirty="0">
              <a:solidFill>
                <a:schemeClr val="accent2"/>
              </a:solidFill>
            </a:endParaRP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9FB83F61-D481-DC44-73D6-E9963D9D393B}"/>
              </a:ext>
            </a:extLst>
          </p:cNvPr>
          <p:cNvSpPr txBox="1">
            <a:spLocks/>
          </p:cNvSpPr>
          <p:nvPr/>
        </p:nvSpPr>
        <p:spPr>
          <a:xfrm>
            <a:off x="1968201" y="5876894"/>
            <a:ext cx="9011092" cy="9811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23984" lvl="1" indent="0" algn="ctr">
              <a:buNone/>
            </a:pPr>
            <a:r>
              <a:rPr lang="en-GB" sz="2800" b="1" i="1" dirty="0">
                <a:solidFill>
                  <a:srgbClr val="012F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March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366566-B523-88BE-613A-2BE1FC9097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860" y="164532"/>
            <a:ext cx="6122236" cy="170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439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634438"/>
            <a:ext cx="10874493" cy="609412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latin typeface="+mn-lt"/>
                <a:cs typeface="Calibri" panose="020F0502020204030204" pitchFamily="34" charset="0"/>
              </a:rPr>
              <a:t>OBJECTIVES AND METHODOLOGY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72016DC-BECF-4523-A6BF-4CD4402EB0C1}"/>
              </a:ext>
            </a:extLst>
          </p:cNvPr>
          <p:cNvSpPr txBox="1">
            <a:spLocks/>
          </p:cNvSpPr>
          <p:nvPr/>
        </p:nvSpPr>
        <p:spPr>
          <a:xfrm>
            <a:off x="394124" y="1390148"/>
            <a:ext cx="6802483" cy="548095"/>
          </a:xfrm>
          <a:prstGeom prst="rect">
            <a:avLst/>
          </a:prstGeom>
        </p:spPr>
        <p:txBody>
          <a:bodyPr>
            <a:norm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Research Objectives</a:t>
            </a:r>
          </a:p>
          <a:p>
            <a:pPr marL="0" indent="0">
              <a:buNone/>
            </a:pPr>
            <a:endParaRPr lang="en-US" sz="2400" b="1" u="sng" dirty="0">
              <a:solidFill>
                <a:srgbClr val="00206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A12A4FA-52A0-45FE-8D33-0756A0318CBC}"/>
              </a:ext>
            </a:extLst>
          </p:cNvPr>
          <p:cNvSpPr txBox="1">
            <a:spLocks/>
          </p:cNvSpPr>
          <p:nvPr/>
        </p:nvSpPr>
        <p:spPr>
          <a:xfrm>
            <a:off x="368384" y="1973990"/>
            <a:ext cx="11401985" cy="911450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To analyze audience viewership of the ICC Men’s T20 World Cup 2026 among Gen Z Respondents.</a:t>
            </a:r>
            <a:endParaRPr lang="en-US" dirty="0">
              <a:solidFill>
                <a:srgbClr val="002060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EE0725-0213-4D7B-8853-EEA4AE34F268}"/>
              </a:ext>
            </a:extLst>
          </p:cNvPr>
          <p:cNvSpPr txBox="1">
            <a:spLocks/>
          </p:cNvSpPr>
          <p:nvPr/>
        </p:nvSpPr>
        <p:spPr>
          <a:xfrm>
            <a:off x="395006" y="2583908"/>
            <a:ext cx="3405469" cy="43565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u="sng" cap="none" dirty="0">
                <a:solidFill>
                  <a:srgbClr val="002060"/>
                </a:solidFill>
                <a:latin typeface="+mn-lt"/>
              </a:rPr>
              <a:t>Research Methodology</a:t>
            </a:r>
            <a:endParaRPr lang="en-US" b="1" u="sng" cap="none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0897C5-3E03-4954-A3B0-4E04D166A6BA}"/>
              </a:ext>
            </a:extLst>
          </p:cNvPr>
          <p:cNvSpPr txBox="1"/>
          <p:nvPr/>
        </p:nvSpPr>
        <p:spPr>
          <a:xfrm>
            <a:off x="5598504" y="2801735"/>
            <a:ext cx="31962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Length of Interview (LOI)</a:t>
            </a: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 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5</a:t>
            </a:r>
            <a:r>
              <a:rPr lang="en-US" sz="1600" dirty="0">
                <a:solidFill>
                  <a:srgbClr val="002060"/>
                </a:solidFill>
              </a:rPr>
              <a:t> mins approx.</a:t>
            </a: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ADF05055-93B0-4AF2-AD40-C72CA84AF441}"/>
              </a:ext>
            </a:extLst>
          </p:cNvPr>
          <p:cNvSpPr txBox="1">
            <a:spLocks/>
          </p:cNvSpPr>
          <p:nvPr/>
        </p:nvSpPr>
        <p:spPr>
          <a:xfrm>
            <a:off x="368384" y="3019562"/>
            <a:ext cx="4922035" cy="3362325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Sample Size: 630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Age Group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18 – 28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  <a:cs typeface="Poppins" panose="00000500000000000000" pitchFamily="2" charset="0"/>
              </a:rPr>
              <a:t>Field Work: </a:t>
            </a:r>
            <a:r>
              <a:rPr lang="en-US" sz="1600" dirty="0">
                <a:solidFill>
                  <a:schemeClr val="accent1"/>
                </a:solidFill>
                <a:cs typeface="Poppins" panose="00000500000000000000" pitchFamily="2" charset="0"/>
              </a:rPr>
              <a:t>Mar 15 to Mar 30</a:t>
            </a:r>
            <a:r>
              <a:rPr lang="en-US" sz="1600" dirty="0">
                <a:solidFill>
                  <a:schemeClr val="accent1"/>
                </a:solidFill>
              </a:rPr>
              <a:t>, 2026</a:t>
            </a: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Data Analysis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Descriptive statistics using Excel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Thematic analysis of open-ended data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E79CDA41-FE47-4E95-8DF0-A251F1E39090}"/>
              </a:ext>
            </a:extLst>
          </p:cNvPr>
          <p:cNvSpPr txBox="1">
            <a:spLocks/>
          </p:cNvSpPr>
          <p:nvPr/>
        </p:nvSpPr>
        <p:spPr>
          <a:xfrm>
            <a:off x="908080" y="5228155"/>
            <a:ext cx="4922035" cy="1770634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0A47D208-2773-4591-A25B-B1944D8048DE}"/>
              </a:ext>
            </a:extLst>
          </p:cNvPr>
          <p:cNvSpPr txBox="1">
            <a:spLocks/>
          </p:cNvSpPr>
          <p:nvPr/>
        </p:nvSpPr>
        <p:spPr>
          <a:xfrm>
            <a:off x="5571996" y="3998412"/>
            <a:ext cx="6224995" cy="2250512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cs typeface="Calibri" panose="020F0502020204030204" pitchFamily="34" charset="0"/>
              </a:rPr>
              <a:t>Research Design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Quantitative data with the survey questionnaire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Data collection using digital data collection platform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Administered survey with experienced field enumerators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Computer Aided Personal Interview (CAPI) with the respondents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CD6F9C-3557-4CEE-BF53-7DDF990BA9FE}"/>
              </a:ext>
            </a:extLst>
          </p:cNvPr>
          <p:cNvSpPr txBox="1"/>
          <p:nvPr/>
        </p:nvSpPr>
        <p:spPr>
          <a:xfrm>
            <a:off x="8391362" y="2819405"/>
            <a:ext cx="3196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Location</a:t>
            </a: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 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Kathmandu Valley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861108-AE55-E088-5118-C460E52409B9}"/>
              </a:ext>
            </a:extLst>
          </p:cNvPr>
          <p:cNvSpPr txBox="1"/>
          <p:nvPr/>
        </p:nvSpPr>
        <p:spPr>
          <a:xfrm>
            <a:off x="1091144" y="6040378"/>
            <a:ext cx="103360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Note: This study is internally conducted by Avant Garde Solutions in Kathmandu valley, Nepal.</a:t>
            </a:r>
            <a:endParaRPr lang="en-US" sz="1600" dirty="0">
              <a:solidFill>
                <a:srgbClr val="002060"/>
              </a:solidFill>
            </a:endParaRP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510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39A0AB-3544-47B2-BD8B-FB842C8291EE}"/>
              </a:ext>
            </a:extLst>
          </p:cNvPr>
          <p:cNvSpPr txBox="1"/>
          <p:nvPr/>
        </p:nvSpPr>
        <p:spPr>
          <a:xfrm>
            <a:off x="2005262" y="2459504"/>
            <a:ext cx="81975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chemeClr val="accent1"/>
                </a:solidFill>
              </a:rPr>
              <a:t>FINDINGS</a:t>
            </a:r>
          </a:p>
        </p:txBody>
      </p:sp>
    </p:spTree>
    <p:extLst>
      <p:ext uri="{BB962C8B-B14F-4D97-AF65-F5344CB8AC3E}">
        <p14:creationId xmlns:p14="http://schemas.microsoft.com/office/powerpoint/2010/main" val="255780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804" y="851305"/>
            <a:ext cx="11264392" cy="587277"/>
          </a:xfrm>
        </p:spPr>
        <p:txBody>
          <a:bodyPr>
            <a:noAutofit/>
          </a:bodyPr>
          <a:lstStyle/>
          <a:p>
            <a:r>
              <a:rPr lang="en-US" sz="2400" b="1" u="sng" dirty="0"/>
              <a:t>Demographics</a:t>
            </a:r>
            <a:br>
              <a:rPr lang="en-US" b="1" u="sng" dirty="0"/>
            </a:br>
            <a:r>
              <a:rPr lang="en-GB" sz="1800" b="1" cap="none" dirty="0"/>
              <a:t>Majority of the respondents belong to the age group 18-24 and are unmarried.</a:t>
            </a:r>
            <a:endParaRPr lang="en-US" sz="1800" b="1" cap="none" dirty="0">
              <a:latin typeface="+mn-lt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A885382-773E-295F-E1AE-12B4AC1CA0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8154194"/>
              </p:ext>
            </p:extLst>
          </p:nvPr>
        </p:nvGraphicFramePr>
        <p:xfrm>
          <a:off x="4249739" y="1909336"/>
          <a:ext cx="3675061" cy="4651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6E61FEE9-65DD-BF12-02BE-2A87A4A08A45}"/>
              </a:ext>
            </a:extLst>
          </p:cNvPr>
          <p:cNvGraphicFramePr>
            <a:graphicFrameLocks/>
          </p:cNvGraphicFramePr>
          <p:nvPr/>
        </p:nvGraphicFramePr>
        <p:xfrm>
          <a:off x="8053134" y="1909337"/>
          <a:ext cx="3675061" cy="465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2191225-F4C7-EDBC-529F-5EA1266C17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6389945"/>
              </p:ext>
            </p:extLst>
          </p:nvPr>
        </p:nvGraphicFramePr>
        <p:xfrm>
          <a:off x="463804" y="1909335"/>
          <a:ext cx="3657601" cy="4651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88169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57E49-A03B-CE5E-9548-154FCC140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9CD92DE-3C1B-4E5C-1DBD-501D29EBE8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6341652"/>
              </p:ext>
            </p:extLst>
          </p:nvPr>
        </p:nvGraphicFramePr>
        <p:xfrm>
          <a:off x="6453948" y="2398422"/>
          <a:ext cx="5264930" cy="4257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7A557C0-B5CA-0217-6DFA-CA221CD3C7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2114795"/>
              </p:ext>
            </p:extLst>
          </p:nvPr>
        </p:nvGraphicFramePr>
        <p:xfrm>
          <a:off x="473122" y="2398423"/>
          <a:ext cx="5814299" cy="4257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FEB15A3-6FE8-F68F-661D-4BC8FBC8B978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30% of Gen Z respondents have watched ICC Men’s T20 World Cup 2026.</a:t>
            </a:r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C0CC7583-8B66-474A-36AB-6352BA2F2D85}"/>
              </a:ext>
            </a:extLst>
          </p:cNvPr>
          <p:cNvSpPr/>
          <p:nvPr/>
        </p:nvSpPr>
        <p:spPr>
          <a:xfrm>
            <a:off x="4568573" y="3100337"/>
            <a:ext cx="1607637" cy="1299011"/>
          </a:xfrm>
          <a:prstGeom prst="wedgeRectCallout">
            <a:avLst>
              <a:gd name="adj1" fmla="val -66864"/>
              <a:gd name="adj2" fmla="val -1886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30% of the respondents have watched ICC Men’s T20 World Cup 2026.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DCCCEBF-4D19-8C90-142A-2FA35221A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879148"/>
            <a:ext cx="11029616" cy="988332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ICC MEN’S T20 WORLD CUP 2026 VIEWERSHIP AND VIEWING PLATFORMS (OVERALL)</a:t>
            </a:r>
            <a:br>
              <a:rPr lang="en-US" sz="2400" b="1" dirty="0"/>
            </a:br>
            <a:endParaRPr lang="en-US" sz="2400" dirty="0"/>
          </a:p>
        </p:txBody>
      </p:sp>
      <p:sp>
        <p:nvSpPr>
          <p:cNvPr id="7" name="Speech Bubble: Rectangle 4">
            <a:extLst>
              <a:ext uri="{FF2B5EF4-FFF2-40B4-BE49-F238E27FC236}">
                <a16:creationId xmlns:a16="http://schemas.microsoft.com/office/drawing/2014/main" id="{66C622E0-3725-0E7D-ACF0-8895F6892088}"/>
              </a:ext>
            </a:extLst>
          </p:cNvPr>
          <p:cNvSpPr/>
          <p:nvPr/>
        </p:nvSpPr>
        <p:spPr>
          <a:xfrm>
            <a:off x="9930063" y="4601402"/>
            <a:ext cx="1636843" cy="1489744"/>
          </a:xfrm>
          <a:prstGeom prst="wedgeRectCallout">
            <a:avLst>
              <a:gd name="adj1" fmla="val -11250"/>
              <a:gd name="adj2" fmla="val -8739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Among 30% of the respondents who have watched ICC Men’s T20 World Cup 2026, 31% watched it on Star Sports.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911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2962F-01C7-BB1D-648C-1FF7DEEC9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126F242-CB1B-412A-32AF-E6CCFF5AE6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3804437"/>
              </p:ext>
            </p:extLst>
          </p:nvPr>
        </p:nvGraphicFramePr>
        <p:xfrm>
          <a:off x="473122" y="2403459"/>
          <a:ext cx="5975804" cy="4189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463E099-40A5-692F-4B67-34FA337064BC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the male respondents have watched ICC Men’s T20 World Cup 2026.</a:t>
            </a:r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D5D06BEE-588E-064F-328C-78DDAC21A88B}"/>
              </a:ext>
            </a:extLst>
          </p:cNvPr>
          <p:cNvSpPr/>
          <p:nvPr/>
        </p:nvSpPr>
        <p:spPr>
          <a:xfrm>
            <a:off x="2656024" y="3348790"/>
            <a:ext cx="1787637" cy="958317"/>
          </a:xfrm>
          <a:prstGeom prst="wedgeRectCallout">
            <a:avLst>
              <a:gd name="adj1" fmla="val -66320"/>
              <a:gd name="adj2" fmla="val 3072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12F49"/>
                </a:solidFill>
                <a:latin typeface="Times New Roman"/>
              </a:rPr>
              <a:t>53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% of the</a:t>
            </a:r>
            <a:r>
              <a:rPr lang="en-US" sz="1400" dirty="0">
                <a:solidFill>
                  <a:srgbClr val="012F49"/>
                </a:solidFill>
                <a:latin typeface="Times New Roman"/>
              </a:rPr>
              <a:t> male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respondents have watched ICC Men’s T20 World Cup 2026.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D78B330-0B8B-C86B-46F5-799D56558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879148"/>
            <a:ext cx="11029616" cy="988332"/>
          </a:xfrm>
        </p:spPr>
        <p:txBody>
          <a:bodyPr>
            <a:noAutofit/>
          </a:bodyPr>
          <a:lstStyle/>
          <a:p>
            <a:r>
              <a:rPr lang="en-US" sz="2200" b="1" dirty="0"/>
              <a:t>ICC MEN’S T20 WORLD CUP 2026 VIEWERSHIP AND VIEWING PLATFORMS (male VS female)</a:t>
            </a:r>
            <a:br>
              <a:rPr lang="en-US" sz="2200" b="1" dirty="0"/>
            </a:br>
            <a:endParaRPr lang="en-US" sz="2200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A0A0429-34C4-0DB7-9176-173169E146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0344696"/>
              </p:ext>
            </p:extLst>
          </p:nvPr>
        </p:nvGraphicFramePr>
        <p:xfrm>
          <a:off x="6577262" y="2403458"/>
          <a:ext cx="5141616" cy="4189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71006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3D55C4-BD96-0D28-3293-B45B883E02D4}"/>
              </a:ext>
            </a:extLst>
          </p:cNvPr>
          <p:cNvSpPr/>
          <p:nvPr/>
        </p:nvSpPr>
        <p:spPr>
          <a:xfrm>
            <a:off x="438204" y="2927529"/>
            <a:ext cx="11347396" cy="3570515"/>
          </a:xfrm>
          <a:prstGeom prst="rect">
            <a:avLst/>
          </a:prstGeom>
          <a:solidFill>
            <a:srgbClr val="012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Title 18">
            <a:extLst>
              <a:ext uri="{FF2B5EF4-FFF2-40B4-BE49-F238E27FC236}">
                <a16:creationId xmlns:a16="http://schemas.microsoft.com/office/drawing/2014/main" id="{067F8A95-7F4C-D65A-FE22-53595866E779}"/>
              </a:ext>
            </a:extLst>
          </p:cNvPr>
          <p:cNvSpPr txBox="1">
            <a:spLocks/>
          </p:cNvSpPr>
          <p:nvPr/>
        </p:nvSpPr>
        <p:spPr>
          <a:xfrm>
            <a:off x="3251257" y="3254808"/>
            <a:ext cx="5721350" cy="13620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178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THANK YOU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9D1ECD-9628-4E6F-127E-19E9D81359D9}"/>
              </a:ext>
            </a:extLst>
          </p:cNvPr>
          <p:cNvSpPr txBox="1"/>
          <p:nvPr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Avant Garde Solutions Pvt. Ltd.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Sankhamul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Kathmandu, Nepal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+977 1 5242340 | 5912340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info@avantgarde.com.np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www.avantgarde.com.np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15128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Brand">
      <a:dk1>
        <a:srgbClr val="012F49"/>
      </a:dk1>
      <a:lt1>
        <a:sysClr val="window" lastClr="FFFFFF"/>
      </a:lt1>
      <a:dk2>
        <a:srgbClr val="012F49"/>
      </a:dk2>
      <a:lt2>
        <a:srgbClr val="EEECE1"/>
      </a:lt2>
      <a:accent1>
        <a:srgbClr val="012F49"/>
      </a:accent1>
      <a:accent2>
        <a:srgbClr val="F25822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12F49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385</Words>
  <Application>Microsoft Office PowerPoint</Application>
  <PresentationFormat>Widescreen</PresentationFormat>
  <Paragraphs>64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Poppins</vt:lpstr>
      <vt:lpstr>Times New Roman</vt:lpstr>
      <vt:lpstr>Wingdings</vt:lpstr>
      <vt:lpstr>Wingdings 2</vt:lpstr>
      <vt:lpstr>Dividend</vt:lpstr>
      <vt:lpstr>PowerPoint Presentation</vt:lpstr>
      <vt:lpstr>OBJECTIVES AND METHODOLOGY</vt:lpstr>
      <vt:lpstr>PowerPoint Presentation</vt:lpstr>
      <vt:lpstr>Demographics Majority of the respondents belong to the age group 18-24 and are unmarried.</vt:lpstr>
      <vt:lpstr>ICC MEN’S T20 WORLD CUP 2026 VIEWERSHIP AND VIEWING PLATFORMS (OVERALL) </vt:lpstr>
      <vt:lpstr>ICC MEN’S T20 WORLD CUP 2026 VIEWERSHIP AND VIEWING PLATFORMS (male VS female)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Ayush Chataut</dc:creator>
  <cp:lastModifiedBy>Ayush Chataut</cp:lastModifiedBy>
  <cp:revision>23</cp:revision>
  <dcterms:created xsi:type="dcterms:W3CDTF">2026-07-03T10:59:16Z</dcterms:created>
  <dcterms:modified xsi:type="dcterms:W3CDTF">2026-07-09T11:14:44Z</dcterms:modified>
</cp:coreProperties>
</file>