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notesMasterIdLst>
    <p:notesMasterId r:id="rId16"/>
  </p:notesMasterIdLst>
  <p:sldIdLst>
    <p:sldId id="6510" r:id="rId3"/>
    <p:sldId id="6058" r:id="rId4"/>
    <p:sldId id="7397" r:id="rId5"/>
    <p:sldId id="7700" r:id="rId6"/>
    <p:sldId id="7696" r:id="rId7"/>
    <p:sldId id="7708" r:id="rId8"/>
    <p:sldId id="7709" r:id="rId9"/>
    <p:sldId id="7705" r:id="rId10"/>
    <p:sldId id="7704" r:id="rId11"/>
    <p:sldId id="7706" r:id="rId12"/>
    <p:sldId id="7703" r:id="rId13"/>
    <p:sldId id="7707" r:id="rId14"/>
    <p:sldId id="769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2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Energy%20drink%20data%20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7D-4F80-BBD1-1EF22A1C3605}"/>
              </c:ext>
            </c:extLst>
          </c:dPt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Overall!$A$267:$A$268</c:f>
              <c:strCache>
                <c:ptCount val="2"/>
                <c:pt idx="0">
                  <c:v>Male </c:v>
                </c:pt>
                <c:pt idx="1">
                  <c:v>Female </c:v>
                </c:pt>
              </c:strCache>
            </c:strRef>
          </c:cat>
          <c:val>
            <c:numRef>
              <c:f>Overall!$B$267:$B$268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7D-4F80-BBD1-1EF22A1C36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40111968"/>
        <c:axId val="2105366416"/>
      </c:barChart>
      <c:catAx>
        <c:axId val="214011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5366416"/>
        <c:crosses val="autoZero"/>
        <c:auto val="1"/>
        <c:lblAlgn val="ctr"/>
        <c:lblOffset val="100"/>
        <c:noMultiLvlLbl val="0"/>
      </c:catAx>
      <c:valAx>
        <c:axId val="210536641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11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Marital</a:t>
            </a:r>
            <a:r>
              <a:rPr lang="en-US" baseline="0" dirty="0"/>
              <a:t> Status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Overall!$A$235:$A$237</c:f>
              <c:strCache>
                <c:ptCount val="3"/>
                <c:pt idx="0">
                  <c:v>Married </c:v>
                </c:pt>
                <c:pt idx="1">
                  <c:v>Single </c:v>
                </c:pt>
                <c:pt idx="2">
                  <c:v>Divorced / Separated </c:v>
                </c:pt>
              </c:strCache>
            </c:strRef>
          </c:cat>
          <c:val>
            <c:numRef>
              <c:f>Overall!$B$235:$B$237</c:f>
              <c:numCache>
                <c:formatCode>0%</c:formatCode>
                <c:ptCount val="3"/>
                <c:pt idx="0">
                  <c:v>0.57099999999999995</c:v>
                </c:pt>
                <c:pt idx="1">
                  <c:v>0.41899999999999998</c:v>
                </c:pt>
                <c:pt idx="2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35-4E21-ADB4-34D16AA475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42628624"/>
        <c:axId val="2105334736"/>
      </c:barChart>
      <c:catAx>
        <c:axId val="214262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5334736"/>
        <c:crosses val="autoZero"/>
        <c:auto val="1"/>
        <c:lblAlgn val="ctr"/>
        <c:lblOffset val="100"/>
        <c:noMultiLvlLbl val="0"/>
      </c:catAx>
      <c:valAx>
        <c:axId val="210533473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628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Overall!$B$207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Overall!$A$208:$A$212</c:f>
              <c:strCache>
                <c:ptCount val="5"/>
                <c:pt idx="0">
                  <c:v>18 – 24</c:v>
                </c:pt>
                <c:pt idx="1">
                  <c:v>25 – 34</c:v>
                </c:pt>
                <c:pt idx="2">
                  <c:v>35 – 44</c:v>
                </c:pt>
                <c:pt idx="3">
                  <c:v>45 – 54</c:v>
                </c:pt>
                <c:pt idx="4">
                  <c:v>55 – 64</c:v>
                </c:pt>
              </c:strCache>
            </c:strRef>
          </c:cat>
          <c:val>
            <c:numRef>
              <c:f>Overall!$B$208:$B$212</c:f>
              <c:numCache>
                <c:formatCode>0%</c:formatCode>
                <c:ptCount val="5"/>
                <c:pt idx="0">
                  <c:v>0.24299999999999999</c:v>
                </c:pt>
                <c:pt idx="1">
                  <c:v>0.39600000000000002</c:v>
                </c:pt>
                <c:pt idx="2">
                  <c:v>0.20200000000000001</c:v>
                </c:pt>
                <c:pt idx="3">
                  <c:v>0.114</c:v>
                </c:pt>
                <c:pt idx="4">
                  <c:v>4.4999999999999998E-2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C-4872-ACF1-5605046F80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40122640"/>
        <c:axId val="17408464"/>
      </c:barChart>
      <c:catAx>
        <c:axId val="214012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8464"/>
        <c:crosses val="autoZero"/>
        <c:auto val="1"/>
        <c:lblAlgn val="ctr"/>
        <c:lblOffset val="100"/>
        <c:noMultiLvlLbl val="0"/>
      </c:catAx>
      <c:valAx>
        <c:axId val="1740846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122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680" b="0" i="0" u="none" strike="noStrike" baseline="0" dirty="0">
                <a:effectLst/>
              </a:rPr>
              <a:t>Have you been watching the FIFA World Cup 2026? </a:t>
            </a:r>
            <a:endParaRPr lang="en-US" dirty="0">
              <a:solidFill>
                <a:schemeClr val="accent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140473259423379"/>
          <c:y val="0.20384282784003163"/>
          <c:w val="0.52455166197808312"/>
          <c:h val="0.68454258382222766"/>
        </c:manualLayout>
      </c:layout>
      <c:pieChart>
        <c:varyColors val="1"/>
        <c:ser>
          <c:idx val="0"/>
          <c:order val="0"/>
          <c:tx>
            <c:strRef>
              <c:f>Overall!$B$9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98B-4D62-A9EC-0C8BD47AE70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98B-4D62-A9EC-0C8BD47AE708}"/>
              </c:ext>
            </c:extLst>
          </c:dPt>
          <c:dLbls>
            <c:dLbl>
              <c:idx val="0"/>
              <c:layout>
                <c:manualLayout>
                  <c:x val="-1.318808624337928E-3"/>
                  <c:y val="3.536331823365830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8B-4D62-A9EC-0C8BD47AE708}"/>
                </c:ext>
              </c:extLst>
            </c:dLbl>
            <c:dLbl>
              <c:idx val="1"/>
              <c:layout>
                <c:manualLayout>
                  <c:x val="1.2618715896023354E-2"/>
                  <c:y val="-5.410794248476687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8B-4D62-A9EC-0C8BD47AE70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Overall!$A$10:$A$11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Overall!$B$10:$B$11</c:f>
              <c:numCache>
                <c:formatCode>0%</c:formatCode>
                <c:ptCount val="2"/>
                <c:pt idx="0">
                  <c:v>0.53100000000000003</c:v>
                </c:pt>
                <c:pt idx="1">
                  <c:v>0.46899999999999997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8B-4D62-A9EC-0C8BD47AE70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/>
              <a:t>If yes, how do you usually watch FIFA World Cup matches?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0065468478625135E-2"/>
          <c:y val="0.25185131203116673"/>
          <c:w val="0.88433786066432984"/>
          <c:h val="0.611319281611789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Overall!$B$82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Overall!$A$83:$A$85</c:f>
              <c:strCache>
                <c:ptCount val="3"/>
                <c:pt idx="0">
                  <c:v>Live only</c:v>
                </c:pt>
                <c:pt idx="1">
                  <c:v>Both live and recorded/highlights</c:v>
                </c:pt>
                <c:pt idx="2">
                  <c:v>Recorded/Highlights only</c:v>
                </c:pt>
              </c:strCache>
            </c:strRef>
          </c:cat>
          <c:val>
            <c:numRef>
              <c:f>Overall!$B$83:$B$85</c:f>
              <c:numCache>
                <c:formatCode>0%</c:formatCode>
                <c:ptCount val="3"/>
                <c:pt idx="0">
                  <c:v>0.47080979284369112</c:v>
                </c:pt>
                <c:pt idx="1">
                  <c:v>0.29566854990583802</c:v>
                </c:pt>
                <c:pt idx="2">
                  <c:v>0.2335216572504708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A-47FE-B6B4-3DCC836CC1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0301263"/>
        <c:axId val="314260111"/>
      </c:barChart>
      <c:catAx>
        <c:axId val="29030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260111"/>
        <c:crosses val="autoZero"/>
        <c:auto val="1"/>
        <c:lblAlgn val="ctr"/>
        <c:lblOffset val="100"/>
        <c:noMultiLvlLbl val="0"/>
      </c:catAx>
      <c:valAx>
        <c:axId val="31426011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012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If yes, on which platform do you primarily watch the FIFA World Cup 2026?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346873611698493"/>
          <c:y val="9.3903432192936023E-2"/>
          <c:w val="0.50343489579535605"/>
          <c:h val="0.783106424369467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Overall!$B$123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Overall!$A$124:$A$131</c:f>
              <c:strCache>
                <c:ptCount val="8"/>
                <c:pt idx="0">
                  <c:v>Don’t Know</c:v>
                </c:pt>
                <c:pt idx="1">
                  <c:v>Web streaming website/app</c:v>
                </c:pt>
                <c:pt idx="2">
                  <c:v>Others</c:v>
                </c:pt>
                <c:pt idx="3">
                  <c:v>DGO app (Web)</c:v>
                </c:pt>
                <c:pt idx="4">
                  <c:v>Facebook</c:v>
                </c:pt>
                <c:pt idx="5">
                  <c:v>YouTube</c:v>
                </c:pt>
                <c:pt idx="6">
                  <c:v>DGO app (Mobile App)</c:v>
                </c:pt>
                <c:pt idx="7">
                  <c:v>Himalayan Sports TV</c:v>
                </c:pt>
              </c:strCache>
            </c:strRef>
          </c:cat>
          <c:val>
            <c:numRef>
              <c:f>Overall!$B$124:$B$131</c:f>
              <c:numCache>
                <c:formatCode>0%</c:formatCode>
                <c:ptCount val="8"/>
                <c:pt idx="0">
                  <c:v>7.5471698113207548E-3</c:v>
                </c:pt>
                <c:pt idx="1">
                  <c:v>6.6037735849056603E-2</c:v>
                </c:pt>
                <c:pt idx="2">
                  <c:v>6.7924528301886791E-2</c:v>
                </c:pt>
                <c:pt idx="3">
                  <c:v>0.11320754716981132</c:v>
                </c:pt>
                <c:pt idx="4">
                  <c:v>0.11509433962264151</c:v>
                </c:pt>
                <c:pt idx="5">
                  <c:v>0.25849056603773585</c:v>
                </c:pt>
                <c:pt idx="6">
                  <c:v>0.33584905660377357</c:v>
                </c:pt>
                <c:pt idx="7">
                  <c:v>0.49056603773584906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D7-4EB4-AC03-020C0B668F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94216255"/>
        <c:axId val="314313391"/>
      </c:barChart>
      <c:catAx>
        <c:axId val="2942162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13391"/>
        <c:crosses val="autoZero"/>
        <c:auto val="1"/>
        <c:lblAlgn val="ctr"/>
        <c:lblOffset val="100"/>
        <c:noMultiLvlLbl val="0"/>
      </c:catAx>
      <c:valAx>
        <c:axId val="31431339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16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u="none" strike="noStrike" kern="1200" spc="0" baseline="0" dirty="0">
                <a:solidFill>
                  <a:srgbClr val="012F49"/>
                </a:solidFill>
                <a:effectLst/>
              </a:rPr>
              <a:t>Have you been watching the FIFA World Cup 2026? </a:t>
            </a:r>
            <a:endParaRPr lang="en-US" sz="1600" b="0" i="0" u="none" strike="noStrike" kern="1200" spc="0" baseline="0" dirty="0">
              <a:solidFill>
                <a:schemeClr val="accent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Gender!$B$12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Gender!$A$13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Gender!$B$13</c:f>
              <c:numCache>
                <c:formatCode>0%</c:formatCode>
                <c:ptCount val="1"/>
                <c:pt idx="0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08-45E5-B179-17956B243D87}"/>
            </c:ext>
          </c:extLst>
        </c:ser>
        <c:ser>
          <c:idx val="1"/>
          <c:order val="1"/>
          <c:tx>
            <c:strRef>
              <c:f>Gender!$C$12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Gender!$A$13</c:f>
              <c:strCache>
                <c:ptCount val="1"/>
                <c:pt idx="0">
                  <c:v>Yes</c:v>
                </c:pt>
              </c:strCache>
            </c:strRef>
          </c:cat>
          <c:val>
            <c:numRef>
              <c:f>Gender!$C$13</c:f>
              <c:numCache>
                <c:formatCode>0%</c:formatCode>
                <c:ptCount val="1"/>
                <c:pt idx="0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08-45E5-B179-17956B243D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4791935"/>
        <c:axId val="314093551"/>
      </c:barChart>
      <c:catAx>
        <c:axId val="314791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093551"/>
        <c:crosses val="autoZero"/>
        <c:auto val="1"/>
        <c:lblAlgn val="ctr"/>
        <c:lblOffset val="100"/>
        <c:noMultiLvlLbl val="0"/>
      </c:catAx>
      <c:valAx>
        <c:axId val="31409355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919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u="none" strike="noStrike" kern="1200" spc="0" baseline="0" dirty="0">
                <a:solidFill>
                  <a:srgbClr val="012F49"/>
                </a:solidFill>
              </a:rPr>
              <a:t>If yes, how do you usually watch FIFA World Cup matches?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9539808453894416E-2"/>
          <c:y val="0.24791630544522991"/>
          <c:w val="0.87561525454233746"/>
          <c:h val="0.535777718314925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Gender!$B$85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Gender!$A$86:$A$88</c:f>
              <c:strCache>
                <c:ptCount val="3"/>
                <c:pt idx="0">
                  <c:v>Live only</c:v>
                </c:pt>
                <c:pt idx="1">
                  <c:v>Both live and recorded/highlights</c:v>
                </c:pt>
                <c:pt idx="2">
                  <c:v>Recorded/Highlights only</c:v>
                </c:pt>
              </c:strCache>
            </c:strRef>
          </c:cat>
          <c:val>
            <c:numRef>
              <c:f>Gender!$B$86:$B$88</c:f>
              <c:numCache>
                <c:formatCode>0%</c:formatCode>
                <c:ptCount val="3"/>
                <c:pt idx="0">
                  <c:v>0.47564469914040114</c:v>
                </c:pt>
                <c:pt idx="1">
                  <c:v>0.30945558739255014</c:v>
                </c:pt>
                <c:pt idx="2">
                  <c:v>0.2148997134670487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4-4BB5-9117-9222629338F7}"/>
            </c:ext>
          </c:extLst>
        </c:ser>
        <c:ser>
          <c:idx val="1"/>
          <c:order val="1"/>
          <c:tx>
            <c:strRef>
              <c:f>Gender!$C$85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441262778184502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64-4BB5-9117-9222629338F7}"/>
                </c:ext>
              </c:extLst>
            </c:dLbl>
            <c:dLbl>
              <c:idx val="1"/>
              <c:layout>
                <c:manualLayout>
                  <c:x val="1.0462554763647804E-2"/>
                  <c:y val="-2.34567869881323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64-4BB5-9117-9222629338F7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Gender!$A$86:$A$88</c:f>
              <c:strCache>
                <c:ptCount val="3"/>
                <c:pt idx="0">
                  <c:v>Live only</c:v>
                </c:pt>
                <c:pt idx="1">
                  <c:v>Both live and recorded/highlights</c:v>
                </c:pt>
                <c:pt idx="2">
                  <c:v>Recorded/Highlights only</c:v>
                </c:pt>
              </c:strCache>
            </c:strRef>
          </c:cat>
          <c:val>
            <c:numRef>
              <c:f>Gender!$C$86:$C$88</c:f>
              <c:numCache>
                <c:formatCode>0%</c:formatCode>
                <c:ptCount val="3"/>
                <c:pt idx="0">
                  <c:v>0.45555555555555555</c:v>
                </c:pt>
                <c:pt idx="1">
                  <c:v>0.2722222222222222</c:v>
                </c:pt>
                <c:pt idx="2">
                  <c:v>0.2722222222222222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64-4BB5-9117-9222629338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8706175"/>
        <c:axId val="314122351"/>
      </c:barChart>
      <c:catAx>
        <c:axId val="298706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22351"/>
        <c:crosses val="autoZero"/>
        <c:auto val="1"/>
        <c:lblAlgn val="ctr"/>
        <c:lblOffset val="100"/>
        <c:noMultiLvlLbl val="0"/>
      </c:catAx>
      <c:valAx>
        <c:axId val="31412235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061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If yes, on which platform do you primarily watch the FIFA World Cup 2026?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Gender!$B$127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5420176727158935E-2"/>
                  <c:y val="1.75925902410993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1E-4488-8FF9-BBB0FEB74B25}"/>
                </c:ext>
              </c:extLst>
            </c:dLbl>
            <c:dLbl>
              <c:idx val="1"/>
              <c:layout>
                <c:manualLayout>
                  <c:x val="4.2504212072590593E-2"/>
                  <c:y val="2.0524688614615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E1E-4488-8FF9-BBB0FEB74B25}"/>
                </c:ext>
              </c:extLst>
            </c:dLbl>
            <c:dLbl>
              <c:idx val="2"/>
              <c:layout>
                <c:manualLayout>
                  <c:x val="-1.0626053018147681E-2"/>
                  <c:y val="1.46604918675827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E1E-4488-8FF9-BBB0FEB74B25}"/>
                </c:ext>
              </c:extLst>
            </c:dLbl>
            <c:dLbl>
              <c:idx val="3"/>
              <c:layout>
                <c:manualLayout>
                  <c:x val="7.084035345431787E-2"/>
                  <c:y val="3.22530821086820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E1E-4488-8FF9-BBB0FEB74B25}"/>
                </c:ext>
              </c:extLst>
            </c:dLbl>
            <c:dLbl>
              <c:idx val="4"/>
              <c:layout>
                <c:manualLayout>
                  <c:x val="7.0840353454317745E-2"/>
                  <c:y val="-2.93209837351654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E1E-4488-8FF9-BBB0FEB74B25}"/>
                </c:ext>
              </c:extLst>
            </c:dLbl>
            <c:dLbl>
              <c:idx val="5"/>
              <c:layout>
                <c:manualLayout>
                  <c:x val="1.7710088363579339E-2"/>
                  <c:y val="1.75925902410992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E1E-4488-8FF9-BBB0FEB74B25}"/>
                </c:ext>
              </c:extLst>
            </c:dLbl>
            <c:dLbl>
              <c:idx val="7"/>
              <c:layout>
                <c:manualLayout>
                  <c:x val="-3.5420176727158936E-3"/>
                  <c:y val="2.63888853616489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1E-4488-8FF9-BBB0FEB74B25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Gender!$A$128:$A$135</c:f>
              <c:strCache>
                <c:ptCount val="8"/>
                <c:pt idx="0">
                  <c:v>Don’t Know</c:v>
                </c:pt>
                <c:pt idx="1">
                  <c:v>Others</c:v>
                </c:pt>
                <c:pt idx="2">
                  <c:v>Web streaming website/app</c:v>
                </c:pt>
                <c:pt idx="3">
                  <c:v>DGO app (Web)</c:v>
                </c:pt>
                <c:pt idx="4">
                  <c:v>Facebook</c:v>
                </c:pt>
                <c:pt idx="5">
                  <c:v>YouTube</c:v>
                </c:pt>
                <c:pt idx="6">
                  <c:v>DGO app (Mobile App)</c:v>
                </c:pt>
                <c:pt idx="7">
                  <c:v>Himalayan Sports TV</c:v>
                </c:pt>
              </c:strCache>
            </c:strRef>
          </c:cat>
          <c:val>
            <c:numRef>
              <c:f>Gender!$B$128:$B$135</c:f>
              <c:numCache>
                <c:formatCode>0%</c:formatCode>
                <c:ptCount val="8"/>
                <c:pt idx="0">
                  <c:v>1.6666666666666666E-2</c:v>
                </c:pt>
                <c:pt idx="1">
                  <c:v>5.5555555555555552E-2</c:v>
                </c:pt>
                <c:pt idx="2">
                  <c:v>3.3333333333333333E-2</c:v>
                </c:pt>
                <c:pt idx="3">
                  <c:v>0.1</c:v>
                </c:pt>
                <c:pt idx="4">
                  <c:v>0.1388888888888889</c:v>
                </c:pt>
                <c:pt idx="5">
                  <c:v>0.23333333333333334</c:v>
                </c:pt>
                <c:pt idx="6">
                  <c:v>0.3</c:v>
                </c:pt>
                <c:pt idx="7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1E-4488-8FF9-BBB0FEB74B25}"/>
            </c:ext>
          </c:extLst>
        </c:ser>
        <c:ser>
          <c:idx val="1"/>
          <c:order val="1"/>
          <c:tx>
            <c:strRef>
              <c:f>Gender!$C$127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-1.0626053018147681E-2"/>
                  <c:y val="-1.46604918675827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E1E-4488-8FF9-BBB0FEB74B25}"/>
                </c:ext>
              </c:extLst>
            </c:dLbl>
            <c:dLbl>
              <c:idx val="7"/>
              <c:layout>
                <c:manualLayout>
                  <c:x val="0"/>
                  <c:y val="-2.0524688614615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E1E-4488-8FF9-BBB0FEB74B25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Gender!$A$128:$A$135</c:f>
              <c:strCache>
                <c:ptCount val="8"/>
                <c:pt idx="0">
                  <c:v>Don’t Know</c:v>
                </c:pt>
                <c:pt idx="1">
                  <c:v>Others</c:v>
                </c:pt>
                <c:pt idx="2">
                  <c:v>Web streaming website/app</c:v>
                </c:pt>
                <c:pt idx="3">
                  <c:v>DGO app (Web)</c:v>
                </c:pt>
                <c:pt idx="4">
                  <c:v>Facebook</c:v>
                </c:pt>
                <c:pt idx="5">
                  <c:v>YouTube</c:v>
                </c:pt>
                <c:pt idx="6">
                  <c:v>DGO app (Mobile App)</c:v>
                </c:pt>
                <c:pt idx="7">
                  <c:v>Himalayan Sports TV</c:v>
                </c:pt>
              </c:strCache>
            </c:strRef>
          </c:cat>
          <c:val>
            <c:numRef>
              <c:f>Gender!$C$128:$C$135</c:f>
              <c:numCache>
                <c:formatCode>0%</c:formatCode>
                <c:ptCount val="8"/>
                <c:pt idx="0">
                  <c:v>2.8571428571428571E-3</c:v>
                </c:pt>
                <c:pt idx="1">
                  <c:v>7.4285714285714288E-2</c:v>
                </c:pt>
                <c:pt idx="2">
                  <c:v>8.2857142857142851E-2</c:v>
                </c:pt>
                <c:pt idx="3">
                  <c:v>0.12</c:v>
                </c:pt>
                <c:pt idx="4">
                  <c:v>0.10285714285714286</c:v>
                </c:pt>
                <c:pt idx="5">
                  <c:v>0.27142857142857141</c:v>
                </c:pt>
                <c:pt idx="6">
                  <c:v>0.35428571428571426</c:v>
                </c:pt>
                <c:pt idx="7">
                  <c:v>0.48571428571428571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1E-4488-8FF9-BBB0FEB74B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98660239"/>
        <c:axId val="314307631"/>
      </c:barChart>
      <c:catAx>
        <c:axId val="29866023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07631"/>
        <c:crosses val="autoZero"/>
        <c:auto val="1"/>
        <c:lblAlgn val="ctr"/>
        <c:lblOffset val="100"/>
        <c:noMultiLvlLbl val="0"/>
      </c:catAx>
      <c:valAx>
        <c:axId val="31430763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0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Overall!$B$47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Overall!$A$48:$A$53</c:f>
              <c:strCache>
                <c:ptCount val="6"/>
                <c:pt idx="0">
                  <c:v>Other (please specify)</c:v>
                </c:pt>
                <c:pt idx="1">
                  <c:v>Don't know where to watch </c:v>
                </c:pt>
                <c:pt idx="2">
                  <c:v>Prefer other sports/entertainment </c:v>
                </c:pt>
                <c:pt idx="3">
                  <c:v>No access to TV/streaming platform</c:v>
                </c:pt>
                <c:pt idx="4">
                  <c:v>No time to watch </c:v>
                </c:pt>
                <c:pt idx="5">
                  <c:v>Not interested in football</c:v>
                </c:pt>
              </c:strCache>
            </c:strRef>
          </c:cat>
          <c:val>
            <c:numRef>
              <c:f>Overall!$B$48:$B$53</c:f>
              <c:numCache>
                <c:formatCode>0%</c:formatCode>
                <c:ptCount val="6"/>
                <c:pt idx="0">
                  <c:v>5.6497175141242938E-3</c:v>
                </c:pt>
                <c:pt idx="1">
                  <c:v>7.5329566854990581E-3</c:v>
                </c:pt>
                <c:pt idx="2">
                  <c:v>1.6949152542372881E-2</c:v>
                </c:pt>
                <c:pt idx="3">
                  <c:v>1.8832391713747645E-2</c:v>
                </c:pt>
                <c:pt idx="4">
                  <c:v>0.34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27-4C87-AB61-6DDF6647DA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48498623"/>
        <c:axId val="314315311"/>
      </c:barChart>
      <c:catAx>
        <c:axId val="2484986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15311"/>
        <c:crosses val="autoZero"/>
        <c:auto val="1"/>
        <c:lblAlgn val="ctr"/>
        <c:lblOffset val="100"/>
        <c:noMultiLvlLbl val="0"/>
      </c:catAx>
      <c:valAx>
        <c:axId val="31431531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98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563068592276053"/>
          <c:y val="3.2372981236416153E-2"/>
          <c:w val="0.65263535861884259"/>
          <c:h val="0.78142560227764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Gender!$B$54</c:f>
              <c:strCache>
                <c:ptCount val="1"/>
                <c:pt idx="0">
                  <c:v>Female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2586298333344182E-3"/>
                  <c:y val="2.942998294219650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C4-4CBD-A50F-B914A3C7CA6A}"/>
                </c:ext>
              </c:extLst>
            </c:dLbl>
            <c:dLbl>
              <c:idx val="1"/>
              <c:layout>
                <c:manualLayout>
                  <c:x val="6.7758895000033376E-3"/>
                  <c:y val="2.060098805953754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C4-4CBD-A50F-B914A3C7CA6A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Gender!$A$55:$A$60</c:f>
              <c:strCache>
                <c:ptCount val="6"/>
                <c:pt idx="0">
                  <c:v>Other (please specify)</c:v>
                </c:pt>
                <c:pt idx="1">
                  <c:v>Don't know where to watch </c:v>
                </c:pt>
                <c:pt idx="2">
                  <c:v>Prefer other sports/entertainment </c:v>
                </c:pt>
                <c:pt idx="3">
                  <c:v>No access to TV/streaming platform</c:v>
                </c:pt>
                <c:pt idx="4">
                  <c:v>No time to watch </c:v>
                </c:pt>
                <c:pt idx="5">
                  <c:v>Not interested in football</c:v>
                </c:pt>
              </c:strCache>
            </c:strRef>
          </c:cat>
          <c:val>
            <c:numRef>
              <c:f>Gender!$B$55:$B$60</c:f>
              <c:numCache>
                <c:formatCode>0%</c:formatCode>
                <c:ptCount val="6"/>
                <c:pt idx="0">
                  <c:v>6.2500000000000003E-3</c:v>
                </c:pt>
                <c:pt idx="1">
                  <c:v>6.2500000000000003E-3</c:v>
                </c:pt>
                <c:pt idx="2">
                  <c:v>1.5625E-2</c:v>
                </c:pt>
                <c:pt idx="3">
                  <c:v>1.2500000000000001E-2</c:v>
                </c:pt>
                <c:pt idx="4">
                  <c:v>0.27812500000000001</c:v>
                </c:pt>
                <c:pt idx="5">
                  <c:v>0.85624999999999996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C4-4CBD-A50F-B914A3C7CA6A}"/>
            </c:ext>
          </c:extLst>
        </c:ser>
        <c:ser>
          <c:idx val="1"/>
          <c:order val="1"/>
          <c:tx>
            <c:strRef>
              <c:f>Gender!$C$54</c:f>
              <c:strCache>
                <c:ptCount val="1"/>
                <c:pt idx="0">
                  <c:v>Male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2422464083339487E-2"/>
                  <c:y val="-3.23729812364161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C4-4CBD-A50F-B914A3C7CA6A}"/>
                </c:ext>
              </c:extLst>
            </c:dLbl>
            <c:dLbl>
              <c:idx val="3"/>
              <c:layout>
                <c:manualLayout>
                  <c:x val="-4.1407735265440514E-17"/>
                  <c:y val="-5.003097100173405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C4-4CBD-A50F-B914A3C7CA6A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Gender!$A$55:$A$60</c:f>
              <c:strCache>
                <c:ptCount val="6"/>
                <c:pt idx="0">
                  <c:v>Other (please specify)</c:v>
                </c:pt>
                <c:pt idx="1">
                  <c:v>Don't know where to watch </c:v>
                </c:pt>
                <c:pt idx="2">
                  <c:v>Prefer other sports/entertainment </c:v>
                </c:pt>
                <c:pt idx="3">
                  <c:v>No access to TV/streaming platform</c:v>
                </c:pt>
                <c:pt idx="4">
                  <c:v>No time to watch </c:v>
                </c:pt>
                <c:pt idx="5">
                  <c:v>Not interested in football</c:v>
                </c:pt>
              </c:strCache>
            </c:strRef>
          </c:cat>
          <c:val>
            <c:numRef>
              <c:f>Gender!$C$55:$C$60</c:f>
              <c:numCache>
                <c:formatCode>0%</c:formatCode>
                <c:ptCount val="6"/>
                <c:pt idx="0">
                  <c:v>6.6666666666666671E-3</c:v>
                </c:pt>
                <c:pt idx="1">
                  <c:v>1.3333333333333334E-2</c:v>
                </c:pt>
                <c:pt idx="2">
                  <c:v>2.6666666666666668E-2</c:v>
                </c:pt>
                <c:pt idx="3">
                  <c:v>0.04</c:v>
                </c:pt>
                <c:pt idx="4">
                  <c:v>0.48666666666666669</c:v>
                </c:pt>
                <c:pt idx="5">
                  <c:v>0.69333333333333336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C4-4CBD-A50F-B914A3C7C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14801679"/>
        <c:axId val="314200111"/>
      </c:barChart>
      <c:catAx>
        <c:axId val="314801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200111"/>
        <c:crosses val="autoZero"/>
        <c:auto val="1"/>
        <c:lblAlgn val="ctr"/>
        <c:lblOffset val="100"/>
        <c:noMultiLvlLbl val="0"/>
      </c:catAx>
      <c:valAx>
        <c:axId val="31420011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801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Overall!$B$165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Overall!$A$166:$A$172</c:f>
              <c:strCache>
                <c:ptCount val="7"/>
                <c:pt idx="0">
                  <c:v>Others</c:v>
                </c:pt>
                <c:pt idx="1">
                  <c:v>PPV.to (website)</c:v>
                </c:pt>
                <c:pt idx="2">
                  <c:v>Pikashow (app)</c:v>
                </c:pt>
                <c:pt idx="3">
                  <c:v>HD streamz (app)</c:v>
                </c:pt>
                <c:pt idx="4">
                  <c:v>Ntv.cx (website)</c:v>
                </c:pt>
                <c:pt idx="5">
                  <c:v>Sportek (website)</c:v>
                </c:pt>
                <c:pt idx="6">
                  <c:v>Yono Tv (website)</c:v>
                </c:pt>
              </c:strCache>
            </c:strRef>
          </c:cat>
          <c:val>
            <c:numRef>
              <c:f>Overall!$B$166:$B$172</c:f>
              <c:numCache>
                <c:formatCode>0%</c:formatCode>
                <c:ptCount val="7"/>
                <c:pt idx="0">
                  <c:v>0.4</c:v>
                </c:pt>
                <c:pt idx="1">
                  <c:v>2.8571428571428571E-2</c:v>
                </c:pt>
                <c:pt idx="2">
                  <c:v>2.8571428571428571E-2</c:v>
                </c:pt>
                <c:pt idx="3">
                  <c:v>5.7142857142857141E-2</c:v>
                </c:pt>
                <c:pt idx="4">
                  <c:v>8.5714285714285715E-2</c:v>
                </c:pt>
                <c:pt idx="5">
                  <c:v>0.14285714285714285</c:v>
                </c:pt>
                <c:pt idx="6">
                  <c:v>0.37142857142857144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9E-4994-91BF-A4F98D4B10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30880831"/>
        <c:axId val="314167951"/>
      </c:barChart>
      <c:catAx>
        <c:axId val="3308808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67951"/>
        <c:crosses val="autoZero"/>
        <c:auto val="1"/>
        <c:lblAlgn val="ctr"/>
        <c:lblOffset val="100"/>
        <c:noMultiLvlLbl val="0"/>
      </c:catAx>
      <c:valAx>
        <c:axId val="31416795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80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Gender!$B$173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Gender!$A$174:$A$180</c:f>
              <c:strCache>
                <c:ptCount val="7"/>
                <c:pt idx="0">
                  <c:v>Others</c:v>
                </c:pt>
                <c:pt idx="1">
                  <c:v>PPV.to (website)</c:v>
                </c:pt>
                <c:pt idx="2">
                  <c:v>Pikashow (app)</c:v>
                </c:pt>
                <c:pt idx="3">
                  <c:v>HD streamz (app)</c:v>
                </c:pt>
                <c:pt idx="4">
                  <c:v>Ntv.cx (website)</c:v>
                </c:pt>
                <c:pt idx="5">
                  <c:v>Sportek (website)</c:v>
                </c:pt>
                <c:pt idx="6">
                  <c:v>Yono Tv (website)</c:v>
                </c:pt>
              </c:strCache>
            </c:strRef>
          </c:cat>
          <c:val>
            <c:numRef>
              <c:f>Gender!$B$174:$B$180</c:f>
              <c:numCache>
                <c:formatCode>0%</c:formatCode>
                <c:ptCount val="7"/>
                <c:pt idx="0">
                  <c:v>0.33333333333333331</c:v>
                </c:pt>
                <c:pt idx="4">
                  <c:v>0.16666666666666666</c:v>
                </c:pt>
                <c:pt idx="5">
                  <c:v>0.16666666666666666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B7-49D2-AD36-A21FD216D5E1}"/>
            </c:ext>
          </c:extLst>
        </c:ser>
        <c:ser>
          <c:idx val="1"/>
          <c:order val="1"/>
          <c:tx>
            <c:strRef>
              <c:f>Gender!$C$173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Gender!$A$174:$A$180</c:f>
              <c:strCache>
                <c:ptCount val="7"/>
                <c:pt idx="0">
                  <c:v>Others</c:v>
                </c:pt>
                <c:pt idx="1">
                  <c:v>PPV.to (website)</c:v>
                </c:pt>
                <c:pt idx="2">
                  <c:v>Pikashow (app)</c:v>
                </c:pt>
                <c:pt idx="3">
                  <c:v>HD streamz (app)</c:v>
                </c:pt>
                <c:pt idx="4">
                  <c:v>Ntv.cx (website)</c:v>
                </c:pt>
                <c:pt idx="5">
                  <c:v>Sportek (website)</c:v>
                </c:pt>
                <c:pt idx="6">
                  <c:v>Yono Tv (website)</c:v>
                </c:pt>
              </c:strCache>
            </c:strRef>
          </c:cat>
          <c:val>
            <c:numRef>
              <c:f>Gender!$C$174:$C$180</c:f>
              <c:numCache>
                <c:formatCode>0%</c:formatCode>
                <c:ptCount val="7"/>
                <c:pt idx="0">
                  <c:v>0.41379310344827586</c:v>
                </c:pt>
                <c:pt idx="1">
                  <c:v>3.4482758620689655E-2</c:v>
                </c:pt>
                <c:pt idx="2">
                  <c:v>3.4482758620689655E-2</c:v>
                </c:pt>
                <c:pt idx="3">
                  <c:v>6.8965517241379309E-2</c:v>
                </c:pt>
                <c:pt idx="4">
                  <c:v>6.8965517241379309E-2</c:v>
                </c:pt>
                <c:pt idx="5">
                  <c:v>0.13793103448275862</c:v>
                </c:pt>
                <c:pt idx="6">
                  <c:v>0.34482758620689657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B7-49D2-AD36-A21FD216D5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73996015"/>
        <c:axId val="314140111"/>
      </c:barChart>
      <c:catAx>
        <c:axId val="3739960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40111"/>
        <c:crosses val="autoZero"/>
        <c:auto val="1"/>
        <c:lblAlgn val="ctr"/>
        <c:lblOffset val="100"/>
        <c:noMultiLvlLbl val="0"/>
      </c:catAx>
      <c:valAx>
        <c:axId val="314140111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960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0.57354</cdr:x>
      <cdr:y>0.12963</cdr:y>
    </cdr:from>
    <cdr:to>
      <cdr:x>0.89428</cdr:x>
      <cdr:y>0.3713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C0CC7583-8B66-474A-36AB-6352BA2F2D85}"/>
            </a:ext>
          </a:extLst>
        </cdr:cNvPr>
        <cdr:cNvSpPr/>
      </cdr:nvSpPr>
      <cdr:spPr>
        <a:xfrm xmlns:a="http://schemas.openxmlformats.org/drawingml/2006/main">
          <a:off x="3132924" y="561475"/>
          <a:ext cx="1752017" cy="1046748"/>
        </a:xfrm>
        <a:prstGeom xmlns:a="http://schemas.openxmlformats.org/drawingml/2006/main" prst="wedgeRectCallout">
          <a:avLst>
            <a:gd name="adj1" fmla="val -15253"/>
            <a:gd name="adj2" fmla="val 74269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dirty="0">
              <a:solidFill>
                <a:srgbClr val="012F49"/>
              </a:solidFill>
              <a:latin typeface="Times New Roman"/>
            </a:rPr>
            <a:t>36</a:t>
          </a:r>
          <a:r>
            <a: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rPr>
            <a:t>% of the</a:t>
          </a:r>
          <a:r>
            <a:rPr lang="en-US" sz="1400" dirty="0">
              <a:solidFill>
                <a:srgbClr val="012F49"/>
              </a:solidFill>
              <a:latin typeface="Times New Roman"/>
            </a:rPr>
            <a:t> female</a:t>
          </a:r>
          <a:r>
            <a: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rPr>
            <a:t> respondents have been watching FIFA World Cup 2026.</a:t>
          </a:r>
          <a:endParaRPr kumimoji="0" lang="en-GB" sz="1400" b="0" i="0" u="none" strike="noStrike" kern="1200" cap="none" spc="0" normalizeH="0" baseline="0" noProof="0" dirty="0">
            <a:ln>
              <a:noFill/>
            </a:ln>
            <a:solidFill>
              <a:srgbClr val="012F49"/>
            </a:solidFill>
            <a:effectLst/>
            <a:uLnTx/>
            <a:uFillTx/>
            <a:latin typeface="Times New Roman"/>
            <a:ea typeface="+mn-ea"/>
            <a:cs typeface="+mn-cs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0.72674</cdr:x>
      <cdr:y>0.41184</cdr:y>
    </cdr:from>
    <cdr:to>
      <cdr:x>0.91726</cdr:x>
      <cdr:y>0.73704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21249F8B-3A3B-0E4B-AC8C-BE7D7BC4CD67}"/>
            </a:ext>
          </a:extLst>
        </cdr:cNvPr>
        <cdr:cNvSpPr/>
      </cdr:nvSpPr>
      <cdr:spPr>
        <a:xfrm xmlns:a="http://schemas.openxmlformats.org/drawingml/2006/main">
          <a:off x="8172716" y="1783849"/>
          <a:ext cx="2142598" cy="1408534"/>
        </a:xfrm>
        <a:prstGeom xmlns:a="http://schemas.openxmlformats.org/drawingml/2006/main" prst="wedgeRectCallout">
          <a:avLst>
            <a:gd name="adj1" fmla="val 17884"/>
            <a:gd name="adj2" fmla="val -101478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dirty="0">
              <a:solidFill>
                <a:srgbClr val="012F49"/>
              </a:solidFill>
              <a:latin typeface="Times New Roman"/>
            </a:rPr>
            <a:t>Among 36% of the female respondents who have been watching FIFA World Cup 2026, 50</a:t>
          </a:r>
          <a:r>
            <a: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rPr>
            <a:t>% have been</a:t>
          </a:r>
          <a:r>
            <a:rPr kumimoji="0" lang="en-US" sz="1400" b="0" i="0" u="none" strike="noStrike" kern="1200" cap="none" spc="0" normalizeH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rPr>
            <a:t> watching on Himalayan Sports TV</a:t>
          </a:r>
          <a:r>
            <a:rPr lang="en-US" sz="1400" dirty="0">
              <a:solidFill>
                <a:srgbClr val="012F49"/>
              </a:solidFill>
              <a:latin typeface="Times New Roman"/>
            </a:rPr>
            <a:t>.</a:t>
          </a:r>
          <a:endParaRPr kumimoji="0" lang="en-GB" sz="1400" b="0" i="0" u="none" strike="noStrike" kern="1200" cap="none" spc="0" normalizeH="0" baseline="0" noProof="0" dirty="0">
            <a:ln>
              <a:noFill/>
            </a:ln>
            <a:solidFill>
              <a:srgbClr val="012F49"/>
            </a:solidFill>
            <a:effectLst/>
            <a:uLnTx/>
            <a:uFillTx/>
            <a:latin typeface="Times New Roman"/>
            <a:ea typeface="+mn-ea"/>
            <a:cs typeface="+mn-cs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3DE98-5014-4771-B0FC-E78C277A1817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C7186-38DE-4875-AB77-1D8A2BEF8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8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11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05CEB-66D5-9133-809C-B266ABFD3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207F7-E99C-268E-B19A-FA77FC62D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560BE-D445-A417-391B-87AA20248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69ECC-F110-CA7C-C25A-1DC9A7B8E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302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7B66C-2874-9CCF-CC8A-C6F657661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29EA9E-7547-9DCD-F19D-C1110FE54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AA8A04-51AF-B435-387C-9C5FBDFC95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BC24B-255D-727E-E0D4-86544AD54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586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F5086-9F9B-D8A3-11C7-3471AA8F9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91FF60-B35A-6E89-59B0-3F88CDB118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79C38-1329-52C2-FE53-D3CD02927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1521B-F6C5-1CC9-E3F9-AD74EDB4D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672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9A061-C75A-FF3A-8062-1FD6756D2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78AB8D-8CB4-D4BE-A3B1-947FEFB68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0182FF-CF7E-1FFC-4F76-0B3748EE2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03256-9DD4-54BA-304A-B2858E6994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488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09C1B-AD4D-0580-C9D8-3B8A4A900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0B7D41-83E8-9064-6D4E-C99FE39CF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41EFCC-A6FB-DFE8-3C11-6C6539874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02B27-4785-49CA-9218-A38A2D6865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038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86D1-E49A-AD52-264B-9FE17ADEC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62F2CE-89E3-23FD-4F36-A53836AA6C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70E09D-CE9D-7866-A2F3-C38C382CE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99B15-6DF3-DB34-70F9-371EA05A4E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2009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ABB81-1586-11E5-A9FA-11F6727E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D5F0E4-BD5E-53CC-FF25-253E5ED53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634C7B-32E7-4977-EE48-DA83C2F1D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17807-0C93-37F6-4934-7ACDB6BB1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4617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7EC33-5291-9BE3-1656-FAF2A0EE2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B3086-55A7-008A-A6C4-60596D149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285F82-2790-453F-6568-840015B54F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9BE56-D40A-0BD7-A266-AD96BBC95D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50F3EC-4AB4-440E-88C8-3EFE72B6BE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59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203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fld id="{3AE9CE0A-D5EE-46AB-A0D2-7A194B3FB9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54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09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BA0AA-B53B-4D82-B7DF-6E8F34D31459}"/>
              </a:ext>
            </a:extLst>
          </p:cNvPr>
          <p:cNvSpPr/>
          <p:nvPr userDrawn="1"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0273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5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93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378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56E53A-BC93-4AF2-9E24-2EA1BDE42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023" cy="696107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E9332A7-0FEA-4733-8B9B-017FFB03CFB7}"/>
              </a:ext>
            </a:extLst>
          </p:cNvPr>
          <p:cNvSpPr txBox="1">
            <a:spLocks/>
          </p:cNvSpPr>
          <p:nvPr userDrawn="1"/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E9CE0A-D5EE-46AB-A0D2-7A194B3FB9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469963-EABA-5981-EE41-13FD1D784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97" y="425589"/>
            <a:ext cx="4387273" cy="11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92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780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9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43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305EDD-3B5D-2367-DB1E-7860934F27B6}"/>
              </a:ext>
            </a:extLst>
          </p:cNvPr>
          <p:cNvSpPr/>
          <p:nvPr userDrawn="1"/>
        </p:nvSpPr>
        <p:spPr>
          <a:xfrm>
            <a:off x="10421257" y="0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D9898-32F7-5F95-1D52-882565D3F93B}"/>
              </a:ext>
            </a:extLst>
          </p:cNvPr>
          <p:cNvSpPr/>
          <p:nvPr userDrawn="1"/>
        </p:nvSpPr>
        <p:spPr>
          <a:xfrm>
            <a:off x="0" y="-1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595EDF-0C16-D752-CA22-0C0D45B643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669" y="-392546"/>
            <a:ext cx="2095500" cy="279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DDB2B5-6554-8F4D-A9AD-D2E687BDC9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6933" y="-392546"/>
            <a:ext cx="2095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158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74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32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4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70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805" y="1600200"/>
            <a:ext cx="507959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40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541622"/>
            <a:ext cx="2844800" cy="1615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182EE30E-B8E1-4C69-AF14-32397C712C99}" type="datetime1">
              <a:rPr lang="en-US" smtClean="0"/>
              <a:pPr defTabSz="34290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r>
              <a:rPr lang="en-US"/>
              <a:t>TRAINING ON OTA INTEGRATION AND DIGITAL MARKETING FOR TOURISM AND HOSPITALITY ENTERPRISES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42782948-4DBE-204D-AB9E-B65E067054AE}" type="slidenum">
              <a:rPr lang="en-US" smtClean="0"/>
              <a:pPr defTabSz="34290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848380"/>
            <a:ext cx="10363200" cy="52322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12F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3818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604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fld id="{3AE9CE0A-D5EE-46AB-A0D2-7A194B3FB9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676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100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BA0AA-B53B-4D82-B7DF-6E8F34D31459}"/>
              </a:ext>
            </a:extLst>
          </p:cNvPr>
          <p:cNvSpPr/>
          <p:nvPr userDrawn="1"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0889121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79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14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5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986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56E53A-BC93-4AF2-9E24-2EA1BDE42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023" cy="696107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E9332A7-0FEA-4733-8B9B-017FFB03CFB7}"/>
              </a:ext>
            </a:extLst>
          </p:cNvPr>
          <p:cNvSpPr txBox="1">
            <a:spLocks/>
          </p:cNvSpPr>
          <p:nvPr userDrawn="1"/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E9CE0A-D5EE-46AB-A0D2-7A194B3FB9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469963-EABA-5981-EE41-13FD1D784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97" y="425589"/>
            <a:ext cx="4387273" cy="11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484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76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52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531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305EDD-3B5D-2367-DB1E-7860934F27B6}"/>
              </a:ext>
            </a:extLst>
          </p:cNvPr>
          <p:cNvSpPr/>
          <p:nvPr userDrawn="1"/>
        </p:nvSpPr>
        <p:spPr>
          <a:xfrm>
            <a:off x="10421257" y="0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D9898-32F7-5F95-1D52-882565D3F93B}"/>
              </a:ext>
            </a:extLst>
          </p:cNvPr>
          <p:cNvSpPr/>
          <p:nvPr userDrawn="1"/>
        </p:nvSpPr>
        <p:spPr>
          <a:xfrm>
            <a:off x="0" y="-1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595EDF-0C16-D752-CA22-0C0D45B643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669" y="-392546"/>
            <a:ext cx="2095500" cy="279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DDB2B5-6554-8F4D-A9AD-D2E687BDC9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6933" y="-392546"/>
            <a:ext cx="2095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54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5170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241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89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30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805" y="1600200"/>
            <a:ext cx="507959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40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541622"/>
            <a:ext cx="2844800" cy="1615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182EE30E-B8E1-4C69-AF14-32397C712C99}" type="datetime1">
              <a:rPr lang="en-US" smtClean="0"/>
              <a:pPr defTabSz="34290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r>
              <a:rPr lang="en-US"/>
              <a:t>TRAINING ON OTA INTEGRATION AND DIGITAL MARKETING FOR TOURISM AND HOSPITALITY ENTERPRISES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42782948-4DBE-204D-AB9E-B65E067054AE}" type="slidenum">
              <a:rPr lang="en-US" smtClean="0"/>
              <a:pPr defTabSz="34290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848380"/>
            <a:ext cx="10363200" cy="52322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12F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766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9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1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2238393" y="2492524"/>
            <a:ext cx="9011092" cy="29938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srgbClr val="F25822"/>
                </a:solidFill>
                <a:effectLst/>
                <a:uLnTx/>
                <a:uFillTx/>
                <a:latin typeface="Times New Roman"/>
                <a:ea typeface="Cambria" panose="02040503050406030204" pitchFamily="18" charset="0"/>
                <a:cs typeface="Calibri" panose="020F0502020204030204" pitchFamily="34" charset="0"/>
              </a:rPr>
              <a:t> FIFA WORLD CUP </a:t>
            </a:r>
            <a:r>
              <a:rPr lang="en-US" sz="4800" b="1" dirty="0">
                <a:solidFill>
                  <a:srgbClr val="F25822"/>
                </a:solidFill>
                <a:latin typeface="Times New Roman"/>
                <a:ea typeface="Cambria" panose="02040503050406030204" pitchFamily="18" charset="0"/>
                <a:cs typeface="Calibri" panose="020F0502020204030204" pitchFamily="34" charset="0"/>
              </a:rPr>
              <a:t>2026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srgbClr val="F25822"/>
                </a:solidFill>
                <a:effectLst/>
                <a:uLnTx/>
                <a:uFillTx/>
                <a:latin typeface="Times New Roman"/>
                <a:ea typeface="Cambria" panose="02040503050406030204" pitchFamily="18" charset="0"/>
                <a:cs typeface="Calibri" panose="020F0502020204030204" pitchFamily="34" charset="0"/>
              </a:rPr>
              <a:t>Viewership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968201" y="5876894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3984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1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July,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3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+mn-lt"/>
                <a:cs typeface="Calibri" panose="020F0502020204030204" pitchFamily="34" charset="0"/>
              </a:rPr>
              <a:t>OBJECTIVES AND METHODOLOGY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72016DC-BECF-4523-A6BF-4CD4402EB0C1}"/>
              </a:ext>
            </a:extLst>
          </p:cNvPr>
          <p:cNvSpPr txBox="1">
            <a:spLocks/>
          </p:cNvSpPr>
          <p:nvPr/>
        </p:nvSpPr>
        <p:spPr>
          <a:xfrm>
            <a:off x="394124" y="1390148"/>
            <a:ext cx="6802483" cy="548095"/>
          </a:xfrm>
          <a:prstGeom prst="rect">
            <a:avLst/>
          </a:prstGeom>
        </p:spPr>
        <p:txBody>
          <a:bodyPr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Calibri" panose="020F0502020204030204" pitchFamily="34" charset="0"/>
              </a:rPr>
              <a:t>Research Objectives</a:t>
            </a:r>
          </a:p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A12A4FA-52A0-45FE-8D33-0756A0318CBC}"/>
              </a:ext>
            </a:extLst>
          </p:cNvPr>
          <p:cNvSpPr txBox="1">
            <a:spLocks/>
          </p:cNvSpPr>
          <p:nvPr/>
        </p:nvSpPr>
        <p:spPr>
          <a:xfrm>
            <a:off x="368384" y="1973990"/>
            <a:ext cx="11401985" cy="911450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5984" marR="0" lvl="0" indent="-305984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To analyze audience viewership of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FIFA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World Cup 2026.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EE0725-0213-4D7B-8853-EEA4AE34F268}"/>
              </a:ext>
            </a:extLst>
          </p:cNvPr>
          <p:cNvSpPr txBox="1">
            <a:spLocks/>
          </p:cNvSpPr>
          <p:nvPr/>
        </p:nvSpPr>
        <p:spPr>
          <a:xfrm>
            <a:off x="395006" y="2583908"/>
            <a:ext cx="3405469" cy="435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Research Methodology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97C5-3E03-4954-A3B0-4E04D166A6BA}"/>
              </a:ext>
            </a:extLst>
          </p:cNvPr>
          <p:cNvSpPr txBox="1"/>
          <p:nvPr/>
        </p:nvSpPr>
        <p:spPr>
          <a:xfrm>
            <a:off x="5598504" y="2801735"/>
            <a:ext cx="3196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Length of Interview (LOI)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dirty="0">
                <a:solidFill>
                  <a:srgbClr val="002060"/>
                </a:solidFill>
                <a:latin typeface="Times New Roman"/>
                <a:cs typeface="Poppins" panose="00000500000000000000" pitchFamily="2" charset="0"/>
              </a:rPr>
              <a:t>5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mins approx.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49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49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F05055-93B0-4AF2-AD40-C72CA84AF441}"/>
              </a:ext>
            </a:extLst>
          </p:cNvPr>
          <p:cNvSpPr txBox="1">
            <a:spLocks/>
          </p:cNvSpPr>
          <p:nvPr/>
        </p:nvSpPr>
        <p:spPr>
          <a:xfrm>
            <a:off x="368384" y="3019562"/>
            <a:ext cx="4922035" cy="3362325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Sample Size: </a:t>
            </a:r>
            <a:r>
              <a:rPr lang="en-US" b="1" dirty="0">
                <a:solidFill>
                  <a:srgbClr val="002060"/>
                </a:solidFill>
                <a:latin typeface="Times New Roman"/>
                <a:cs typeface="Poppins" panose="00000500000000000000" pitchFamily="2" charset="0"/>
              </a:rPr>
              <a:t>1000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Field Work:</a:t>
            </a:r>
            <a:r>
              <a:rPr lang="en-US" sz="2000" b="1" dirty="0">
                <a:solidFill>
                  <a:srgbClr val="012F49"/>
                </a:solidFill>
                <a:latin typeface="Times New Roman"/>
                <a:cs typeface="Poppins" panose="00000500000000000000" pitchFamily="2" charset="0"/>
              </a:rPr>
              <a:t> </a:t>
            </a:r>
            <a:r>
              <a:rPr lang="en-US" sz="1600" dirty="0">
                <a:solidFill>
                  <a:srgbClr val="012F49"/>
                </a:solidFill>
                <a:latin typeface="Times New Roman"/>
                <a:cs typeface="Poppins" panose="00000500000000000000" pitchFamily="2" charset="0"/>
              </a:rPr>
              <a:t>June 29 to July 14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2026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Data Analysis</a:t>
            </a:r>
          </a:p>
          <a:p>
            <a:pPr marL="305984" marR="0" lvl="0" indent="-305984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Descriptive statistics using Excel</a:t>
            </a:r>
          </a:p>
          <a:p>
            <a:pPr marL="305984" marR="0" lvl="0" indent="-305984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Thematic analysis of open-ended data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79CDA41-FE47-4E95-8DF0-A251F1E39090}"/>
              </a:ext>
            </a:extLst>
          </p:cNvPr>
          <p:cNvSpPr txBox="1">
            <a:spLocks/>
          </p:cNvSpPr>
          <p:nvPr/>
        </p:nvSpPr>
        <p:spPr>
          <a:xfrm>
            <a:off x="908080" y="5228155"/>
            <a:ext cx="4922035" cy="177063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A47D208-2773-4591-A25B-B1944D8048DE}"/>
              </a:ext>
            </a:extLst>
          </p:cNvPr>
          <p:cNvSpPr txBox="1">
            <a:spLocks/>
          </p:cNvSpPr>
          <p:nvPr/>
        </p:nvSpPr>
        <p:spPr>
          <a:xfrm>
            <a:off x="5571996" y="3998412"/>
            <a:ext cx="6224995" cy="2250512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Calibri" panose="020F0502020204030204" pitchFamily="34" charset="0"/>
              </a:rPr>
              <a:t>Research Design 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Quantitative data with the survey questionnaire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Administered survey with experienced field enumerators</a:t>
            </a:r>
          </a:p>
          <a:p>
            <a:pPr marL="285750" marR="0" lvl="0" indent="-28575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25822"/>
              </a:buClr>
              <a:buSzPct val="92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Computer Aided Personal Interview (CAPI) with the respondents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CD6F9C-3557-4CEE-BF53-7DDF990BA9FE}"/>
              </a:ext>
            </a:extLst>
          </p:cNvPr>
          <p:cNvSpPr txBox="1"/>
          <p:nvPr/>
        </p:nvSpPr>
        <p:spPr>
          <a:xfrm>
            <a:off x="8391362" y="2819405"/>
            <a:ext cx="3196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Location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Kathmandu Valley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861108-AE55-E088-5118-C460E52409B9}"/>
              </a:ext>
            </a:extLst>
          </p:cNvPr>
          <p:cNvSpPr txBox="1"/>
          <p:nvPr/>
        </p:nvSpPr>
        <p:spPr>
          <a:xfrm>
            <a:off x="1091144" y="6040378"/>
            <a:ext cx="103360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5822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+mn-ea"/>
                <a:cs typeface="Poppins" panose="00000500000000000000" pitchFamily="2" charset="0"/>
              </a:rPr>
              <a:t>Note: This study is internally conducted by Avant Garde Solutions in Kathmandu valley, Nepal.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49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F49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510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39A0AB-3544-47B2-BD8B-FB842C8291EE}"/>
              </a:ext>
            </a:extLst>
          </p:cNvPr>
          <p:cNvSpPr txBox="1"/>
          <p:nvPr/>
        </p:nvSpPr>
        <p:spPr>
          <a:xfrm>
            <a:off x="2005262" y="2459504"/>
            <a:ext cx="8197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25578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804" y="851305"/>
            <a:ext cx="11264392" cy="587277"/>
          </a:xfrm>
        </p:spPr>
        <p:txBody>
          <a:bodyPr>
            <a:noAutofit/>
          </a:bodyPr>
          <a:lstStyle/>
          <a:p>
            <a:r>
              <a:rPr lang="en-US" sz="2400" b="1" u="sng" dirty="0"/>
              <a:t>Demographics</a:t>
            </a:r>
            <a:br>
              <a:rPr lang="en-US" b="1" u="sng" dirty="0"/>
            </a:br>
            <a:r>
              <a:rPr lang="en-GB" sz="1800" b="1" cap="none" dirty="0"/>
              <a:t>Majority of the respondents belong to the age group 25-34 and are married.</a:t>
            </a:r>
            <a:endParaRPr lang="en-US" sz="1800" b="1" cap="none" dirty="0">
              <a:latin typeface="+mn-lt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9A2C23D-5CED-E961-59C5-43D380375F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6453453"/>
              </p:ext>
            </p:extLst>
          </p:nvPr>
        </p:nvGraphicFramePr>
        <p:xfrm>
          <a:off x="4283242" y="1909335"/>
          <a:ext cx="3705726" cy="465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7C47A25-583D-8C3D-0D40-520E4D2A34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547136"/>
              </p:ext>
            </p:extLst>
          </p:nvPr>
        </p:nvGraphicFramePr>
        <p:xfrm>
          <a:off x="8102679" y="1909335"/>
          <a:ext cx="3625515" cy="465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869A669-BC44-BCE6-1C47-662D97B105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22127"/>
              </p:ext>
            </p:extLst>
          </p:nvPr>
        </p:nvGraphicFramePr>
        <p:xfrm>
          <a:off x="463804" y="1909335"/>
          <a:ext cx="3705726" cy="465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88169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57E49-A03B-CE5E-9548-154FCC140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FCDCF82-BD36-E8A9-D6CE-F8B0573161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6811019"/>
              </p:ext>
            </p:extLst>
          </p:nvPr>
        </p:nvGraphicFramePr>
        <p:xfrm>
          <a:off x="473122" y="2348772"/>
          <a:ext cx="5622877" cy="4308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FEB15A3-6FE8-F68F-661D-4BC8FBC8B978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have been watching FIFA World Cup 2026.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C0CC7583-8B66-474A-36AB-6352BA2F2D85}"/>
              </a:ext>
            </a:extLst>
          </p:cNvPr>
          <p:cNvSpPr/>
          <p:nvPr/>
        </p:nvSpPr>
        <p:spPr>
          <a:xfrm>
            <a:off x="4055871" y="3144251"/>
            <a:ext cx="1415131" cy="1074821"/>
          </a:xfrm>
          <a:prstGeom prst="wedgeRectCallout">
            <a:avLst>
              <a:gd name="adj1" fmla="val -25456"/>
              <a:gd name="adj2" fmla="val 9068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12F49"/>
                </a:solidFill>
                <a:latin typeface="Times New Roman"/>
              </a:rPr>
              <a:t>53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% of the respondents have been watching FIFA World Cup 2026.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DCCCEBF-4D19-8C90-142A-2FA35221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3477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/>
              <a:t>FIFA WORLD CUP 2026 VIEWERSHIP (1)</a:t>
            </a:r>
            <a:br>
              <a:rPr lang="en-US" sz="2400" b="1" dirty="0"/>
            </a:br>
            <a:endParaRPr lang="en-US" sz="24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38F4F9B-4ACB-F7B9-6F6B-B17353C37C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4634550"/>
              </p:ext>
            </p:extLst>
          </p:nvPr>
        </p:nvGraphicFramePr>
        <p:xfrm>
          <a:off x="6261135" y="2348771"/>
          <a:ext cx="5457741" cy="4308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Speech Bubble: Rectangle 4">
            <a:extLst>
              <a:ext uri="{FF2B5EF4-FFF2-40B4-BE49-F238E27FC236}">
                <a16:creationId xmlns:a16="http://schemas.microsoft.com/office/drawing/2014/main" id="{E4B88925-A4EC-6996-881F-98A4B16452B2}"/>
              </a:ext>
            </a:extLst>
          </p:cNvPr>
          <p:cNvSpPr/>
          <p:nvPr/>
        </p:nvSpPr>
        <p:spPr>
          <a:xfrm>
            <a:off x="9593822" y="2743200"/>
            <a:ext cx="1989126" cy="1764631"/>
          </a:xfrm>
          <a:prstGeom prst="wedgeRectCallout">
            <a:avLst>
              <a:gd name="adj1" fmla="val -59556"/>
              <a:gd name="adj2" fmla="val 3532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12F49"/>
                </a:solidFill>
                <a:latin typeface="Times New Roman"/>
              </a:rPr>
              <a:t>Among 53% of the respondents who have been watching FIFA World Cup 2026, 30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% have been watching both live and recorded / highlights.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11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7DDFE-7202-ACD2-1AA1-B37EFDF95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5A87183-911B-0C40-4C39-71AE50EAD8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3019905"/>
              </p:ext>
            </p:extLst>
          </p:nvPr>
        </p:nvGraphicFramePr>
        <p:xfrm>
          <a:off x="473120" y="2348771"/>
          <a:ext cx="11245756" cy="4308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B3D891D-79F6-9492-07A3-1DC8FD09B799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respondents have been watching FIFA World Cup 2026 on Himalayan Sports TV.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E64A5E0D-913D-5FF4-7619-582FE8871DAC}"/>
              </a:ext>
            </a:extLst>
          </p:cNvPr>
          <p:cNvSpPr/>
          <p:nvPr/>
        </p:nvSpPr>
        <p:spPr>
          <a:xfrm>
            <a:off x="8451312" y="3760475"/>
            <a:ext cx="2666415" cy="1074821"/>
          </a:xfrm>
          <a:prstGeom prst="wedgeRectCallout">
            <a:avLst>
              <a:gd name="adj1" fmla="val 20268"/>
              <a:gd name="adj2" fmla="val -9886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12F49"/>
                </a:solidFill>
                <a:latin typeface="Times New Roman"/>
              </a:rPr>
              <a:t>Among 53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% of the respondents who have been watching FIFA World Cup 2026, 49% have been watching on Himalayan Sports TV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1FCE363-DD54-D91B-D41D-BF182E2CD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3477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/>
              <a:t>FIFA WORLD CUP 2026 VIEWERSHIP (2)</a:t>
            </a:r>
            <a:br>
              <a:rPr lang="en-US" sz="2400" b="1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14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4FFBB-DF79-01B1-4A12-7D33A54B0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D6EE29-11D6-A6AD-6465-789AFA7D0B22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the male respondents have been watching FIFA World Cup 2026.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707A43E-31D1-0EB6-F3BB-5FEA1B30D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3477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/>
              <a:t>FIFA WORLD CUP 2026 VIEWERSHIP (male vs female) (1)</a:t>
            </a:r>
            <a:br>
              <a:rPr lang="en-US" sz="2400" b="1" dirty="0"/>
            </a:br>
            <a:endParaRPr lang="en-US" sz="2400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D04B178-6975-24E7-AF98-82BA778CD0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965818"/>
              </p:ext>
            </p:extLst>
          </p:nvPr>
        </p:nvGraphicFramePr>
        <p:xfrm>
          <a:off x="473122" y="2358188"/>
          <a:ext cx="5462455" cy="433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3D2B1AC-48E7-60B6-736A-4358A46C6A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878506"/>
              </p:ext>
            </p:extLst>
          </p:nvPr>
        </p:nvGraphicFramePr>
        <p:xfrm>
          <a:off x="6096001" y="2358187"/>
          <a:ext cx="5622876" cy="433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21249F8B-3A3B-0E4B-AC8C-BE7D7BC4CD67}"/>
              </a:ext>
            </a:extLst>
          </p:cNvPr>
          <p:cNvSpPr/>
          <p:nvPr/>
        </p:nvSpPr>
        <p:spPr>
          <a:xfrm>
            <a:off x="9360140" y="2775785"/>
            <a:ext cx="2142598" cy="1306430"/>
          </a:xfrm>
          <a:prstGeom prst="wedgeRectCallout">
            <a:avLst>
              <a:gd name="adj1" fmla="val -71963"/>
              <a:gd name="adj2" fmla="val 4464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12F49"/>
                </a:solidFill>
                <a:latin typeface="Times New Roman"/>
              </a:rPr>
              <a:t>Among 70% of the male respondents who have been watching FIFA World Cup 2026, 31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% have been watching both live and </a:t>
            </a:r>
            <a:r>
              <a:rPr lang="en-US" sz="1200" dirty="0">
                <a:solidFill>
                  <a:srgbClr val="012F49"/>
                </a:solidFill>
                <a:latin typeface="Times New Roman"/>
              </a:rPr>
              <a:t>recorded / highlights.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705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9DCCB-9689-C263-203B-AF074D216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001534-2A86-410F-00A6-B550AE0857C3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the </a:t>
            </a:r>
            <a:r>
              <a:rPr lang="en-US" dirty="0" err="1">
                <a:solidFill>
                  <a:srgbClr val="012F49"/>
                </a:solidFill>
                <a:latin typeface="Times New Roman"/>
              </a:rPr>
              <a:t>fe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male respondents have been watching FIFA World Cup 2026 on Himalayan Sports TV.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D4CD636-06B2-8D6D-93BC-F4B10C3AC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3477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/>
              <a:t>FIFA WORLD CUP 2026 VIEWERSHIP (male vs female) (2)</a:t>
            </a:r>
            <a:br>
              <a:rPr lang="en-US" sz="2400" b="1" dirty="0"/>
            </a:br>
            <a:endParaRPr lang="en-US" sz="2400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B7FE1E7-3B9E-09D0-972F-454C5D75FA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895354"/>
              </p:ext>
            </p:extLst>
          </p:nvPr>
        </p:nvGraphicFramePr>
        <p:xfrm>
          <a:off x="473123" y="2374228"/>
          <a:ext cx="11245756" cy="433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15433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EB544-451E-C0EF-9E64-ABCDD2343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5CC1BE0-39D9-E700-36AF-E7B148D191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3928996"/>
              </p:ext>
            </p:extLst>
          </p:nvPr>
        </p:nvGraphicFramePr>
        <p:xfrm>
          <a:off x="473122" y="2232761"/>
          <a:ext cx="11245756" cy="4392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ED881E1-095B-6D6E-3502-96E8F260269D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the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stated not interested in football as the reason for not watching FIFA World Cup 2026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185D10E6-EE83-7E35-3E51-9B2BAA19855A}"/>
              </a:ext>
            </a:extLst>
          </p:cNvPr>
          <p:cNvSpPr/>
          <p:nvPr/>
        </p:nvSpPr>
        <p:spPr>
          <a:xfrm>
            <a:off x="9224211" y="3429000"/>
            <a:ext cx="2149642" cy="1407695"/>
          </a:xfrm>
          <a:prstGeom prst="wedgeRectCallout">
            <a:avLst>
              <a:gd name="adj1" fmla="val 19320"/>
              <a:gd name="adj2" fmla="val -8577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12F49"/>
                </a:solidFill>
                <a:latin typeface="Times New Roman"/>
              </a:rPr>
              <a:t>Among 47% of respondents who have not been watching FIFA World Cup 2026, 80% stated not interested in football as the reason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9E3D4A5-D4F6-C74C-E702-15C70D4E9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34770"/>
            <a:ext cx="11029616" cy="988332"/>
          </a:xfrm>
        </p:spPr>
        <p:txBody>
          <a:bodyPr>
            <a:normAutofit/>
          </a:bodyPr>
          <a:lstStyle/>
          <a:p>
            <a:r>
              <a:rPr lang="en-US" sz="2400" b="1" dirty="0"/>
              <a:t>Reasons for not watching FIFA WORLD CUP 2026 </a:t>
            </a:r>
            <a:br>
              <a:rPr lang="en-US" sz="2400" b="1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0063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B9AF5-4C3E-1918-D1B8-B31FA3351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33A027A-E356-750C-3FA7-9E51C45716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7527791"/>
              </p:ext>
            </p:extLst>
          </p:nvPr>
        </p:nvGraphicFramePr>
        <p:xfrm>
          <a:off x="473122" y="2310062"/>
          <a:ext cx="11245756" cy="4315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6A8082E-838E-6270-E58D-EAA26568A6B8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the female respondents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stated not interested in football as the reason for not watching FIFA World Cup 2026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3BEC631F-9F07-02F7-B221-41C7E3171D88}"/>
              </a:ext>
            </a:extLst>
          </p:cNvPr>
          <p:cNvSpPr/>
          <p:nvPr/>
        </p:nvSpPr>
        <p:spPr>
          <a:xfrm>
            <a:off x="8870399" y="3650321"/>
            <a:ext cx="2149642" cy="1407695"/>
          </a:xfrm>
          <a:prstGeom prst="wedgeRectCallout">
            <a:avLst>
              <a:gd name="adj1" fmla="val 44693"/>
              <a:gd name="adj2" fmla="val -9261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012F49"/>
                </a:solidFill>
                <a:latin typeface="Times New Roman"/>
              </a:rPr>
              <a:t>Among 64% of the female respondents who have not been watching FIFA World Cup 2026, 86% stated not interested in football as the reason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381E496-0A0A-67AD-89BB-0626EB837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638518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Reasons for not watching FIFA WORLD CUP 2026 (male vs female)</a:t>
            </a:r>
            <a:br>
              <a:rPr lang="en-US" sz="2400" b="1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4498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2962F-01C7-BB1D-648C-1FF7DEEC9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D6763F5-7498-2DCB-4CB4-63A1B3410F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1855404"/>
              </p:ext>
            </p:extLst>
          </p:nvPr>
        </p:nvGraphicFramePr>
        <p:xfrm>
          <a:off x="473122" y="2178640"/>
          <a:ext cx="11245756" cy="431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463E099-40A5-692F-4B67-34FA337064BC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the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respondents use Yono Tv (Website) to watch FIFA World Cup 2026.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D5D06BEE-588E-064F-328C-78DDAC21A88B}"/>
              </a:ext>
            </a:extLst>
          </p:cNvPr>
          <p:cNvSpPr/>
          <p:nvPr/>
        </p:nvSpPr>
        <p:spPr>
          <a:xfrm>
            <a:off x="8903369" y="3304674"/>
            <a:ext cx="1787637" cy="1620252"/>
          </a:xfrm>
          <a:prstGeom prst="wedgeRectCallout">
            <a:avLst>
              <a:gd name="adj1" fmla="val 21624"/>
              <a:gd name="adj2" fmla="val -748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Among 7% of respondents who use web streaming website / app</a:t>
            </a:r>
            <a:r>
              <a:rPr lang="en-US" sz="1400" dirty="0">
                <a:solidFill>
                  <a:srgbClr val="012F49"/>
                </a:solidFill>
              </a:rPr>
              <a:t>, 37% use Yono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Tv (Website).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D78B330-0B8B-C86B-46F5-799D56558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381846"/>
            <a:ext cx="11029616" cy="988332"/>
          </a:xfrm>
        </p:spPr>
        <p:txBody>
          <a:bodyPr>
            <a:noAutofit/>
          </a:bodyPr>
          <a:lstStyle/>
          <a:p>
            <a:r>
              <a:rPr lang="en-US" sz="2200" b="1" dirty="0"/>
              <a:t>FIFA WORLD CUP 2026 VIEWING Platforms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71006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05154-82EF-AD51-F6F2-22D79A5F6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5784BC-1E91-D887-DFAC-42DFF8B650E6}"/>
              </a:ext>
            </a:extLst>
          </p:cNvPr>
          <p:cNvSpPr txBox="1"/>
          <p:nvPr/>
        </p:nvSpPr>
        <p:spPr>
          <a:xfrm>
            <a:off x="473122" y="1793266"/>
            <a:ext cx="1124575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Majority of the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 female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lang="en-US" dirty="0">
                <a:solidFill>
                  <a:srgbClr val="012F49"/>
                </a:solidFill>
                <a:latin typeface="Times New Roman"/>
              </a:rPr>
              <a:t>respondents use Yono Tv (Website) to watch FIFA World Cup 2026.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1202206-20FE-35E4-389C-3FAE4FB82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381846"/>
            <a:ext cx="11029616" cy="988332"/>
          </a:xfrm>
        </p:spPr>
        <p:txBody>
          <a:bodyPr>
            <a:noAutofit/>
          </a:bodyPr>
          <a:lstStyle/>
          <a:p>
            <a:r>
              <a:rPr lang="en-US" sz="2200" b="1" dirty="0"/>
              <a:t>FIFA WORLD CUP 2026 VIEWING PLATFROMS (MALE VS FEMALE)</a:t>
            </a:r>
            <a:endParaRPr lang="en-US" sz="22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4DACB28-7CCE-F2A5-FBB7-C4A45024B3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124190"/>
              </p:ext>
            </p:extLst>
          </p:nvPr>
        </p:nvGraphicFramePr>
        <p:xfrm>
          <a:off x="473121" y="2397608"/>
          <a:ext cx="11245755" cy="4243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peech Bubble: Rectangle 4">
            <a:extLst>
              <a:ext uri="{FF2B5EF4-FFF2-40B4-BE49-F238E27FC236}">
                <a16:creationId xmlns:a16="http://schemas.microsoft.com/office/drawing/2014/main" id="{25691C3C-0061-0F54-EFB4-B38D110CF299}"/>
              </a:ext>
            </a:extLst>
          </p:cNvPr>
          <p:cNvSpPr/>
          <p:nvPr/>
        </p:nvSpPr>
        <p:spPr>
          <a:xfrm>
            <a:off x="8903369" y="3449052"/>
            <a:ext cx="1787637" cy="1604210"/>
          </a:xfrm>
          <a:prstGeom prst="wedgeRectCallout">
            <a:avLst>
              <a:gd name="adj1" fmla="val 21624"/>
              <a:gd name="adj2" fmla="val -7397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Among 3% of the female respondents who use web streaming website / app</a:t>
            </a:r>
            <a:r>
              <a:rPr lang="en-US" sz="1400" dirty="0">
                <a:solidFill>
                  <a:srgbClr val="012F49"/>
                </a:solidFill>
              </a:rPr>
              <a:t>, 50% use Yono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12F4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Tv (Website).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12F4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435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3D55C4-BD96-0D28-3293-B45B883E02D4}"/>
              </a:ext>
            </a:extLst>
          </p:cNvPr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  <a:solidFill>
            <a:srgbClr val="012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Title 18">
            <a:extLst>
              <a:ext uri="{FF2B5EF4-FFF2-40B4-BE49-F238E27FC236}">
                <a16:creationId xmlns:a16="http://schemas.microsoft.com/office/drawing/2014/main" id="{067F8A95-7F4C-D65A-FE22-53595866E779}"/>
              </a:ext>
            </a:extLst>
          </p:cNvPr>
          <p:cNvSpPr txBox="1">
            <a:spLocks/>
          </p:cNvSpPr>
          <p:nvPr/>
        </p:nvSpPr>
        <p:spPr>
          <a:xfrm>
            <a:off x="3251257" y="3254808"/>
            <a:ext cx="5721350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178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1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9D1ECD-9628-4E6F-127E-19E9D81359D9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Avant Garde Solutions Pvt. Ltd.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Sankhamul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Kathmandu, Nepal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+977 1 5242340 | 5912340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info@avantgarde.com.np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www.avantgarde.com.np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15128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Brand">
      <a:dk1>
        <a:srgbClr val="012F49"/>
      </a:dk1>
      <a:lt1>
        <a:sysClr val="window" lastClr="FFFFFF"/>
      </a:lt1>
      <a:dk2>
        <a:srgbClr val="012F49"/>
      </a:dk2>
      <a:lt2>
        <a:srgbClr val="EEECE1"/>
      </a:lt2>
      <a:accent1>
        <a:srgbClr val="012F49"/>
      </a:accent1>
      <a:accent2>
        <a:srgbClr val="F25822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12F49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1_Dividend">
  <a:themeElements>
    <a:clrScheme name="Brand">
      <a:dk1>
        <a:srgbClr val="012F49"/>
      </a:dk1>
      <a:lt1>
        <a:sysClr val="window" lastClr="FFFFFF"/>
      </a:lt1>
      <a:dk2>
        <a:srgbClr val="012F49"/>
      </a:dk2>
      <a:lt2>
        <a:srgbClr val="EEECE1"/>
      </a:lt2>
      <a:accent1>
        <a:srgbClr val="012F49"/>
      </a:accent1>
      <a:accent2>
        <a:srgbClr val="F25822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12F49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719</Words>
  <Application>Microsoft Office PowerPoint</Application>
  <PresentationFormat>Widescreen</PresentationFormat>
  <Paragraphs>96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Wingdings 2</vt:lpstr>
      <vt:lpstr>Dividend</vt:lpstr>
      <vt:lpstr>1_Dividend</vt:lpstr>
      <vt:lpstr>PowerPoint Presentation</vt:lpstr>
      <vt:lpstr>OBJECTIVES AND METHODOLOGY</vt:lpstr>
      <vt:lpstr>PowerPoint Presentation</vt:lpstr>
      <vt:lpstr>Demographics Majority of the respondents belong to the age group 25-34 and are married.</vt:lpstr>
      <vt:lpstr>FIFA WORLD CUP 2026 VIEWERSHIP (1) </vt:lpstr>
      <vt:lpstr>FIFA WORLD CUP 2026 VIEWERSHIP (2) </vt:lpstr>
      <vt:lpstr>FIFA WORLD CUP 2026 VIEWERSHIP (male vs female) (1) </vt:lpstr>
      <vt:lpstr>FIFA WORLD CUP 2026 VIEWERSHIP (male vs female) (2) </vt:lpstr>
      <vt:lpstr>Reasons for not watching FIFA WORLD CUP 2026  </vt:lpstr>
      <vt:lpstr>Reasons for not watching FIFA WORLD CUP 2026 (male vs female) </vt:lpstr>
      <vt:lpstr>FIFA WORLD CUP 2026 VIEWING Platforms</vt:lpstr>
      <vt:lpstr>FIFA WORLD CUP 2026 VIEWING PLATFROMS (MALE VS FEMALE)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Ayush Chataut</dc:creator>
  <cp:lastModifiedBy>Ayush Chataut</cp:lastModifiedBy>
  <cp:revision>21</cp:revision>
  <dcterms:created xsi:type="dcterms:W3CDTF">2026-07-15T10:02:30Z</dcterms:created>
  <dcterms:modified xsi:type="dcterms:W3CDTF">2026-07-15T11:43:15Z</dcterms:modified>
</cp:coreProperties>
</file>