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charts/chartEx2.xml" ContentType="application/vnd.ms-office.chartex+xml"/>
  <Override PartName="/ppt/charts/style8.xml" ContentType="application/vnd.ms-office.chartstyle+xml"/>
  <Override PartName="/ppt/charts/colors8.xml" ContentType="application/vnd.ms-office.chartcolorstyle+xml"/>
  <Override PartName="/ppt/charts/chartEx3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notesSlides/notesSlide5.xml" ContentType="application/vnd.openxmlformats-officedocument.presentationml.notesSlide+xml"/>
  <Override PartName="/ppt/charts/chartEx4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5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Ex6.xml" ContentType="application/vnd.ms-office.chartex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charts/chartEx7.xml" ContentType="application/vnd.ms-office.chartex+xml"/>
  <Override PartName="/ppt/charts/style13.xml" ContentType="application/vnd.ms-office.chartstyle+xml"/>
  <Override PartName="/ppt/charts/colors13.xml" ContentType="application/vnd.ms-office.chartcolorstyle+xml"/>
  <Override PartName="/ppt/charts/chartEx8.xml" ContentType="application/vnd.ms-office.chartex+xml"/>
  <Override PartName="/ppt/charts/style14.xml" ContentType="application/vnd.ms-office.chartstyle+xml"/>
  <Override PartName="/ppt/charts/colors14.xml" ContentType="application/vnd.ms-office.chartcolorstyle+xml"/>
  <Override PartName="/ppt/charts/chartEx9.xml" ContentType="application/vnd.ms-office.chartex+xml"/>
  <Override PartName="/ppt/charts/style15.xml" ContentType="application/vnd.ms-office.chartstyle+xml"/>
  <Override PartName="/ppt/charts/colors15.xml" ContentType="application/vnd.ms-office.chartcolorstyle+xml"/>
  <Override PartName="/ppt/notesSlides/notesSlide7.xml" ContentType="application/vnd.openxmlformats-officedocument.presentationml.notesSlide+xml"/>
  <Override PartName="/ppt/charts/chartEx10.xml" ContentType="application/vnd.ms-office.chartex+xml"/>
  <Override PartName="/ppt/charts/style16.xml" ContentType="application/vnd.ms-office.chartstyle+xml"/>
  <Override PartName="/ppt/charts/colors16.xml" ContentType="application/vnd.ms-office.chartcolorstyle+xml"/>
  <Override PartName="/ppt/charts/chartEx11.xml" ContentType="application/vnd.ms-office.chartex+xml"/>
  <Override PartName="/ppt/charts/style17.xml" ContentType="application/vnd.ms-office.chartstyle+xml"/>
  <Override PartName="/ppt/charts/colors17.xml" ContentType="application/vnd.ms-office.chartcolorstyle+xml"/>
  <Override PartName="/ppt/charts/chartEx12.xml" ContentType="application/vnd.ms-office.chartex+xml"/>
  <Override PartName="/ppt/charts/style18.xml" ContentType="application/vnd.ms-office.chartstyle+xml"/>
  <Override PartName="/ppt/charts/colors18.xml" ContentType="application/vnd.ms-office.chartcolorstyle+xml"/>
  <Override PartName="/ppt/notesSlides/notesSlide8.xml" ContentType="application/vnd.openxmlformats-officedocument.presentationml.notesSlide+xml"/>
  <Override PartName="/ppt/charts/chartEx13.xml" ContentType="application/vnd.ms-office.chartex+xml"/>
  <Override PartName="/ppt/charts/style19.xml" ContentType="application/vnd.ms-office.chartstyle+xml"/>
  <Override PartName="/ppt/charts/colors19.xml" ContentType="application/vnd.ms-office.chartcolorstyle+xml"/>
  <Override PartName="/ppt/charts/chartEx14.xml" ContentType="application/vnd.ms-office.chartex+xml"/>
  <Override PartName="/ppt/charts/style20.xml" ContentType="application/vnd.ms-office.chartstyle+xml"/>
  <Override PartName="/ppt/charts/colors20.xml" ContentType="application/vnd.ms-office.chartcolorstyle+xml"/>
  <Override PartName="/ppt/charts/chartEx15.xml" ContentType="application/vnd.ms-office.chartex+xml"/>
  <Override PartName="/ppt/charts/style21.xml" ContentType="application/vnd.ms-office.chartstyle+xml"/>
  <Override PartName="/ppt/charts/colors21.xml" ContentType="application/vnd.ms-office.chartcolorstyle+xml"/>
  <Override PartName="/ppt/notesSlides/notesSlide9.xml" ContentType="application/vnd.openxmlformats-officedocument.presentationml.notesSlide+xml"/>
  <Override PartName="/ppt/charts/chartEx16.xml" ContentType="application/vnd.ms-office.chartex+xml"/>
  <Override PartName="/ppt/charts/style22.xml" ContentType="application/vnd.ms-office.chartstyle+xml"/>
  <Override PartName="/ppt/charts/colors22.xml" ContentType="application/vnd.ms-office.chartcolorstyle+xml"/>
  <Override PartName="/ppt/charts/chartEx17.xml" ContentType="application/vnd.ms-office.chartex+xml"/>
  <Override PartName="/ppt/charts/style23.xml" ContentType="application/vnd.ms-office.chartstyle+xml"/>
  <Override PartName="/ppt/charts/colors23.xml" ContentType="application/vnd.ms-office.chartcolorstyle+xml"/>
  <Override PartName="/ppt/charts/chartEx18.xml" ContentType="application/vnd.ms-office.chartex+xml"/>
  <Override PartName="/ppt/charts/style24.xml" ContentType="application/vnd.ms-office.chartstyle+xml"/>
  <Override PartName="/ppt/charts/colors24.xml" ContentType="application/vnd.ms-office.chartcolorstyle+xml"/>
  <Override PartName="/ppt/notesSlides/notesSlide10.xml" ContentType="application/vnd.openxmlformats-officedocument.presentationml.notesSlide+xml"/>
  <Override PartName="/ppt/charts/chartEx19.xml" ContentType="application/vnd.ms-office.chartex+xml"/>
  <Override PartName="/ppt/charts/style25.xml" ContentType="application/vnd.ms-office.chartstyle+xml"/>
  <Override PartName="/ppt/charts/colors25.xml" ContentType="application/vnd.ms-office.chartcolorstyle+xml"/>
  <Override PartName="/ppt/charts/chartEx20.xml" ContentType="application/vnd.ms-office.chartex+xml"/>
  <Override PartName="/ppt/charts/style26.xml" ContentType="application/vnd.ms-office.chartstyle+xml"/>
  <Override PartName="/ppt/charts/colors26.xml" ContentType="application/vnd.ms-office.chartcolorstyle+xml"/>
  <Override PartName="/ppt/charts/chartEx21.xml" ContentType="application/vnd.ms-office.chartex+xml"/>
  <Override PartName="/ppt/charts/style27.xml" ContentType="application/vnd.ms-office.chartstyle+xml"/>
  <Override PartName="/ppt/charts/colors27.xml" ContentType="application/vnd.ms-office.chartcolorstyle+xml"/>
  <Override PartName="/ppt/notesSlides/notesSlide11.xml" ContentType="application/vnd.openxmlformats-officedocument.presentationml.notesSlide+xml"/>
  <Override PartName="/ppt/charts/chartEx22.xml" ContentType="application/vnd.ms-office.chartex+xml"/>
  <Override PartName="/ppt/charts/style28.xml" ContentType="application/vnd.ms-office.chartstyle+xml"/>
  <Override PartName="/ppt/charts/colors28.xml" ContentType="application/vnd.ms-office.chartcolorstyle+xml"/>
  <Override PartName="/ppt/charts/chartEx23.xml" ContentType="application/vnd.ms-office.chartex+xml"/>
  <Override PartName="/ppt/charts/style29.xml" ContentType="application/vnd.ms-office.chartstyle+xml"/>
  <Override PartName="/ppt/charts/colors29.xml" ContentType="application/vnd.ms-office.chartcolorstyle+xml"/>
  <Override PartName="/ppt/charts/chartEx24.xml" ContentType="application/vnd.ms-office.chartex+xml"/>
  <Override PartName="/ppt/charts/style30.xml" ContentType="application/vnd.ms-office.chartstyle+xml"/>
  <Override PartName="/ppt/charts/colors30.xml" ContentType="application/vnd.ms-office.chartcolorstyle+xml"/>
  <Override PartName="/ppt/notesSlides/notesSlide12.xml" ContentType="application/vnd.openxmlformats-officedocument.presentationml.notesSlide+xml"/>
  <Override PartName="/ppt/charts/chartEx25.xml" ContentType="application/vnd.ms-office.chartex+xml"/>
  <Override PartName="/ppt/charts/style31.xml" ContentType="application/vnd.ms-office.chartstyle+xml"/>
  <Override PartName="/ppt/charts/colors31.xml" ContentType="application/vnd.ms-office.chartcolorstyle+xml"/>
  <Override PartName="/ppt/charts/chartEx26.xml" ContentType="application/vnd.ms-office.chartex+xml"/>
  <Override PartName="/ppt/charts/style32.xml" ContentType="application/vnd.ms-office.chartstyle+xml"/>
  <Override PartName="/ppt/charts/colors32.xml" ContentType="application/vnd.ms-office.chartcolorstyle+xml"/>
  <Override PartName="/ppt/charts/chartEx27.xml" ContentType="application/vnd.ms-office.chartex+xml"/>
  <Override PartName="/ppt/charts/style33.xml" ContentType="application/vnd.ms-office.chartstyle+xml"/>
  <Override PartName="/ppt/charts/colors33.xml" ContentType="application/vnd.ms-office.chartcolorstyl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9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12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15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18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notesSlides/notesSlide21.xml" ContentType="application/vnd.openxmlformats-officedocument.presentationml.notesSlide+xml"/>
  <Override PartName="/ppt/charts/chart19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20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21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notesSlides/notesSlide22.xml" ContentType="application/vnd.openxmlformats-officedocument.presentationml.notesSlide+xml"/>
  <Override PartName="/ppt/charts/chart22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23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24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notesSlides/notesSlide23.xml" ContentType="application/vnd.openxmlformats-officedocument.presentationml.notesSlide+xml"/>
  <Override PartName="/ppt/charts/chart25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26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27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notesSlides/notesSlide24.xml" ContentType="application/vnd.openxmlformats-officedocument.presentationml.notesSlide+xml"/>
  <Override PartName="/ppt/charts/chart28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29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30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notesSlides/notesSlide25.xml" ContentType="application/vnd.openxmlformats-officedocument.presentationml.notesSlide+xml"/>
  <Override PartName="/ppt/charts/chart31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charts/chart32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33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notesSlides/notesSlide26.xml" ContentType="application/vnd.openxmlformats-officedocument.presentationml.notesSlide+xml"/>
  <Override PartName="/ppt/charts/chart34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35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36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notesSlides/notesSlide27.xml" ContentType="application/vnd.openxmlformats-officedocument.presentationml.notesSlide+xml"/>
  <Override PartName="/ppt/charts/chart37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38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notesSlides/notesSlide28.xml" ContentType="application/vnd.openxmlformats-officedocument.presentationml.notesSlide+xml"/>
  <Override PartName="/ppt/charts/chart39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40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drawings/drawing4.xml" ContentType="application/vnd.openxmlformats-officedocument.drawingml.chartshapes+xml"/>
  <Override PartName="/ppt/notesSlides/notesSlide29.xml" ContentType="application/vnd.openxmlformats-officedocument.presentationml.notesSlide+xml"/>
  <Override PartName="/ppt/charts/chart41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42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notesSlides/notesSlide30.xml" ContentType="application/vnd.openxmlformats-officedocument.presentationml.notesSlide+xml"/>
  <Override PartName="/ppt/charts/chart43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charts/chart44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notesSlides/notesSlide31.xml" ContentType="application/vnd.openxmlformats-officedocument.presentationml.notesSlide+xml"/>
  <Override PartName="/ppt/charts/chart45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46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notesSlides/notesSlide32.xml" ContentType="application/vnd.openxmlformats-officedocument.presentationml.notesSlide+xml"/>
  <Override PartName="/ppt/charts/chart47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charts/chart48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notesSlides/notesSlide33.xml" ContentType="application/vnd.openxmlformats-officedocument.presentationml.notesSlide+xml"/>
  <Override PartName="/ppt/charts/chart49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notesSlides/notesSlide34.xml" ContentType="application/vnd.openxmlformats-officedocument.presentationml.notesSlide+xml"/>
  <Override PartName="/ppt/charts/chart50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charts/chart51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notesSlides/notesSlide35.xml" ContentType="application/vnd.openxmlformats-officedocument.presentationml.notesSlide+xml"/>
  <Override PartName="/ppt/charts/chart52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notesSlides/notesSlide36.xml" ContentType="application/vnd.openxmlformats-officedocument.presentationml.notesSlide+xml"/>
  <Override PartName="/ppt/charts/chart53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charts/chart54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46"/>
  </p:notesMasterIdLst>
  <p:sldIdLst>
    <p:sldId id="6510" r:id="rId2"/>
    <p:sldId id="6058" r:id="rId3"/>
    <p:sldId id="7397" r:id="rId4"/>
    <p:sldId id="7700" r:id="rId5"/>
    <p:sldId id="7699" r:id="rId6"/>
    <p:sldId id="5916" r:id="rId7"/>
    <p:sldId id="7701" r:id="rId8"/>
    <p:sldId id="7646" r:id="rId9"/>
    <p:sldId id="6065" r:id="rId10"/>
    <p:sldId id="7647" r:id="rId11"/>
    <p:sldId id="7648" r:id="rId12"/>
    <p:sldId id="7703" r:id="rId13"/>
    <p:sldId id="7704" r:id="rId14"/>
    <p:sldId id="7705" r:id="rId15"/>
    <p:sldId id="7706" r:id="rId16"/>
    <p:sldId id="7707" r:id="rId17"/>
    <p:sldId id="7708" r:id="rId18"/>
    <p:sldId id="7679" r:id="rId19"/>
    <p:sldId id="7709" r:id="rId20"/>
    <p:sldId id="6048" r:id="rId21"/>
    <p:sldId id="6139" r:id="rId22"/>
    <p:sldId id="7710" r:id="rId23"/>
    <p:sldId id="7682" r:id="rId24"/>
    <p:sldId id="7711" r:id="rId25"/>
    <p:sldId id="7683" r:id="rId26"/>
    <p:sldId id="7684" r:id="rId27"/>
    <p:sldId id="7712" r:id="rId28"/>
    <p:sldId id="7685" r:id="rId29"/>
    <p:sldId id="7686" r:id="rId30"/>
    <p:sldId id="7713" r:id="rId31"/>
    <p:sldId id="7714" r:id="rId32"/>
    <p:sldId id="7715" r:id="rId33"/>
    <p:sldId id="7716" r:id="rId34"/>
    <p:sldId id="7687" r:id="rId35"/>
    <p:sldId id="7688" r:id="rId36"/>
    <p:sldId id="7717" r:id="rId37"/>
    <p:sldId id="7718" r:id="rId38"/>
    <p:sldId id="7719" r:id="rId39"/>
    <p:sldId id="7720" r:id="rId40"/>
    <p:sldId id="7690" r:id="rId41"/>
    <p:sldId id="7721" r:id="rId42"/>
    <p:sldId id="7692" r:id="rId43"/>
    <p:sldId id="7722" r:id="rId44"/>
    <p:sldId id="6892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BA6E845-1351-48E4-8CE9-D17176499837}">
          <p14:sldIdLst>
            <p14:sldId id="6510"/>
            <p14:sldId id="6058"/>
            <p14:sldId id="7397"/>
            <p14:sldId id="7700"/>
            <p14:sldId id="7699"/>
            <p14:sldId id="5916"/>
            <p14:sldId id="7701"/>
            <p14:sldId id="7646"/>
            <p14:sldId id="6065"/>
            <p14:sldId id="7647"/>
            <p14:sldId id="7648"/>
            <p14:sldId id="7703"/>
            <p14:sldId id="7704"/>
            <p14:sldId id="7705"/>
            <p14:sldId id="7706"/>
            <p14:sldId id="7707"/>
            <p14:sldId id="7708"/>
            <p14:sldId id="7679"/>
            <p14:sldId id="7709"/>
            <p14:sldId id="6048"/>
            <p14:sldId id="6139"/>
            <p14:sldId id="7710"/>
            <p14:sldId id="7682"/>
            <p14:sldId id="7711"/>
            <p14:sldId id="7683"/>
            <p14:sldId id="7684"/>
            <p14:sldId id="7712"/>
            <p14:sldId id="7685"/>
            <p14:sldId id="7686"/>
            <p14:sldId id="7713"/>
            <p14:sldId id="7714"/>
            <p14:sldId id="7715"/>
            <p14:sldId id="7716"/>
            <p14:sldId id="7687"/>
            <p14:sldId id="7688"/>
            <p14:sldId id="7717"/>
            <p14:sldId id="7718"/>
            <p14:sldId id="7719"/>
            <p14:sldId id="7720"/>
            <p14:sldId id="7690"/>
            <p14:sldId id="7721"/>
            <p14:sldId id="7692"/>
            <p14:sldId id="7722"/>
            <p14:sldId id="68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B22"/>
    <a:srgbClr val="F25822"/>
    <a:srgbClr val="FF4409"/>
    <a:srgbClr val="012F49"/>
    <a:srgbClr val="9999FF"/>
    <a:srgbClr val="FFFFFF"/>
    <a:srgbClr val="E96E09"/>
    <a:srgbClr val="6AAC90"/>
    <a:srgbClr val="000D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3774" autoAdjust="0"/>
  </p:normalViewPr>
  <p:slideViewPr>
    <p:cSldViewPr snapToGrid="0">
      <p:cViewPr varScale="1">
        <p:scale>
          <a:sx n="60" d="100"/>
          <a:sy n="60" d="100"/>
        </p:scale>
        <p:origin x="102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8.xml"/><Relationship Id="rId1" Type="http://schemas.microsoft.com/office/2011/relationships/chartStyle" Target="style58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0.xml"/><Relationship Id="rId1" Type="http://schemas.microsoft.com/office/2011/relationships/chartStyle" Target="style60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7.xml"/><Relationship Id="rId1" Type="http://schemas.microsoft.com/office/2011/relationships/chartStyle" Target="style67.xml"/><Relationship Id="rId4" Type="http://schemas.openxmlformats.org/officeDocument/2006/relationships/chartUserShapes" Target="../drawings/drawing4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1.xml"/><Relationship Id="rId1" Type="http://schemas.microsoft.com/office/2011/relationships/chartStyle" Target="style71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4.xml"/><Relationship Id="rId1" Type="http://schemas.microsoft.com/office/2011/relationships/chartStyle" Target="style74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5.xml"/><Relationship Id="rId1" Type="http://schemas.microsoft.com/office/2011/relationships/chartStyle" Target="style75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6.xml"/><Relationship Id="rId1" Type="http://schemas.microsoft.com/office/2011/relationships/chartStyle" Target="style76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7.xml"/><Relationship Id="rId1" Type="http://schemas.microsoft.com/office/2011/relationships/chartStyle" Target="style77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8.xml"/><Relationship Id="rId1" Type="http://schemas.microsoft.com/office/2011/relationships/chartStyle" Target="style78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79.xml"/><Relationship Id="rId1" Type="http://schemas.microsoft.com/office/2011/relationships/chartStyle" Target="style79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80.xml"/><Relationship Id="rId1" Type="http://schemas.microsoft.com/office/2011/relationships/chartStyle" Target="style80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Downloads\Influencer-2026%20Final%20Data%20(Recovered).xlsx" TargetMode="External"/><Relationship Id="rId2" Type="http://schemas.microsoft.com/office/2011/relationships/chartColorStyle" Target="colors81.xml"/><Relationship Id="rId1" Type="http://schemas.microsoft.com/office/2011/relationships/chartStyle" Target="style8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7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8.xml.rels><?xml version="1.0" encoding="UTF-8" standalone="yes"?>
<Relationships xmlns="http://schemas.openxmlformats.org/package/2006/relationships"><Relationship Id="rId3" Type="http://schemas.microsoft.com/office/2011/relationships/chartColorStyle" Target="colors14.xml"/><Relationship Id="rId2" Type="http://schemas.microsoft.com/office/2011/relationships/chartStyle" Target="style14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9.xml.rels><?xml version="1.0" encoding="UTF-8" standalone="yes"?>
<Relationships xmlns="http://schemas.openxmlformats.org/package/2006/relationships"><Relationship Id="rId3" Type="http://schemas.microsoft.com/office/2011/relationships/chartColorStyle" Target="colors15.xml"/><Relationship Id="rId2" Type="http://schemas.microsoft.com/office/2011/relationships/chartStyle" Target="style15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0.xml.rels><?xml version="1.0" encoding="UTF-8" standalone="yes"?>
<Relationships xmlns="http://schemas.openxmlformats.org/package/2006/relationships"><Relationship Id="rId3" Type="http://schemas.microsoft.com/office/2011/relationships/chartColorStyle" Target="colors16.xml"/><Relationship Id="rId2" Type="http://schemas.microsoft.com/office/2011/relationships/chartStyle" Target="style16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1.xml.rels><?xml version="1.0" encoding="UTF-8" standalone="yes"?>
<Relationships xmlns="http://schemas.openxmlformats.org/package/2006/relationships"><Relationship Id="rId3" Type="http://schemas.microsoft.com/office/2011/relationships/chartColorStyle" Target="colors17.xml"/><Relationship Id="rId2" Type="http://schemas.microsoft.com/office/2011/relationships/chartStyle" Target="style17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2.xml.rels><?xml version="1.0" encoding="UTF-8" standalone="yes"?>
<Relationships xmlns="http://schemas.openxmlformats.org/package/2006/relationships"><Relationship Id="rId3" Type="http://schemas.microsoft.com/office/2011/relationships/chartColorStyle" Target="colors18.xml"/><Relationship Id="rId2" Type="http://schemas.microsoft.com/office/2011/relationships/chartStyle" Target="style18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3.xml.rels><?xml version="1.0" encoding="UTF-8" standalone="yes"?>
<Relationships xmlns="http://schemas.openxmlformats.org/package/2006/relationships"><Relationship Id="rId3" Type="http://schemas.microsoft.com/office/2011/relationships/chartColorStyle" Target="colors19.xml"/><Relationship Id="rId2" Type="http://schemas.microsoft.com/office/2011/relationships/chartStyle" Target="style19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4.xml.rels><?xml version="1.0" encoding="UTF-8" standalone="yes"?>
<Relationships xmlns="http://schemas.openxmlformats.org/package/2006/relationships"><Relationship Id="rId3" Type="http://schemas.microsoft.com/office/2011/relationships/chartColorStyle" Target="colors20.xml"/><Relationship Id="rId2" Type="http://schemas.microsoft.com/office/2011/relationships/chartStyle" Target="style20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5.xml.rels><?xml version="1.0" encoding="UTF-8" standalone="yes"?>
<Relationships xmlns="http://schemas.openxmlformats.org/package/2006/relationships"><Relationship Id="rId3" Type="http://schemas.microsoft.com/office/2011/relationships/chartColorStyle" Target="colors21.xml"/><Relationship Id="rId2" Type="http://schemas.microsoft.com/office/2011/relationships/chartStyle" Target="style21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6.xml.rels><?xml version="1.0" encoding="UTF-8" standalone="yes"?>
<Relationships xmlns="http://schemas.openxmlformats.org/package/2006/relationships"><Relationship Id="rId3" Type="http://schemas.microsoft.com/office/2011/relationships/chartColorStyle" Target="colors22.xml"/><Relationship Id="rId2" Type="http://schemas.microsoft.com/office/2011/relationships/chartStyle" Target="style22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7.xml.rels><?xml version="1.0" encoding="UTF-8" standalone="yes"?>
<Relationships xmlns="http://schemas.openxmlformats.org/package/2006/relationships"><Relationship Id="rId3" Type="http://schemas.microsoft.com/office/2011/relationships/chartColorStyle" Target="colors23.xml"/><Relationship Id="rId2" Type="http://schemas.microsoft.com/office/2011/relationships/chartStyle" Target="style23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8.xml.rels><?xml version="1.0" encoding="UTF-8" standalone="yes"?>
<Relationships xmlns="http://schemas.openxmlformats.org/package/2006/relationships"><Relationship Id="rId3" Type="http://schemas.microsoft.com/office/2011/relationships/chartColorStyle" Target="colors24.xml"/><Relationship Id="rId2" Type="http://schemas.microsoft.com/office/2011/relationships/chartStyle" Target="style24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19.xml.rels><?xml version="1.0" encoding="UTF-8" standalone="yes"?>
<Relationships xmlns="http://schemas.openxmlformats.org/package/2006/relationships"><Relationship Id="rId3" Type="http://schemas.microsoft.com/office/2011/relationships/chartColorStyle" Target="colors25.xml"/><Relationship Id="rId2" Type="http://schemas.microsoft.com/office/2011/relationships/chartStyle" Target="style25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0.xml.rels><?xml version="1.0" encoding="UTF-8" standalone="yes"?>
<Relationships xmlns="http://schemas.openxmlformats.org/package/2006/relationships"><Relationship Id="rId3" Type="http://schemas.microsoft.com/office/2011/relationships/chartColorStyle" Target="colors26.xml"/><Relationship Id="rId2" Type="http://schemas.microsoft.com/office/2011/relationships/chartStyle" Target="style26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1.xml.rels><?xml version="1.0" encoding="UTF-8" standalone="yes"?>
<Relationships xmlns="http://schemas.openxmlformats.org/package/2006/relationships"><Relationship Id="rId3" Type="http://schemas.microsoft.com/office/2011/relationships/chartColorStyle" Target="colors27.xml"/><Relationship Id="rId2" Type="http://schemas.microsoft.com/office/2011/relationships/chartStyle" Target="style27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2.xml.rels><?xml version="1.0" encoding="UTF-8" standalone="yes"?>
<Relationships xmlns="http://schemas.openxmlformats.org/package/2006/relationships"><Relationship Id="rId3" Type="http://schemas.microsoft.com/office/2011/relationships/chartColorStyle" Target="colors28.xml"/><Relationship Id="rId2" Type="http://schemas.microsoft.com/office/2011/relationships/chartStyle" Target="style28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3.xml.rels><?xml version="1.0" encoding="UTF-8" standalone="yes"?>
<Relationships xmlns="http://schemas.openxmlformats.org/package/2006/relationships"><Relationship Id="rId3" Type="http://schemas.microsoft.com/office/2011/relationships/chartColorStyle" Target="colors29.xml"/><Relationship Id="rId2" Type="http://schemas.microsoft.com/office/2011/relationships/chartStyle" Target="style29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4.xml.rels><?xml version="1.0" encoding="UTF-8" standalone="yes"?>
<Relationships xmlns="http://schemas.openxmlformats.org/package/2006/relationships"><Relationship Id="rId3" Type="http://schemas.microsoft.com/office/2011/relationships/chartColorStyle" Target="colors30.xml"/><Relationship Id="rId2" Type="http://schemas.microsoft.com/office/2011/relationships/chartStyle" Target="style30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5.xml.rels><?xml version="1.0" encoding="UTF-8" standalone="yes"?>
<Relationships xmlns="http://schemas.openxmlformats.org/package/2006/relationships"><Relationship Id="rId3" Type="http://schemas.microsoft.com/office/2011/relationships/chartColorStyle" Target="colors31.xml"/><Relationship Id="rId2" Type="http://schemas.microsoft.com/office/2011/relationships/chartStyle" Target="style31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6.xml.rels><?xml version="1.0" encoding="UTF-8" standalone="yes"?>
<Relationships xmlns="http://schemas.openxmlformats.org/package/2006/relationships"><Relationship Id="rId3" Type="http://schemas.microsoft.com/office/2011/relationships/chartColorStyle" Target="colors32.xml"/><Relationship Id="rId2" Type="http://schemas.microsoft.com/office/2011/relationships/chartStyle" Target="style32.xml"/><Relationship Id="rId1" Type="http://schemas.openxmlformats.org/officeDocument/2006/relationships/oleObject" Target="file:///C:\Users\Dell\Downloads\Influencer-2026%20Final%20Data%20(Recovered).xlsx" TargetMode="External"/></Relationships>
</file>

<file path=ppt/charts/_rels/chartEx27.xml.rels><?xml version="1.0" encoding="UTF-8" standalone="yes"?>
<Relationships xmlns="http://schemas.openxmlformats.org/package/2006/relationships"><Relationship Id="rId3" Type="http://schemas.microsoft.com/office/2011/relationships/chartColorStyle" Target="colors33.xml"/><Relationship Id="rId2" Type="http://schemas.microsoft.com/office/2011/relationships/chartStyle" Target="style33.xml"/><Relationship Id="rId1" Type="http://schemas.openxmlformats.org/officeDocument/2006/relationships/oleObject" Target="file:///C:\Users\Dell\Downloads\Influencer-2026%20Final%20Data%20(Recovered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Demographics!$B$33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Demographics!$A$34:$A$35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Demographics!$B$34:$B$35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F2-4616-A005-6C276CDF27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9457584"/>
        <c:axId val="1060505648"/>
      </c:barChart>
      <c:catAx>
        <c:axId val="1489457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0505648"/>
        <c:crosses val="autoZero"/>
        <c:auto val="1"/>
        <c:lblAlgn val="ctr"/>
        <c:lblOffset val="100"/>
        <c:noMultiLvlLbl val="0"/>
      </c:catAx>
      <c:valAx>
        <c:axId val="106050564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457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Marital</a:t>
            </a:r>
            <a:r>
              <a:rPr lang="en-US" baseline="0" dirty="0"/>
              <a:t> Status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Demographics!$B$75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Demographics!$A$76:$A$77</c:f>
              <c:strCache>
                <c:ptCount val="2"/>
                <c:pt idx="0">
                  <c:v>Married</c:v>
                </c:pt>
                <c:pt idx="1">
                  <c:v>Unmarried</c:v>
                </c:pt>
              </c:strCache>
            </c:strRef>
          </c:cat>
          <c:val>
            <c:numRef>
              <c:f>Demographics!$B$76:$B$77</c:f>
              <c:numCache>
                <c:formatCode>0%</c:formatCode>
                <c:ptCount val="2"/>
                <c:pt idx="0">
                  <c:v>5.0799999999999998E-2</c:v>
                </c:pt>
                <c:pt idx="1">
                  <c:v>0.94920000000000004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BD-444B-A745-0891C802E7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90814656"/>
        <c:axId val="1208469232"/>
      </c:barChart>
      <c:catAx>
        <c:axId val="159081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8469232"/>
        <c:crosses val="autoZero"/>
        <c:auto val="1"/>
        <c:lblAlgn val="ctr"/>
        <c:lblOffset val="100"/>
        <c:noMultiLvlLbl val="0"/>
      </c:catAx>
      <c:valAx>
        <c:axId val="1208469232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0814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Demographics!$B$10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Demographics!$A$11:$A$12</c:f>
              <c:strCache>
                <c:ptCount val="2"/>
                <c:pt idx="0">
                  <c:v>18-24</c:v>
                </c:pt>
                <c:pt idx="1">
                  <c:v>25-28</c:v>
                </c:pt>
              </c:strCache>
            </c:strRef>
          </c:cat>
          <c:val>
            <c:numRef>
              <c:f>Demographics!$B$11:$B$12</c:f>
              <c:numCache>
                <c:formatCode>0%</c:formatCode>
                <c:ptCount val="2"/>
                <c:pt idx="0">
                  <c:v>0.86507936507936511</c:v>
                </c:pt>
                <c:pt idx="1">
                  <c:v>0.13492063492063491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95-46F3-A401-544EDD74AF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9439952"/>
        <c:axId val="1392374511"/>
      </c:barChart>
      <c:catAx>
        <c:axId val="148943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2374511"/>
        <c:crosses val="autoZero"/>
        <c:auto val="1"/>
        <c:lblAlgn val="ctr"/>
        <c:lblOffset val="100"/>
        <c:noMultiLvlLbl val="0"/>
      </c:catAx>
      <c:valAx>
        <c:axId val="1392374511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943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77691207011462"/>
          <c:y val="5.0576754206930606E-2"/>
          <c:w val="0.69139381599136274"/>
          <c:h val="0.791316683713643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Analysis!$B$30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1367597120900512E-3"/>
                  <c:y val="-4.776693452876790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ACA-49F0-AEE0-57BE94C192A2}"/>
                </c:ext>
              </c:extLst>
            </c:dLbl>
            <c:dLbl>
              <c:idx val="1"/>
              <c:layout>
                <c:manualLayout>
                  <c:x val="-1.136759712090093E-2"/>
                  <c:y val="-3.09080164597909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ACA-49F0-AEE0-57BE94C192A2}"/>
                </c:ext>
              </c:extLst>
            </c:dLbl>
            <c:dLbl>
              <c:idx val="2"/>
              <c:layout>
                <c:manualLayout>
                  <c:x val="-7.9573179846306498E-3"/>
                  <c:y val="-3.09080164597909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ACA-49F0-AEE0-57BE94C192A2}"/>
                </c:ext>
              </c:extLst>
            </c:dLbl>
            <c:dLbl>
              <c:idx val="3"/>
              <c:layout>
                <c:manualLayout>
                  <c:x val="0"/>
                  <c:y val="-4.49571148506049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ACA-49F0-AEE0-57BE94C192A2}"/>
                </c:ext>
              </c:extLst>
            </c:dLbl>
            <c:dLbl>
              <c:idx val="4"/>
              <c:layout>
                <c:manualLayout>
                  <c:x val="1.136759712090093E-3"/>
                  <c:y val="-3.65276558161166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ACA-49F0-AEE0-57BE94C192A2}"/>
                </c:ext>
              </c:extLst>
            </c:dLbl>
            <c:dLbl>
              <c:idx val="5"/>
              <c:layout>
                <c:manualLayout>
                  <c:x val="-2.9555752514342459E-2"/>
                  <c:y val="-3.93374754942793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ACA-49F0-AEE0-57BE94C192A2}"/>
                </c:ext>
              </c:extLst>
            </c:dLbl>
            <c:dLbl>
              <c:idx val="6"/>
              <c:layout>
                <c:manualLayout>
                  <c:x val="-6.5932063301225391E-2"/>
                  <c:y val="-3.652765581611654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ACA-49F0-AEE0-57BE94C192A2}"/>
                </c:ext>
              </c:extLst>
            </c:dLbl>
            <c:dLbl>
              <c:idx val="7"/>
              <c:layout>
                <c:manualLayout>
                  <c:x val="-3.7513070498973067E-2"/>
                  <c:y val="-3.3717836137953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ACA-49F0-AEE0-57BE94C192A2}"/>
                </c:ext>
              </c:extLst>
            </c:dLbl>
            <c:dLbl>
              <c:idx val="8"/>
              <c:layout>
                <c:manualLayout>
                  <c:x val="2.2735194241801861E-3"/>
                  <c:y val="-4.21472951724421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ACA-49F0-AEE0-57BE94C192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Analysis!$A$31:$A$39</c:f>
              <c:strCache>
                <c:ptCount val="9"/>
                <c:pt idx="0">
                  <c:v>Education and Learning Services </c:v>
                </c:pt>
                <c:pt idx="1">
                  <c:v>Automobile</c:v>
                </c:pt>
                <c:pt idx="2">
                  <c:v>Health and Fitness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Beauty and Skincare Products </c:v>
                </c:pt>
                <c:pt idx="7">
                  <c:v>Fashion and Clothing </c:v>
                </c:pt>
                <c:pt idx="8">
                  <c:v>Food and Beverages</c:v>
                </c:pt>
              </c:strCache>
            </c:strRef>
          </c:cat>
          <c:val>
            <c:numRef>
              <c:f>Analysis!$B$31:$B$39</c:f>
              <c:numCache>
                <c:formatCode>General</c:formatCode>
                <c:ptCount val="9"/>
                <c:pt idx="0">
                  <c:v>14</c:v>
                </c:pt>
                <c:pt idx="1">
                  <c:v>34</c:v>
                </c:pt>
                <c:pt idx="2">
                  <c:v>36</c:v>
                </c:pt>
                <c:pt idx="3">
                  <c:v>27</c:v>
                </c:pt>
                <c:pt idx="4">
                  <c:v>31</c:v>
                </c:pt>
                <c:pt idx="5">
                  <c:v>81</c:v>
                </c:pt>
                <c:pt idx="6">
                  <c:v>164</c:v>
                </c:pt>
                <c:pt idx="7">
                  <c:v>139</c:v>
                </c:pt>
                <c:pt idx="8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CA-49F0-AEE0-57BE94C192A2}"/>
            </c:ext>
          </c:extLst>
        </c:ser>
        <c:ser>
          <c:idx val="1"/>
          <c:order val="1"/>
          <c:tx>
            <c:strRef>
              <c:f>Analysis!$C$30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Analysis!$A$31:$A$39</c:f>
              <c:strCache>
                <c:ptCount val="9"/>
                <c:pt idx="0">
                  <c:v>Education and Learning Services </c:v>
                </c:pt>
                <c:pt idx="1">
                  <c:v>Automobile</c:v>
                </c:pt>
                <c:pt idx="2">
                  <c:v>Health and Fitness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Beauty and Skincare Products </c:v>
                </c:pt>
                <c:pt idx="7">
                  <c:v>Fashion and Clothing </c:v>
                </c:pt>
                <c:pt idx="8">
                  <c:v>Food and Beverages</c:v>
                </c:pt>
              </c:strCache>
            </c:strRef>
          </c:cat>
          <c:val>
            <c:numRef>
              <c:f>Analysis!$C$31:$C$39</c:f>
              <c:numCache>
                <c:formatCode>General</c:formatCode>
                <c:ptCount val="9"/>
                <c:pt idx="0">
                  <c:v>19</c:v>
                </c:pt>
                <c:pt idx="1">
                  <c:v>26</c:v>
                </c:pt>
                <c:pt idx="2">
                  <c:v>56</c:v>
                </c:pt>
                <c:pt idx="3">
                  <c:v>43</c:v>
                </c:pt>
                <c:pt idx="4">
                  <c:v>48</c:v>
                </c:pt>
                <c:pt idx="5">
                  <c:v>79</c:v>
                </c:pt>
                <c:pt idx="6">
                  <c:v>93</c:v>
                </c:pt>
                <c:pt idx="7">
                  <c:v>153</c:v>
                </c:pt>
                <c:pt idx="8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CA-49F0-AEE0-57BE94C192A2}"/>
            </c:ext>
          </c:extLst>
        </c:ser>
        <c:ser>
          <c:idx val="2"/>
          <c:order val="2"/>
          <c:tx>
            <c:strRef>
              <c:f>Analysis!$D$30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Analysis!$A$31:$A$39</c:f>
              <c:strCache>
                <c:ptCount val="9"/>
                <c:pt idx="0">
                  <c:v>Education and Learning Services </c:v>
                </c:pt>
                <c:pt idx="1">
                  <c:v>Automobile</c:v>
                </c:pt>
                <c:pt idx="2">
                  <c:v>Health and Fitness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Beauty and Skincare Products </c:v>
                </c:pt>
                <c:pt idx="7">
                  <c:v>Fashion and Clothing </c:v>
                </c:pt>
                <c:pt idx="8">
                  <c:v>Food and Beverages</c:v>
                </c:pt>
              </c:strCache>
            </c:strRef>
          </c:cat>
          <c:val>
            <c:numRef>
              <c:f>Analysis!$D$31:$D$39</c:f>
              <c:numCache>
                <c:formatCode>General</c:formatCode>
                <c:ptCount val="9"/>
                <c:pt idx="0">
                  <c:v>50</c:v>
                </c:pt>
                <c:pt idx="1">
                  <c:v>65</c:v>
                </c:pt>
                <c:pt idx="2">
                  <c:v>88</c:v>
                </c:pt>
                <c:pt idx="3">
                  <c:v>113</c:v>
                </c:pt>
                <c:pt idx="4">
                  <c:v>118</c:v>
                </c:pt>
                <c:pt idx="5">
                  <c:v>132</c:v>
                </c:pt>
                <c:pt idx="6">
                  <c:v>54</c:v>
                </c:pt>
                <c:pt idx="7">
                  <c:v>98</c:v>
                </c:pt>
                <c:pt idx="8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CA-49F0-AEE0-57BE94C192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21047231"/>
        <c:axId val="2121040991"/>
      </c:barChart>
      <c:catAx>
        <c:axId val="21210472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040991"/>
        <c:crosses val="autoZero"/>
        <c:auto val="1"/>
        <c:lblAlgn val="ctr"/>
        <c:lblOffset val="100"/>
        <c:noMultiLvlLbl val="0"/>
      </c:catAx>
      <c:valAx>
        <c:axId val="21210409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1047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Sheet2!$B$34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6167013799791994E-2"/>
                  <c:y val="-4.6408051227266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3EF-4253-B33A-2EBC93501B2D}"/>
                </c:ext>
              </c:extLst>
            </c:dLbl>
            <c:dLbl>
              <c:idx val="1"/>
              <c:layout>
                <c:manualLayout>
                  <c:x val="4.6191467999405697E-3"/>
                  <c:y val="-4.91379365935760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3EF-4253-B33A-2EBC93501B2D}"/>
                </c:ext>
              </c:extLst>
            </c:dLbl>
            <c:dLbl>
              <c:idx val="2"/>
              <c:layout>
                <c:manualLayout>
                  <c:x val="-9.2382935998811394E-3"/>
                  <c:y val="-4.640805122726628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3EF-4253-B33A-2EBC93501B2D}"/>
                </c:ext>
              </c:extLst>
            </c:dLbl>
            <c:dLbl>
              <c:idx val="3"/>
              <c:layout>
                <c:manualLayout>
                  <c:x val="6.9287201999107696E-3"/>
                  <c:y val="-3.54885097620271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EF-4253-B33A-2EBC93501B2D}"/>
                </c:ext>
              </c:extLst>
            </c:dLbl>
            <c:dLbl>
              <c:idx val="4"/>
              <c:layout>
                <c:manualLayout>
                  <c:x val="0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EF-4253-B33A-2EBC93501B2D}"/>
                </c:ext>
              </c:extLst>
            </c:dLbl>
            <c:dLbl>
              <c:idx val="5"/>
              <c:layout>
                <c:manualLayout>
                  <c:x val="4.6191467999405697E-3"/>
                  <c:y val="-4.094828049464663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3EF-4253-B33A-2EBC93501B2D}"/>
                </c:ext>
              </c:extLst>
            </c:dLbl>
            <c:dLbl>
              <c:idx val="6"/>
              <c:layout>
                <c:manualLayout>
                  <c:x val="-2.3095733999702932E-2"/>
                  <c:y val="-4.367816586095640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EF-4253-B33A-2EBC93501B2D}"/>
                </c:ext>
              </c:extLst>
            </c:dLbl>
            <c:dLbl>
              <c:idx val="7"/>
              <c:layout>
                <c:manualLayout>
                  <c:x val="-2.7714880799643501E-2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EF-4253-B33A-2EBC93501B2D}"/>
                </c:ext>
              </c:extLst>
            </c:dLbl>
            <c:dLbl>
              <c:idx val="8"/>
              <c:layout>
                <c:manualLayout>
                  <c:x val="-9.2382935998811394E-3"/>
                  <c:y val="-3.2758624395717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EF-4253-B33A-2EBC93501B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Sheet2!$A$35:$A$43</c:f>
              <c:strCache>
                <c:ptCount val="9"/>
                <c:pt idx="0">
                  <c:v>Beauty and Skincare Products</c:v>
                </c:pt>
                <c:pt idx="1">
                  <c:v>Education and Learning Services </c:v>
                </c:pt>
                <c:pt idx="2">
                  <c:v>Automobile </c:v>
                </c:pt>
                <c:pt idx="3">
                  <c:v>Entertainment and Digital Services </c:v>
                </c:pt>
                <c:pt idx="4">
                  <c:v>Health and Fitness </c:v>
                </c:pt>
                <c:pt idx="5">
                  <c:v>Travel and Tourism </c:v>
                </c:pt>
                <c:pt idx="6">
                  <c:v>Fashion and Clothing </c:v>
                </c:pt>
                <c:pt idx="7">
                  <c:v>Tech and Gadgets</c:v>
                </c:pt>
                <c:pt idx="8">
                  <c:v>Food and Beverages </c:v>
                </c:pt>
              </c:strCache>
            </c:strRef>
          </c:cat>
          <c:val>
            <c:numRef>
              <c:f>Sheet2!$B$35:$B$43</c:f>
              <c:numCache>
                <c:formatCode>General</c:formatCode>
                <c:ptCount val="9"/>
                <c:pt idx="0">
                  <c:v>7</c:v>
                </c:pt>
                <c:pt idx="1">
                  <c:v>10</c:v>
                </c:pt>
                <c:pt idx="2">
                  <c:v>32</c:v>
                </c:pt>
                <c:pt idx="3">
                  <c:v>17</c:v>
                </c:pt>
                <c:pt idx="4">
                  <c:v>26</c:v>
                </c:pt>
                <c:pt idx="5">
                  <c:v>25</c:v>
                </c:pt>
                <c:pt idx="6">
                  <c:v>64</c:v>
                </c:pt>
                <c:pt idx="7">
                  <c:v>71</c:v>
                </c:pt>
                <c:pt idx="8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EF-4253-B33A-2EBC93501B2D}"/>
            </c:ext>
          </c:extLst>
        </c:ser>
        <c:ser>
          <c:idx val="1"/>
          <c:order val="1"/>
          <c:tx>
            <c:strRef>
              <c:f>Sheet2!$C$34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Sheet2!$A$35:$A$43</c:f>
              <c:strCache>
                <c:ptCount val="9"/>
                <c:pt idx="0">
                  <c:v>Beauty and Skincare Products</c:v>
                </c:pt>
                <c:pt idx="1">
                  <c:v>Education and Learning Services </c:v>
                </c:pt>
                <c:pt idx="2">
                  <c:v>Automobile </c:v>
                </c:pt>
                <c:pt idx="3">
                  <c:v>Entertainment and Digital Services </c:v>
                </c:pt>
                <c:pt idx="4">
                  <c:v>Health and Fitness </c:v>
                </c:pt>
                <c:pt idx="5">
                  <c:v>Travel and Tourism </c:v>
                </c:pt>
                <c:pt idx="6">
                  <c:v>Fashion and Clothing </c:v>
                </c:pt>
                <c:pt idx="7">
                  <c:v>Tech and Gadgets</c:v>
                </c:pt>
                <c:pt idx="8">
                  <c:v>Food and Beverages </c:v>
                </c:pt>
              </c:strCache>
            </c:strRef>
          </c:cat>
          <c:val>
            <c:numRef>
              <c:f>Sheet2!$C$35:$C$43</c:f>
              <c:numCache>
                <c:formatCode>General</c:formatCode>
                <c:ptCount val="9"/>
                <c:pt idx="0">
                  <c:v>19</c:v>
                </c:pt>
                <c:pt idx="1">
                  <c:v>11</c:v>
                </c:pt>
                <c:pt idx="2">
                  <c:v>20</c:v>
                </c:pt>
                <c:pt idx="3">
                  <c:v>28</c:v>
                </c:pt>
                <c:pt idx="4">
                  <c:v>44</c:v>
                </c:pt>
                <c:pt idx="5">
                  <c:v>29</c:v>
                </c:pt>
                <c:pt idx="6">
                  <c:v>44</c:v>
                </c:pt>
                <c:pt idx="7">
                  <c:v>62</c:v>
                </c:pt>
                <c:pt idx="8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EF-4253-B33A-2EBC93501B2D}"/>
            </c:ext>
          </c:extLst>
        </c:ser>
        <c:ser>
          <c:idx val="2"/>
          <c:order val="2"/>
          <c:tx>
            <c:strRef>
              <c:f>Sheet2!$D$34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Sheet2!$A$35:$A$43</c:f>
              <c:strCache>
                <c:ptCount val="9"/>
                <c:pt idx="0">
                  <c:v>Beauty and Skincare Products</c:v>
                </c:pt>
                <c:pt idx="1">
                  <c:v>Education and Learning Services </c:v>
                </c:pt>
                <c:pt idx="2">
                  <c:v>Automobile </c:v>
                </c:pt>
                <c:pt idx="3">
                  <c:v>Entertainment and Digital Services </c:v>
                </c:pt>
                <c:pt idx="4">
                  <c:v>Health and Fitness </c:v>
                </c:pt>
                <c:pt idx="5">
                  <c:v>Travel and Tourism </c:v>
                </c:pt>
                <c:pt idx="6">
                  <c:v>Fashion and Clothing </c:v>
                </c:pt>
                <c:pt idx="7">
                  <c:v>Tech and Gadgets</c:v>
                </c:pt>
                <c:pt idx="8">
                  <c:v>Food and Beverages </c:v>
                </c:pt>
              </c:strCache>
            </c:strRef>
          </c:cat>
          <c:val>
            <c:numRef>
              <c:f>Sheet2!$D$35:$D$43</c:f>
              <c:numCache>
                <c:formatCode>General</c:formatCode>
                <c:ptCount val="9"/>
                <c:pt idx="0">
                  <c:v>16</c:v>
                </c:pt>
                <c:pt idx="1">
                  <c:v>25</c:v>
                </c:pt>
                <c:pt idx="2">
                  <c:v>54</c:v>
                </c:pt>
                <c:pt idx="3">
                  <c:v>64</c:v>
                </c:pt>
                <c:pt idx="4">
                  <c:v>46</c:v>
                </c:pt>
                <c:pt idx="5">
                  <c:v>68</c:v>
                </c:pt>
                <c:pt idx="6">
                  <c:v>45</c:v>
                </c:pt>
                <c:pt idx="7">
                  <c:v>78</c:v>
                </c:pt>
                <c:pt idx="8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EF-4253-B33A-2EBC93501B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73882800"/>
        <c:axId val="1676154384"/>
      </c:barChart>
      <c:catAx>
        <c:axId val="167388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154384"/>
        <c:crosses val="autoZero"/>
        <c:auto val="1"/>
        <c:lblAlgn val="ctr"/>
        <c:lblOffset val="100"/>
        <c:noMultiLvlLbl val="0"/>
      </c:catAx>
      <c:valAx>
        <c:axId val="167615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8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9234303332421747"/>
          <c:y val="0.10733909260330037"/>
          <c:w val="0.42036805869934513"/>
          <c:h val="0.7352239043379382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Sheet2!$B$53</c:f>
              <c:strCache>
                <c:ptCount val="1"/>
                <c:pt idx="0">
                  <c:v>TOM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7436983515834119E-3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B87-4FB9-A8D5-D4966EAFD643}"/>
                </c:ext>
              </c:extLst>
            </c:dLbl>
            <c:dLbl>
              <c:idx val="1"/>
              <c:layout>
                <c:manualLayout>
                  <c:x val="2.3718491757917493E-3"/>
                  <c:y val="-4.913793659357605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B87-4FB9-A8D5-D4966EAFD643}"/>
                </c:ext>
              </c:extLst>
            </c:dLbl>
            <c:dLbl>
              <c:idx val="2"/>
              <c:layout>
                <c:manualLayout>
                  <c:x val="4.8305338424538503E-3"/>
                  <c:y val="-2.456896829678807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B87-4FB9-A8D5-D4966EAFD643}"/>
                </c:ext>
              </c:extLst>
            </c:dLbl>
            <c:dLbl>
              <c:idx val="3"/>
              <c:layout>
                <c:manualLayout>
                  <c:x val="4.8305338424538503E-3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B87-4FB9-A8D5-D4966EAFD643}"/>
                </c:ext>
              </c:extLst>
            </c:dLbl>
            <c:dLbl>
              <c:idx val="4"/>
              <c:layout>
                <c:manualLayout>
                  <c:x val="7.2458007636807759E-3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B87-4FB9-A8D5-D4966EAFD643}"/>
                </c:ext>
              </c:extLst>
            </c:dLbl>
            <c:dLbl>
              <c:idx val="5"/>
              <c:layout>
                <c:manualLayout>
                  <c:x val="4.8305338424538503E-3"/>
                  <c:y val="-3.002873902940752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B87-4FB9-A8D5-D4966EAFD643}"/>
                </c:ext>
              </c:extLst>
            </c:dLbl>
            <c:dLbl>
              <c:idx val="6"/>
              <c:layout>
                <c:manualLayout>
                  <c:x val="7.2458007636807759E-3"/>
                  <c:y val="-3.27586243957173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B87-4FB9-A8D5-D4966EAFD643}"/>
                </c:ext>
              </c:extLst>
            </c:dLbl>
            <c:dLbl>
              <c:idx val="7"/>
              <c:layout>
                <c:manualLayout>
                  <c:x val="0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B87-4FB9-A8D5-D4966EAFD643}"/>
                </c:ext>
              </c:extLst>
            </c:dLbl>
            <c:dLbl>
              <c:idx val="8"/>
              <c:layout>
                <c:manualLayout>
                  <c:x val="-7.2458007636807759E-3"/>
                  <c:y val="-3.548850976202708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B87-4FB9-A8D5-D4966EAFD6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Sheet2!$A$54:$A$62</c:f>
              <c:strCache>
                <c:ptCount val="9"/>
                <c:pt idx="0">
                  <c:v>Automobile </c:v>
                </c:pt>
                <c:pt idx="1">
                  <c:v>Education and Learning Services</c:v>
                </c:pt>
                <c:pt idx="2">
                  <c:v>Health and Fitness 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Food and Beverages </c:v>
                </c:pt>
                <c:pt idx="7">
                  <c:v>Fashion and Clothing </c:v>
                </c:pt>
                <c:pt idx="8">
                  <c:v>Beauty and Skincare Products</c:v>
                </c:pt>
              </c:strCache>
            </c:strRef>
          </c:cat>
          <c:val>
            <c:numRef>
              <c:f>Sheet2!$B$54:$B$62</c:f>
              <c:numCache>
                <c:formatCode>General</c:formatCode>
                <c:ptCount val="9"/>
                <c:pt idx="0">
                  <c:v>2</c:v>
                </c:pt>
                <c:pt idx="1">
                  <c:v>4</c:v>
                </c:pt>
                <c:pt idx="2">
                  <c:v>10</c:v>
                </c:pt>
                <c:pt idx="3">
                  <c:v>10</c:v>
                </c:pt>
                <c:pt idx="4">
                  <c:v>6</c:v>
                </c:pt>
                <c:pt idx="5">
                  <c:v>10</c:v>
                </c:pt>
                <c:pt idx="6">
                  <c:v>41</c:v>
                </c:pt>
                <c:pt idx="7">
                  <c:v>75</c:v>
                </c:pt>
                <c:pt idx="8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87-4FB9-A8D5-D4966EAFD643}"/>
            </c:ext>
          </c:extLst>
        </c:ser>
        <c:ser>
          <c:idx val="1"/>
          <c:order val="1"/>
          <c:tx>
            <c:strRef>
              <c:f>Sheet2!$C$53</c:f>
              <c:strCache>
                <c:ptCount val="1"/>
                <c:pt idx="0">
                  <c:v>SPON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9.2703818415709339E-3"/>
                  <c:y val="-8.189656098929326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B87-4FB9-A8D5-D4966EAFD6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Sheet2!$A$54:$A$62</c:f>
              <c:strCache>
                <c:ptCount val="9"/>
                <c:pt idx="0">
                  <c:v>Automobile </c:v>
                </c:pt>
                <c:pt idx="1">
                  <c:v>Education and Learning Services</c:v>
                </c:pt>
                <c:pt idx="2">
                  <c:v>Health and Fitness 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Food and Beverages </c:v>
                </c:pt>
                <c:pt idx="7">
                  <c:v>Fashion and Clothing </c:v>
                </c:pt>
                <c:pt idx="8">
                  <c:v>Beauty and Skincare Products</c:v>
                </c:pt>
              </c:strCache>
            </c:strRef>
          </c:cat>
          <c:val>
            <c:numRef>
              <c:f>Sheet2!$C$54:$C$62</c:f>
              <c:numCache>
                <c:formatCode>General</c:formatCode>
                <c:ptCount val="9"/>
                <c:pt idx="0">
                  <c:v>6</c:v>
                </c:pt>
                <c:pt idx="1">
                  <c:v>8</c:v>
                </c:pt>
                <c:pt idx="2">
                  <c:v>12</c:v>
                </c:pt>
                <c:pt idx="3">
                  <c:v>15</c:v>
                </c:pt>
                <c:pt idx="4">
                  <c:v>19</c:v>
                </c:pt>
                <c:pt idx="5">
                  <c:v>17</c:v>
                </c:pt>
                <c:pt idx="6">
                  <c:v>78</c:v>
                </c:pt>
                <c:pt idx="7">
                  <c:v>109</c:v>
                </c:pt>
                <c:pt idx="8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87-4FB9-A8D5-D4966EAFD643}"/>
            </c:ext>
          </c:extLst>
        </c:ser>
        <c:ser>
          <c:idx val="2"/>
          <c:order val="2"/>
          <c:tx>
            <c:strRef>
              <c:f>Sheet2!$D$53</c:f>
              <c:strCache>
                <c:ptCount val="1"/>
                <c:pt idx="0">
                  <c:v>AIDED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Sheet2!$A$54:$A$62</c:f>
              <c:strCache>
                <c:ptCount val="9"/>
                <c:pt idx="0">
                  <c:v>Automobile </c:v>
                </c:pt>
                <c:pt idx="1">
                  <c:v>Education and Learning Services</c:v>
                </c:pt>
                <c:pt idx="2">
                  <c:v>Health and Fitness </c:v>
                </c:pt>
                <c:pt idx="3">
                  <c:v>Entertainment and Digital Services </c:v>
                </c:pt>
                <c:pt idx="4">
                  <c:v>Travel and Tourism </c:v>
                </c:pt>
                <c:pt idx="5">
                  <c:v>Tech and Gadgets </c:v>
                </c:pt>
                <c:pt idx="6">
                  <c:v>Food and Beverages </c:v>
                </c:pt>
                <c:pt idx="7">
                  <c:v>Fashion and Clothing </c:v>
                </c:pt>
                <c:pt idx="8">
                  <c:v>Beauty and Skincare Products</c:v>
                </c:pt>
              </c:strCache>
            </c:strRef>
          </c:cat>
          <c:val>
            <c:numRef>
              <c:f>Sheet2!$D$54:$D$62</c:f>
              <c:numCache>
                <c:formatCode>General</c:formatCode>
                <c:ptCount val="9"/>
                <c:pt idx="0">
                  <c:v>11</c:v>
                </c:pt>
                <c:pt idx="1">
                  <c:v>25</c:v>
                </c:pt>
                <c:pt idx="2">
                  <c:v>42</c:v>
                </c:pt>
                <c:pt idx="3">
                  <c:v>49</c:v>
                </c:pt>
                <c:pt idx="4">
                  <c:v>50</c:v>
                </c:pt>
                <c:pt idx="5">
                  <c:v>54</c:v>
                </c:pt>
                <c:pt idx="6">
                  <c:v>117</c:v>
                </c:pt>
                <c:pt idx="7">
                  <c:v>53</c:v>
                </c:pt>
                <c:pt idx="8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87-4FB9-A8D5-D4966EAFD6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685626080"/>
        <c:axId val="1676085744"/>
      </c:barChart>
      <c:catAx>
        <c:axId val="1685626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085744"/>
        <c:crosses val="autoZero"/>
        <c:auto val="1"/>
        <c:lblAlgn val="ctr"/>
        <c:lblOffset val="100"/>
        <c:noMultiLvlLbl val="0"/>
      </c:catAx>
      <c:valAx>
        <c:axId val="167608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6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20439337568964"/>
          <c:y val="3.0342626242266649E-2"/>
          <c:w val="0.57970223071226679"/>
          <c:h val="0.876625187550878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Analysis!$B$4127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Analysis!$A$4128:$A$4136</c:f>
              <c:strCache>
                <c:ptCount val="9"/>
                <c:pt idx="0">
                  <c:v>Beauty and Skincare Products</c:v>
                </c:pt>
                <c:pt idx="1">
                  <c:v>Food and Beverages</c:v>
                </c:pt>
                <c:pt idx="2">
                  <c:v>Fashion and Clothing</c:v>
                </c:pt>
                <c:pt idx="3">
                  <c:v>Entertainment and Digital Servives</c:v>
                </c:pt>
                <c:pt idx="4">
                  <c:v>Travel and Toursim</c:v>
                </c:pt>
                <c:pt idx="5">
                  <c:v>Health and Fitness</c:v>
                </c:pt>
                <c:pt idx="6">
                  <c:v>Automobile</c:v>
                </c:pt>
                <c:pt idx="7">
                  <c:v>Education and Learning Services</c:v>
                </c:pt>
                <c:pt idx="8">
                  <c:v>Tech and Gadgets</c:v>
                </c:pt>
              </c:strCache>
            </c:strRef>
          </c:cat>
          <c:val>
            <c:numRef>
              <c:f>Analysis!$B$4128:$B$4136</c:f>
              <c:numCache>
                <c:formatCode>0%</c:formatCode>
                <c:ptCount val="9"/>
                <c:pt idx="0">
                  <c:v>0.60450000000000004</c:v>
                </c:pt>
                <c:pt idx="1">
                  <c:v>0.61329999999999996</c:v>
                </c:pt>
                <c:pt idx="2">
                  <c:v>0.75129999999999997</c:v>
                </c:pt>
                <c:pt idx="3">
                  <c:v>0.77600000000000002</c:v>
                </c:pt>
                <c:pt idx="4">
                  <c:v>0.78169999999999995</c:v>
                </c:pt>
                <c:pt idx="5">
                  <c:v>0.8</c:v>
                </c:pt>
                <c:pt idx="6">
                  <c:v>0.81599999999999995</c:v>
                </c:pt>
                <c:pt idx="7">
                  <c:v>0.81930000000000003</c:v>
                </c:pt>
                <c:pt idx="8">
                  <c:v>0.84250000000000003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39-4017-9BB1-A9808B9CF8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455712"/>
        <c:axId val="52459072"/>
      </c:barChart>
      <c:catAx>
        <c:axId val="524557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59072"/>
        <c:crosses val="autoZero"/>
        <c:auto val="1"/>
        <c:lblAlgn val="ctr"/>
        <c:lblOffset val="100"/>
        <c:noMultiLvlLbl val="0"/>
      </c:catAx>
      <c:valAx>
        <c:axId val="52459072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5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(2)'!$B$4066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(2)'!$A$4067:$A$4075</c:f>
              <c:strCache>
                <c:ptCount val="9"/>
                <c:pt idx="0">
                  <c:v>Beauty and Skincare Products</c:v>
                </c:pt>
                <c:pt idx="1">
                  <c:v>Food and Beverages</c:v>
                </c:pt>
                <c:pt idx="2">
                  <c:v>Fashion and Clothing</c:v>
                </c:pt>
                <c:pt idx="3">
                  <c:v>Entertainment and Digital Servives</c:v>
                </c:pt>
                <c:pt idx="4">
                  <c:v>Travel and Toursim</c:v>
                </c:pt>
                <c:pt idx="5">
                  <c:v>Automobile</c:v>
                </c:pt>
                <c:pt idx="6">
                  <c:v>Tech and Gadgets</c:v>
                </c:pt>
                <c:pt idx="7">
                  <c:v>Education and Learning Services</c:v>
                </c:pt>
                <c:pt idx="8">
                  <c:v>Health and Fitness</c:v>
                </c:pt>
              </c:strCache>
            </c:strRef>
          </c:cat>
          <c:val>
            <c:numRef>
              <c:f>'Analysis (2)'!$B$4067:$B$4075</c:f>
              <c:numCache>
                <c:formatCode>0%</c:formatCode>
                <c:ptCount val="9"/>
                <c:pt idx="0">
                  <c:v>0.35709999999999997</c:v>
                </c:pt>
                <c:pt idx="1">
                  <c:v>0.62</c:v>
                </c:pt>
                <c:pt idx="2">
                  <c:v>0.71</c:v>
                </c:pt>
                <c:pt idx="3">
                  <c:v>0.78</c:v>
                </c:pt>
                <c:pt idx="4">
                  <c:v>0.8</c:v>
                </c:pt>
                <c:pt idx="5">
                  <c:v>0.83020000000000005</c:v>
                </c:pt>
                <c:pt idx="6">
                  <c:v>0.84</c:v>
                </c:pt>
                <c:pt idx="7">
                  <c:v>0.85</c:v>
                </c:pt>
                <c:pt idx="8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5F-49A1-9FDB-0A99292F931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10742815"/>
        <c:axId val="324885263"/>
      </c:barChart>
      <c:catAx>
        <c:axId val="310742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85263"/>
        <c:crosses val="autoZero"/>
        <c:auto val="1"/>
        <c:lblAlgn val="ctr"/>
        <c:lblOffset val="100"/>
        <c:noMultiLvlLbl val="0"/>
      </c:catAx>
      <c:valAx>
        <c:axId val="32488526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42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(2)'!$B$4086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(2)'!$A$4087:$A$4095</c:f>
              <c:strCache>
                <c:ptCount val="9"/>
                <c:pt idx="0">
                  <c:v>Food and Beverages </c:v>
                </c:pt>
                <c:pt idx="1">
                  <c:v>Beauty and Skincare Products </c:v>
                </c:pt>
                <c:pt idx="2">
                  <c:v>Health and Fitness </c:v>
                </c:pt>
                <c:pt idx="3">
                  <c:v>Automobile</c:v>
                </c:pt>
                <c:pt idx="4">
                  <c:v>Travel and Tourism</c:v>
                </c:pt>
                <c:pt idx="5">
                  <c:v>Entertainment and Digital Services</c:v>
                </c:pt>
                <c:pt idx="6">
                  <c:v>Fashion and Clothing</c:v>
                </c:pt>
                <c:pt idx="7">
                  <c:v>Education and Learning Services </c:v>
                </c:pt>
                <c:pt idx="8">
                  <c:v>Tech and Gadgets </c:v>
                </c:pt>
              </c:strCache>
            </c:strRef>
          </c:cat>
          <c:val>
            <c:numRef>
              <c:f>'Analysis (2)'!$B$4087:$B$4095</c:f>
              <c:numCache>
                <c:formatCode>0%</c:formatCode>
                <c:ptCount val="9"/>
                <c:pt idx="0">
                  <c:v>0.61</c:v>
                </c:pt>
                <c:pt idx="1">
                  <c:v>0.64</c:v>
                </c:pt>
                <c:pt idx="2">
                  <c:v>0.69</c:v>
                </c:pt>
                <c:pt idx="3">
                  <c:v>0.74</c:v>
                </c:pt>
                <c:pt idx="4">
                  <c:v>0.75</c:v>
                </c:pt>
                <c:pt idx="5">
                  <c:v>0.77</c:v>
                </c:pt>
                <c:pt idx="6">
                  <c:v>0.78</c:v>
                </c:pt>
                <c:pt idx="7">
                  <c:v>0.78</c:v>
                </c:pt>
                <c:pt idx="8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37-46D3-AB91-6A40EC4318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7456159"/>
        <c:axId val="324900143"/>
      </c:barChart>
      <c:catAx>
        <c:axId val="2874561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00143"/>
        <c:crosses val="autoZero"/>
        <c:auto val="1"/>
        <c:lblAlgn val="ctr"/>
        <c:lblOffset val="100"/>
        <c:noMultiLvlLbl val="0"/>
      </c:catAx>
      <c:valAx>
        <c:axId val="32490014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56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Analysis!$B$4132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Analysis!$A$4133:$A$4137</c:f>
              <c:strCache>
                <c:ptCount val="5"/>
                <c:pt idx="0">
                  <c:v>Instagram</c:v>
                </c:pt>
                <c:pt idx="1">
                  <c:v>TikTok</c:v>
                </c:pt>
                <c:pt idx="2">
                  <c:v>YouTube</c:v>
                </c:pt>
                <c:pt idx="3">
                  <c:v>Facebook</c:v>
                </c:pt>
                <c:pt idx="4">
                  <c:v>Twitter</c:v>
                </c:pt>
              </c:strCache>
            </c:strRef>
          </c:cat>
          <c:val>
            <c:numRef>
              <c:f>Analysis!$B$4133:$B$4137</c:f>
              <c:numCache>
                <c:formatCode>0.00%</c:formatCode>
                <c:ptCount val="5"/>
                <c:pt idx="0">
                  <c:v>0.75555555555555554</c:v>
                </c:pt>
                <c:pt idx="1">
                  <c:v>0.64603174603174607</c:v>
                </c:pt>
                <c:pt idx="2">
                  <c:v>0.47142857142857142</c:v>
                </c:pt>
                <c:pt idx="3">
                  <c:v>0.24285714285714285</c:v>
                </c:pt>
                <c:pt idx="4">
                  <c:v>6.3492063492063492E-3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D1-458D-8D55-B806394971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5269343"/>
        <c:axId val="358066703"/>
      </c:barChart>
      <c:catAx>
        <c:axId val="515269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66703"/>
        <c:crosses val="autoZero"/>
        <c:auto val="1"/>
        <c:lblAlgn val="ctr"/>
        <c:lblOffset val="100"/>
        <c:noMultiLvlLbl val="0"/>
      </c:catAx>
      <c:valAx>
        <c:axId val="35806670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69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418670725243273"/>
          <c:y val="0.12912142075699998"/>
          <c:w val="0.66571875627901977"/>
          <c:h val="0.76738931262298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(2)'!$B$4124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(2)'!$A$4125:$A$4129</c:f>
              <c:strCache>
                <c:ptCount val="5"/>
                <c:pt idx="0">
                  <c:v>Twitter</c:v>
                </c:pt>
                <c:pt idx="1">
                  <c:v>Facebook</c:v>
                </c:pt>
                <c:pt idx="2">
                  <c:v>YouTube</c:v>
                </c:pt>
                <c:pt idx="3">
                  <c:v>TikTok</c:v>
                </c:pt>
                <c:pt idx="4">
                  <c:v>Instagram</c:v>
                </c:pt>
              </c:strCache>
            </c:strRef>
          </c:cat>
          <c:val>
            <c:numRef>
              <c:f>'Analysis (2)'!$B$4125:$B$4129</c:f>
              <c:numCache>
                <c:formatCode>0.00%</c:formatCode>
                <c:ptCount val="5"/>
                <c:pt idx="0">
                  <c:v>6.3492063492063492E-3</c:v>
                </c:pt>
                <c:pt idx="1">
                  <c:v>0.26666666666666666</c:v>
                </c:pt>
                <c:pt idx="2">
                  <c:v>0.55238095238095242</c:v>
                </c:pt>
                <c:pt idx="3">
                  <c:v>0.580952380952381</c:v>
                </c:pt>
                <c:pt idx="4">
                  <c:v>0.74920634920634921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0-46CF-9511-3664367CBC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15841951"/>
        <c:axId val="324834383"/>
      </c:barChart>
      <c:catAx>
        <c:axId val="3158419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34383"/>
        <c:crosses val="autoZero"/>
        <c:auto val="1"/>
        <c:lblAlgn val="ctr"/>
        <c:lblOffset val="100"/>
        <c:noMultiLvlLbl val="0"/>
      </c:catAx>
      <c:valAx>
        <c:axId val="32483438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41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26147479585964"/>
          <c:y val="0.12912142075699998"/>
          <c:w val="0.68904038654146282"/>
          <c:h val="0.76738931262298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(2)'!$E$4124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(2)'!$D$4125:$D$4129</c:f>
              <c:strCache>
                <c:ptCount val="5"/>
                <c:pt idx="0">
                  <c:v>Twitter</c:v>
                </c:pt>
                <c:pt idx="1">
                  <c:v>Facebook</c:v>
                </c:pt>
                <c:pt idx="2">
                  <c:v>YouTube</c:v>
                </c:pt>
                <c:pt idx="3">
                  <c:v>TikTok</c:v>
                </c:pt>
                <c:pt idx="4">
                  <c:v>Instagram</c:v>
                </c:pt>
              </c:strCache>
            </c:strRef>
          </c:cat>
          <c:val>
            <c:numRef>
              <c:f>'Analysis (2)'!$E$4125:$E$4129</c:f>
              <c:numCache>
                <c:formatCode>0.00%</c:formatCode>
                <c:ptCount val="5"/>
                <c:pt idx="0">
                  <c:v>6.3492063492063492E-3</c:v>
                </c:pt>
                <c:pt idx="1">
                  <c:v>0.21904761904761905</c:v>
                </c:pt>
                <c:pt idx="2">
                  <c:v>0.39047619047619048</c:v>
                </c:pt>
                <c:pt idx="3">
                  <c:v>0.71111111111111114</c:v>
                </c:pt>
                <c:pt idx="4">
                  <c:v>0.76190476190476186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B-4B02-BA03-586E46077A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91514111"/>
        <c:axId val="324889103"/>
      </c:barChart>
      <c:catAx>
        <c:axId val="3915141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89103"/>
        <c:crosses val="autoZero"/>
        <c:auto val="1"/>
        <c:lblAlgn val="ctr"/>
        <c:lblOffset val="100"/>
        <c:noMultiLvlLbl val="0"/>
      </c:catAx>
      <c:valAx>
        <c:axId val="32488910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14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07707932483049"/>
          <c:y val="3.2608964594180619E-2"/>
          <c:w val="0.50261585782333273"/>
          <c:h val="0.8674101292734199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Analysis!$B$4232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Analysis!$A$4233:$A$4240</c:f>
              <c:strCache>
                <c:ptCount val="8"/>
                <c:pt idx="0">
                  <c:v>Radio</c:v>
                </c:pt>
                <c:pt idx="1">
                  <c:v>Television</c:v>
                </c:pt>
                <c:pt idx="2">
                  <c:v>Newspaper/Magazine</c:v>
                </c:pt>
                <c:pt idx="3">
                  <c:v>Chat groups (WhatsApp, Messenger, Viber, etc.)</c:v>
                </c:pt>
                <c:pt idx="4">
                  <c:v>Online Media </c:v>
                </c:pt>
                <c:pt idx="5">
                  <c:v>Websites/Applications</c:v>
                </c:pt>
                <c:pt idx="6">
                  <c:v>Word of Mouth (Friends and Family)</c:v>
                </c:pt>
                <c:pt idx="7">
                  <c:v>Social Media (Facebook, Instagram, Twitter, YouTube etc.)</c:v>
                </c:pt>
              </c:strCache>
            </c:strRef>
          </c:cat>
          <c:val>
            <c:numRef>
              <c:f>Analysis!$B$4233:$B$4240</c:f>
              <c:numCache>
                <c:formatCode>0.00%</c:formatCode>
                <c:ptCount val="8"/>
                <c:pt idx="0">
                  <c:v>4.7619047619047623E-3</c:v>
                </c:pt>
                <c:pt idx="1">
                  <c:v>1.4285714285714285E-2</c:v>
                </c:pt>
                <c:pt idx="2">
                  <c:v>3.8095238095238099E-2</c:v>
                </c:pt>
                <c:pt idx="3">
                  <c:v>0.21587301587301588</c:v>
                </c:pt>
                <c:pt idx="4">
                  <c:v>0.21746031746031746</c:v>
                </c:pt>
                <c:pt idx="5">
                  <c:v>0.38253968253968251</c:v>
                </c:pt>
                <c:pt idx="6">
                  <c:v>0.40634920634920635</c:v>
                </c:pt>
                <c:pt idx="7">
                  <c:v>0.85079365079365077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71-4747-86B5-BBC60954EF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47527423"/>
        <c:axId val="357929903"/>
      </c:barChart>
      <c:catAx>
        <c:axId val="3475274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29903"/>
        <c:crosses val="autoZero"/>
        <c:auto val="1"/>
        <c:lblAlgn val="ctr"/>
        <c:lblOffset val="100"/>
        <c:noMultiLvlLbl val="0"/>
      </c:catAx>
      <c:valAx>
        <c:axId val="35792990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2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5718132145254287"/>
          <c:y val="0.11797698125367967"/>
          <c:w val="0.43552635511064725"/>
          <c:h val="0.791044726752795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(2)'!$B$4167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(2)'!$A$4168:$A$4175</c:f>
              <c:strCache>
                <c:ptCount val="8"/>
                <c:pt idx="0">
                  <c:v>Radio</c:v>
                </c:pt>
                <c:pt idx="1">
                  <c:v>Television</c:v>
                </c:pt>
                <c:pt idx="2">
                  <c:v>Newspaper/Magazine</c:v>
                </c:pt>
                <c:pt idx="3">
                  <c:v>Chat groups (WhatsApp, Messenger, Viber, etc.)</c:v>
                </c:pt>
                <c:pt idx="4">
                  <c:v>Online Media </c:v>
                </c:pt>
                <c:pt idx="5">
                  <c:v>Websites/Applications</c:v>
                </c:pt>
                <c:pt idx="6">
                  <c:v>Word of Mouth (Friends and Family)</c:v>
                </c:pt>
                <c:pt idx="7">
                  <c:v>Social Media (Facebook, Instagram, Twitter, YouTube etc.)</c:v>
                </c:pt>
              </c:strCache>
            </c:strRef>
          </c:cat>
          <c:val>
            <c:numRef>
              <c:f>'Analysis (2)'!$B$4168:$B$4175</c:f>
              <c:numCache>
                <c:formatCode>0.00%</c:formatCode>
                <c:ptCount val="8"/>
                <c:pt idx="0">
                  <c:v>6.3492063492063492E-3</c:v>
                </c:pt>
                <c:pt idx="1">
                  <c:v>1.9047619047619049E-2</c:v>
                </c:pt>
                <c:pt idx="2">
                  <c:v>5.0793650793650794E-2</c:v>
                </c:pt>
                <c:pt idx="3">
                  <c:v>0.19682539682539682</c:v>
                </c:pt>
                <c:pt idx="4">
                  <c:v>0.23809523809523808</c:v>
                </c:pt>
                <c:pt idx="5">
                  <c:v>0.41904761904761906</c:v>
                </c:pt>
                <c:pt idx="6">
                  <c:v>0.43174603174603177</c:v>
                </c:pt>
                <c:pt idx="7">
                  <c:v>0.82222222222222219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9D-4419-A7A6-7B1C3690A2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15664703"/>
        <c:axId val="324821903"/>
      </c:barChart>
      <c:catAx>
        <c:axId val="3156647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21903"/>
        <c:crosses val="autoZero"/>
        <c:auto val="1"/>
        <c:lblAlgn val="ctr"/>
        <c:lblOffset val="100"/>
        <c:noMultiLvlLbl val="0"/>
      </c:catAx>
      <c:valAx>
        <c:axId val="32482190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647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866547419474725"/>
          <c:y val="0.11797698125367967"/>
          <c:w val="0.48023036632416521"/>
          <c:h val="0.7910447267527955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(2)'!$B$4184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(2)'!$A$4185:$A$4194</c:f>
              <c:strCache>
                <c:ptCount val="10"/>
                <c:pt idx="0">
                  <c:v>No Response/Refused</c:v>
                </c:pt>
                <c:pt idx="1">
                  <c:v>Don’t Know</c:v>
                </c:pt>
                <c:pt idx="2">
                  <c:v>Radio</c:v>
                </c:pt>
                <c:pt idx="3">
                  <c:v>Television</c:v>
                </c:pt>
                <c:pt idx="4">
                  <c:v>Newspaper/Magazine</c:v>
                </c:pt>
                <c:pt idx="5">
                  <c:v>Online Media </c:v>
                </c:pt>
                <c:pt idx="6">
                  <c:v>Chat groups (WhatsApp, Messenger, Viber, etc.)</c:v>
                </c:pt>
                <c:pt idx="7">
                  <c:v>Websites/Applications</c:v>
                </c:pt>
                <c:pt idx="8">
                  <c:v>Word of Mouth (Friends and Family)</c:v>
                </c:pt>
                <c:pt idx="9">
                  <c:v>Social Media (Facebook, Instagram, Twitter, YouTube etc.)</c:v>
                </c:pt>
              </c:strCache>
            </c:strRef>
          </c:cat>
          <c:val>
            <c:numRef>
              <c:f>'Analysis (2)'!$B$4185:$B$4194</c:f>
              <c:numCache>
                <c:formatCode>0.00%</c:formatCode>
                <c:ptCount val="10"/>
                <c:pt idx="0">
                  <c:v>3.1746031746031746E-3</c:v>
                </c:pt>
                <c:pt idx="1">
                  <c:v>6.3492063492063492E-3</c:v>
                </c:pt>
                <c:pt idx="2">
                  <c:v>3.1746031746031746E-3</c:v>
                </c:pt>
                <c:pt idx="3">
                  <c:v>9.5238095238095247E-3</c:v>
                </c:pt>
                <c:pt idx="4">
                  <c:v>2.5396825396825397E-2</c:v>
                </c:pt>
                <c:pt idx="5">
                  <c:v>0.19682539682539682</c:v>
                </c:pt>
                <c:pt idx="6">
                  <c:v>0.23492063492063492</c:v>
                </c:pt>
                <c:pt idx="7">
                  <c:v>0.34603174603174602</c:v>
                </c:pt>
                <c:pt idx="8">
                  <c:v>0.38095238095238093</c:v>
                </c:pt>
                <c:pt idx="9">
                  <c:v>0.87936507936507935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B-4970-A6B7-C05DE38E10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1405807"/>
        <c:axId val="324871343"/>
      </c:barChart>
      <c:catAx>
        <c:axId val="3714058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71343"/>
        <c:crosses val="autoZero"/>
        <c:auto val="1"/>
        <c:lblAlgn val="ctr"/>
        <c:lblOffset val="100"/>
        <c:noMultiLvlLbl val="0"/>
      </c:catAx>
      <c:valAx>
        <c:axId val="32487134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405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Analysis!$B$4272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Analysis!$A$4273:$A$4278</c:f>
              <c:strCache>
                <c:ptCount val="6"/>
                <c:pt idx="0">
                  <c:v>Instagram</c:v>
                </c:pt>
                <c:pt idx="1">
                  <c:v>YouTube</c:v>
                </c:pt>
                <c:pt idx="2">
                  <c:v>TikTok</c:v>
                </c:pt>
                <c:pt idx="3">
                  <c:v>Facebook</c:v>
                </c:pt>
                <c:pt idx="4">
                  <c:v>Linkedin</c:v>
                </c:pt>
                <c:pt idx="5">
                  <c:v>X (Previously Twitter)</c:v>
                </c:pt>
              </c:strCache>
            </c:strRef>
          </c:cat>
          <c:val>
            <c:numRef>
              <c:f>Analysis!$B$4273:$B$4278</c:f>
              <c:numCache>
                <c:formatCode>0%</c:formatCode>
                <c:ptCount val="6"/>
                <c:pt idx="0">
                  <c:v>0.88888888888888884</c:v>
                </c:pt>
                <c:pt idx="1">
                  <c:v>0.70952380952380956</c:v>
                </c:pt>
                <c:pt idx="2">
                  <c:v>0.69047619047619047</c:v>
                </c:pt>
                <c:pt idx="3">
                  <c:v>0.43492063492063493</c:v>
                </c:pt>
                <c:pt idx="4">
                  <c:v>0.1873015873015873</c:v>
                </c:pt>
                <c:pt idx="5">
                  <c:v>4.1269841269841269E-2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A1-47E0-A48A-CE7BA4BF79C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8715967"/>
        <c:axId val="357874703"/>
      </c:barChart>
      <c:catAx>
        <c:axId val="3887159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74703"/>
        <c:crosses val="autoZero"/>
        <c:auto val="1"/>
        <c:lblAlgn val="ctr"/>
        <c:lblOffset val="100"/>
        <c:noMultiLvlLbl val="0"/>
      </c:catAx>
      <c:valAx>
        <c:axId val="35787470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159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463590709241779"/>
          <c:y val="0.12509160977361297"/>
          <c:w val="0.49286166265745052"/>
          <c:h val="0.774648968668813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(2)'!$B$4264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(2)'!$A$4266:$A$4272</c:f>
              <c:strCache>
                <c:ptCount val="7"/>
                <c:pt idx="0">
                  <c:v>Others</c:v>
                </c:pt>
                <c:pt idx="1">
                  <c:v>X (Previously Twitter)</c:v>
                </c:pt>
                <c:pt idx="2">
                  <c:v>Linkedin</c:v>
                </c:pt>
                <c:pt idx="3">
                  <c:v>Facebook</c:v>
                </c:pt>
                <c:pt idx="4">
                  <c:v>TikTok</c:v>
                </c:pt>
                <c:pt idx="5">
                  <c:v>YouTube</c:v>
                </c:pt>
                <c:pt idx="6">
                  <c:v>Instagram</c:v>
                </c:pt>
              </c:strCache>
            </c:strRef>
          </c:cat>
          <c:val>
            <c:numRef>
              <c:f>'Analysis (2)'!$B$4266:$B$4272</c:f>
              <c:numCache>
                <c:formatCode>0.00%</c:formatCode>
                <c:ptCount val="7"/>
                <c:pt idx="0">
                  <c:v>3.1746031746031746E-3</c:v>
                </c:pt>
                <c:pt idx="1">
                  <c:v>5.3968253968253971E-2</c:v>
                </c:pt>
                <c:pt idx="2">
                  <c:v>0.18412698412698414</c:v>
                </c:pt>
                <c:pt idx="3">
                  <c:v>0.45396825396825397</c:v>
                </c:pt>
                <c:pt idx="4">
                  <c:v>0.65079365079365081</c:v>
                </c:pt>
                <c:pt idx="5">
                  <c:v>0.73015873015873012</c:v>
                </c:pt>
                <c:pt idx="6">
                  <c:v>0.88253968253968251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B-4C5D-9AF7-A7F8DB82095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4152255"/>
        <c:axId val="324878063"/>
      </c:barChart>
      <c:catAx>
        <c:axId val="3741522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878063"/>
        <c:crosses val="autoZero"/>
        <c:auto val="1"/>
        <c:lblAlgn val="ctr"/>
        <c:lblOffset val="100"/>
        <c:noMultiLvlLbl val="0"/>
      </c:catAx>
      <c:valAx>
        <c:axId val="32487806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152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8848887959406708"/>
          <c:y val="0.12085120663286823"/>
          <c:w val="0.49050415924832924"/>
          <c:h val="0.782288003954683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(2)'!$B$4241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(2)'!$A$4242:$A$4248</c:f>
              <c:strCache>
                <c:ptCount val="7"/>
                <c:pt idx="0">
                  <c:v>Others</c:v>
                </c:pt>
                <c:pt idx="1">
                  <c:v>X (Previously Twitter)</c:v>
                </c:pt>
                <c:pt idx="2">
                  <c:v>Linkedin</c:v>
                </c:pt>
                <c:pt idx="3">
                  <c:v>Facebook</c:v>
                </c:pt>
                <c:pt idx="4">
                  <c:v>YouTube</c:v>
                </c:pt>
                <c:pt idx="5">
                  <c:v>TikTok</c:v>
                </c:pt>
                <c:pt idx="6">
                  <c:v>Instagram</c:v>
                </c:pt>
              </c:strCache>
            </c:strRef>
          </c:cat>
          <c:val>
            <c:numRef>
              <c:f>'Analysis (2)'!$B$4242:$B$4248</c:f>
              <c:numCache>
                <c:formatCode>0.00%</c:formatCode>
                <c:ptCount val="7"/>
                <c:pt idx="0">
                  <c:v>3.1746031746031746E-3</c:v>
                </c:pt>
                <c:pt idx="1">
                  <c:v>2.8571428571428571E-2</c:v>
                </c:pt>
                <c:pt idx="2">
                  <c:v>0.19047619047619047</c:v>
                </c:pt>
                <c:pt idx="3">
                  <c:v>0.41587301587301589</c:v>
                </c:pt>
                <c:pt idx="4">
                  <c:v>0.68888888888888888</c:v>
                </c:pt>
                <c:pt idx="5">
                  <c:v>0.73015873015873012</c:v>
                </c:pt>
                <c:pt idx="6">
                  <c:v>0.89523809523809528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6-4C0D-B367-5DA5F07CC8A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74265007"/>
        <c:axId val="324902063"/>
      </c:barChart>
      <c:catAx>
        <c:axId val="3742650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902063"/>
        <c:crosses val="autoZero"/>
        <c:auto val="1"/>
        <c:lblAlgn val="ctr"/>
        <c:lblOffset val="100"/>
        <c:noMultiLvlLbl val="0"/>
      </c:catAx>
      <c:valAx>
        <c:axId val="32490206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2650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6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5558457628048443"/>
          <c:y val="0.11578442881630986"/>
          <c:w val="0.40062416569648723"/>
          <c:h val="0.794928072374890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Analysis!$B$4371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Analysis!$A$4372:$A$4377</c:f>
              <c:strCache>
                <c:ptCount val="6"/>
                <c:pt idx="0">
                  <c:v>Don’t Know</c:v>
                </c:pt>
                <c:pt idx="1">
                  <c:v>Others (Please record)</c:v>
                </c:pt>
                <c:pt idx="2">
                  <c:v>Reading articles</c:v>
                </c:pt>
                <c:pt idx="3">
                  <c:v>Searching for specific content</c:v>
                </c:pt>
                <c:pt idx="4">
                  <c:v>Reading posts</c:v>
                </c:pt>
                <c:pt idx="5">
                  <c:v>Watching videos</c:v>
                </c:pt>
              </c:strCache>
            </c:strRef>
          </c:cat>
          <c:val>
            <c:numRef>
              <c:f>Analysis!$B$4372:$B$4377</c:f>
              <c:numCache>
                <c:formatCode>0.00%</c:formatCode>
                <c:ptCount val="6"/>
                <c:pt idx="0">
                  <c:v>1.4285714285714285E-2</c:v>
                </c:pt>
                <c:pt idx="1">
                  <c:v>3.214285714285714E-2</c:v>
                </c:pt>
                <c:pt idx="2">
                  <c:v>2.6785714285714284E-2</c:v>
                </c:pt>
                <c:pt idx="3">
                  <c:v>3.04E-2</c:v>
                </c:pt>
                <c:pt idx="4">
                  <c:v>0.25</c:v>
                </c:pt>
                <c:pt idx="5">
                  <c:v>0.64639999999999997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BE-4FA2-A469-2461006435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3531359"/>
        <c:axId val="358078223"/>
      </c:barChart>
      <c:catAx>
        <c:axId val="523531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78223"/>
        <c:crosses val="autoZero"/>
        <c:auto val="1"/>
        <c:lblAlgn val="ctr"/>
        <c:lblOffset val="100"/>
        <c:noMultiLvlLbl val="0"/>
      </c:catAx>
      <c:valAx>
        <c:axId val="35807822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53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699488572362924"/>
          <c:y val="0.11578442881630986"/>
          <c:w val="0.39803581810253985"/>
          <c:h val="0.7949280723748903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Analysis!$B$4461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Analysis!$A$4462:$A$4467</c:f>
              <c:strCache>
                <c:ptCount val="6"/>
                <c:pt idx="0">
                  <c:v>Others (Please record)</c:v>
                </c:pt>
                <c:pt idx="1">
                  <c:v>Reading posts</c:v>
                </c:pt>
                <c:pt idx="2">
                  <c:v>Don’t Know</c:v>
                </c:pt>
                <c:pt idx="3">
                  <c:v>Reading articles</c:v>
                </c:pt>
                <c:pt idx="4">
                  <c:v>Searching for specific content</c:v>
                </c:pt>
                <c:pt idx="5">
                  <c:v>Watching videos</c:v>
                </c:pt>
              </c:strCache>
            </c:strRef>
          </c:cat>
          <c:val>
            <c:numRef>
              <c:f>Analysis!$B$4462:$B$4467</c:f>
              <c:numCache>
                <c:formatCode>0.00%</c:formatCode>
                <c:ptCount val="6"/>
                <c:pt idx="0">
                  <c:v>2.2988505747126436E-3</c:v>
                </c:pt>
                <c:pt idx="1">
                  <c:v>2.2988505747126436E-3</c:v>
                </c:pt>
                <c:pt idx="2">
                  <c:v>4.5977011494252873E-3</c:v>
                </c:pt>
                <c:pt idx="3">
                  <c:v>1.8390804597701149E-2</c:v>
                </c:pt>
                <c:pt idx="4">
                  <c:v>2.528735632183908E-2</c:v>
                </c:pt>
                <c:pt idx="5">
                  <c:v>0.94710000000000005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A-479D-81C6-B29BE7FE7C8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8792335"/>
        <c:axId val="357884783"/>
      </c:barChart>
      <c:catAx>
        <c:axId val="5287923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84783"/>
        <c:crosses val="autoZero"/>
        <c:auto val="1"/>
        <c:lblAlgn val="ctr"/>
        <c:lblOffset val="100"/>
        <c:noMultiLvlLbl val="0"/>
      </c:catAx>
      <c:valAx>
        <c:axId val="35788478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7923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YouTube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Analysis!$B$4428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Analysis!$A$4429:$A$4432</c:f>
              <c:strCache>
                <c:ptCount val="4"/>
                <c:pt idx="0">
                  <c:v>Watching videos</c:v>
                </c:pt>
                <c:pt idx="1">
                  <c:v>Searching for specific content</c:v>
                </c:pt>
                <c:pt idx="2">
                  <c:v>Others (Please record)</c:v>
                </c:pt>
                <c:pt idx="3">
                  <c:v>Reading articles</c:v>
                </c:pt>
              </c:strCache>
            </c:strRef>
          </c:cat>
          <c:val>
            <c:numRef>
              <c:f>Analysis!$B$4429:$B$4432</c:f>
              <c:numCache>
                <c:formatCode>0%</c:formatCode>
                <c:ptCount val="4"/>
                <c:pt idx="0">
                  <c:v>0.87470000000000003</c:v>
                </c:pt>
                <c:pt idx="1">
                  <c:v>0.10290000000000001</c:v>
                </c:pt>
                <c:pt idx="2">
                  <c:v>8.948545861297539E-3</c:v>
                </c:pt>
                <c:pt idx="3">
                  <c:v>6.7114093959731542E-3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6-4038-8BDA-AABB8DC376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5228511"/>
        <c:axId val="358059503"/>
      </c:barChart>
      <c:catAx>
        <c:axId val="515228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59503"/>
        <c:crosses val="autoZero"/>
        <c:auto val="1"/>
        <c:lblAlgn val="ctr"/>
        <c:lblOffset val="100"/>
        <c:noMultiLvlLbl val="0"/>
      </c:catAx>
      <c:valAx>
        <c:axId val="35805950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228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X (Previously Twitter)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Analysis!$B$4343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Analysis!$A$4344:$A$4348</c:f>
              <c:strCache>
                <c:ptCount val="5"/>
                <c:pt idx="0">
                  <c:v>Reading posts</c:v>
                </c:pt>
                <c:pt idx="1">
                  <c:v>Reading articles</c:v>
                </c:pt>
                <c:pt idx="2">
                  <c:v>Watching videos</c:v>
                </c:pt>
                <c:pt idx="3">
                  <c:v>Searching for specific content</c:v>
                </c:pt>
                <c:pt idx="4">
                  <c:v>Don’t Know</c:v>
                </c:pt>
              </c:strCache>
            </c:strRef>
          </c:cat>
          <c:val>
            <c:numRef>
              <c:f>Analysis!$B$4344:$B$4348</c:f>
              <c:numCache>
                <c:formatCode>0%</c:formatCode>
                <c:ptCount val="5"/>
                <c:pt idx="0">
                  <c:v>0.5</c:v>
                </c:pt>
                <c:pt idx="1">
                  <c:v>0.34615384615384615</c:v>
                </c:pt>
                <c:pt idx="2">
                  <c:v>7.6923076923076927E-2</c:v>
                </c:pt>
                <c:pt idx="3">
                  <c:v>3.8461538461538464E-2</c:v>
                </c:pt>
                <c:pt idx="4">
                  <c:v>3.8461538461538464E-2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0F-4A91-BB8C-9149A136078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376751"/>
        <c:axId val="358080143"/>
      </c:barChart>
      <c:catAx>
        <c:axId val="537376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80143"/>
        <c:crosses val="autoZero"/>
        <c:auto val="1"/>
        <c:lblAlgn val="ctr"/>
        <c:lblOffset val="100"/>
        <c:noMultiLvlLbl val="0"/>
      </c:catAx>
      <c:valAx>
        <c:axId val="35808014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376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Linkedln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7044777521093067"/>
          <c:y val="0.10365857708901415"/>
          <c:w val="0.41870338846177857"/>
          <c:h val="0.8164048099054426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Analysis!$B$4400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Analysis!$A$4401:$A$4407</c:f>
              <c:strCache>
                <c:ptCount val="7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Watching videos</c:v>
                </c:pt>
                <c:pt idx="4">
                  <c:v>Searching for specific content</c:v>
                </c:pt>
                <c:pt idx="5">
                  <c:v>Reading posts</c:v>
                </c:pt>
                <c:pt idx="6">
                  <c:v>Reading articles</c:v>
                </c:pt>
              </c:strCache>
            </c:strRef>
          </c:cat>
          <c:val>
            <c:numRef>
              <c:f>Analysis!$B$4401:$B$4407</c:f>
              <c:numCache>
                <c:formatCode>0%</c:formatCode>
                <c:ptCount val="7"/>
                <c:pt idx="0">
                  <c:v>8.4745762711864406E-3</c:v>
                </c:pt>
                <c:pt idx="1">
                  <c:v>8.4745762711864406E-3</c:v>
                </c:pt>
                <c:pt idx="2">
                  <c:v>8.4745762711864406E-3</c:v>
                </c:pt>
                <c:pt idx="3">
                  <c:v>6.7796610169491525E-2</c:v>
                </c:pt>
                <c:pt idx="4">
                  <c:v>9.3220338983050849E-2</c:v>
                </c:pt>
                <c:pt idx="5">
                  <c:v>0.34749999999999998</c:v>
                </c:pt>
                <c:pt idx="6">
                  <c:v>0.46610000000000001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6A-41B4-8179-23883BD747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3667775"/>
        <c:axId val="358011023"/>
      </c:barChart>
      <c:catAx>
        <c:axId val="523667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11023"/>
        <c:crosses val="autoZero"/>
        <c:auto val="1"/>
        <c:lblAlgn val="ctr"/>
        <c:lblOffset val="100"/>
        <c:noMultiLvlLbl val="0"/>
      </c:catAx>
      <c:valAx>
        <c:axId val="35801102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667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18659360020866"/>
          <c:y val="0.10365855557144704"/>
          <c:w val="0.4306900415456803"/>
          <c:h val="0.816404848016344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Analysis!$B$4308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Analysis!$A$4309:$A$4315</c:f>
              <c:strCache>
                <c:ptCount val="7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Searching for specific content</c:v>
                </c:pt>
                <c:pt idx="4">
                  <c:v>Reading articles</c:v>
                </c:pt>
                <c:pt idx="5">
                  <c:v>Watching videos</c:v>
                </c:pt>
                <c:pt idx="6">
                  <c:v>Reading posts</c:v>
                </c:pt>
              </c:strCache>
            </c:strRef>
          </c:cat>
          <c:val>
            <c:numRef>
              <c:f>Analysis!$B$4309:$B$4315</c:f>
              <c:numCache>
                <c:formatCode>0.00%</c:formatCode>
                <c:ptCount val="7"/>
                <c:pt idx="0">
                  <c:v>3.6496350364963502E-3</c:v>
                </c:pt>
                <c:pt idx="1">
                  <c:v>3.6496350364963502E-3</c:v>
                </c:pt>
                <c:pt idx="2">
                  <c:v>1.824817518248175E-2</c:v>
                </c:pt>
                <c:pt idx="3">
                  <c:v>2.1897810218978103E-2</c:v>
                </c:pt>
                <c:pt idx="4">
                  <c:v>6.2043795620437957E-2</c:v>
                </c:pt>
                <c:pt idx="5">
                  <c:v>0.22992700729927007</c:v>
                </c:pt>
                <c:pt idx="6">
                  <c:v>0.66059999999999997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D8-4F16-94AB-EC37D4CCA9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37191151"/>
        <c:axId val="357856943"/>
      </c:barChart>
      <c:catAx>
        <c:axId val="5371911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56943"/>
        <c:crosses val="autoZero"/>
        <c:auto val="1"/>
        <c:lblAlgn val="ctr"/>
        <c:lblOffset val="100"/>
        <c:noMultiLvlLbl val="0"/>
      </c:catAx>
      <c:valAx>
        <c:axId val="35785694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1911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(2)'!$B$4419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(2)'!$A$4420:$A$4425</c:f>
              <c:strCache>
                <c:ptCount val="6"/>
                <c:pt idx="0">
                  <c:v>Don’t Know</c:v>
                </c:pt>
                <c:pt idx="1">
                  <c:v>Others (Please record)</c:v>
                </c:pt>
                <c:pt idx="2">
                  <c:v>Searching for specific content</c:v>
                </c:pt>
                <c:pt idx="3">
                  <c:v>Reading articles</c:v>
                </c:pt>
                <c:pt idx="4">
                  <c:v>Reading posts</c:v>
                </c:pt>
                <c:pt idx="5">
                  <c:v>Watching videos</c:v>
                </c:pt>
              </c:strCache>
            </c:strRef>
          </c:cat>
          <c:val>
            <c:numRef>
              <c:f>'Analysis (2)'!$B$4420:$B$4425</c:f>
              <c:numCache>
                <c:formatCode>0%</c:formatCode>
                <c:ptCount val="6"/>
                <c:pt idx="0">
                  <c:v>1.7985611510791366E-2</c:v>
                </c:pt>
                <c:pt idx="1">
                  <c:v>1.0791366906474821E-2</c:v>
                </c:pt>
                <c:pt idx="2">
                  <c:v>2.52E-2</c:v>
                </c:pt>
                <c:pt idx="3">
                  <c:v>3.5971223021582732E-2</c:v>
                </c:pt>
                <c:pt idx="4">
                  <c:v>0.25180000000000002</c:v>
                </c:pt>
                <c:pt idx="5">
                  <c:v>0.6583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F-4301-9498-7B2048A5DA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8048735"/>
        <c:axId val="2083049295"/>
      </c:barChart>
      <c:catAx>
        <c:axId val="1580487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49295"/>
        <c:crosses val="autoZero"/>
        <c:auto val="1"/>
        <c:lblAlgn val="ctr"/>
        <c:lblOffset val="100"/>
        <c:noMultiLvlLbl val="0"/>
      </c:catAx>
      <c:valAx>
        <c:axId val="208304929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048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YouTube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3133875149608969"/>
          <c:y val="6.744275738151824E-2"/>
          <c:w val="0.36660454677471777"/>
          <c:h val="0.840936219599617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(2)'!$B$4546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(2)'!$A$4547:$A$4553</c:f>
              <c:strCache>
                <c:ptCount val="6"/>
                <c:pt idx="0">
                  <c:v>No Response/Refused</c:v>
                </c:pt>
                <c:pt idx="1">
                  <c:v>Others (Please record)</c:v>
                </c:pt>
                <c:pt idx="2">
                  <c:v>Reading posts</c:v>
                </c:pt>
                <c:pt idx="3">
                  <c:v>Reading articles</c:v>
                </c:pt>
                <c:pt idx="4">
                  <c:v>Searching for specific content</c:v>
                </c:pt>
                <c:pt idx="5">
                  <c:v>Watching videos</c:v>
                </c:pt>
              </c:strCache>
            </c:strRef>
          </c:cat>
          <c:val>
            <c:numRef>
              <c:f>'Analysis (2)'!$B$4547:$B$4553</c:f>
              <c:numCache>
                <c:formatCode>0.00%</c:formatCode>
                <c:ptCount val="7"/>
                <c:pt idx="0">
                  <c:v>4.3478260869565218E-3</c:v>
                </c:pt>
                <c:pt idx="1">
                  <c:v>8.6956521739130436E-3</c:v>
                </c:pt>
                <c:pt idx="2">
                  <c:v>4.3478260869565218E-3</c:v>
                </c:pt>
                <c:pt idx="3">
                  <c:v>1.3043478260869565E-2</c:v>
                </c:pt>
                <c:pt idx="4">
                  <c:v>9.5699999999999993E-2</c:v>
                </c:pt>
                <c:pt idx="5">
                  <c:v>0.87390000000000001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A0-43A1-A20C-6556258308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486095"/>
        <c:axId val="2083065615"/>
      </c:barChart>
      <c:catAx>
        <c:axId val="148486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65615"/>
        <c:crosses val="autoZero"/>
        <c:auto val="1"/>
        <c:lblAlgn val="ctr"/>
        <c:lblOffset val="100"/>
        <c:noMultiLvlLbl val="0"/>
      </c:catAx>
      <c:valAx>
        <c:axId val="208306561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860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6908499898054731"/>
          <c:y val="0.11881044893554199"/>
          <c:w val="0.47561637929355166"/>
          <c:h val="0.789568528045593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(2)'!$B$4614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(2)'!$A$4615:$A$4620</c:f>
              <c:strCache>
                <c:ptCount val="6"/>
                <c:pt idx="0">
                  <c:v>Don’t Know</c:v>
                </c:pt>
                <c:pt idx="1">
                  <c:v>Others (Please record)</c:v>
                </c:pt>
                <c:pt idx="2">
                  <c:v>Reading posts</c:v>
                </c:pt>
                <c:pt idx="3">
                  <c:v>Reading articles</c:v>
                </c:pt>
                <c:pt idx="4">
                  <c:v>Searching for specific content</c:v>
                </c:pt>
                <c:pt idx="5">
                  <c:v>Watching videos</c:v>
                </c:pt>
              </c:strCache>
            </c:strRef>
          </c:cat>
          <c:val>
            <c:numRef>
              <c:f>'Analysis (2)'!$B$4615:$B$4620</c:f>
              <c:numCache>
                <c:formatCode>0.00%</c:formatCode>
                <c:ptCount val="6"/>
                <c:pt idx="0">
                  <c:v>4.8780487804878049E-3</c:v>
                </c:pt>
                <c:pt idx="1">
                  <c:v>0</c:v>
                </c:pt>
                <c:pt idx="2">
                  <c:v>4.8780487804878049E-3</c:v>
                </c:pt>
                <c:pt idx="3">
                  <c:v>2.4390243902439025E-2</c:v>
                </c:pt>
                <c:pt idx="4">
                  <c:v>2.9268292682926831E-2</c:v>
                </c:pt>
                <c:pt idx="5">
                  <c:v>0.93659999999999999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3B-4350-A637-779DCD3C751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589567"/>
        <c:axId val="2083099695"/>
      </c:barChart>
      <c:catAx>
        <c:axId val="1485895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99695"/>
        <c:crosses val="autoZero"/>
        <c:auto val="1"/>
        <c:lblAlgn val="ctr"/>
        <c:lblOffset val="100"/>
        <c:noMultiLvlLbl val="0"/>
      </c:catAx>
      <c:valAx>
        <c:axId val="208309969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895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8918016829268887"/>
          <c:y val="0.10384765195676682"/>
          <c:w val="0.45713487655468787"/>
          <c:h val="0.816069929403876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(2)'!$B$4312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(2)'!$A$4313:$A$4317</c:f>
              <c:strCache>
                <c:ptCount val="5"/>
                <c:pt idx="0">
                  <c:v>Others (Please record)</c:v>
                </c:pt>
                <c:pt idx="1">
                  <c:v>Searching for specific content</c:v>
                </c:pt>
                <c:pt idx="2">
                  <c:v>Reading articles</c:v>
                </c:pt>
                <c:pt idx="3">
                  <c:v>Watching videos</c:v>
                </c:pt>
                <c:pt idx="4">
                  <c:v>Reading posts</c:v>
                </c:pt>
              </c:strCache>
            </c:strRef>
          </c:cat>
          <c:val>
            <c:numRef>
              <c:f>'Analysis (2)'!$B$4313:$B$4317</c:f>
              <c:numCache>
                <c:formatCode>0.00%</c:formatCode>
                <c:ptCount val="5"/>
                <c:pt idx="0">
                  <c:v>1.3986013986013986E-2</c:v>
                </c:pt>
                <c:pt idx="1">
                  <c:v>1.3986013986013986E-2</c:v>
                </c:pt>
                <c:pt idx="2">
                  <c:v>5.5944055944055944E-2</c:v>
                </c:pt>
                <c:pt idx="3">
                  <c:v>0.25874125874125875</c:v>
                </c:pt>
                <c:pt idx="4">
                  <c:v>0.6573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F-40B8-9126-013D65A73A1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684223"/>
        <c:axId val="2083025295"/>
      </c:barChart>
      <c:catAx>
        <c:axId val="1486842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25295"/>
        <c:crosses val="autoZero"/>
        <c:auto val="1"/>
        <c:lblAlgn val="ctr"/>
        <c:lblOffset val="100"/>
        <c:noMultiLvlLbl val="0"/>
      </c:catAx>
      <c:valAx>
        <c:axId val="208302529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842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X (Previously Twitter)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8918016829268887"/>
          <c:y val="0.10384767355291123"/>
          <c:w val="0.43645049497290805"/>
          <c:h val="0.81606989115380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(2)'!$B$4365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(2)'!$A$4366:$A$4369</c:f>
              <c:strCache>
                <c:ptCount val="4"/>
                <c:pt idx="0">
                  <c:v>Don’t Know</c:v>
                </c:pt>
                <c:pt idx="1">
                  <c:v>Watching videos</c:v>
                </c:pt>
                <c:pt idx="2">
                  <c:v>Reading articles</c:v>
                </c:pt>
                <c:pt idx="3">
                  <c:v>Reading posts</c:v>
                </c:pt>
              </c:strCache>
            </c:strRef>
          </c:cat>
          <c:val>
            <c:numRef>
              <c:f>'Analysis (2)'!$B$4366:$B$4369</c:f>
              <c:numCache>
                <c:formatCode>0.00%</c:formatCode>
                <c:ptCount val="4"/>
                <c:pt idx="0">
                  <c:v>5.8823529411764705E-2</c:v>
                </c:pt>
                <c:pt idx="1">
                  <c:v>0.11764705882352941</c:v>
                </c:pt>
                <c:pt idx="2">
                  <c:v>0.35294117647058826</c:v>
                </c:pt>
                <c:pt idx="3">
                  <c:v>0.47058823529411764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DC-48E8-99AC-2F2C6E538A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659631"/>
        <c:axId val="2083022895"/>
      </c:barChart>
      <c:catAx>
        <c:axId val="1486596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22895"/>
        <c:crosses val="autoZero"/>
        <c:auto val="1"/>
        <c:lblAlgn val="ctr"/>
        <c:lblOffset val="100"/>
        <c:noMultiLvlLbl val="0"/>
      </c:catAx>
      <c:valAx>
        <c:axId val="208302289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59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Linkedln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200688447881466"/>
          <c:y val="0.10384767355291123"/>
          <c:w val="0.4503779785713064"/>
          <c:h val="0.816069891153803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(2)'!$B$4492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(2)'!$A$4493:$A$4499</c:f>
              <c:strCache>
                <c:ptCount val="7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Watching videos</c:v>
                </c:pt>
                <c:pt idx="4">
                  <c:v>Searching for specific content</c:v>
                </c:pt>
                <c:pt idx="5">
                  <c:v>Reading posts</c:v>
                </c:pt>
                <c:pt idx="6">
                  <c:v>Reading articles</c:v>
                </c:pt>
              </c:strCache>
            </c:strRef>
          </c:cat>
          <c:val>
            <c:numRef>
              <c:f>'Analysis (2)'!$B$4493:$B$4499</c:f>
              <c:numCache>
                <c:formatCode>0.00%</c:formatCode>
                <c:ptCount val="7"/>
                <c:pt idx="0">
                  <c:v>1.7241379310344827E-2</c:v>
                </c:pt>
                <c:pt idx="1">
                  <c:v>1.7241379310344827E-2</c:v>
                </c:pt>
                <c:pt idx="2">
                  <c:v>0</c:v>
                </c:pt>
                <c:pt idx="3">
                  <c:v>1.7241379310344827E-2</c:v>
                </c:pt>
                <c:pt idx="4">
                  <c:v>0.15517241379310345</c:v>
                </c:pt>
                <c:pt idx="5">
                  <c:v>0.37930000000000003</c:v>
                </c:pt>
                <c:pt idx="6">
                  <c:v>0.4138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8-4FA2-B6D6-DCE95FAC46E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5371535"/>
        <c:axId val="2083048335"/>
      </c:barChart>
      <c:catAx>
        <c:axId val="2853715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48335"/>
        <c:crosses val="autoZero"/>
        <c:auto val="1"/>
        <c:lblAlgn val="ctr"/>
        <c:lblOffset val="100"/>
        <c:noMultiLvlLbl val="0"/>
      </c:catAx>
      <c:valAx>
        <c:axId val="208304833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715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846753113736448"/>
          <c:y val="0.11674016637491209"/>
          <c:w val="0.50560290416539289"/>
          <c:h val="0.79323531502012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(2)'!$B$4437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(2)'!$A$4438:$A$4443</c:f>
              <c:strCache>
                <c:ptCount val="6"/>
                <c:pt idx="0">
                  <c:v>Don’t Know</c:v>
                </c:pt>
                <c:pt idx="1">
                  <c:v>Others (Please record)</c:v>
                </c:pt>
                <c:pt idx="2">
                  <c:v>Reading articles</c:v>
                </c:pt>
                <c:pt idx="3">
                  <c:v>Searching for specific content</c:v>
                </c:pt>
                <c:pt idx="4">
                  <c:v>Reading posts</c:v>
                </c:pt>
                <c:pt idx="5">
                  <c:v>Watching videos</c:v>
                </c:pt>
              </c:strCache>
            </c:strRef>
          </c:cat>
          <c:val>
            <c:numRef>
              <c:f>'Analysis (2)'!$B$4438:$B$4443</c:f>
              <c:numCache>
                <c:formatCode>0.00%</c:formatCode>
                <c:ptCount val="6"/>
                <c:pt idx="0">
                  <c:v>1.0638297872340425E-2</c:v>
                </c:pt>
                <c:pt idx="1">
                  <c:v>5.3191489361702128E-2</c:v>
                </c:pt>
                <c:pt idx="2">
                  <c:v>1.7730496453900711E-2</c:v>
                </c:pt>
                <c:pt idx="3">
                  <c:v>3.5460992907801421E-2</c:v>
                </c:pt>
                <c:pt idx="4">
                  <c:v>0.2482</c:v>
                </c:pt>
                <c:pt idx="5">
                  <c:v>0.63480000000000003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D-41B0-9DDA-AE8CE9AB7C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192159"/>
        <c:axId val="2083056975"/>
      </c:barChart>
      <c:catAx>
        <c:axId val="1911921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56975"/>
        <c:crosses val="autoZero"/>
        <c:auto val="1"/>
        <c:lblAlgn val="ctr"/>
        <c:lblOffset val="100"/>
        <c:noMultiLvlLbl val="0"/>
      </c:catAx>
      <c:valAx>
        <c:axId val="208305697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192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YouTube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2375908373217142"/>
          <c:y val="0.11674016637491209"/>
          <c:w val="0.41598934022078626"/>
          <c:h val="0.79323531502012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(2)'!$B$4561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(2)'!$A$4562:$A$4565</c:f>
              <c:strCache>
                <c:ptCount val="4"/>
                <c:pt idx="0">
                  <c:v>No Response/Refused</c:v>
                </c:pt>
                <c:pt idx="1">
                  <c:v>Others (Please record)</c:v>
                </c:pt>
                <c:pt idx="2">
                  <c:v>Searching for specific content</c:v>
                </c:pt>
                <c:pt idx="3">
                  <c:v>Watching videos</c:v>
                </c:pt>
              </c:strCache>
            </c:strRef>
          </c:cat>
          <c:val>
            <c:numRef>
              <c:f>'Analysis (2)'!$B$4562:$B$4565</c:f>
              <c:numCache>
                <c:formatCode>0.00%</c:formatCode>
                <c:ptCount val="4"/>
                <c:pt idx="0">
                  <c:v>4.608294930875576E-3</c:v>
                </c:pt>
                <c:pt idx="1">
                  <c:v>9.2165898617511521E-3</c:v>
                </c:pt>
                <c:pt idx="2">
                  <c:v>0.11059907834101383</c:v>
                </c:pt>
                <c:pt idx="3">
                  <c:v>0.87560000000000004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03-4CCE-9151-57B39EBFF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5302863"/>
        <c:axId val="2083065135"/>
      </c:barChart>
      <c:catAx>
        <c:axId val="2853028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65135"/>
        <c:crosses val="autoZero"/>
        <c:auto val="1"/>
        <c:lblAlgn val="ctr"/>
        <c:lblOffset val="100"/>
        <c:noMultiLvlLbl val="0"/>
      </c:catAx>
      <c:valAx>
        <c:axId val="208306513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028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167211627601407"/>
          <c:y val="0.11674016637491209"/>
          <c:w val="0.41302454299345348"/>
          <c:h val="0.7932353150201235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(2)'!$B$4629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(2)'!$A$4630:$A$4634</c:f>
              <c:strCache>
                <c:ptCount val="5"/>
                <c:pt idx="0">
                  <c:v>Don’t Know</c:v>
                </c:pt>
                <c:pt idx="1">
                  <c:v>Others (Please record)</c:v>
                </c:pt>
                <c:pt idx="2">
                  <c:v>Reading articles</c:v>
                </c:pt>
                <c:pt idx="3">
                  <c:v>Searching for specific content</c:v>
                </c:pt>
                <c:pt idx="4">
                  <c:v>Watching videos</c:v>
                </c:pt>
              </c:strCache>
            </c:strRef>
          </c:cat>
          <c:val>
            <c:numRef>
              <c:f>'Analysis (2)'!$B$4630:$B$4634</c:f>
              <c:numCache>
                <c:formatCode>0.00%</c:formatCode>
                <c:ptCount val="5"/>
                <c:pt idx="0">
                  <c:v>4.3478260869565218E-3</c:v>
                </c:pt>
                <c:pt idx="1">
                  <c:v>4.3478260869565218E-3</c:v>
                </c:pt>
                <c:pt idx="2">
                  <c:v>1.3043478260869565E-2</c:v>
                </c:pt>
                <c:pt idx="3">
                  <c:v>2.1739130434782608E-2</c:v>
                </c:pt>
                <c:pt idx="4">
                  <c:v>0.95650000000000002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9-42A4-B3A8-417C3AF147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48440159"/>
        <c:axId val="2083081455"/>
      </c:barChart>
      <c:catAx>
        <c:axId val="1484401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81455"/>
        <c:crosses val="autoZero"/>
        <c:auto val="1"/>
        <c:lblAlgn val="ctr"/>
        <c:lblOffset val="100"/>
        <c:noMultiLvlLbl val="0"/>
      </c:catAx>
      <c:valAx>
        <c:axId val="208308145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40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X (Previously Twitter)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7337958349412048"/>
          <c:y val="9.5526057682112184E-2"/>
          <c:w val="0.49169603240903687"/>
          <c:h val="0.816833696718269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(2)'!$B$4376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(2)'!$A$4377:$A$4379</c:f>
              <c:strCache>
                <c:ptCount val="3"/>
                <c:pt idx="0">
                  <c:v>Searching for specific content</c:v>
                </c:pt>
                <c:pt idx="1">
                  <c:v>Reading articles</c:v>
                </c:pt>
                <c:pt idx="2">
                  <c:v>Reading posts</c:v>
                </c:pt>
              </c:strCache>
            </c:strRef>
          </c:cat>
          <c:val>
            <c:numRef>
              <c:f>'Analysis (2)'!$B$4377:$B$4379</c:f>
              <c:numCache>
                <c:formatCode>0.00%</c:formatCode>
                <c:ptCount val="3"/>
                <c:pt idx="0">
                  <c:v>0.1111111111111111</c:v>
                </c:pt>
                <c:pt idx="1">
                  <c:v>0.33333333333333331</c:v>
                </c:pt>
                <c:pt idx="2">
                  <c:v>0.55555555555555558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08-41F2-8D7A-021490079E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214895"/>
        <c:axId val="2083090575"/>
      </c:barChart>
      <c:catAx>
        <c:axId val="191214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90575"/>
        <c:crosses val="autoZero"/>
        <c:auto val="1"/>
        <c:lblAlgn val="ctr"/>
        <c:lblOffset val="100"/>
        <c:noMultiLvlLbl val="0"/>
      </c:catAx>
      <c:valAx>
        <c:axId val="208309057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214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678345694492091"/>
          <c:y val="0.10341638304843111"/>
          <c:w val="0.47443743913065767"/>
          <c:h val="0.816833772584357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(2)'!$B$4326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(2)'!$A$4327:$A$4333</c:f>
              <c:strCache>
                <c:ptCount val="7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Searching for specific content</c:v>
                </c:pt>
                <c:pt idx="4">
                  <c:v>Reading articles</c:v>
                </c:pt>
                <c:pt idx="5">
                  <c:v>Watching videos</c:v>
                </c:pt>
                <c:pt idx="6">
                  <c:v>Reading posts</c:v>
                </c:pt>
              </c:strCache>
            </c:strRef>
          </c:cat>
          <c:val>
            <c:numRef>
              <c:f>'Analysis (2)'!$B$4327:$B$4333</c:f>
              <c:numCache>
                <c:formatCode>0.00%</c:formatCode>
                <c:ptCount val="7"/>
                <c:pt idx="0">
                  <c:v>7.6335877862595417E-3</c:v>
                </c:pt>
                <c:pt idx="1">
                  <c:v>7.6335877862595417E-3</c:v>
                </c:pt>
                <c:pt idx="2">
                  <c:v>2.2900763358778626E-2</c:v>
                </c:pt>
                <c:pt idx="3">
                  <c:v>3.0534351145038167E-2</c:v>
                </c:pt>
                <c:pt idx="4">
                  <c:v>6.8702290076335881E-2</c:v>
                </c:pt>
                <c:pt idx="5">
                  <c:v>0.19847328244274809</c:v>
                </c:pt>
                <c:pt idx="6">
                  <c:v>0.66410000000000002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70-4D5F-B94B-9C7EF38533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5407727"/>
        <c:axId val="2083043055"/>
      </c:barChart>
      <c:catAx>
        <c:axId val="2854077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43055"/>
        <c:crosses val="autoZero"/>
        <c:auto val="1"/>
        <c:lblAlgn val="ctr"/>
        <c:lblOffset val="100"/>
        <c:noMultiLvlLbl val="0"/>
      </c:catAx>
      <c:valAx>
        <c:axId val="208304305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07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Linkedln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0531537605819151"/>
          <c:y val="0.10341640446557471"/>
          <c:w val="0.45976023984496583"/>
          <c:h val="0.816833734651321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'Analysis (2)'!$B$4505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(2)'!$A$4506:$A$4510</c:f>
              <c:strCache>
                <c:ptCount val="5"/>
                <c:pt idx="0">
                  <c:v>Others (Please record)</c:v>
                </c:pt>
                <c:pt idx="1">
                  <c:v>Searching for specific content</c:v>
                </c:pt>
                <c:pt idx="2">
                  <c:v>Watching videos</c:v>
                </c:pt>
                <c:pt idx="3">
                  <c:v>Reading posts</c:v>
                </c:pt>
                <c:pt idx="4">
                  <c:v>Reading articles</c:v>
                </c:pt>
              </c:strCache>
            </c:strRef>
          </c:cat>
          <c:val>
            <c:numRef>
              <c:f>'Analysis (2)'!$B$4506:$B$4510</c:f>
              <c:numCache>
                <c:formatCode>0.00%</c:formatCode>
                <c:ptCount val="5"/>
                <c:pt idx="0">
                  <c:v>1.6666666666666666E-2</c:v>
                </c:pt>
                <c:pt idx="1">
                  <c:v>3.3333333333333333E-2</c:v>
                </c:pt>
                <c:pt idx="2">
                  <c:v>0.11666666666666667</c:v>
                </c:pt>
                <c:pt idx="3">
                  <c:v>0.31666666666666665</c:v>
                </c:pt>
                <c:pt idx="4">
                  <c:v>0.51670000000000005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A5-4106-87ED-BFC3B1DC76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302127"/>
        <c:axId val="2083062735"/>
      </c:barChart>
      <c:catAx>
        <c:axId val="1913021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62735"/>
        <c:crosses val="autoZero"/>
        <c:auto val="1"/>
        <c:lblAlgn val="ctr"/>
        <c:lblOffset val="100"/>
        <c:noMultiLvlLbl val="0"/>
      </c:catAx>
      <c:valAx>
        <c:axId val="2083062735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02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YouTube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209042890850089"/>
          <c:y val="0.10557588248053978"/>
          <c:w val="0.35594771741045295"/>
          <c:h val="0.8130089688885995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Analysis!$B$4579:$B$4580</c:f>
              <c:strCache>
                <c:ptCount val="2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Analysis!$A$4581:$A$4588</c:f>
              <c:strCache>
                <c:ptCount val="8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K-Drama</c:v>
                </c:pt>
                <c:pt idx="4">
                  <c:v>Memes</c:v>
                </c:pt>
                <c:pt idx="5">
                  <c:v>Reels</c:v>
                </c:pt>
                <c:pt idx="6">
                  <c:v>Daily Opera</c:v>
                </c:pt>
                <c:pt idx="7">
                  <c:v>Web Series</c:v>
                </c:pt>
              </c:strCache>
            </c:strRef>
          </c:cat>
          <c:val>
            <c:numRef>
              <c:f>Analysis!$B$4581:$B$4588</c:f>
              <c:numCache>
                <c:formatCode>0.00%</c:formatCode>
                <c:ptCount val="8"/>
                <c:pt idx="0">
                  <c:v>2.5575447570332483E-3</c:v>
                </c:pt>
                <c:pt idx="1">
                  <c:v>2.8132992327365727E-2</c:v>
                </c:pt>
                <c:pt idx="2">
                  <c:v>0.2710997442455243</c:v>
                </c:pt>
                <c:pt idx="3">
                  <c:v>0.12531969309462915</c:v>
                </c:pt>
                <c:pt idx="4">
                  <c:v>0.17902813299232737</c:v>
                </c:pt>
                <c:pt idx="5">
                  <c:v>0.29411764705882354</c:v>
                </c:pt>
                <c:pt idx="6">
                  <c:v>0.31202046035805625</c:v>
                </c:pt>
                <c:pt idx="7">
                  <c:v>0.3657289002557545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A-48C2-8259-8C3253B1D2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6394575"/>
        <c:axId val="357954863"/>
      </c:barChart>
      <c:catAx>
        <c:axId val="546394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54863"/>
        <c:crosses val="autoZero"/>
        <c:auto val="1"/>
        <c:lblAlgn val="ctr"/>
        <c:lblOffset val="100"/>
        <c:noMultiLvlLbl val="0"/>
      </c:catAx>
      <c:valAx>
        <c:axId val="35795486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394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2428535707159217"/>
          <c:y val="0.11548290086949121"/>
          <c:w val="0.57841286970835937"/>
          <c:h val="0.79546212447428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Analysis!$B$4538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Analysis!$A$4539:$A$4545</c:f>
              <c:strCache>
                <c:ptCount val="7"/>
                <c:pt idx="0">
                  <c:v>Don’t Know</c:v>
                </c:pt>
                <c:pt idx="1">
                  <c:v>Others (Please record)</c:v>
                </c:pt>
                <c:pt idx="2">
                  <c:v>K-Drama</c:v>
                </c:pt>
                <c:pt idx="3">
                  <c:v>Daily Opera</c:v>
                </c:pt>
                <c:pt idx="4">
                  <c:v>Web Series</c:v>
                </c:pt>
                <c:pt idx="5">
                  <c:v>Memes</c:v>
                </c:pt>
                <c:pt idx="6">
                  <c:v>Reels</c:v>
                </c:pt>
              </c:strCache>
            </c:strRef>
          </c:cat>
          <c:val>
            <c:numRef>
              <c:f>Analysis!$B$4539:$B$4545</c:f>
              <c:numCache>
                <c:formatCode>0.00%</c:formatCode>
                <c:ptCount val="7"/>
                <c:pt idx="0">
                  <c:v>1.1049723756906077E-2</c:v>
                </c:pt>
                <c:pt idx="1">
                  <c:v>2.7624309392265192E-3</c:v>
                </c:pt>
                <c:pt idx="2">
                  <c:v>4.1436464088397788E-2</c:v>
                </c:pt>
                <c:pt idx="3">
                  <c:v>4.4198895027624308E-2</c:v>
                </c:pt>
                <c:pt idx="4">
                  <c:v>8.8397790055248615E-2</c:v>
                </c:pt>
                <c:pt idx="5">
                  <c:v>0.59944751381215466</c:v>
                </c:pt>
                <c:pt idx="6">
                  <c:v>0.925414364640884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4D-4639-A2D8-6F35D0DF62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3727631"/>
        <c:axId val="357926543"/>
      </c:barChart>
      <c:catAx>
        <c:axId val="52372763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26543"/>
        <c:crosses val="autoZero"/>
        <c:auto val="1"/>
        <c:lblAlgn val="ctr"/>
        <c:lblOffset val="100"/>
        <c:noMultiLvlLbl val="0"/>
      </c:catAx>
      <c:valAx>
        <c:axId val="35792654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727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Analysis!$B$4500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Analysis!$A$4501:$A$4507</c:f>
              <c:strCache>
                <c:ptCount val="7"/>
                <c:pt idx="0">
                  <c:v>Don't Know</c:v>
                </c:pt>
                <c:pt idx="1">
                  <c:v>Others (Please Record)</c:v>
                </c:pt>
                <c:pt idx="2">
                  <c:v>K-Draama</c:v>
                </c:pt>
                <c:pt idx="3">
                  <c:v>Daily Opera</c:v>
                </c:pt>
                <c:pt idx="4">
                  <c:v>Web Series</c:v>
                </c:pt>
                <c:pt idx="5">
                  <c:v>Memes</c:v>
                </c:pt>
                <c:pt idx="6">
                  <c:v>Reels</c:v>
                </c:pt>
              </c:strCache>
            </c:strRef>
          </c:cat>
          <c:val>
            <c:numRef>
              <c:f>Analysis!$B$4501:$B$4507</c:f>
              <c:numCache>
                <c:formatCode>0%</c:formatCode>
                <c:ptCount val="7"/>
                <c:pt idx="0">
                  <c:v>3.1746031746031744E-2</c:v>
                </c:pt>
                <c:pt idx="1">
                  <c:v>1.5873015873015872E-2</c:v>
                </c:pt>
                <c:pt idx="2">
                  <c:v>6.3492063492063489E-2</c:v>
                </c:pt>
                <c:pt idx="3">
                  <c:v>7.9365079365079361E-2</c:v>
                </c:pt>
                <c:pt idx="4">
                  <c:v>0.20634920634920634</c:v>
                </c:pt>
                <c:pt idx="5">
                  <c:v>0.41269841269841268</c:v>
                </c:pt>
                <c:pt idx="6">
                  <c:v>0.84126984126984128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2B-4AC2-9579-A11E8DA299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6568575"/>
        <c:axId val="358083503"/>
      </c:barChart>
      <c:catAx>
        <c:axId val="5465685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83503"/>
        <c:crosses val="autoZero"/>
        <c:auto val="1"/>
        <c:lblAlgn val="ctr"/>
        <c:lblOffset val="100"/>
        <c:noMultiLvlLbl val="0"/>
      </c:catAx>
      <c:valAx>
        <c:axId val="358083503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568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3677604860138771"/>
          <c:y val="0.11548290086949121"/>
          <c:w val="0.55279184076481469"/>
          <c:h val="0.795462124474288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Analysis!$B$4616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Analysis!$A$4617:$A$4624</c:f>
              <c:strCache>
                <c:ptCount val="8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K-Drama</c:v>
                </c:pt>
                <c:pt idx="4">
                  <c:v>Web Series</c:v>
                </c:pt>
                <c:pt idx="5">
                  <c:v>Daily Opera</c:v>
                </c:pt>
                <c:pt idx="6">
                  <c:v>Memes</c:v>
                </c:pt>
                <c:pt idx="7">
                  <c:v>Reels</c:v>
                </c:pt>
              </c:strCache>
            </c:strRef>
          </c:cat>
          <c:val>
            <c:numRef>
              <c:f>Analysis!$B$4617:$B$4624</c:f>
              <c:numCache>
                <c:formatCode>0.00%</c:formatCode>
                <c:ptCount val="8"/>
                <c:pt idx="0">
                  <c:v>2.4271844660194173E-3</c:v>
                </c:pt>
                <c:pt idx="1">
                  <c:v>2.1844660194174758E-2</c:v>
                </c:pt>
                <c:pt idx="2">
                  <c:v>2.4271844660194174E-2</c:v>
                </c:pt>
                <c:pt idx="3">
                  <c:v>4.8543689320388349E-2</c:v>
                </c:pt>
                <c:pt idx="4">
                  <c:v>6.0679611650485438E-2</c:v>
                </c:pt>
                <c:pt idx="5">
                  <c:v>6.7961165048543687E-2</c:v>
                </c:pt>
                <c:pt idx="6">
                  <c:v>0.50485436893203883</c:v>
                </c:pt>
                <c:pt idx="7">
                  <c:v>0.88592233009708743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1-4885-8F24-B7FDC7206C2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3560591"/>
        <c:axId val="357934703"/>
      </c:barChart>
      <c:catAx>
        <c:axId val="52356059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34703"/>
        <c:crosses val="autoZero"/>
        <c:auto val="1"/>
        <c:lblAlgn val="ctr"/>
        <c:lblOffset val="100"/>
        <c:noMultiLvlLbl val="0"/>
      </c:catAx>
      <c:valAx>
        <c:axId val="357934703"/>
        <c:scaling>
          <c:orientation val="minMax"/>
        </c:scaling>
        <c:delete val="0"/>
        <c:axPos val="b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5605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(2)'!$B$4726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(2)'!$A$4727:$A$4731</c:f>
              <c:strCache>
                <c:ptCount val="5"/>
                <c:pt idx="0">
                  <c:v>Don’t Know</c:v>
                </c:pt>
                <c:pt idx="1">
                  <c:v>Daily Opera</c:v>
                </c:pt>
                <c:pt idx="2">
                  <c:v>Web Series</c:v>
                </c:pt>
                <c:pt idx="3">
                  <c:v>Memes</c:v>
                </c:pt>
                <c:pt idx="4">
                  <c:v>Reels</c:v>
                </c:pt>
              </c:strCache>
            </c:strRef>
          </c:cat>
          <c:val>
            <c:numRef>
              <c:f>'Analysis (2)'!$B$4727:$B$4731</c:f>
              <c:numCache>
                <c:formatCode>0%</c:formatCode>
                <c:ptCount val="5"/>
                <c:pt idx="0">
                  <c:v>1.6393442622950821E-2</c:v>
                </c:pt>
                <c:pt idx="1">
                  <c:v>2.7322404371584699E-2</c:v>
                </c:pt>
                <c:pt idx="2">
                  <c:v>6.5573770491803282E-2</c:v>
                </c:pt>
                <c:pt idx="3">
                  <c:v>0.65027322404371579</c:v>
                </c:pt>
                <c:pt idx="4">
                  <c:v>0.89071038251366119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5-456F-8BF7-BBA9C77EFF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322079"/>
        <c:axId val="2083103055"/>
      </c:barChart>
      <c:catAx>
        <c:axId val="191322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03055"/>
        <c:crosses val="autoZero"/>
        <c:auto val="1"/>
        <c:lblAlgn val="ctr"/>
        <c:lblOffset val="100"/>
        <c:noMultiLvlLbl val="0"/>
      </c:catAx>
      <c:valAx>
        <c:axId val="208310305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22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YouTube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(2)'!$B$4777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(2)'!$A$4778:$A$4784</c:f>
              <c:strCache>
                <c:ptCount val="7"/>
                <c:pt idx="0">
                  <c:v>Don’t Know</c:v>
                </c:pt>
                <c:pt idx="1">
                  <c:v>Others (Please record)</c:v>
                </c:pt>
                <c:pt idx="2">
                  <c:v>K-Drama</c:v>
                </c:pt>
                <c:pt idx="3">
                  <c:v>Memes</c:v>
                </c:pt>
                <c:pt idx="4">
                  <c:v>Daily Opera</c:v>
                </c:pt>
                <c:pt idx="5">
                  <c:v>Web Series</c:v>
                </c:pt>
                <c:pt idx="6">
                  <c:v>Reels</c:v>
                </c:pt>
              </c:strCache>
            </c:strRef>
          </c:cat>
          <c:val>
            <c:numRef>
              <c:f>'Analysis (2)'!$B$4778:$B$4784</c:f>
              <c:numCache>
                <c:formatCode>0%</c:formatCode>
                <c:ptCount val="7"/>
                <c:pt idx="0">
                  <c:v>2.9850746268656716E-2</c:v>
                </c:pt>
                <c:pt idx="1">
                  <c:v>0.29850746268656714</c:v>
                </c:pt>
                <c:pt idx="2">
                  <c:v>1.4925373134328358E-2</c:v>
                </c:pt>
                <c:pt idx="3">
                  <c:v>0.22388059701492538</c:v>
                </c:pt>
                <c:pt idx="4">
                  <c:v>0.25870646766169153</c:v>
                </c:pt>
                <c:pt idx="5">
                  <c:v>0.30348258706467662</c:v>
                </c:pt>
                <c:pt idx="6">
                  <c:v>0.30348258706467662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E-4C22-A3CB-C105459648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5385455"/>
        <c:axId val="2083138575"/>
      </c:barChart>
      <c:catAx>
        <c:axId val="285385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38575"/>
        <c:crosses val="autoZero"/>
        <c:auto val="1"/>
        <c:lblAlgn val="ctr"/>
        <c:lblOffset val="100"/>
        <c:noMultiLvlLbl val="0"/>
      </c:catAx>
      <c:valAx>
        <c:axId val="208313857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85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(2)'!$B$4684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(2)'!$A$4685:$A$4689</c:f>
              <c:strCache>
                <c:ptCount val="5"/>
                <c:pt idx="0">
                  <c:v>K-Draama</c:v>
                </c:pt>
                <c:pt idx="1">
                  <c:v>Daily Opera</c:v>
                </c:pt>
                <c:pt idx="2">
                  <c:v>Web Series</c:v>
                </c:pt>
                <c:pt idx="3">
                  <c:v>Memes</c:v>
                </c:pt>
                <c:pt idx="4">
                  <c:v>Reels</c:v>
                </c:pt>
              </c:strCache>
            </c:strRef>
          </c:cat>
          <c:val>
            <c:numRef>
              <c:f>'Analysis (2)'!$B$4685:$B$4689</c:f>
              <c:numCache>
                <c:formatCode>0%</c:formatCode>
                <c:ptCount val="5"/>
                <c:pt idx="0">
                  <c:v>2.7027027027027029E-2</c:v>
                </c:pt>
                <c:pt idx="1">
                  <c:v>0.10810810810810811</c:v>
                </c:pt>
                <c:pt idx="2">
                  <c:v>0.16216216216216217</c:v>
                </c:pt>
                <c:pt idx="3">
                  <c:v>0.48648648648648651</c:v>
                </c:pt>
                <c:pt idx="4">
                  <c:v>0.89189189189189189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56-458A-980C-150CC7AA98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85417935"/>
        <c:axId val="2083122255"/>
      </c:barChart>
      <c:catAx>
        <c:axId val="2854179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22255"/>
        <c:crosses val="autoZero"/>
        <c:auto val="1"/>
        <c:lblAlgn val="ctr"/>
        <c:lblOffset val="100"/>
        <c:noMultiLvlLbl val="0"/>
      </c:catAx>
      <c:valAx>
        <c:axId val="208312225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17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(2)'!$B$4849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(2)'!$A$4850:$A$4857</c:f>
              <c:strCache>
                <c:ptCount val="8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K-Drama</c:v>
                </c:pt>
                <c:pt idx="4">
                  <c:v>Web Series</c:v>
                </c:pt>
                <c:pt idx="5">
                  <c:v>Daily Opera</c:v>
                </c:pt>
                <c:pt idx="6">
                  <c:v>Memes</c:v>
                </c:pt>
                <c:pt idx="7">
                  <c:v> Reels</c:v>
                </c:pt>
              </c:strCache>
            </c:strRef>
          </c:cat>
          <c:val>
            <c:numRef>
              <c:f>'Analysis (2)'!$B$4850:$B$4857</c:f>
              <c:numCache>
                <c:formatCode>0%</c:formatCode>
                <c:ptCount val="8"/>
                <c:pt idx="0">
                  <c:v>5.208333333333333E-3</c:v>
                </c:pt>
                <c:pt idx="1">
                  <c:v>1.5625E-2</c:v>
                </c:pt>
                <c:pt idx="2">
                  <c:v>2.6041666666666668E-2</c:v>
                </c:pt>
                <c:pt idx="3">
                  <c:v>1.5625E-2</c:v>
                </c:pt>
                <c:pt idx="4">
                  <c:v>4.1666666666666664E-2</c:v>
                </c:pt>
                <c:pt idx="5">
                  <c:v>4.6875E-2</c:v>
                </c:pt>
                <c:pt idx="6">
                  <c:v>0.54166666666666663</c:v>
                </c:pt>
                <c:pt idx="7">
                  <c:v>0.88541666666666663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F-4B53-97FA-A18AE9401D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0280783"/>
        <c:axId val="2083140975"/>
      </c:barChart>
      <c:catAx>
        <c:axId val="1902807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40975"/>
        <c:crosses val="autoZero"/>
        <c:auto val="1"/>
        <c:lblAlgn val="ctr"/>
        <c:lblOffset val="100"/>
        <c:noMultiLvlLbl val="0"/>
      </c:catAx>
      <c:valAx>
        <c:axId val="208314097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28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YouTube</a:t>
            </a:r>
          </a:p>
        </c:rich>
      </c:tx>
      <c:layout>
        <c:manualLayout>
          <c:xMode val="edge"/>
          <c:yMode val="edge"/>
          <c:x val="0.42879855643044618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(2)'!$B$4758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(2)'!$A$4759:$A$4766</c:f>
              <c:strCache>
                <c:ptCount val="8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Memes</c:v>
                </c:pt>
                <c:pt idx="4">
                  <c:v>K-Drama</c:v>
                </c:pt>
                <c:pt idx="5">
                  <c:v>Reels</c:v>
                </c:pt>
                <c:pt idx="6">
                  <c:v>Daily Opera</c:v>
                </c:pt>
                <c:pt idx="7">
                  <c:v>Web Series</c:v>
                </c:pt>
              </c:strCache>
            </c:strRef>
          </c:cat>
          <c:val>
            <c:numRef>
              <c:f>'Analysis (2)'!$B$4759:$B$4766</c:f>
              <c:numCache>
                <c:formatCode>0%</c:formatCode>
                <c:ptCount val="8"/>
                <c:pt idx="0">
                  <c:v>0</c:v>
                </c:pt>
                <c:pt idx="1">
                  <c:v>2.6315789473684209E-2</c:v>
                </c:pt>
                <c:pt idx="2">
                  <c:v>0.24210526315789474</c:v>
                </c:pt>
                <c:pt idx="3">
                  <c:v>0.13157894736842105</c:v>
                </c:pt>
                <c:pt idx="4">
                  <c:v>0.24210526315789474</c:v>
                </c:pt>
                <c:pt idx="5">
                  <c:v>0.28421052631578947</c:v>
                </c:pt>
                <c:pt idx="6">
                  <c:v>0.36842105263157893</c:v>
                </c:pt>
                <c:pt idx="7">
                  <c:v>0.43157894736842106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49-4047-86CD-1644BC1660A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00661103"/>
        <c:axId val="2083058895"/>
      </c:barChart>
      <c:catAx>
        <c:axId val="30066110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58895"/>
        <c:crosses val="autoZero"/>
        <c:auto val="1"/>
        <c:lblAlgn val="ctr"/>
        <c:lblOffset val="100"/>
        <c:noMultiLvlLbl val="0"/>
      </c:catAx>
      <c:valAx>
        <c:axId val="208305889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611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Instagram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(2)'!$B$4714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(2)'!$A$4715:$A$4721</c:f>
              <c:strCache>
                <c:ptCount val="7"/>
                <c:pt idx="0">
                  <c:v>Don’t Know</c:v>
                </c:pt>
                <c:pt idx="1">
                  <c:v>Others (Please record)</c:v>
                </c:pt>
                <c:pt idx="2">
                  <c:v>Daily Opera</c:v>
                </c:pt>
                <c:pt idx="3">
                  <c:v>K-Drama</c:v>
                </c:pt>
                <c:pt idx="4">
                  <c:v>Web Series</c:v>
                </c:pt>
                <c:pt idx="5">
                  <c:v>Memes</c:v>
                </c:pt>
                <c:pt idx="6">
                  <c:v>Reels</c:v>
                </c:pt>
              </c:strCache>
            </c:strRef>
          </c:cat>
          <c:val>
            <c:numRef>
              <c:f>'Analysis (2)'!$B$4715:$B$4721</c:f>
              <c:numCache>
                <c:formatCode>0%</c:formatCode>
                <c:ptCount val="7"/>
                <c:pt idx="0">
                  <c:v>5.5865921787709499E-3</c:v>
                </c:pt>
                <c:pt idx="1">
                  <c:v>5.5865921787709499E-3</c:v>
                </c:pt>
                <c:pt idx="2">
                  <c:v>6.1452513966480445E-2</c:v>
                </c:pt>
                <c:pt idx="3">
                  <c:v>8.3798882681564241E-2</c:v>
                </c:pt>
                <c:pt idx="4">
                  <c:v>0.11173184357541899</c:v>
                </c:pt>
                <c:pt idx="5">
                  <c:v>0.54748603351955305</c:v>
                </c:pt>
                <c:pt idx="6">
                  <c:v>0.96089385474860334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9D-442C-8675-E1103A6F1C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157359"/>
        <c:axId val="2083069935"/>
      </c:barChart>
      <c:catAx>
        <c:axId val="191157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69935"/>
        <c:crosses val="autoZero"/>
        <c:auto val="1"/>
        <c:lblAlgn val="ctr"/>
        <c:lblOffset val="100"/>
        <c:noMultiLvlLbl val="0"/>
      </c:catAx>
      <c:valAx>
        <c:axId val="208306993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157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TikTok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(2)'!$B$4830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(2)'!$A$4831:$A$4838</c:f>
              <c:strCache>
                <c:ptCount val="8"/>
                <c:pt idx="0">
                  <c:v>No Response/Refused</c:v>
                </c:pt>
                <c:pt idx="1">
                  <c:v>Don’t Know</c:v>
                </c:pt>
                <c:pt idx="2">
                  <c:v>Others (Please record)</c:v>
                </c:pt>
                <c:pt idx="3">
                  <c:v>K-Drama</c:v>
                </c:pt>
                <c:pt idx="4">
                  <c:v>Web Series</c:v>
                </c:pt>
                <c:pt idx="5">
                  <c:v>Daily Opera</c:v>
                </c:pt>
                <c:pt idx="6">
                  <c:v>Memes</c:v>
                </c:pt>
                <c:pt idx="7">
                  <c:v> Reels</c:v>
                </c:pt>
              </c:strCache>
            </c:strRef>
          </c:cat>
          <c:val>
            <c:numRef>
              <c:f>'Analysis (2)'!$B$4831:$B$4838</c:f>
              <c:numCache>
                <c:formatCode>0%</c:formatCode>
                <c:ptCount val="8"/>
                <c:pt idx="0">
                  <c:v>0</c:v>
                </c:pt>
                <c:pt idx="1">
                  <c:v>2.7272727272727271E-2</c:v>
                </c:pt>
                <c:pt idx="2">
                  <c:v>2.2727272727272728E-2</c:v>
                </c:pt>
                <c:pt idx="3">
                  <c:v>7.7272727272727271E-2</c:v>
                </c:pt>
                <c:pt idx="4">
                  <c:v>7.7272727272727271E-2</c:v>
                </c:pt>
                <c:pt idx="5">
                  <c:v>8.6363636363636365E-2</c:v>
                </c:pt>
                <c:pt idx="6">
                  <c:v>0.47272727272727272</c:v>
                </c:pt>
                <c:pt idx="7">
                  <c:v>0.88636363636363635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7B-4389-A063-B28A25BC27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306767"/>
        <c:axId val="2083095375"/>
      </c:barChart>
      <c:catAx>
        <c:axId val="1913067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95375"/>
        <c:crosses val="autoZero"/>
        <c:auto val="1"/>
        <c:lblAlgn val="ctr"/>
        <c:lblOffset val="100"/>
        <c:noMultiLvlLbl val="0"/>
      </c:catAx>
      <c:valAx>
        <c:axId val="208309537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06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Facebook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'Analysis (2)'!$B$4671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(2)'!$A$4672:$A$4678</c:f>
              <c:strCache>
                <c:ptCount val="7"/>
                <c:pt idx="0">
                  <c:v>Don't Know</c:v>
                </c:pt>
                <c:pt idx="1">
                  <c:v>Others (Please Record)</c:v>
                </c:pt>
                <c:pt idx="2">
                  <c:v>Daily Opera</c:v>
                </c:pt>
                <c:pt idx="3">
                  <c:v>K-Draama</c:v>
                </c:pt>
                <c:pt idx="4">
                  <c:v>Web Series</c:v>
                </c:pt>
                <c:pt idx="5">
                  <c:v>Memes</c:v>
                </c:pt>
                <c:pt idx="6">
                  <c:v>Reels</c:v>
                </c:pt>
              </c:strCache>
            </c:strRef>
          </c:cat>
          <c:val>
            <c:numRef>
              <c:f>'Analysis (2)'!$B$4672:$B$4678</c:f>
              <c:numCache>
                <c:formatCode>0%</c:formatCode>
                <c:ptCount val="7"/>
                <c:pt idx="0">
                  <c:v>7.6923076923076927E-2</c:v>
                </c:pt>
                <c:pt idx="1">
                  <c:v>3.8461538461538464E-2</c:v>
                </c:pt>
                <c:pt idx="2">
                  <c:v>3.8461538461538464E-2</c:v>
                </c:pt>
                <c:pt idx="3">
                  <c:v>0.11538461538461539</c:v>
                </c:pt>
                <c:pt idx="4">
                  <c:v>0.26923076923076922</c:v>
                </c:pt>
                <c:pt idx="5">
                  <c:v>0.30769230769230771</c:v>
                </c:pt>
                <c:pt idx="6">
                  <c:v>0.76923076923076927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85-436D-AEFA-AD66A25B23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91371727"/>
        <c:axId val="2083072335"/>
      </c:barChart>
      <c:catAx>
        <c:axId val="1913717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72335"/>
        <c:crosses val="autoZero"/>
        <c:auto val="1"/>
        <c:lblAlgn val="ctr"/>
        <c:lblOffset val="100"/>
        <c:noMultiLvlLbl val="0"/>
      </c:catAx>
      <c:valAx>
        <c:axId val="208307233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1371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Analysis!$B$4653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Analysis!$A$4654:$A$4662</c:f>
              <c:strCache>
                <c:ptCount val="9"/>
                <c:pt idx="0">
                  <c:v>Less than one hour</c:v>
                </c:pt>
                <c:pt idx="1">
                  <c:v>One to two hours</c:v>
                </c:pt>
                <c:pt idx="2">
                  <c:v>Two to three hours</c:v>
                </c:pt>
                <c:pt idx="3">
                  <c:v>Three to five hours</c:v>
                </c:pt>
                <c:pt idx="4">
                  <c:v>Five to eight hours</c:v>
                </c:pt>
                <c:pt idx="5">
                  <c:v>More than eight hours</c:v>
                </c:pt>
                <c:pt idx="6">
                  <c:v>Don’t spend time on social media</c:v>
                </c:pt>
                <c:pt idx="7">
                  <c:v>Don’t Know</c:v>
                </c:pt>
                <c:pt idx="8">
                  <c:v>No Response/Refused</c:v>
                </c:pt>
              </c:strCache>
            </c:strRef>
          </c:cat>
          <c:val>
            <c:numRef>
              <c:f>Analysis!$B$4654:$B$4662</c:f>
              <c:numCache>
                <c:formatCode>0.00%</c:formatCode>
                <c:ptCount val="9"/>
                <c:pt idx="0">
                  <c:v>4.7619047619047623E-3</c:v>
                </c:pt>
                <c:pt idx="1">
                  <c:v>5.5555555555555552E-2</c:v>
                </c:pt>
                <c:pt idx="2">
                  <c:v>0.16825396825396827</c:v>
                </c:pt>
                <c:pt idx="3">
                  <c:v>0.34285714285714286</c:v>
                </c:pt>
                <c:pt idx="4">
                  <c:v>0.26666666666666666</c:v>
                </c:pt>
                <c:pt idx="5">
                  <c:v>0.11904761904761904</c:v>
                </c:pt>
                <c:pt idx="6">
                  <c:v>1.5873015873015873E-3</c:v>
                </c:pt>
                <c:pt idx="7">
                  <c:v>3.968253968253968E-2</c:v>
                </c:pt>
                <c:pt idx="8">
                  <c:v>1.5873015873015873E-3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D-4188-99F0-87D2D3CE74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7158207"/>
        <c:axId val="357936623"/>
      </c:barChart>
      <c:catAx>
        <c:axId val="537158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36623"/>
        <c:crosses val="autoZero"/>
        <c:auto val="1"/>
        <c:lblAlgn val="ctr"/>
        <c:lblOffset val="100"/>
        <c:noMultiLvlLbl val="0"/>
      </c:catAx>
      <c:valAx>
        <c:axId val="35793662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7158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(2)'!$B$4911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(2)'!$A$4912:$A$4919</c:f>
              <c:strCache>
                <c:ptCount val="8"/>
                <c:pt idx="0">
                  <c:v>Less than one hour</c:v>
                </c:pt>
                <c:pt idx="1">
                  <c:v>One to two hours</c:v>
                </c:pt>
                <c:pt idx="2">
                  <c:v>Two to three hours</c:v>
                </c:pt>
                <c:pt idx="3">
                  <c:v>Three to five hours</c:v>
                </c:pt>
                <c:pt idx="4">
                  <c:v>Five to eight hours</c:v>
                </c:pt>
                <c:pt idx="5">
                  <c:v>More than eight hours</c:v>
                </c:pt>
                <c:pt idx="6">
                  <c:v>Don’t spend time on social media</c:v>
                </c:pt>
                <c:pt idx="7">
                  <c:v>Don’t Know</c:v>
                </c:pt>
              </c:strCache>
            </c:strRef>
          </c:cat>
          <c:val>
            <c:numRef>
              <c:f>'Analysis (2)'!$B$4912:$B$4919</c:f>
              <c:numCache>
                <c:formatCode>0.00%</c:formatCode>
                <c:ptCount val="8"/>
                <c:pt idx="0">
                  <c:v>6.3492063492063492E-3</c:v>
                </c:pt>
                <c:pt idx="1">
                  <c:v>6.0317460317460318E-2</c:v>
                </c:pt>
                <c:pt idx="2">
                  <c:v>0.17460317460317459</c:v>
                </c:pt>
                <c:pt idx="3">
                  <c:v>0.34920634920634919</c:v>
                </c:pt>
                <c:pt idx="4">
                  <c:v>0.2634920634920635</c:v>
                </c:pt>
                <c:pt idx="5">
                  <c:v>0.10158730158730159</c:v>
                </c:pt>
                <c:pt idx="6">
                  <c:v>3.1746031746031746E-3</c:v>
                </c:pt>
                <c:pt idx="7">
                  <c:v>4.1269841269841269E-2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01-40B6-A90B-7FF3902844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3565039"/>
        <c:axId val="2083021455"/>
      </c:barChart>
      <c:catAx>
        <c:axId val="143565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21455"/>
        <c:crosses val="autoZero"/>
        <c:auto val="1"/>
        <c:lblAlgn val="ctr"/>
        <c:lblOffset val="100"/>
        <c:noMultiLvlLbl val="0"/>
      </c:catAx>
      <c:valAx>
        <c:axId val="2083021455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650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'Analysis (2)'!$B$4900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(2)'!$A$4901:$A$4908</c:f>
              <c:strCache>
                <c:ptCount val="8"/>
                <c:pt idx="0">
                  <c:v>Less than one hour</c:v>
                </c:pt>
                <c:pt idx="1">
                  <c:v>One to two hours</c:v>
                </c:pt>
                <c:pt idx="2">
                  <c:v>Two to three hours</c:v>
                </c:pt>
                <c:pt idx="3">
                  <c:v>Three to five hours</c:v>
                </c:pt>
                <c:pt idx="4">
                  <c:v>Five to eight hours</c:v>
                </c:pt>
                <c:pt idx="5">
                  <c:v>More than eight hours</c:v>
                </c:pt>
                <c:pt idx="6">
                  <c:v>Don’t Know</c:v>
                </c:pt>
                <c:pt idx="7">
                  <c:v>No Response/Refused</c:v>
                </c:pt>
              </c:strCache>
            </c:strRef>
          </c:cat>
          <c:val>
            <c:numRef>
              <c:f>'Analysis (2)'!$B$4901:$B$4908</c:f>
              <c:numCache>
                <c:formatCode>0.00%</c:formatCode>
                <c:ptCount val="8"/>
                <c:pt idx="0">
                  <c:v>3.1746031746031746E-3</c:v>
                </c:pt>
                <c:pt idx="1">
                  <c:v>5.0793650793650794E-2</c:v>
                </c:pt>
                <c:pt idx="2">
                  <c:v>0.16190476190476191</c:v>
                </c:pt>
                <c:pt idx="3">
                  <c:v>0.33650793650793653</c:v>
                </c:pt>
                <c:pt idx="4">
                  <c:v>0.26984126984126983</c:v>
                </c:pt>
                <c:pt idx="5">
                  <c:v>0.13650793650793649</c:v>
                </c:pt>
                <c:pt idx="6">
                  <c:v>3.8095238095238099E-2</c:v>
                </c:pt>
                <c:pt idx="7">
                  <c:v>3.1746031746031746E-3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E-45D6-BCB8-5B69C3A52C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93903887"/>
        <c:axId val="2083137135"/>
      </c:barChart>
      <c:catAx>
        <c:axId val="293903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37135"/>
        <c:crosses val="autoZero"/>
        <c:auto val="1"/>
        <c:lblAlgn val="ctr"/>
        <c:lblOffset val="100"/>
        <c:noMultiLvlLbl val="0"/>
      </c:catAx>
      <c:valAx>
        <c:axId val="2083137135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038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Analysis!$A$4692:$A$4699</c:f>
              <c:strCache>
                <c:ptCount val="8"/>
                <c:pt idx="0">
                  <c:v>7 a.m. – 9 a.m.</c:v>
                </c:pt>
                <c:pt idx="1">
                  <c:v>11 a.m. – 2 p.m.</c:v>
                </c:pt>
                <c:pt idx="2">
                  <c:v>5 p.m. – 7 p.m.</c:v>
                </c:pt>
                <c:pt idx="3">
                  <c:v>7 p.m. – 9 p.m.</c:v>
                </c:pt>
                <c:pt idx="4">
                  <c:v>Don’t spend any time</c:v>
                </c:pt>
                <c:pt idx="5">
                  <c:v>Others (Please record)</c:v>
                </c:pt>
                <c:pt idx="6">
                  <c:v>Don’t Know</c:v>
                </c:pt>
                <c:pt idx="7">
                  <c:v>No Response/Refused</c:v>
                </c:pt>
              </c:strCache>
            </c:strRef>
          </c:cat>
          <c:val>
            <c:numRef>
              <c:f>Analysis!$B$4692:$B$4699</c:f>
              <c:numCache>
                <c:formatCode>0.00%</c:formatCode>
                <c:ptCount val="8"/>
                <c:pt idx="0">
                  <c:v>3.968253968253968E-2</c:v>
                </c:pt>
                <c:pt idx="1">
                  <c:v>4.9206349206349205E-2</c:v>
                </c:pt>
                <c:pt idx="2">
                  <c:v>0.1126984126984127</c:v>
                </c:pt>
                <c:pt idx="3">
                  <c:v>0.6</c:v>
                </c:pt>
                <c:pt idx="4">
                  <c:v>1.2698412698412698E-2</c:v>
                </c:pt>
                <c:pt idx="5">
                  <c:v>4.6031746031746035E-2</c:v>
                </c:pt>
                <c:pt idx="6">
                  <c:v>0.13492063492063491</c:v>
                </c:pt>
                <c:pt idx="7">
                  <c:v>4.7619047619047623E-3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1-4B4A-95C1-9CC9EED1BC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46417775"/>
        <c:axId val="358021103"/>
      </c:barChart>
      <c:catAx>
        <c:axId val="546417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021103"/>
        <c:crosses val="autoZero"/>
        <c:auto val="1"/>
        <c:lblAlgn val="ctr"/>
        <c:lblOffset val="100"/>
        <c:noMultiLvlLbl val="0"/>
      </c:catAx>
      <c:valAx>
        <c:axId val="358021103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417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020295226770363"/>
          <c:y val="0.15100393995198078"/>
          <c:w val="0.83474895970646579"/>
          <c:h val="0.44306546759386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'Analysis (2)'!$B$4981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(2)'!$A$4982:$A$4989</c:f>
              <c:strCache>
                <c:ptCount val="8"/>
                <c:pt idx="0">
                  <c:v>7 a.m. – 9 a.m.</c:v>
                </c:pt>
                <c:pt idx="1">
                  <c:v>11 a.m. – 2 p.m.</c:v>
                </c:pt>
                <c:pt idx="2">
                  <c:v>5 p.m. – 7 p.m.</c:v>
                </c:pt>
                <c:pt idx="3">
                  <c:v>7 p.m. – 9 p.m.</c:v>
                </c:pt>
                <c:pt idx="4">
                  <c:v>Don’t spend any time</c:v>
                </c:pt>
                <c:pt idx="5">
                  <c:v>Others (Please record)</c:v>
                </c:pt>
                <c:pt idx="6">
                  <c:v>Don’t Know</c:v>
                </c:pt>
                <c:pt idx="7">
                  <c:v>No Response/Refused</c:v>
                </c:pt>
              </c:strCache>
            </c:strRef>
          </c:cat>
          <c:val>
            <c:numRef>
              <c:f>'Analysis (2)'!$B$4982:$B$4989</c:f>
              <c:numCache>
                <c:formatCode>0%</c:formatCode>
                <c:ptCount val="8"/>
                <c:pt idx="0">
                  <c:v>5.0793650793650794E-2</c:v>
                </c:pt>
                <c:pt idx="1">
                  <c:v>5.7142857142857141E-2</c:v>
                </c:pt>
                <c:pt idx="2">
                  <c:v>0.11746031746031746</c:v>
                </c:pt>
                <c:pt idx="3">
                  <c:v>0.56825396825396823</c:v>
                </c:pt>
                <c:pt idx="4">
                  <c:v>1.5873015873015872E-2</c:v>
                </c:pt>
                <c:pt idx="5">
                  <c:v>5.3968253968253971E-2</c:v>
                </c:pt>
                <c:pt idx="6">
                  <c:v>0.12698412698412698</c:v>
                </c:pt>
                <c:pt idx="7">
                  <c:v>9.5238095238095247E-3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C-4E7F-84BE-3BA1CC7B3B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9587711"/>
        <c:axId val="2083063695"/>
      </c:barChart>
      <c:catAx>
        <c:axId val="169587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063695"/>
        <c:crosses val="autoZero"/>
        <c:auto val="1"/>
        <c:lblAlgn val="ctr"/>
        <c:lblOffset val="100"/>
        <c:noMultiLvlLbl val="0"/>
      </c:catAx>
      <c:valAx>
        <c:axId val="208306369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587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FEMALE</a:t>
            </a:r>
          </a:p>
        </c:rich>
      </c:tx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357150529293122"/>
          <c:y val="0.1423043067750962"/>
          <c:w val="0.83077859472699012"/>
          <c:h val="0.451765100770750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'Analysis (2)'!$B$4964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solidFill>
                  <a:schemeClr val="accent1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'Analysis (2)'!$A$4965:$A$4971</c:f>
              <c:strCache>
                <c:ptCount val="7"/>
                <c:pt idx="0">
                  <c:v>7 a.m. – 9 a.m.</c:v>
                </c:pt>
                <c:pt idx="1">
                  <c:v>11 a.m. – 2 p.m.</c:v>
                </c:pt>
                <c:pt idx="2">
                  <c:v>5 p.m. – 7 p.m.</c:v>
                </c:pt>
                <c:pt idx="3">
                  <c:v>7 p.m. – 9 p.m.</c:v>
                </c:pt>
                <c:pt idx="4">
                  <c:v>Don’t spend any time</c:v>
                </c:pt>
                <c:pt idx="5">
                  <c:v>Others (Please record)</c:v>
                </c:pt>
                <c:pt idx="6">
                  <c:v>Don’t Know</c:v>
                </c:pt>
              </c:strCache>
            </c:strRef>
          </c:cat>
          <c:val>
            <c:numRef>
              <c:f>'Analysis (2)'!$B$4965:$B$4971</c:f>
              <c:numCache>
                <c:formatCode>0%</c:formatCode>
                <c:ptCount val="7"/>
                <c:pt idx="0">
                  <c:v>2.8571428571428571E-2</c:v>
                </c:pt>
                <c:pt idx="1">
                  <c:v>4.1269841269841269E-2</c:v>
                </c:pt>
                <c:pt idx="2">
                  <c:v>0.10793650793650794</c:v>
                </c:pt>
                <c:pt idx="3">
                  <c:v>0.63174603174603172</c:v>
                </c:pt>
                <c:pt idx="4">
                  <c:v>9.5238095238095247E-3</c:v>
                </c:pt>
                <c:pt idx="5">
                  <c:v>3.8095238095238099E-2</c:v>
                </c:pt>
                <c:pt idx="6">
                  <c:v>0.14285714285714285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D-4FA4-9392-A36C2166A0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521359"/>
        <c:axId val="2083111695"/>
      </c:barChart>
      <c:catAx>
        <c:axId val="14852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3111695"/>
        <c:crosses val="autoZero"/>
        <c:auto val="1"/>
        <c:lblAlgn val="ctr"/>
        <c:lblOffset val="100"/>
        <c:noMultiLvlLbl val="0"/>
      </c:catAx>
      <c:valAx>
        <c:axId val="208311169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52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Funnel!$A$64:$A$67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Funnel!$B$64:$B$67</cx:f>
        <cx:lvl ptCount="4" formatCode="General">
          <cx:pt idx="0">630</cx:pt>
          <cx:pt idx="1">390</cx:pt>
          <cx:pt idx="2">256</cx:pt>
          <cx:pt idx="3">210</cx:pt>
        </cx:lvl>
      </cx:numDim>
    </cx:data>
  </cx:chartData>
  <cx:chart>
    <cx:title pos="t" align="ctr" overlay="0">
      <cx:tx>
        <cx:txData>
          <cx:v>Food and Beverages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Food and Beverages</a:t>
          </a:r>
        </a:p>
      </cx:txPr>
    </cx:title>
    <cx:plotArea>
      <cx:plotAreaRegion>
        <cx:series layoutId="funnel" uniqueId="{4CFCB7D0-11F1-4A80-895A-FE0AEBBE135F}">
          <cx:tx>
            <cx:txData>
              <cx:f>Funnel!$B$63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Funnel!$A$8:$A$11</cx:f>
        <cx:lvl ptCount="4">
          <cx:pt idx="0">Total Sample </cx:pt>
          <cx:pt idx="1">Awareness</cx:pt>
          <cx:pt idx="2">Consideration</cx:pt>
          <cx:pt idx="3">Purchase</cx:pt>
        </cx:lvl>
      </cx:strDim>
      <cx:numDim type="val">
        <cx:f>Funnel!$B$8:$B$11</cx:f>
        <cx:lvl ptCount="4" formatCode="General">
          <cx:pt idx="0">630</cx:pt>
          <cx:pt idx="1">311</cx:pt>
          <cx:pt idx="2">206</cx:pt>
          <cx:pt idx="3">177</cx:pt>
        </cx:lvl>
      </cx:numDim>
    </cx:data>
  </cx:chartData>
  <cx:chart>
    <cx:title pos="t" align="ctr" overlay="0">
      <cx:tx>
        <cx:txData>
          <cx:v>Beauty and Skincare Products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Beauty and Skincare Products</a:t>
          </a:r>
        </a:p>
      </cx:txPr>
    </cx:title>
    <cx:plotArea>
      <cx:plotAreaRegion>
        <cx:series layoutId="funnel" uniqueId="{90C97C7F-5C81-4A40-9085-046456FB242B}">
          <cx:tx>
            <cx:txData>
              <cx:f>Funnel!$B$7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Funnel!$A$37:$A$40</cx:f>
        <cx:lvl ptCount="4">
          <cx:pt idx="0">Total Sample </cx:pt>
          <cx:pt idx="1">Awareness</cx:pt>
          <cx:pt idx="2">Consideration</cx:pt>
          <cx:pt idx="3">Purchase</cx:pt>
        </cx:lvl>
      </cx:strDim>
      <cx:numDim type="val">
        <cx:f>Funnel!$B$37:$B$40</cx:f>
        <cx:lvl ptCount="4" formatCode="General">
          <cx:pt idx="0">630</cx:pt>
          <cx:pt idx="1">450</cx:pt>
          <cx:pt idx="2">315</cx:pt>
          <cx:pt idx="3">294</cx:pt>
        </cx:lvl>
      </cx:numDim>
    </cx:data>
  </cx:chartData>
  <cx:chart>
    <cx:title pos="t" align="ctr" overlay="0">
      <cx:tx>
        <cx:txData>
          <cx:v>Fashion and Clothing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+mn-lt"/>
            </a:rPr>
            <a:t>Fashion and Clothing</a:t>
          </a:r>
        </a:p>
      </cx:txPr>
    </cx:title>
    <cx:plotArea>
      <cx:plotAreaRegion>
        <cx:series layoutId="funnel" uniqueId="{7DB29A4E-D824-47AA-AF93-144891762138}">
          <cx:tx>
            <cx:txData>
              <cx:f>Funnel!$B$36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Funnel!$A$183:$A$186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Funnel!$B$183:$B$186</cx:f>
        <cx:lvl ptCount="4" formatCode="General">
          <cx:pt idx="0">630</cx:pt>
          <cx:pt idx="1">183</cx:pt>
          <cx:pt idx="2">82</cx:pt>
          <cx:pt idx="3">48</cx:pt>
        </cx:lvl>
      </cx:numDim>
    </cx:data>
  </cx:chartData>
  <cx:chart>
    <cx:title pos="t" align="ctr" overlay="0">
      <cx:tx>
        <cx:txData>
          <cx:v>Entertainment and Digital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+mn-lt"/>
            </a:rPr>
            <a:t>Entertainment and Digital Services</a:t>
          </a:r>
        </a:p>
      </cx:txPr>
    </cx:title>
    <cx:plotArea>
      <cx:plotAreaRegion>
        <cx:series layoutId="funnel" uniqueId="{2D4B9177-DC11-4DE0-8FF7-872ED8024295}">
          <cx:tx>
            <cx:txData>
              <cx:f>Funnel!$B$182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Funnel!$A$154:$A$157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Funnel!$B$154:$B$157</cx:f>
        <cx:lvl ptCount="4" formatCode="General">
          <cx:pt idx="0">630</cx:pt>
          <cx:pt idx="1">197</cx:pt>
          <cx:pt idx="2">104</cx:pt>
          <cx:pt idx="3">46</cx:pt>
        </cx:lvl>
      </cx:numDim>
    </cx:data>
  </cx:chartData>
  <cx:chart>
    <cx:title pos="t" align="ctr" overlay="0">
      <cx:tx>
        <cx:txData>
          <cx:v>Travel and Tourism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Travel and Tourism</a:t>
          </a:r>
        </a:p>
      </cx:txPr>
    </cx:title>
    <cx:plotArea>
      <cx:plotAreaRegion>
        <cx:series layoutId="funnel" uniqueId="{3F2EB9C6-D81D-4FC7-9A49-4DA852F97E86}">
          <cx:tx>
            <cx:txData>
              <cx:f>Funnel!$B$153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Funnel!$A$92:$A$95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Funnel!$B$92:$B$95</cx:f>
        <cx:lvl ptCount="4" formatCode="General">
          <cx:pt idx="0">630</cx:pt>
          <cx:pt idx="1">292</cx:pt>
          <cx:pt idx="2">196</cx:pt>
          <cx:pt idx="3">117</cx:pt>
        </cx:lvl>
      </cx:numDim>
    </cx:data>
  </cx:chartData>
  <cx:chart>
    <cx:title pos="t" align="ctr" overlay="0">
      <cx:tx>
        <cx:txData>
          <cx:v>Tech and Gadgets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Tech and Gadgets</a:t>
          </a:r>
        </a:p>
      </cx:txPr>
    </cx:title>
    <cx:plotArea>
      <cx:plotAreaRegion>
        <cx:series layoutId="funnel" uniqueId="{56DF1A49-E4CE-4FA5-A893-BFFA124A4621}">
          <cx:tx>
            <cx:txData>
              <cx:f>Funnel!$B$91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Funnel!$A$242:$A$245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Funnel!$B$242:$B$245</cx:f>
        <cx:lvl ptCount="4" formatCode="General">
          <cx:pt idx="0">630</cx:pt>
          <cx:pt idx="1">125</cx:pt>
          <cx:pt idx="2">61</cx:pt>
          <cx:pt idx="3">15</cx:pt>
        </cx:lvl>
      </cx:numDim>
    </cx:data>
  </cx:chartData>
  <cx:chart>
    <cx:title pos="t" align="ctr" overlay="0">
      <cx:tx>
        <cx:txData>
          <cx:v>Automobile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Automobile</a:t>
          </a:r>
        </a:p>
      </cx:txPr>
    </cx:title>
    <cx:plotArea>
      <cx:plotAreaRegion>
        <cx:series layoutId="funnel" uniqueId="{664DDF49-9269-494F-91ED-875E3C62AA7A}">
          <cx:tx>
            <cx:txData>
              <cx:f>Funnel!$B$241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Funnel!$A$215:$A$218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Funnel!$B$215:$B$218</cx:f>
        <cx:lvl ptCount="4" formatCode="General">
          <cx:pt idx="0">630</cx:pt>
          <cx:pt idx="1">83</cx:pt>
          <cx:pt idx="2">45</cx:pt>
          <cx:pt idx="3">35</cx:pt>
        </cx:lvl>
      </cx:numDim>
    </cx:data>
  </cx:chartData>
  <cx:chart>
    <cx:title pos="t" align="ctr" overlay="0">
      <cx:tx>
        <cx:txData>
          <cx:v>Education and Learning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Education and Learning Services</a:t>
          </a:r>
        </a:p>
      </cx:txPr>
    </cx:title>
    <cx:plotArea>
      <cx:plotAreaRegion>
        <cx:series layoutId="funnel" uniqueId="{3E9482D3-3009-4B35-BD53-0811D2B3879D}">
          <cx:tx>
            <cx:txData>
              <cx:f>Funnel!$B$214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Funnel!$A$121:$A$124</cx:f>
        <cx:lvl ptCount="4">
          <cx:pt idx="0">Total Sample </cx:pt>
          <cx:pt idx="1">Awareness</cx:pt>
          <cx:pt idx="2">Consideration</cx:pt>
          <cx:pt idx="3">Purchase</cx:pt>
        </cx:lvl>
      </cx:strDim>
      <cx:numDim type="val">
        <cx:f>Funnel!$B$121:$B$124</cx:f>
        <cx:lvl ptCount="4" formatCode="General">
          <cx:pt idx="0">630</cx:pt>
          <cx:pt idx="1">180</cx:pt>
          <cx:pt idx="2">105</cx:pt>
          <cx:pt idx="3">65</cx:pt>
        </cx:lvl>
      </cx:numDim>
    </cx:data>
  </cx:chartData>
  <cx:chart>
    <cx:title pos="t" align="ctr" overlay="0">
      <cx:tx>
        <cx:txData>
          <cx:v>Health and Fitness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+mn-lt"/>
            </a:rPr>
            <a:t>Health and Fitness</a:t>
          </a:r>
        </a:p>
      </cx:txPr>
    </cx:title>
    <cx:plotArea>
      <cx:plotAreaRegion>
        <cx:series layoutId="funnel" uniqueId="{81C70FB0-B830-43D2-8C21-A8C86F2AAFF6}">
          <cx:tx>
            <cx:txData>
              <cx:f>Funnel!$B$120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1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Funnel!$A$300:$A$303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Funnel!$B$300:$B$303</cx:f>
        <cx:lvl ptCount="4" formatCode="General">
          <cx:pt idx="0">315</cx:pt>
          <cx:pt idx="1">153</cx:pt>
          <cx:pt idx="2">96</cx:pt>
          <cx:pt idx="3">77</cx:pt>
        </cx:lvl>
      </cx:numDim>
    </cx:data>
  </cx:chartData>
  <cx:chart>
    <cx:title pos="t" align="ctr" overlay="0">
      <cx:tx>
        <cx:txData>
          <cx:v>Fashion &amp; Clothing</cx:v>
        </cx:txData>
      </cx:tx>
      <cx:spPr>
        <a:ln>
          <a:solidFill>
            <a:schemeClr val="accent1"/>
          </a:solidFill>
        </a:ln>
      </cx:spPr>
      <cx:txPr>
        <a:bodyPr vertOverflow="overflow" horzOverflow="overflow" wrap="square" lIns="0" tIns="0" rIns="0" bIns="0"/>
        <a:lstStyle/>
        <a:p>
          <a:pPr algn="ctr" rtl="0">
            <a:defRPr sz="1600" b="0" i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en-US" sz="1600" dirty="0">
              <a:solidFill>
                <a:schemeClr val="accent1"/>
              </a:solidFill>
            </a:rPr>
            <a:t>Fashion &amp; Clothing</a:t>
          </a:r>
        </a:p>
      </cx:txPr>
    </cx:title>
    <cx:plotArea>
      <cx:plotAreaRegion>
        <cx:series layoutId="funnel" uniqueId="{00000000-28B3-4530-BE1B-7BEA1995A7CE}">
          <cx:tx>
            <cx:txData>
              <cx:f>Funnel!$B$299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Funnel!$A$359:$A$362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Funnel!$B$359:$B$362</cx:f>
        <cx:lvl ptCount="4" formatCode="General">
          <cx:pt idx="0">315</cx:pt>
          <cx:pt idx="1">211</cx:pt>
          <cx:pt idx="2">149</cx:pt>
          <cx:pt idx="3">96</cx:pt>
        </cx:lvl>
      </cx:numDim>
    </cx:data>
  </cx:chartData>
  <cx:chart>
    <cx:title pos="t" align="ctr" overlay="0">
      <cx:tx>
        <cx:txData>
          <cx:v>Tech &amp; Gadgets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Tech &amp; Gadgets</a:t>
          </a:r>
        </a:p>
      </cx:txPr>
    </cx:title>
    <cx:plotArea>
      <cx:plotAreaRegion>
        <cx:series layoutId="funnel" uniqueId="{00000000-3928-4EDB-B043-85745F26EB1C}">
          <cx:tx>
            <cx:txData>
              <cx:f>Funnel!$B$358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Funnel!$A$328:$A$331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Funnel!$B$328:$B$331</cx:f>
        <cx:lvl ptCount="4" formatCode="General">
          <cx:pt idx="0">315</cx:pt>
          <cx:pt idx="1">214</cx:pt>
          <cx:pt idx="2">150</cx:pt>
          <cx:pt idx="3">141</cx:pt>
        </cx:lvl>
      </cx:numDim>
    </cx:data>
  </cx:chartData>
  <cx:chart>
    <cx:title pos="t" align="ctr" overlay="0">
      <cx:tx>
        <cx:txData>
          <cx:v>Food &amp; Beverages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Food &amp; Beverages</a:t>
          </a:r>
        </a:p>
      </cx:txPr>
    </cx:title>
    <cx:plotArea>
      <cx:plotAreaRegion>
        <cx:series layoutId="funnel" uniqueId="{00000000-0B77-421C-843E-79D4F32F3D6E}">
          <cx:tx>
            <cx:txData>
              <cx:f>Funnel!$B$327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</a:endParaRPr>
          </a:p>
        </cx:txPr>
      </cx:axis>
    </cx:plotArea>
  </cx:chart>
</cx:chartSpace>
</file>

<file path=ppt/charts/chartEx1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Funnel!$A$385:$A$388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Funnel!$B$385:$B$388</cx:f>
        <cx:lvl ptCount="4" formatCode="General">
          <cx:pt idx="0">315</cx:pt>
          <cx:pt idx="1">116</cx:pt>
          <cx:pt idx="2">80</cx:pt>
          <cx:pt idx="3">53</cx:pt>
        </cx:lvl>
      </cx:numDim>
    </cx:data>
  </cx:chartData>
  <cx:chart>
    <cx:title pos="t" align="ctr" overlay="0">
      <cx:tx>
        <cx:txData>
          <cx:v>Entertainment &amp; Digital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Entertainment &amp; Digital Services</a:t>
          </a:r>
        </a:p>
      </cx:txPr>
    </cx:title>
    <cx:plotArea>
      <cx:plotAreaRegion>
        <cx:series layoutId="funnel" uniqueId="{00000000-B119-4153-89CC-3A64C3A310F5}">
          <cx:tx>
            <cx:txData>
              <cx:f>Funnel!$B$384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Funnel!$A$444:$A$447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Funnel!$B$444:$B$447</cx:f>
        <cx:lvl ptCount="4" formatCode="General">
          <cx:pt idx="0">315</cx:pt>
          <cx:pt idx="1">109</cx:pt>
          <cx:pt idx="2">61</cx:pt>
          <cx:pt idx="3">40</cx:pt>
        </cx:lvl>
      </cx:numDim>
    </cx:data>
  </cx:chartData>
  <cx:chart>
    <cx:title pos="t" align="ctr" overlay="0">
      <cx:tx>
        <cx:txData>
          <cx:v>Health &amp; Fitness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Health &amp; Fitness</a:t>
          </a:r>
        </a:p>
      </cx:txPr>
    </cx:title>
    <cx:plotArea>
      <cx:plotAreaRegion>
        <cx:series layoutId="funnel" uniqueId="{00000000-8AB4-4023-B0DF-AC1F6C1B002B}">
          <cx:tx>
            <cx:txData>
              <cx:f>Funnel!$B$443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Funnel!$A$415:$A$418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Funnel!$B$415:$B$418</cx:f>
        <cx:lvl ptCount="4" formatCode="General">
          <cx:pt idx="0">315</cx:pt>
          <cx:pt idx="1">122</cx:pt>
          <cx:pt idx="2">66</cx:pt>
          <cx:pt idx="3">33</cx:pt>
        </cx:lvl>
      </cx:numDim>
    </cx:data>
  </cx:chartData>
  <cx:chart>
    <cx:title pos="t" align="ctr" overlay="0">
      <cx:tx>
        <cx:txData>
          <cx:v>Travel &amp; Tourism</cx:v>
        </cx:txData>
      </cx:tx>
      <cx:spPr>
        <a:ln>
          <a:solidFill>
            <a:schemeClr val="accent1"/>
          </a:solidFill>
        </a:ln>
      </cx:spPr>
      <cx:txPr>
        <a:bodyPr vertOverflow="overflow" horzOverflow="overflow" wrap="square" lIns="0" tIns="0" rIns="0" bIns="0"/>
        <a:lstStyle/>
        <a:p>
          <a:pPr algn="ctr" rtl="0">
            <a:defRPr sz="1600" b="0" i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defRPr>
          </a:pPr>
          <a:r>
            <a:rPr lang="en-US" sz="1600" dirty="0">
              <a:solidFill>
                <a:schemeClr val="accent1"/>
              </a:solidFill>
            </a:rPr>
            <a:t>Travel &amp; Tourism</a:t>
          </a:r>
        </a:p>
      </cx:txPr>
    </cx:title>
    <cx:plotArea>
      <cx:plotAreaRegion>
        <cx:series layoutId="funnel" uniqueId="{00000000-081F-4973-9322-83E73DA14D62}">
          <cx:tx>
            <cx:txData>
              <cx:f>Funnel!$B$414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</a:endParaRPr>
          </a:p>
        </cx:txPr>
      </cx:axis>
    </cx:plotArea>
  </cx:chart>
</cx:chartSpace>
</file>

<file path=ppt/charts/chartEx1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Funnel!$A$472:$A$475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Funnel!$B$472:$B$475</cx:f>
        <cx:lvl ptCount="4" formatCode="General">
          <cx:pt idx="0">315</cx:pt>
          <cx:pt idx="1">46</cx:pt>
          <cx:pt idx="2">27</cx:pt>
          <cx:pt idx="3">23</cx:pt>
        </cx:lvl>
      </cx:numDim>
    </cx:data>
  </cx:chartData>
  <cx:chart>
    <cx:title pos="t" align="ctr" overlay="0">
      <cx:tx>
        <cx:txData>
          <cx:v>Education &amp; Learning Services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Education &amp; Learning Services</a:t>
          </a:r>
        </a:p>
      </cx:txPr>
    </cx:title>
    <cx:plotArea>
      <cx:plotAreaRegion>
        <cx:series layoutId="funnel" uniqueId="{00000000-1F38-4D1D-9E0C-198FA238F8C9}">
          <cx:tx>
            <cx:txData>
              <cx:f>Funnel!$B$471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Funnel!$A$272:$A$275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Funnel!$B$272:$B$275</cx:f>
        <cx:lvl ptCount="4" formatCode="General">
          <cx:pt idx="0">315</cx:pt>
          <cx:pt idx="1">42</cx:pt>
          <cx:pt idx="2">19</cx:pt>
          <cx:pt idx="3">17</cx:pt>
        </cx:lvl>
      </cx:numDim>
    </cx:data>
  </cx:chartData>
  <cx:chart>
    <cx:title pos="t" align="ctr" overlay="0">
      <cx:tx>
        <cx:txData>
          <cx:v>Beauty &amp; Skincare Products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Beauty &amp; Skincare Products</a:t>
          </a:r>
        </a:p>
      </cx:txPr>
    </cx:title>
    <cx:plotArea>
      <cx:plotAreaRegion>
        <cx:series layoutId="funnel" uniqueId="{00000000-C970-4BCC-9962-28E982B8F8D7}">
          <cx:tx>
            <cx:txData>
              <cx:f>Funnel!$B$271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</a:endParaRPr>
          </a:p>
        </cx:txPr>
      </cx:axis>
    </cx:plotArea>
  </cx:chart>
</cx:chartSpace>
</file>

<file path=ppt/charts/chartEx18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Funnel!$A$499:$A$502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Funnel!$B$499:$B$502</cx:f>
        <cx:lvl ptCount="4" formatCode="General">
          <cx:pt idx="0">315</cx:pt>
          <cx:pt idx="1">106</cx:pt>
          <cx:pt idx="2">56</cx:pt>
          <cx:pt idx="3">14</cx:pt>
        </cx:lvl>
      </cx:numDim>
    </cx:data>
  </cx:chartData>
  <cx:chart>
    <cx:title pos="t" align="ctr" overlay="0">
      <cx:tx>
        <cx:txData>
          <cx:v>Automobile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</a:defRPr>
          </a:pPr>
          <a:r>
            <a:rPr lang="en-US" sz="1600" b="0" i="0" u="none" strike="noStrike" baseline="0" dirty="0">
              <a:solidFill>
                <a:schemeClr val="accent1"/>
              </a:solidFill>
              <a:latin typeface="Times New Roman"/>
            </a:rPr>
            <a:t>Automobile</a:t>
          </a:r>
        </a:p>
      </cx:txPr>
    </cx:title>
    <cx:plotArea>
      <cx:plotAreaRegion>
        <cx:series layoutId="funnel" uniqueId="{00000000-676F-4097-80CC-366B2D40FD5E}">
          <cx:tx>
            <cx:txData>
              <cx:f>Funnel!$B$498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</a:endParaRPr>
          </a:p>
        </cx:txPr>
      </cx:axis>
    </cx:plotArea>
  </cx:chart>
</cx:chartSpace>
</file>

<file path=ppt/charts/chartEx19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Funnel!$A$579:$A$582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Funnel!$B$579:$B$582</cx:f>
        <cx:lvl ptCount="4" formatCode="General">
          <cx:pt idx="0">315</cx:pt>
          <cx:pt idx="1">236</cx:pt>
          <cx:pt idx="2">165</cx:pt>
          <cx:pt idx="3">153</cx:pt>
        </cx:lvl>
      </cx:numDim>
    </cx:data>
  </cx:chartData>
  <cx:chart>
    <cx:title pos="t" align="ctr" overlay="0">
      <cx:tx>
        <cx:txData>
          <cx:v>Food and Beverages 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Food and Beverages </a:t>
          </a:r>
        </a:p>
      </cx:txPr>
    </cx:title>
    <cx:plotArea>
      <cx:plotAreaRegion>
        <cx:series layoutId="funnel" uniqueId="{00000000-FAD3-47B1-A12F-14E2453A307D}">
          <cx:tx>
            <cx:txData>
              <cx:f>Funnel!$B$578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0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Funnel!$A$554:$A$557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Funnel!$B$554:$B$557</cx:f>
        <cx:lvl ptCount="4" formatCode="General">
          <cx:pt idx="0">315</cx:pt>
          <cx:pt idx="1">237</cx:pt>
          <cx:pt idx="2">159</cx:pt>
          <cx:pt idx="3">133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Fashion and Clothing </a:t>
            </a:r>
            <a:r>
              <a:rPr lang="en-US" sz="160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84B7-4A6F-B2A0-46EC1F3DEADB}">
          <cx:tx>
            <cx:txData>
              <cx:f>Funnel!$B$553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Funnel!$A$528:$A$531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Funnel!$B$528:$B$531</cx:f>
        <cx:lvl ptCount="4" formatCode="General">
          <cx:pt idx="0">315</cx:pt>
          <cx:pt idx="1">269</cx:pt>
          <cx:pt idx="2">187</cx:pt>
          <cx:pt idx="3">160</cx:pt>
        </cx:lvl>
      </cx:numDim>
    </cx:data>
  </cx:chartData>
  <cx:chart>
    <cx:title pos="t" align="ctr" overlay="0">
      <cx:tx>
        <cx:txData>
          <cx:v>Beauty and Skincare Products</cx:v>
        </cx:txData>
      </cx:tx>
      <cx:spPr>
        <a:ln>
          <a:solidFill>
            <a:schemeClr val="accent1"/>
          </a:solidFill>
        </a:ln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600">
              <a:solidFill>
                <a:schemeClr val="accent1"/>
              </a:solidFill>
              <a:latin typeface="+mn-lt"/>
            </a:defRPr>
          </a:pPr>
          <a:r>
            <a:rPr lang="en-US" sz="1600" b="0" i="0" u="none" strike="noStrike" baseline="0">
              <a:solidFill>
                <a:schemeClr val="accent1"/>
              </a:solidFill>
              <a:latin typeface="+mn-lt"/>
            </a:rPr>
            <a:t>Beauty and Skincare Products</a:t>
          </a:r>
        </a:p>
      </cx:txPr>
    </cx:title>
    <cx:plotArea>
      <cx:plotAreaRegion>
        <cx:series layoutId="funnel" uniqueId="{00000000-D831-44F2-834A-FBF086156CA5}">
          <cx:tx>
            <cx:txData>
              <cx:f>Funnel!$B$527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Funnel!$A$690:$A$693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Funnel!$B$690:$B$693</cx:f>
        <cx:lvl ptCount="4" formatCode="General">
          <cx:pt idx="0">315</cx:pt>
          <cx:pt idx="1">74</cx:pt>
          <cx:pt idx="2">21</cx:pt>
          <cx:pt idx="3">8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Entertainment and Digital Services</a:t>
            </a:r>
            <a:r>
              <a:rPr lang="en-US" sz="160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7885-480B-8431-0EE184AC5357}">
          <cx:tx>
            <cx:txData>
              <cx:f>Funnel!$B$689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Funnel!$A$606:$A$609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Funnel!$B$606:$B$609</cx:f>
        <cx:lvl ptCount="4" formatCode="General">
          <cx:pt idx="0">315</cx:pt>
          <cx:pt idx="1">81</cx:pt>
          <cx:pt idx="2">47</cx:pt>
          <cx:pt idx="3">21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j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Tech and Gadgets </a:t>
            </a:r>
            <a:r>
              <a:rPr lang="en-US" sz="1600">
                <a:solidFill>
                  <a:schemeClr val="accent1"/>
                </a:solidFill>
                <a:effectLst/>
                <a:latin typeface="+mj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j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0B85-4E99-B6D7-FECFEE8A080A}">
          <cx:tx>
            <cx:txData>
              <cx:f>Funnel!$B$605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j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j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j-lt"/>
            </a:endParaRPr>
          </a:p>
        </cx:txPr>
      </cx:axis>
    </cx:plotArea>
  </cx:chart>
</cx:chartSpace>
</file>

<file path=ppt/charts/chartEx2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Funnel!$A$660:$A$663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Funnel!$B$660:$B$663</cx:f>
        <cx:lvl ptCount="4" formatCode="General">
          <cx:pt idx="0">315</cx:pt>
          <cx:pt idx="1">75</cx:pt>
          <cx:pt idx="2">38</cx:pt>
          <cx:pt idx="3">13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Travel and Tourism </a:t>
            </a:r>
            <a:r>
              <a:rPr lang="en-US" sz="160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6414-4660-9711-47C1939D93D0}">
          <cx:tx>
            <cx:txData>
              <cx:f>Funnel!$B$659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 b="0" i="0" u="none" strike="noStrike" baseline="0">
              <a:solidFill>
                <a:schemeClr val="accent1"/>
              </a:solidFill>
              <a:latin typeface="+mn-lt"/>
              <a:cs typeface="Times New Roman" panose="02020603050405020304" pitchFamily="18" charset="0"/>
            </a:endParaRPr>
          </a:p>
        </cx:txPr>
      </cx:axis>
    </cx:plotArea>
  </cx:chart>
</cx:chartSpace>
</file>

<file path=ppt/charts/chartEx2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Funnel!$A$740:$A$743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Funnel!$B$740:$B$743</cx:f>
        <cx:lvl ptCount="4" formatCode="General">
          <cx:pt idx="0">315</cx:pt>
          <cx:pt idx="1">19</cx:pt>
          <cx:pt idx="2">5</cx:pt>
          <cx:pt idx="3">1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Automobile </a:t>
            </a:r>
            <a:r>
              <a:rPr lang="en-US" sz="160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5F04-478E-A18C-DD5E29E90E59}">
          <cx:tx>
            <cx:txData>
              <cx:f>Funnel!$B$739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Funnel!$A$715:$A$718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Funnel!$B$715:$B$718</cx:f>
        <cx:lvl ptCount="4" formatCode="General">
          <cx:pt idx="0">315</cx:pt>
          <cx:pt idx="1">37</cx:pt>
          <cx:pt idx="2">18</cx:pt>
          <cx:pt idx="3">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Education and Learning Services </a:t>
            </a:r>
            <a:r>
              <a:rPr lang="en-US" sz="160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442B-49EB-A65D-D87CA4D38B2F}">
          <cx:tx>
            <cx:txData>
              <cx:f>Funnel!$B$714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 hidden="1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6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6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hartEx27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Funnel!$A$633:$A$636</cx:f>
        <cx:lvl ptCount="4">
          <cx:pt idx="0">Total Sample</cx:pt>
          <cx:pt idx="1">Awareness</cx:pt>
          <cx:pt idx="2">Consideration</cx:pt>
          <cx:pt idx="3">Purchase</cx:pt>
        </cx:lvl>
      </cx:strDim>
      <cx:numDim type="val">
        <cx:f>Funnel!$B$633:$B$636</cx:f>
        <cx:lvl ptCount="4" formatCode="General">
          <cx:pt idx="0">315</cx:pt>
          <cx:pt idx="1">64</cx:pt>
          <cx:pt idx="2">25</cx:pt>
          <cx:pt idx="3">12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solidFill>
                  <a:schemeClr val="accent1"/>
                </a:solidFill>
                <a:latin typeface="+mn-lt"/>
              </a:defRPr>
            </a:pPr>
            <a:r>
              <a:rPr lang="en-US" sz="1600" b="0" i="0" u="none" strike="noStrike" baseline="0" dirty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Health and Fitness </a:t>
            </a:r>
            <a:r>
              <a:rPr lang="en-US" sz="1600" dirty="0">
                <a:solidFill>
                  <a:schemeClr val="accent1"/>
                </a:solidFill>
                <a:effectLst/>
                <a:latin typeface="+mn-lt"/>
              </a:rPr>
              <a:t> </a:t>
            </a:r>
            <a:endParaRPr lang="en-US" sz="1600" b="0" i="0" u="none" strike="noStrike" baseline="0" dirty="0">
              <a:solidFill>
                <a:schemeClr val="accent1"/>
              </a:solidFill>
              <a:latin typeface="+mn-lt"/>
            </a:endParaRPr>
          </a:p>
        </cx:rich>
      </cx:tx>
      <cx:spPr>
        <a:ln>
          <a:solidFill>
            <a:schemeClr val="accent1"/>
          </a:solidFill>
        </a:ln>
      </cx:spPr>
    </cx:title>
    <cx:plotArea>
      <cx:plotAreaRegion>
        <cx:series layoutId="funnel" uniqueId="{00000000-D003-4CCB-A09F-E023FE713E63}">
          <cx:tx>
            <cx:txData>
              <cx:f>Funnel!$B$632</cx:f>
              <cx:v>Total</cx:v>
            </cx:txData>
          </cx:tx>
          <cx:dataLabels>
            <cx:txPr>
              <a:bodyPr vertOverflow="overflow" horzOverflow="overflow" wrap="square" lIns="0" tIns="0" rIns="0" bIns="0"/>
              <a:lstStyle/>
              <a:p>
                <a:pPr algn="ctr" rtl="0">
                  <a:defRPr sz="1600" b="0" i="0">
                    <a:solidFill>
                      <a:schemeClr val="bg1"/>
                    </a:solidFill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 sz="1600">
                  <a:solidFill>
                    <a:schemeClr val="bg1"/>
                  </a:solidFill>
                  <a:latin typeface="+mn-lt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vertOverflow="overflow" horzOverflow="overflow" wrap="square" lIns="0" tIns="0" rIns="0" bIns="0"/>
          <a:lstStyle/>
          <a:p>
            <a:pPr algn="ctr" rtl="0">
              <a:defRPr sz="1400" b="0" i="0">
                <a:solidFill>
                  <a:schemeClr val="accent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 sz="1400">
              <a:solidFill>
                <a:schemeClr val="accent1"/>
              </a:solidFill>
              <a:latin typeface="+mn-lt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0.90038</cdr:x>
      <cdr:y>0.0679</cdr:y>
    </cdr:from>
    <cdr:to>
      <cdr:x>0.95002</cdr:x>
      <cdr:y>0.13892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3FE33B-D2CB-E75C-9CE8-722BB22E3C94}"/>
            </a:ext>
          </a:extLst>
        </cdr:cNvPr>
        <cdr:cNvSpPr txBox="1"/>
      </cdr:nvSpPr>
      <cdr:spPr>
        <a:xfrm xmlns:a="http://schemas.openxmlformats.org/drawingml/2006/main">
          <a:off x="10059184" y="306883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450</a:t>
          </a:r>
        </a:p>
      </cdr:txBody>
    </cdr:sp>
  </cdr:relSizeAnchor>
  <cdr:relSizeAnchor xmlns:cdr="http://schemas.openxmlformats.org/drawingml/2006/chartDrawing">
    <cdr:from>
      <cdr:x>0.82452</cdr:x>
      <cdr:y>0.15012</cdr:y>
    </cdr:from>
    <cdr:to>
      <cdr:x>0.87415</cdr:x>
      <cdr:y>0.22114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9211626" y="678525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390</a:t>
          </a:r>
        </a:p>
      </cdr:txBody>
    </cdr:sp>
  </cdr:relSizeAnchor>
  <cdr:relSizeAnchor xmlns:cdr="http://schemas.openxmlformats.org/drawingml/2006/chartDrawing">
    <cdr:from>
      <cdr:x>0.71252</cdr:x>
      <cdr:y>0.23244</cdr:y>
    </cdr:from>
    <cdr:to>
      <cdr:x>0.76215</cdr:x>
      <cdr:y>0.30346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7960342" y="1050583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311</a:t>
          </a:r>
        </a:p>
      </cdr:txBody>
    </cdr:sp>
  </cdr:relSizeAnchor>
  <cdr:relSizeAnchor xmlns:cdr="http://schemas.openxmlformats.org/drawingml/2006/chartDrawing">
    <cdr:from>
      <cdr:x>0.68667</cdr:x>
      <cdr:y>0.31903</cdr:y>
    </cdr:from>
    <cdr:to>
      <cdr:x>0.73631</cdr:x>
      <cdr:y>0.39005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7671584" y="1441950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292</a:t>
          </a:r>
        </a:p>
      </cdr:txBody>
    </cdr:sp>
  </cdr:relSizeAnchor>
  <cdr:relSizeAnchor xmlns:cdr="http://schemas.openxmlformats.org/drawingml/2006/chartDrawing">
    <cdr:from>
      <cdr:x>0.55457</cdr:x>
      <cdr:y>0.39512</cdr:y>
    </cdr:from>
    <cdr:to>
      <cdr:x>0.6042</cdr:x>
      <cdr:y>0.46615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6195710" y="1785897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197</a:t>
          </a:r>
        </a:p>
      </cdr:txBody>
    </cdr:sp>
  </cdr:relSizeAnchor>
  <cdr:relSizeAnchor xmlns:cdr="http://schemas.openxmlformats.org/drawingml/2006/chartDrawing">
    <cdr:from>
      <cdr:x>0.53303</cdr:x>
      <cdr:y>0.5</cdr:y>
    </cdr:from>
    <cdr:to>
      <cdr:x>0.58267</cdr:x>
      <cdr:y>0.57102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5955079" y="2259931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183</a:t>
          </a:r>
        </a:p>
      </cdr:txBody>
    </cdr:sp>
  </cdr:relSizeAnchor>
  <cdr:relSizeAnchor xmlns:cdr="http://schemas.openxmlformats.org/drawingml/2006/chartDrawing">
    <cdr:from>
      <cdr:x>0.52872</cdr:x>
      <cdr:y>0.60361</cdr:y>
    </cdr:from>
    <cdr:to>
      <cdr:x>0.57836</cdr:x>
      <cdr:y>0.67463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5906952" y="2728217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180</a:t>
          </a:r>
        </a:p>
      </cdr:txBody>
    </cdr:sp>
  </cdr:relSizeAnchor>
  <cdr:relSizeAnchor xmlns:cdr="http://schemas.openxmlformats.org/drawingml/2006/chartDrawing">
    <cdr:from>
      <cdr:x>0.45692</cdr:x>
      <cdr:y>0.66831</cdr:y>
    </cdr:from>
    <cdr:to>
      <cdr:x>0.50655</cdr:x>
      <cdr:y>0.73933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5104754" y="3020673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125</a:t>
          </a:r>
        </a:p>
      </cdr:txBody>
    </cdr:sp>
  </cdr:relSizeAnchor>
  <cdr:relSizeAnchor xmlns:cdr="http://schemas.openxmlformats.org/drawingml/2006/chartDrawing">
    <cdr:from>
      <cdr:x>0.39375</cdr:x>
      <cdr:y>0.77479</cdr:y>
    </cdr:from>
    <cdr:to>
      <cdr:x>0.44338</cdr:x>
      <cdr:y>0.84581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5018A88A-49C6-8993-6EED-4E562F13D765}"/>
            </a:ext>
          </a:extLst>
        </cdr:cNvPr>
        <cdr:cNvSpPr txBox="1"/>
      </cdr:nvSpPr>
      <cdr:spPr>
        <a:xfrm xmlns:a="http://schemas.openxmlformats.org/drawingml/2006/main">
          <a:off x="4398995" y="3501935"/>
          <a:ext cx="554518" cy="32101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83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0.89111</cdr:x>
      <cdr:y>0.12017</cdr:y>
    </cdr:from>
    <cdr:to>
      <cdr:x>0.98073</cdr:x>
      <cdr:y>0.19168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5514808" y="559075"/>
          <a:ext cx="554583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214</a:t>
          </a:r>
        </a:p>
      </cdr:txBody>
    </cdr:sp>
  </cdr:relSizeAnchor>
  <cdr:relSizeAnchor xmlns:cdr="http://schemas.openxmlformats.org/drawingml/2006/chartDrawing">
    <cdr:from>
      <cdr:x>0.89111</cdr:x>
      <cdr:y>0.22067</cdr:y>
    </cdr:from>
    <cdr:to>
      <cdr:x>0.98073</cdr:x>
      <cdr:y>0.29218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5514808" y="1026591"/>
          <a:ext cx="554583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211</a:t>
          </a:r>
        </a:p>
      </cdr:txBody>
    </cdr:sp>
  </cdr:relSizeAnchor>
  <cdr:relSizeAnchor xmlns:cdr="http://schemas.openxmlformats.org/drawingml/2006/chartDrawing">
    <cdr:from>
      <cdr:x>0.77363</cdr:x>
      <cdr:y>0.25796</cdr:y>
    </cdr:from>
    <cdr:to>
      <cdr:x>0.86324</cdr:x>
      <cdr:y>0.32946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4516263" y="1200061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153</a:t>
          </a:r>
        </a:p>
      </cdr:txBody>
    </cdr:sp>
  </cdr:relSizeAnchor>
  <cdr:relSizeAnchor xmlns:cdr="http://schemas.openxmlformats.org/drawingml/2006/chartDrawing">
    <cdr:from>
      <cdr:x>0.71857</cdr:x>
      <cdr:y>0.35086</cdr:y>
    </cdr:from>
    <cdr:to>
      <cdr:x>0.80818</cdr:x>
      <cdr:y>0.42237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4446962" y="1632284"/>
          <a:ext cx="554583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122</a:t>
          </a:r>
        </a:p>
      </cdr:txBody>
    </cdr:sp>
  </cdr:relSizeAnchor>
  <cdr:relSizeAnchor xmlns:cdr="http://schemas.openxmlformats.org/drawingml/2006/chartDrawing">
    <cdr:from>
      <cdr:x>0.7012</cdr:x>
      <cdr:y>0.42849</cdr:y>
    </cdr:from>
    <cdr:to>
      <cdr:x>0.79081</cdr:x>
      <cdr:y>0.5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4093458" y="1993427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116</a:t>
          </a:r>
        </a:p>
      </cdr:txBody>
    </cdr:sp>
  </cdr:relSizeAnchor>
  <cdr:relSizeAnchor xmlns:cdr="http://schemas.openxmlformats.org/drawingml/2006/chartDrawing">
    <cdr:from>
      <cdr:x>0.69068</cdr:x>
      <cdr:y>0.52414</cdr:y>
    </cdr:from>
    <cdr:to>
      <cdr:x>0.78029</cdr:x>
      <cdr:y>0.59565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4032020" y="2438400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109</a:t>
          </a:r>
        </a:p>
      </cdr:txBody>
    </cdr:sp>
  </cdr:relSizeAnchor>
  <cdr:relSizeAnchor xmlns:cdr="http://schemas.openxmlformats.org/drawingml/2006/chartDrawing">
    <cdr:from>
      <cdr:x>0.69099</cdr:x>
      <cdr:y>0.60671</cdr:y>
    </cdr:from>
    <cdr:to>
      <cdr:x>0.7806</cdr:x>
      <cdr:y>0.67822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4033839" y="2822561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106</a:t>
          </a:r>
        </a:p>
      </cdr:txBody>
    </cdr:sp>
  </cdr:relSizeAnchor>
  <cdr:relSizeAnchor xmlns:cdr="http://schemas.openxmlformats.org/drawingml/2006/chartDrawing">
    <cdr:from>
      <cdr:x>0.57128</cdr:x>
      <cdr:y>0.68963</cdr:y>
    </cdr:from>
    <cdr:to>
      <cdr:x>0.66089</cdr:x>
      <cdr:y>0.76114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3335011" y="3208317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46</a:t>
          </a:r>
        </a:p>
      </cdr:txBody>
    </cdr:sp>
  </cdr:relSizeAnchor>
  <cdr:relSizeAnchor xmlns:cdr="http://schemas.openxmlformats.org/drawingml/2006/chartDrawing">
    <cdr:from>
      <cdr:x>0.5661</cdr:x>
      <cdr:y>0.77929</cdr:y>
    </cdr:from>
    <cdr:to>
      <cdr:x>0.65571</cdr:x>
      <cdr:y>0.8508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FC954AFB-667E-6D37-EF1B-A3E1BAE03327}"/>
            </a:ext>
          </a:extLst>
        </cdr:cNvPr>
        <cdr:cNvSpPr txBox="1"/>
      </cdr:nvSpPr>
      <cdr:spPr>
        <a:xfrm xmlns:a="http://schemas.openxmlformats.org/drawingml/2006/main">
          <a:off x="3304746" y="3625411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42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0.60569</cdr:x>
      <cdr:y>0.60671</cdr:y>
    </cdr:from>
    <cdr:to>
      <cdr:x>0.70339</cdr:x>
      <cdr:y>0.67822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B6E7E20-5308-DA62-E080-04CB590F22B4}"/>
            </a:ext>
          </a:extLst>
        </cdr:cNvPr>
        <cdr:cNvSpPr txBox="1"/>
      </cdr:nvSpPr>
      <cdr:spPr>
        <a:xfrm xmlns:a="http://schemas.openxmlformats.org/drawingml/2006/main">
          <a:off x="3243162" y="2822561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64</a:t>
          </a:r>
        </a:p>
      </cdr:txBody>
    </cdr:sp>
  </cdr:relSizeAnchor>
  <cdr:relSizeAnchor xmlns:cdr="http://schemas.openxmlformats.org/drawingml/2006/chartDrawing">
    <cdr:from>
      <cdr:x>0.55776</cdr:x>
      <cdr:y>0.68282</cdr:y>
    </cdr:from>
    <cdr:to>
      <cdr:x>0.65546</cdr:x>
      <cdr:y>0.75433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B6E7E20-5308-DA62-E080-04CB590F22B4}"/>
            </a:ext>
          </a:extLst>
        </cdr:cNvPr>
        <cdr:cNvSpPr txBox="1"/>
      </cdr:nvSpPr>
      <cdr:spPr>
        <a:xfrm xmlns:a="http://schemas.openxmlformats.org/drawingml/2006/main">
          <a:off x="2986489" y="3176612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37</a:t>
          </a:r>
        </a:p>
      </cdr:txBody>
    </cdr:sp>
  </cdr:relSizeAnchor>
  <cdr:relSizeAnchor xmlns:cdr="http://schemas.openxmlformats.org/drawingml/2006/chartDrawing">
    <cdr:from>
      <cdr:x>0.54577</cdr:x>
      <cdr:y>0.76213</cdr:y>
    </cdr:from>
    <cdr:to>
      <cdr:x>0.64347</cdr:x>
      <cdr:y>0.83364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3B6E7E20-5308-DA62-E080-04CB590F22B4}"/>
            </a:ext>
          </a:extLst>
        </cdr:cNvPr>
        <cdr:cNvSpPr txBox="1"/>
      </cdr:nvSpPr>
      <cdr:spPr>
        <a:xfrm xmlns:a="http://schemas.openxmlformats.org/drawingml/2006/main">
          <a:off x="2922320" y="3545580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19</a:t>
          </a:r>
        </a:p>
      </cdr:txBody>
    </cdr:sp>
  </cdr:relSizeAnchor>
  <cdr:relSizeAnchor xmlns:cdr="http://schemas.openxmlformats.org/drawingml/2006/chartDrawing">
    <cdr:from>
      <cdr:x>0.84856</cdr:x>
      <cdr:y>0.19378</cdr:y>
    </cdr:from>
    <cdr:to>
      <cdr:x>0.94626</cdr:x>
      <cdr:y>0.26529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2936E77C-4261-214A-5662-636384D67D15}"/>
            </a:ext>
          </a:extLst>
        </cdr:cNvPr>
        <cdr:cNvSpPr txBox="1"/>
      </cdr:nvSpPr>
      <cdr:spPr>
        <a:xfrm xmlns:a="http://schemas.openxmlformats.org/drawingml/2006/main">
          <a:off x="4543602" y="901518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237</a:t>
          </a:r>
        </a:p>
      </cdr:txBody>
    </cdr:sp>
  </cdr:relSizeAnchor>
  <cdr:relSizeAnchor xmlns:cdr="http://schemas.openxmlformats.org/drawingml/2006/chartDrawing">
    <cdr:from>
      <cdr:x>0.83327</cdr:x>
      <cdr:y>0.27778</cdr:y>
    </cdr:from>
    <cdr:to>
      <cdr:x>0.93097</cdr:x>
      <cdr:y>0.34929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2936E77C-4261-214A-5662-636384D67D15}"/>
            </a:ext>
          </a:extLst>
        </cdr:cNvPr>
        <cdr:cNvSpPr txBox="1"/>
      </cdr:nvSpPr>
      <cdr:spPr>
        <a:xfrm xmlns:a="http://schemas.openxmlformats.org/drawingml/2006/main">
          <a:off x="4461736" y="1292303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236</a:t>
          </a:r>
        </a:p>
      </cdr:txBody>
    </cdr:sp>
  </cdr:relSizeAnchor>
  <cdr:relSizeAnchor xmlns:cdr="http://schemas.openxmlformats.org/drawingml/2006/chartDrawing">
    <cdr:from>
      <cdr:x>0.62966</cdr:x>
      <cdr:y>0.35086</cdr:y>
    </cdr:from>
    <cdr:to>
      <cdr:x>0.72736</cdr:x>
      <cdr:y>0.42237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90249399-89EF-F9C4-B827-176847CCDCA3}"/>
            </a:ext>
          </a:extLst>
        </cdr:cNvPr>
        <cdr:cNvSpPr txBox="1"/>
      </cdr:nvSpPr>
      <cdr:spPr>
        <a:xfrm xmlns:a="http://schemas.openxmlformats.org/drawingml/2006/main">
          <a:off x="3371500" y="1632284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81</a:t>
          </a:r>
        </a:p>
      </cdr:txBody>
    </cdr:sp>
  </cdr:relSizeAnchor>
  <cdr:relSizeAnchor xmlns:cdr="http://schemas.openxmlformats.org/drawingml/2006/chartDrawing">
    <cdr:from>
      <cdr:x>0.61168</cdr:x>
      <cdr:y>0.42849</cdr:y>
    </cdr:from>
    <cdr:to>
      <cdr:x>0.70939</cdr:x>
      <cdr:y>0.5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90249399-89EF-F9C4-B827-176847CCDCA3}"/>
            </a:ext>
          </a:extLst>
        </cdr:cNvPr>
        <cdr:cNvSpPr txBox="1"/>
      </cdr:nvSpPr>
      <cdr:spPr>
        <a:xfrm xmlns:a="http://schemas.openxmlformats.org/drawingml/2006/main">
          <a:off x="3275247" y="1993427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75</a:t>
          </a:r>
        </a:p>
      </cdr:txBody>
    </cdr:sp>
  </cdr:relSizeAnchor>
  <cdr:relSizeAnchor xmlns:cdr="http://schemas.openxmlformats.org/drawingml/2006/chartDrawing">
    <cdr:from>
      <cdr:x>0.61768</cdr:x>
      <cdr:y>0.52535</cdr:y>
    </cdr:from>
    <cdr:to>
      <cdr:x>0.71538</cdr:x>
      <cdr:y>0.59686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90249399-89EF-F9C4-B827-176847CCDCA3}"/>
            </a:ext>
          </a:extLst>
        </cdr:cNvPr>
        <cdr:cNvSpPr txBox="1"/>
      </cdr:nvSpPr>
      <cdr:spPr>
        <a:xfrm xmlns:a="http://schemas.openxmlformats.org/drawingml/2006/main">
          <a:off x="3307331" y="2444022"/>
          <a:ext cx="523141" cy="332678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1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dirty="0"/>
            <a:t>74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0.60052</cdr:x>
      <cdr:y>0.35627</cdr:y>
    </cdr:from>
    <cdr:to>
      <cdr:x>0.94597</cdr:x>
      <cdr:y>0.58388</cdr:y>
    </cdr:to>
    <cdr:sp macro="" textlink="">
      <cdr:nvSpPr>
        <cdr:cNvPr id="2" name="Speech Bubble: Rectangle 1">
          <a:extLst xmlns:a="http://schemas.openxmlformats.org/drawingml/2006/main">
            <a:ext uri="{FF2B5EF4-FFF2-40B4-BE49-F238E27FC236}">
              <a16:creationId xmlns:a16="http://schemas.microsoft.com/office/drawing/2014/main" id="{507B6348-EBA2-F3BD-B849-FFEBC8D0D330}"/>
            </a:ext>
          </a:extLst>
        </cdr:cNvPr>
        <cdr:cNvSpPr/>
      </cdr:nvSpPr>
      <cdr:spPr>
        <a:xfrm xmlns:a="http://schemas.openxmlformats.org/drawingml/2006/main">
          <a:off x="3387573" y="1667903"/>
          <a:ext cx="1948700" cy="1065615"/>
        </a:xfrm>
        <a:prstGeom xmlns:a="http://schemas.openxmlformats.org/drawingml/2006/main" prst="wedgeRectCallout">
          <a:avLst>
            <a:gd name="adj1" fmla="val 27878"/>
            <a:gd name="adj2" fmla="val -110565"/>
          </a:avLst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 algn="l" defTabSz="914400" rtl="0" eaLnBrk="1" latinLnBrk="0" hangingPunct="1">
            <a:defRPr sz="11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400" dirty="0"/>
            <a:t>Among 94.71% of respondents who watch videos on TikTok, 88.59% watch reels.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12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424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09474-3458-D0AE-28C6-CAE54E781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31669F-2757-700A-AA58-8F9714101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109C94-B53F-C2A7-A7E9-5C52E684C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713C8B-5464-FB49-C022-481AB22034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57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6834F-67F1-ED3F-8581-4BCCC7A08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9212E-3ABE-8ADC-4B0B-204ADB6CB1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986F8-314F-5D53-F307-E7531DE82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3999E-71EE-A287-D3B7-C944BF7063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29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CB6F6-87C0-21CC-8C8A-AA2AFE99F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F73785-BE84-0ED7-DA97-20B6E9188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4F33FD-6662-377E-A709-145DD64D4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C0F30-EA73-F03C-D16E-5337722CC2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29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AC27B-D5C6-6621-CD96-88F73C644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759A82-859E-D057-D921-67ACB86C4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7CCF4-D149-7EBF-E431-6454753D5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E2B13A-7F14-536D-8298-A2D0E32DD9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037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16D6E-E6AB-44B5-F9B9-3B776CAF0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AF397-D2CA-351B-0676-B8CD29348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36E2C8-606D-2126-E6DD-FDCAE78756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9DAD3D-73B8-DB30-CE52-A05A85D4D2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40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225FC-3A0D-A3EB-DA49-901CE33BC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FEA76-7EC4-26C8-7983-2F9399710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00BC9-7F92-E40E-727C-983B8C87F1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9BF37F-77A2-B9DA-BD0F-3B0053290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570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B37B0-50F6-E8FB-6309-AE8B0C3DA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ED1899-A18F-CAF7-867A-4D2002AE49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7560CE-4303-A428-32EE-29B8FC899D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7C0B95-0F37-284C-5701-27C78701A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268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94742-CB99-5361-3305-7D2ECE671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3CF03E-79C3-70E8-AAF2-AFFB8EAF26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E7D6D-BC11-C381-0454-EE5D7B506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13565E-D140-87A3-E2F0-CB9A525DD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1604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A23E7-5EF1-6672-16FF-9399AACB9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0094BD-20CC-B5BC-BFBD-F1C7955EC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E03E2-4434-6B27-4D99-84C26F6F5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A1778-350E-3E76-03C8-1FD294E0A5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637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456EA-E203-03C2-F29C-9D425EE05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33139D-9B22-AC5F-5DE0-FCB6C9AAB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C3E16-C046-DA6D-9762-040B49A323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C34B0-D27D-4D0A-C2F6-E26EB71A3E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302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232D3-A4AB-7FE0-4EC5-26D1CC9B8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118CD-559E-05B2-8FA0-CCD7D6A012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EC523C-39F3-E884-BF6D-9F6C8DA3A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6AD7A-613C-F29C-3A94-7AA45282EC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440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16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167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A4BD-AE10-1A04-CC2B-42CCD19DA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AB0919-AAEC-5250-2B0C-F2354FE29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A2671B-706E-9200-5DCE-8257EE8FD8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A9525-44FE-9C3A-7D37-44C3E6555D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707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2883-213E-3494-4ACA-941550CB5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0CA46D-955D-4062-75B5-8F938F45C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DBB96A-F8B6-AF10-945B-2800A02B8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9B386-1C59-A1A0-AF22-3B3B331346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342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7856C-E7AD-65CA-9154-6AEC2A497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BBF767-D150-A092-E443-3DFD5EAE6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4D45B2-9068-58EB-38C1-8357BEEBBB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AA427-4B8F-0A3A-74D5-A52208F3F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83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A8603-4EC9-72FB-AC1C-3E8810EB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E7A46C-4D4D-82C0-2C67-861941063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6A08BF-BE42-F2EB-76C0-BAF6A31EB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B0FD6-068D-C71A-CA18-61A4FB4E5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853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A53F7-0889-8A75-CA89-204F67F78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86C7F2-4831-87E1-D49A-989963CE0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8EE556-EB70-9657-F105-1EE119618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93F32-B4E7-5D4A-05A8-591848EF2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078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C94AE-DA13-ACA5-0B40-0ED8B959A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236C55-5978-7AF6-90F1-B47162D827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651B1-7B08-5E28-93D4-E1ACCC74D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669F74-2E10-BCDC-A0D3-49FC429DEA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932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8289F-B1FC-1DC6-F766-88BC799DB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709412-6C37-AAD0-9958-2896EF4A89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C267EE-402C-19D3-E0B3-D53BBF372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51291-90AA-EB74-1B6B-B8F721272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5319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CA7E7-A9C6-B66F-B10A-219C37FF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AF724-B22D-E435-60CC-F8E0B00A2B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93A43-77CB-9106-FCFC-D51388688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4443A3-991D-69D1-F876-7CCA0D4B3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09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CE52C-77B6-985C-3A20-7981056BC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6AE555-2FA0-8CCD-6A12-BA8BD064E7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E9DCD4-8DE5-6D56-5FAA-BC30645EAF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613B5-033E-43C6-8CA1-4A6AE41EC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517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C1C1C-EE4D-B28A-CECF-ADA20AB7B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3781E0-B0D3-6E24-7B00-4961650F5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93003-1A15-233E-4F5A-EC1CAD1CB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70318D-7D75-AA68-F1C7-6C3ED0247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10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A878E-790B-ED6E-CADB-5C9269F5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E0507-B1CD-CFD5-633B-971059975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0FBBB-0803-C016-CEFC-859FEFA34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E36B2-2A12-081B-25DF-B92034D75D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445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7EEA7-4FD3-ADD6-A43E-D169A6607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A31440-2B3E-81F2-1758-6654C4092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D2B14E-52C1-3A9A-7286-3B579FDAC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2FAA5-BAC6-5CF0-2F95-7586603D74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156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4A331-56F4-04E6-8DA3-4AD8653ED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5C9FA4-49A9-D08A-267F-E14D9FDB73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7672A-B524-A2F5-A1C7-AF59A9062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6728D-CEF3-7146-28CC-2D6120E99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628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6A261-3AD6-469C-FE65-6AE2B5E1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EF87E-9B5B-6EF7-9DE8-1C9B8042E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D0FC08-9F35-8E54-962A-0E42DAFFA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AF02C-CED8-0AFC-004C-3CBB43FD0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14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DD4EA-28CD-7457-C4D4-695CAFC34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1783A-E7A1-7A13-D302-F839AD04A9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4D7DB-8891-2B07-882A-153035424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57C9E0-AAC4-E3DA-6E60-FA63A290F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488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F5870-CECC-78FD-FB87-88C501D4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D6C492-7E73-D390-29A5-EA8A3C2600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120A8-84D0-6BC9-38F3-F730992CD3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82722-F9AA-6DC1-FC6B-8A52E8462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8977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956F2-F1E5-6058-B61B-D133E127D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D3C6D0-CA0E-853E-3987-2593FDDAE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ED992-4183-1D4A-1338-60FF0EDAC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AC735-95DE-0D7D-5AD6-DB755F719B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5061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2C0F2-CFA7-3D65-5E5B-07625851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AFA885-7D48-CAFE-80D5-A5F4FAEA1B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9021C8-E854-746F-73CA-2EDFCF516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186BA-427A-B5C6-E288-89B1BA962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092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55DC0-EFF4-C9A1-1538-4DDF603F6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CF500-09DB-F481-184B-0DAAE6182D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3EC02-E3EA-3D47-4B81-339A46755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4FC52-5AA5-59FB-7AD6-D671B97F3E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795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0AE0-F8BE-CE57-E83C-413020D83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66650-46B3-855A-5632-7E85B5E11B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CC6275-789C-8CB4-482E-CA4F6EDB6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7A07C-EA94-A5AC-6747-69C10739F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77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497E-7470-0F0A-CF17-1B8F31AA3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97907A-EAEE-E3A7-F8E4-2940F330B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DEFCF-6487-D50D-9BB7-1C7CCA627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F7F2EB-62E8-D138-AFE9-ACC2B2417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5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39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665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fld id="{3AE9CE0A-D5EE-46AB-A0D2-7A194B3FB90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47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14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7BA0AA-B53B-4D82-B7DF-6E8F34D31459}"/>
              </a:ext>
            </a:extLst>
          </p:cNvPr>
          <p:cNvSpPr/>
          <p:nvPr userDrawn="1"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b="1" u="sng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1876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5"/>
            <a:ext cx="11300036" cy="5821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1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50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642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16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56E53A-BC93-4AF2-9E24-2EA1BDE42D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9023" cy="6961074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E9332A7-0FEA-4733-8B9B-017FFB03CFB7}"/>
              </a:ext>
            </a:extLst>
          </p:cNvPr>
          <p:cNvSpPr txBox="1">
            <a:spLocks/>
          </p:cNvSpPr>
          <p:nvPr userDrawn="1"/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AE9CE0A-D5EE-46AB-A0D2-7A194B3FB90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469963-EABA-5981-EE41-13FD1D784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797" y="425589"/>
            <a:ext cx="4387273" cy="119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84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6D007A-EACC-471A-B34F-D91942E57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" y="14990"/>
            <a:ext cx="12189023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16B61E-D082-4A67-8ED4-CCBF9F7C9F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299" y="5318400"/>
            <a:ext cx="1772782" cy="1817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463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E7D5AB9-A687-4E3C-A321-C01106B2E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9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34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106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305EDD-3B5D-2367-DB1E-7860934F27B6}"/>
              </a:ext>
            </a:extLst>
          </p:cNvPr>
          <p:cNvSpPr/>
          <p:nvPr userDrawn="1"/>
        </p:nvSpPr>
        <p:spPr>
          <a:xfrm>
            <a:off x="10421257" y="0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AD9898-32F7-5F95-1D52-882565D3F93B}"/>
              </a:ext>
            </a:extLst>
          </p:cNvPr>
          <p:cNvSpPr/>
          <p:nvPr userDrawn="1"/>
        </p:nvSpPr>
        <p:spPr>
          <a:xfrm>
            <a:off x="0" y="-1"/>
            <a:ext cx="1773381" cy="2419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B595EDF-0C16-D752-CA22-0C0D45B643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8669" y="-392546"/>
            <a:ext cx="2095500" cy="2794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5DDB2B5-6554-8F4D-A9AD-D2E687BDC9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96933" y="-392546"/>
            <a:ext cx="20955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7686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223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89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22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8749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/Gray 2 Content"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805" y="1600200"/>
            <a:ext cx="507959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080405" cy="4572000"/>
          </a:xfrm>
        </p:spPr>
        <p:txBody>
          <a:bodyPr>
            <a:normAutofit/>
          </a:bodyPr>
          <a:lstStyle>
            <a:lvl1pPr>
              <a:defRPr sz="1500">
                <a:solidFill>
                  <a:srgbClr val="6C6463"/>
                </a:solidFill>
              </a:defRPr>
            </a:lvl1pPr>
            <a:lvl2pPr>
              <a:defRPr sz="1350">
                <a:solidFill>
                  <a:srgbClr val="6C6463"/>
                </a:solidFill>
              </a:defRPr>
            </a:lvl2pPr>
            <a:lvl3pPr>
              <a:defRPr sz="1200">
                <a:solidFill>
                  <a:srgbClr val="6C6463"/>
                </a:solidFill>
              </a:defRPr>
            </a:lvl3pPr>
            <a:lvl4pPr>
              <a:defRPr sz="1050">
                <a:solidFill>
                  <a:srgbClr val="6C6463"/>
                </a:solidFill>
              </a:defRPr>
            </a:lvl4pPr>
            <a:lvl5pPr>
              <a:defRPr sz="1200">
                <a:solidFill>
                  <a:srgbClr val="6C6463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3200" y="6541622"/>
            <a:ext cx="2844800" cy="16158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182EE30E-B8E1-4C69-AF14-32397C712C99}" type="datetime1">
              <a:rPr lang="en-US" smtClean="0"/>
              <a:pPr defTabSz="34290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r>
              <a:rPr lang="en-US"/>
              <a:t>TRAINING ON OTA INTEGRATION AND DIGITAL MARKETING FOR TOURISM AND HOSPITALITY ENTERPRISES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 defTabSz="342900"/>
            <a:fld id="{42782948-4DBE-204D-AB9E-B65E067054AE}" type="slidenum">
              <a:rPr lang="en-US" smtClean="0"/>
              <a:pPr defTabSz="34290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914805" y="848380"/>
            <a:ext cx="10363200" cy="523220"/>
          </a:xfrm>
        </p:spPr>
        <p:txBody>
          <a:bodyPr anchor="b" anchorCtr="0">
            <a:spAutoFit/>
          </a:bodyPr>
          <a:lstStyle>
            <a:lvl1pPr>
              <a:defRPr>
                <a:solidFill>
                  <a:srgbClr val="012F4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052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3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4664" r:id="rId8"/>
    <p:sldLayoutId id="2147484669" r:id="rId9"/>
    <p:sldLayoutId id="2147484665" r:id="rId10"/>
    <p:sldLayoutId id="2147484668" r:id="rId11"/>
    <p:sldLayoutId id="2147484666" r:id="rId12"/>
    <p:sldLayoutId id="2147484670" r:id="rId13"/>
    <p:sldLayoutId id="2147483698" r:id="rId14"/>
    <p:sldLayoutId id="2147483699" r:id="rId15"/>
    <p:sldLayoutId id="2147483700" r:id="rId16"/>
    <p:sldLayoutId id="2147483701" r:id="rId17"/>
    <p:sldLayoutId id="2147484667" r:id="rId18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14/relationships/chartEx" Target="../charts/chartEx1.xml"/><Relationship Id="rId7" Type="http://schemas.microsoft.com/office/2014/relationships/chartEx" Target="../charts/chartEx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9" Type="http://schemas.microsoft.com/office/2014/relationships/chartEx" Target="../charts/chartEx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14/relationships/chartEx" Target="../charts/chartEx4.xml"/><Relationship Id="rId7" Type="http://schemas.microsoft.com/office/2014/relationships/chartEx" Target="../charts/chartEx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microsoft.com/office/2014/relationships/chartEx" Target="../charts/chartEx5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14/relationships/chartEx" Target="../charts/chartEx7.xml"/><Relationship Id="rId7" Type="http://schemas.microsoft.com/office/2014/relationships/chartEx" Target="../charts/chartEx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microsoft.com/office/2014/relationships/chartEx" Target="../charts/chartEx8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14/relationships/chartEx" Target="../charts/chartEx10.xml"/><Relationship Id="rId7" Type="http://schemas.microsoft.com/office/2014/relationships/chartEx" Target="../charts/chartEx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microsoft.com/office/2014/relationships/chartEx" Target="../charts/chartEx1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14/relationships/chartEx" Target="../charts/chartEx13.xml"/><Relationship Id="rId7" Type="http://schemas.microsoft.com/office/2014/relationships/chartEx" Target="../charts/chartEx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microsoft.com/office/2014/relationships/chartEx" Target="../charts/chartEx1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14/relationships/chartEx" Target="../charts/chartEx18.xml"/><Relationship Id="rId3" Type="http://schemas.microsoft.com/office/2014/relationships/chartEx" Target="../charts/chartEx16.xml"/><Relationship Id="rId7" Type="http://schemas.microsoft.com/office/2014/relationships/chartEx" Target="../charts/chartEx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microsoft.com/office/2014/relationships/chartEx" Target="../charts/chartEx19.xml"/><Relationship Id="rId7" Type="http://schemas.microsoft.com/office/2014/relationships/chartEx" Target="../charts/chartEx2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microsoft.com/office/2014/relationships/chartEx" Target="../charts/chartEx20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14/relationships/chartEx" Target="../charts/chartEx22.xml"/><Relationship Id="rId7" Type="http://schemas.microsoft.com/office/2014/relationships/chartEx" Target="../charts/chartEx2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microsoft.com/office/2014/relationships/chartEx" Target="../charts/chartEx2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14/relationships/chartEx" Target="../charts/chartEx25.xml"/><Relationship Id="rId7" Type="http://schemas.microsoft.com/office/2014/relationships/chartEx" Target="../charts/chartEx2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microsoft.com/office/2014/relationships/chartEx" Target="../charts/chartEx2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0.xml"/><Relationship Id="rId4" Type="http://schemas.openxmlformats.org/officeDocument/2006/relationships/chart" Target="../charts/char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3.xml"/><Relationship Id="rId4" Type="http://schemas.openxmlformats.org/officeDocument/2006/relationships/chart" Target="../charts/char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0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2238393" y="2492524"/>
            <a:ext cx="9011092" cy="299387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4800" b="1" dirty="0">
                <a:solidFill>
                  <a:srgbClr val="F2582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GEN Z PERCEPTION</a:t>
            </a:r>
          </a:p>
          <a:p>
            <a:pPr algn="ctr"/>
            <a:r>
              <a:rPr lang="en-US" sz="4800" b="1" dirty="0">
                <a:solidFill>
                  <a:srgbClr val="F2582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ON</a:t>
            </a:r>
          </a:p>
          <a:p>
            <a:pPr algn="ctr"/>
            <a:r>
              <a:rPr lang="en-US" sz="4800" b="1" dirty="0">
                <a:solidFill>
                  <a:srgbClr val="F25822"/>
                </a:solidFill>
                <a:latin typeface="+mn-lt"/>
                <a:ea typeface="Cambria" panose="02040503050406030204" pitchFamily="18" charset="0"/>
                <a:cs typeface="Calibri" panose="020F0502020204030204" pitchFamily="34" charset="0"/>
              </a:rPr>
              <a:t>INFLUENCER MARKETING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968201" y="5876894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23984" lvl="1" indent="0" algn="ctr">
              <a:buNone/>
            </a:pPr>
            <a:r>
              <a:rPr lang="en-GB" sz="2800" b="1" i="1" dirty="0">
                <a:solidFill>
                  <a:srgbClr val="012F4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July,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39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634438"/>
            <a:ext cx="10874493" cy="609412"/>
          </a:xfrm>
        </p:spPr>
        <p:txBody>
          <a:bodyPr>
            <a:normAutofit/>
          </a:bodyPr>
          <a:lstStyle/>
          <a:p>
            <a:pPr lvl="0"/>
            <a:r>
              <a:rPr lang="en-US" b="1" dirty="0">
                <a:latin typeface="+mn-lt"/>
                <a:cs typeface="Calibri" panose="020F0502020204030204" pitchFamily="34" charset="0"/>
              </a:rPr>
              <a:t>OBJECTIVES AND METHODOLOGY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72016DC-BECF-4523-A6BF-4CD4402EB0C1}"/>
              </a:ext>
            </a:extLst>
          </p:cNvPr>
          <p:cNvSpPr txBox="1">
            <a:spLocks/>
          </p:cNvSpPr>
          <p:nvPr/>
        </p:nvSpPr>
        <p:spPr>
          <a:xfrm>
            <a:off x="394124" y="1390148"/>
            <a:ext cx="6802483" cy="548095"/>
          </a:xfrm>
          <a:prstGeom prst="rect">
            <a:avLst/>
          </a:prstGeom>
        </p:spPr>
        <p:txBody>
          <a:bodyPr>
            <a:norm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u="sng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Research Objectives</a:t>
            </a:r>
          </a:p>
          <a:p>
            <a:pPr marL="0" indent="0">
              <a:buNone/>
            </a:pPr>
            <a:endParaRPr lang="en-US" sz="2400" b="1" u="sng" dirty="0">
              <a:solidFill>
                <a:srgbClr val="00206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7A12A4FA-52A0-45FE-8D33-0756A0318CBC}"/>
              </a:ext>
            </a:extLst>
          </p:cNvPr>
          <p:cNvSpPr txBox="1">
            <a:spLocks/>
          </p:cNvSpPr>
          <p:nvPr/>
        </p:nvSpPr>
        <p:spPr>
          <a:xfrm>
            <a:off x="368384" y="1973990"/>
            <a:ext cx="11401985" cy="911450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To analyze consumer engagement, trust, and purchasing behavior influenced by influencers across various product categories and platforms</a:t>
            </a:r>
            <a:r>
              <a:rPr lang="en-US" dirty="0">
                <a:solidFill>
                  <a:srgbClr val="002060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EE0725-0213-4D7B-8853-EEA4AE34F268}"/>
              </a:ext>
            </a:extLst>
          </p:cNvPr>
          <p:cNvSpPr txBox="1">
            <a:spLocks/>
          </p:cNvSpPr>
          <p:nvPr/>
        </p:nvSpPr>
        <p:spPr>
          <a:xfrm>
            <a:off x="395006" y="2583908"/>
            <a:ext cx="3405469" cy="435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b="1" u="sng" cap="none" dirty="0">
                <a:solidFill>
                  <a:srgbClr val="002060"/>
                </a:solidFill>
                <a:latin typeface="+mn-lt"/>
              </a:rPr>
              <a:t>Research Methodology</a:t>
            </a:r>
            <a:endParaRPr lang="en-US" b="1" u="sng" cap="none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0897C5-3E03-4954-A3B0-4E04D166A6BA}"/>
              </a:ext>
            </a:extLst>
          </p:cNvPr>
          <p:cNvSpPr txBox="1"/>
          <p:nvPr/>
        </p:nvSpPr>
        <p:spPr>
          <a:xfrm>
            <a:off x="5598504" y="2801735"/>
            <a:ext cx="31962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Length of Interview (LOI)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20</a:t>
            </a:r>
            <a:r>
              <a:rPr lang="en-US" sz="1600" dirty="0">
                <a:solidFill>
                  <a:srgbClr val="002060"/>
                </a:solidFill>
              </a:rPr>
              <a:t> mins approx.</a:t>
            </a: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F05055-93B0-4AF2-AD40-C72CA84AF441}"/>
              </a:ext>
            </a:extLst>
          </p:cNvPr>
          <p:cNvSpPr txBox="1">
            <a:spLocks/>
          </p:cNvSpPr>
          <p:nvPr/>
        </p:nvSpPr>
        <p:spPr>
          <a:xfrm>
            <a:off x="394124" y="3169563"/>
            <a:ext cx="4922035" cy="3362325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Sample Size: 630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Age Group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18 – 28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cs typeface="Poppins" panose="00000500000000000000" pitchFamily="2" charset="0"/>
              </a:rPr>
              <a:t>Field Work: 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May to </a:t>
            </a:r>
            <a:r>
              <a:rPr lang="en-US" sz="1600" dirty="0">
                <a:solidFill>
                  <a:schemeClr val="accent1"/>
                </a:solidFill>
              </a:rPr>
              <a:t>June, 2026</a:t>
            </a: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2060"/>
                </a:solidFill>
                <a:cs typeface="Poppins" panose="00000500000000000000" pitchFamily="2" charset="0"/>
              </a:rPr>
              <a:t>Data Analysis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Descriptive statistics using Excel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Thematic analysis of open-ended data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E79CDA41-FE47-4E95-8DF0-A251F1E39090}"/>
              </a:ext>
            </a:extLst>
          </p:cNvPr>
          <p:cNvSpPr txBox="1">
            <a:spLocks/>
          </p:cNvSpPr>
          <p:nvPr/>
        </p:nvSpPr>
        <p:spPr>
          <a:xfrm>
            <a:off x="908080" y="5228155"/>
            <a:ext cx="4922035" cy="1770634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0A47D208-2773-4591-A25B-B1944D8048DE}"/>
              </a:ext>
            </a:extLst>
          </p:cNvPr>
          <p:cNvSpPr txBox="1">
            <a:spLocks/>
          </p:cNvSpPr>
          <p:nvPr/>
        </p:nvSpPr>
        <p:spPr>
          <a:xfrm>
            <a:off x="5571996" y="3998412"/>
            <a:ext cx="6224995" cy="2250512"/>
          </a:xfrm>
          <a:prstGeom prst="rect">
            <a:avLst/>
          </a:prstGeom>
        </p:spPr>
        <p:txBody>
          <a:bodyPr>
            <a:noAutofit/>
          </a:bodyPr>
          <a:lstStyle>
            <a:lvl1pPr marL="305984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9968" indent="-305984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99956" indent="-269987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1938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1920" indent="-2339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9990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99890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99876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99861" indent="-228589" algn="l" defTabSz="457178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rgbClr val="002060"/>
                </a:solidFill>
                <a:cs typeface="Calibri" panose="020F0502020204030204" pitchFamily="34" charset="0"/>
              </a:rPr>
              <a:t>Research Design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Quantitative data with the survey questionnaire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Data collection using digital data collection platform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Administered survey with experienced field enumerators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Computer Aided Personal Interview (CAPI) with the respondents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CD6F9C-3557-4CEE-BF53-7DDF990BA9FE}"/>
              </a:ext>
            </a:extLst>
          </p:cNvPr>
          <p:cNvSpPr txBox="1"/>
          <p:nvPr/>
        </p:nvSpPr>
        <p:spPr>
          <a:xfrm>
            <a:off x="8391362" y="2819405"/>
            <a:ext cx="31962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Location</a:t>
            </a: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 </a:t>
            </a:r>
          </a:p>
          <a:p>
            <a:pPr marL="342900" indent="-342900">
              <a:buClr>
                <a:schemeClr val="accent2"/>
              </a:buClr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002060"/>
                </a:solidFill>
                <a:cs typeface="Poppins" panose="00000500000000000000" pitchFamily="2" charset="0"/>
              </a:rPr>
              <a:t>Kathmandu Valley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861108-AE55-E088-5118-C460E52409B9}"/>
              </a:ext>
            </a:extLst>
          </p:cNvPr>
          <p:cNvSpPr txBox="1"/>
          <p:nvPr/>
        </p:nvSpPr>
        <p:spPr>
          <a:xfrm>
            <a:off x="1091144" y="6040378"/>
            <a:ext cx="103360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2"/>
              </a:buClr>
              <a:buFont typeface="Wingdings" panose="05000000000000000000" pitchFamily="2" charset="2"/>
              <a:buChar char="Ø"/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cs typeface="Poppins" panose="00000500000000000000" pitchFamily="2" charset="0"/>
              </a:rPr>
              <a:t>Note: This study is internally conducted by Avant Garde Solutions among Gen Z in Kathmandu valley, Nepal.</a:t>
            </a:r>
            <a:endParaRPr lang="en-US" sz="1600" dirty="0">
              <a:solidFill>
                <a:srgbClr val="002060"/>
              </a:solidFill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  <a:p>
            <a:pPr>
              <a:buClr>
                <a:schemeClr val="tx1"/>
              </a:buClr>
            </a:pPr>
            <a:endParaRPr lang="en-US" sz="1600" dirty="0">
              <a:solidFill>
                <a:srgbClr val="002060"/>
              </a:solidFill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510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39A0AB-3544-47B2-BD8B-FB842C8291EE}"/>
              </a:ext>
            </a:extLst>
          </p:cNvPr>
          <p:cNvSpPr txBox="1"/>
          <p:nvPr/>
        </p:nvSpPr>
        <p:spPr>
          <a:xfrm>
            <a:off x="2005262" y="2459504"/>
            <a:ext cx="8197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chemeClr val="accent1"/>
                </a:solidFill>
              </a:rPr>
              <a:t>FINDINGS</a:t>
            </a:r>
          </a:p>
        </p:txBody>
      </p:sp>
    </p:spTree>
    <p:extLst>
      <p:ext uri="{BB962C8B-B14F-4D97-AF65-F5344CB8AC3E}">
        <p14:creationId xmlns:p14="http://schemas.microsoft.com/office/powerpoint/2010/main" val="25578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804" y="851305"/>
            <a:ext cx="11264392" cy="587277"/>
          </a:xfrm>
        </p:spPr>
        <p:txBody>
          <a:bodyPr>
            <a:noAutofit/>
          </a:bodyPr>
          <a:lstStyle/>
          <a:p>
            <a:r>
              <a:rPr lang="en-US" sz="2400" b="1" u="sng" dirty="0"/>
              <a:t>Demographics</a:t>
            </a:r>
            <a:br>
              <a:rPr lang="en-US" b="1" u="sng" dirty="0"/>
            </a:br>
            <a:r>
              <a:rPr lang="en-GB" sz="1800" b="1" cap="none" dirty="0"/>
              <a:t>Majority of the respondents belong to the age group 18-24 and are unmarried.</a:t>
            </a:r>
            <a:endParaRPr lang="en-US" sz="1800" b="1" cap="none" dirty="0">
              <a:latin typeface="+mn-lt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A885382-773E-295F-E1AE-12B4AC1CA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8920687"/>
              </p:ext>
            </p:extLst>
          </p:nvPr>
        </p:nvGraphicFramePr>
        <p:xfrm>
          <a:off x="4249739" y="1909336"/>
          <a:ext cx="3675061" cy="46518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6E61FEE9-65DD-BF12-02BE-2A87A4A08A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8380913"/>
              </p:ext>
            </p:extLst>
          </p:nvPr>
        </p:nvGraphicFramePr>
        <p:xfrm>
          <a:off x="8053134" y="1909337"/>
          <a:ext cx="3675061" cy="465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2191225-F4C7-EDBC-529F-5EA1266C17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7611030"/>
              </p:ext>
            </p:extLst>
          </p:nvPr>
        </p:nvGraphicFramePr>
        <p:xfrm>
          <a:off x="463804" y="1909333"/>
          <a:ext cx="3675061" cy="465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8169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300CB-CD7B-E72B-1FA1-F748AE0CD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807D53-60E9-A2DC-61EF-8376961A21CC}"/>
              </a:ext>
            </a:extLst>
          </p:cNvPr>
          <p:cNvSpPr txBox="1"/>
          <p:nvPr/>
        </p:nvSpPr>
        <p:spPr>
          <a:xfrm>
            <a:off x="1572124" y="2283042"/>
            <a:ext cx="1017069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RECALL &amp; RECOGNITION OF VARIOUS CATEGORIES ENDORSED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BY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INFLUENCERS</a:t>
            </a:r>
          </a:p>
        </p:txBody>
      </p:sp>
    </p:spTree>
    <p:extLst>
      <p:ext uri="{BB962C8B-B14F-4D97-AF65-F5344CB8AC3E}">
        <p14:creationId xmlns:p14="http://schemas.microsoft.com/office/powerpoint/2010/main" val="733964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CD8781D-B3F3-5B24-34B3-3484A69F46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7100326"/>
              </p:ext>
            </p:extLst>
          </p:nvPr>
        </p:nvGraphicFramePr>
        <p:xfrm>
          <a:off x="436728" y="1892969"/>
          <a:ext cx="11172106" cy="46842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539646"/>
            <a:ext cx="11029616" cy="1532739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TOM SPON AIDED (OVERALL)</a:t>
            </a:r>
            <a:br>
              <a:rPr lang="en-US" sz="3600" b="1" dirty="0"/>
            </a:br>
            <a:r>
              <a:rPr lang="en-US" sz="2000" b="1" cap="none" dirty="0"/>
              <a:t>Food and Beverages leads in top of mind, spontaneous and aided recall, suggesting they have strong awareness on the category.</a:t>
            </a:r>
            <a:br>
              <a:rPr lang="en-US" sz="2000" b="1" cap="none" dirty="0"/>
            </a:br>
            <a:endParaRPr lang="en-GB" b="1" dirty="0"/>
          </a:p>
        </p:txBody>
      </p:sp>
      <p:sp>
        <p:nvSpPr>
          <p:cNvPr id="35" name="Speech Bubble: Rectangle 8">
            <a:extLst>
              <a:ext uri="{FF2B5EF4-FFF2-40B4-BE49-F238E27FC236}">
                <a16:creationId xmlns:a16="http://schemas.microsoft.com/office/drawing/2014/main" id="{E159293E-3BA0-480E-9600-593819B4FBE1}"/>
              </a:ext>
            </a:extLst>
          </p:cNvPr>
          <p:cNvSpPr/>
          <p:nvPr/>
        </p:nvSpPr>
        <p:spPr>
          <a:xfrm>
            <a:off x="9250474" y="3425708"/>
            <a:ext cx="2215870" cy="2148823"/>
          </a:xfrm>
          <a:prstGeom prst="wedgeRectCallout">
            <a:avLst>
              <a:gd name="adj1" fmla="val 17070"/>
              <a:gd name="adj2" fmla="val -8126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104 specifically mention Food and Beverages as the initial category that comes to mind endorsed by influencer, while 155 recall it, and a total of 191 recognize.</a:t>
            </a:r>
          </a:p>
        </p:txBody>
      </p:sp>
    </p:spTree>
    <p:extLst>
      <p:ext uri="{BB962C8B-B14F-4D97-AF65-F5344CB8AC3E}">
        <p14:creationId xmlns:p14="http://schemas.microsoft.com/office/powerpoint/2010/main" val="22910067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15A6D-91E2-F552-B668-263125ACF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8EC61A9-8922-BD8B-7254-5A90F906B7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3333096"/>
              </p:ext>
            </p:extLst>
          </p:nvPr>
        </p:nvGraphicFramePr>
        <p:xfrm>
          <a:off x="436728" y="1796716"/>
          <a:ext cx="5837793" cy="43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7F488EA-203B-DFB4-A001-CAE29DE3F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892570"/>
            <a:ext cx="11029616" cy="1220105"/>
          </a:xfrm>
        </p:spPr>
        <p:txBody>
          <a:bodyPr>
            <a:normAutofit fontScale="90000"/>
          </a:bodyPr>
          <a:lstStyle/>
          <a:p>
            <a:r>
              <a:rPr lang="en-US" sz="3100" b="1" dirty="0"/>
              <a:t>TOM SPON AIDED (MALE AND FEMALE)</a:t>
            </a:r>
            <a:br>
              <a:rPr lang="en-US" sz="3600" b="1" dirty="0"/>
            </a:br>
            <a:r>
              <a:rPr lang="en-US" sz="2000" b="1" cap="none" dirty="0"/>
              <a:t>Food and Beverages leads in spontaneous among male, while beauty and skincare products leads in top of mind among female.</a:t>
            </a:r>
            <a:br>
              <a:rPr lang="en-US" sz="2000" b="1" cap="none" dirty="0"/>
            </a:br>
            <a:endParaRPr lang="en-GB" b="1" dirty="0"/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90249399-89EF-F9C4-B827-176847CCDCA3}"/>
              </a:ext>
            </a:extLst>
          </p:cNvPr>
          <p:cNvSpPr txBox="1"/>
          <p:nvPr/>
        </p:nvSpPr>
        <p:spPr>
          <a:xfrm>
            <a:off x="11121086" y="2235966"/>
            <a:ext cx="493398" cy="2986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269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A8108F-2A3A-58FD-8BC8-09F8284C1E15}"/>
              </a:ext>
            </a:extLst>
          </p:cNvPr>
          <p:cNvSpPr/>
          <p:nvPr/>
        </p:nvSpPr>
        <p:spPr>
          <a:xfrm>
            <a:off x="419965" y="6277510"/>
            <a:ext cx="1196862" cy="462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Sample Size</a:t>
            </a:r>
          </a:p>
        </p:txBody>
      </p:sp>
      <p:sp>
        <p:nvSpPr>
          <p:cNvPr id="11" name="Right Arrow 4">
            <a:extLst>
              <a:ext uri="{FF2B5EF4-FFF2-40B4-BE49-F238E27FC236}">
                <a16:creationId xmlns:a16="http://schemas.microsoft.com/office/drawing/2014/main" id="{FE307A93-E090-E036-A07F-88B7E56411E0}"/>
              </a:ext>
            </a:extLst>
          </p:cNvPr>
          <p:cNvSpPr/>
          <p:nvPr/>
        </p:nvSpPr>
        <p:spPr>
          <a:xfrm>
            <a:off x="1584743" y="6400799"/>
            <a:ext cx="369870" cy="2157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04582D-3C2A-25E7-65A7-47340736E0C2}"/>
              </a:ext>
            </a:extLst>
          </p:cNvPr>
          <p:cNvSpPr/>
          <p:nvPr/>
        </p:nvSpPr>
        <p:spPr>
          <a:xfrm>
            <a:off x="3010328" y="6339153"/>
            <a:ext cx="811658" cy="339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315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D0BF304-7DAA-836D-9965-FAEAE03C276E}"/>
              </a:ext>
            </a:extLst>
          </p:cNvPr>
          <p:cNvSpPr/>
          <p:nvPr/>
        </p:nvSpPr>
        <p:spPr>
          <a:xfrm>
            <a:off x="8610096" y="6339153"/>
            <a:ext cx="811658" cy="339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315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9428933-F95B-1A47-3886-E180AD0161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1614601"/>
              </p:ext>
            </p:extLst>
          </p:nvPr>
        </p:nvGraphicFramePr>
        <p:xfrm>
          <a:off x="6338689" y="1742344"/>
          <a:ext cx="5354472" cy="4363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0224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52BAB-DF20-4273-1805-D5AFA99B8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07D0F8-E221-F5E9-A81B-4D48E8FD45D9}"/>
              </a:ext>
            </a:extLst>
          </p:cNvPr>
          <p:cNvSpPr txBox="1"/>
          <p:nvPr/>
        </p:nvSpPr>
        <p:spPr>
          <a:xfrm>
            <a:off x="1740308" y="1929386"/>
            <a:ext cx="92920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accent1"/>
                </a:solidFill>
              </a:rPr>
              <a:t>FUNNEL ON VARIOUS CATEGORIES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ENDORSED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BY </a:t>
            </a:r>
          </a:p>
          <a:p>
            <a:pPr algn="ctr"/>
            <a:r>
              <a:rPr lang="en-US" sz="4800" b="1" dirty="0">
                <a:solidFill>
                  <a:schemeClr val="accent1"/>
                </a:solidFill>
              </a:rPr>
              <a:t>INFLUENCERS</a:t>
            </a:r>
          </a:p>
        </p:txBody>
      </p:sp>
    </p:spTree>
    <p:extLst>
      <p:ext uri="{BB962C8B-B14F-4D97-AF65-F5344CB8AC3E}">
        <p14:creationId xmlns:p14="http://schemas.microsoft.com/office/powerpoint/2010/main" val="1489428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F209-CF69-0255-F88B-D44241233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CC2640BB-8234-EB86-20F8-08163AB52B9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95465653"/>
                  </p:ext>
                </p:extLst>
              </p:nvPr>
            </p:nvGraphicFramePr>
            <p:xfrm>
              <a:off x="4621125" y="1924570"/>
              <a:ext cx="2468289" cy="378415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CC2640BB-8234-EB86-20F8-08163AB52B9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21125" y="1924570"/>
                <a:ext cx="2468289" cy="378415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5" name="Chart 24">
                <a:extLst>
                  <a:ext uri="{FF2B5EF4-FFF2-40B4-BE49-F238E27FC236}">
                    <a16:creationId xmlns:a16="http://schemas.microsoft.com/office/drawing/2014/main" id="{6F65BFA7-21B5-DA32-71AB-62AAFB38791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51822373"/>
                  </p:ext>
                </p:extLst>
              </p:nvPr>
            </p:nvGraphicFramePr>
            <p:xfrm>
              <a:off x="8217203" y="1958916"/>
              <a:ext cx="2793444" cy="3780924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5" name="Chart 24">
                <a:extLst>
                  <a:ext uri="{FF2B5EF4-FFF2-40B4-BE49-F238E27FC236}">
                    <a16:creationId xmlns:a16="http://schemas.microsoft.com/office/drawing/2014/main" id="{6F65BFA7-21B5-DA32-71AB-62AAFB38791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17203" y="1958916"/>
                <a:ext cx="2793444" cy="37809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6" name="Chart 15">
                <a:extLst>
                  <a:ext uri="{FF2B5EF4-FFF2-40B4-BE49-F238E27FC236}">
                    <a16:creationId xmlns:a16="http://schemas.microsoft.com/office/drawing/2014/main" id="{130B30BC-7AD4-5BCD-7E07-787AF697325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170812496"/>
                  </p:ext>
                </p:extLst>
              </p:nvPr>
            </p:nvGraphicFramePr>
            <p:xfrm>
              <a:off x="261871" y="1973601"/>
              <a:ext cx="3170663" cy="3780925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9"/>
              </a:graphicData>
            </a:graphic>
          </p:graphicFrame>
        </mc:Choice>
        <mc:Fallback xmlns="">
          <p:pic>
            <p:nvPicPr>
              <p:cNvPr id="16" name="Chart 15">
                <a:extLst>
                  <a:ext uri="{FF2B5EF4-FFF2-40B4-BE49-F238E27FC236}">
                    <a16:creationId xmlns:a16="http://schemas.microsoft.com/office/drawing/2014/main" id="{130B30BC-7AD4-5BCD-7E07-787AF697325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1871" y="1973601"/>
                <a:ext cx="3170663" cy="3780925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48EAE75-D02C-4691-7275-8AC05037C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779" y="734806"/>
            <a:ext cx="11029616" cy="485314"/>
          </a:xfrm>
        </p:spPr>
        <p:txBody>
          <a:bodyPr>
            <a:noAutofit/>
          </a:bodyPr>
          <a:lstStyle/>
          <a:p>
            <a:r>
              <a:rPr lang="en-US" b="1" dirty="0"/>
              <a:t>FUNNEL (OVERALL) (1)</a:t>
            </a:r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BF29F85B-068B-DFE1-A1F7-DF16032D4790}"/>
              </a:ext>
            </a:extLst>
          </p:cNvPr>
          <p:cNvSpPr/>
          <p:nvPr/>
        </p:nvSpPr>
        <p:spPr>
          <a:xfrm>
            <a:off x="10329726" y="3663623"/>
            <a:ext cx="362900" cy="693397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0C7299FF-F906-D774-8020-98270343CAB3}"/>
              </a:ext>
            </a:extLst>
          </p:cNvPr>
          <p:cNvSpPr/>
          <p:nvPr/>
        </p:nvSpPr>
        <p:spPr>
          <a:xfrm>
            <a:off x="10102319" y="4577286"/>
            <a:ext cx="362900" cy="693396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0740CF-2398-BE36-457A-75ED3CCFE5DD}"/>
              </a:ext>
            </a:extLst>
          </p:cNvPr>
          <p:cNvSpPr txBox="1"/>
          <p:nvPr/>
        </p:nvSpPr>
        <p:spPr>
          <a:xfrm>
            <a:off x="10816254" y="3887796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C53FE2-9870-E538-73E6-83F4F4D70C75}"/>
              </a:ext>
            </a:extLst>
          </p:cNvPr>
          <p:cNvSpPr txBox="1"/>
          <p:nvPr/>
        </p:nvSpPr>
        <p:spPr>
          <a:xfrm>
            <a:off x="10561471" y="4701158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86%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C026D9D1-6C27-0330-985F-3C73063E5A8D}"/>
              </a:ext>
            </a:extLst>
          </p:cNvPr>
          <p:cNvSpPr/>
          <p:nvPr/>
        </p:nvSpPr>
        <p:spPr>
          <a:xfrm>
            <a:off x="3118849" y="3670394"/>
            <a:ext cx="373693" cy="68662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B192BD94-58C8-20CC-B8E3-392A1D16C0E8}"/>
              </a:ext>
            </a:extLst>
          </p:cNvPr>
          <p:cNvSpPr/>
          <p:nvPr/>
        </p:nvSpPr>
        <p:spPr>
          <a:xfrm>
            <a:off x="2935592" y="4585204"/>
            <a:ext cx="355228" cy="74804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83BAA1-5F46-D1FC-E0E7-D6BC85ED2D84}"/>
              </a:ext>
            </a:extLst>
          </p:cNvPr>
          <p:cNvSpPr txBox="1"/>
          <p:nvPr/>
        </p:nvSpPr>
        <p:spPr>
          <a:xfrm>
            <a:off x="7322525" y="3831633"/>
            <a:ext cx="5598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58B472-C891-0BF3-18DA-FAE0489C6564}"/>
              </a:ext>
            </a:extLst>
          </p:cNvPr>
          <p:cNvSpPr txBox="1"/>
          <p:nvPr/>
        </p:nvSpPr>
        <p:spPr>
          <a:xfrm>
            <a:off x="7227392" y="4575934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82%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E1097EBA-DD8A-4B21-8CAB-F4660BC14681}"/>
              </a:ext>
            </a:extLst>
          </p:cNvPr>
          <p:cNvSpPr/>
          <p:nvPr/>
        </p:nvSpPr>
        <p:spPr>
          <a:xfrm>
            <a:off x="6646982" y="3575169"/>
            <a:ext cx="335614" cy="73372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7647BF-D4E2-48F1-84CB-0640CE4B3F4E}"/>
              </a:ext>
            </a:extLst>
          </p:cNvPr>
          <p:cNvSpPr txBox="1"/>
          <p:nvPr/>
        </p:nvSpPr>
        <p:spPr>
          <a:xfrm>
            <a:off x="3610016" y="3831633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56E593-E8CA-4BE5-A1C7-13B02AB5454E}"/>
              </a:ext>
            </a:extLst>
          </p:cNvPr>
          <p:cNvSpPr txBox="1"/>
          <p:nvPr/>
        </p:nvSpPr>
        <p:spPr>
          <a:xfrm>
            <a:off x="3377744" y="4834832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93%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DE4F7F13-DD79-4B9E-AAB9-09A7EB53E132}"/>
              </a:ext>
            </a:extLst>
          </p:cNvPr>
          <p:cNvSpPr/>
          <p:nvPr/>
        </p:nvSpPr>
        <p:spPr>
          <a:xfrm>
            <a:off x="6391578" y="4551402"/>
            <a:ext cx="335614" cy="73372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81C4D215-189E-96C7-BC5D-257B30E19BC2}"/>
              </a:ext>
            </a:extLst>
          </p:cNvPr>
          <p:cNvSpPr/>
          <p:nvPr/>
        </p:nvSpPr>
        <p:spPr>
          <a:xfrm>
            <a:off x="3455575" y="2896077"/>
            <a:ext cx="373693" cy="61666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52E14-215D-9B9F-9902-23DA9D6C0E9F}"/>
              </a:ext>
            </a:extLst>
          </p:cNvPr>
          <p:cNvSpPr txBox="1"/>
          <p:nvPr/>
        </p:nvSpPr>
        <p:spPr>
          <a:xfrm>
            <a:off x="7513420" y="2983421"/>
            <a:ext cx="612966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62%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A89B9993-283B-8282-2766-A12FF2A856ED}"/>
              </a:ext>
            </a:extLst>
          </p:cNvPr>
          <p:cNvSpPr/>
          <p:nvPr/>
        </p:nvSpPr>
        <p:spPr>
          <a:xfrm>
            <a:off x="7062806" y="2859629"/>
            <a:ext cx="391881" cy="615621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56F5CD4-6FF5-36C7-FBA8-9A97C3C8B4AA}"/>
              </a:ext>
            </a:extLst>
          </p:cNvPr>
          <p:cNvSpPr txBox="1"/>
          <p:nvPr/>
        </p:nvSpPr>
        <p:spPr>
          <a:xfrm>
            <a:off x="3983553" y="2939076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71%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22A2280-E89D-9DA2-6187-BA00D39D12CD}"/>
              </a:ext>
            </a:extLst>
          </p:cNvPr>
          <p:cNvSpPr txBox="1"/>
          <p:nvPr/>
        </p:nvSpPr>
        <p:spPr>
          <a:xfrm>
            <a:off x="11405878" y="2967025"/>
            <a:ext cx="58049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49%</a:t>
            </a:r>
          </a:p>
        </p:txBody>
      </p:sp>
      <p:sp>
        <p:nvSpPr>
          <p:cNvPr id="28" name="Arrow: Curved Left 27">
            <a:extLst>
              <a:ext uri="{FF2B5EF4-FFF2-40B4-BE49-F238E27FC236}">
                <a16:creationId xmlns:a16="http://schemas.microsoft.com/office/drawing/2014/main" id="{D938D014-E3C2-3733-FB06-F55F427363E1}"/>
              </a:ext>
            </a:extLst>
          </p:cNvPr>
          <p:cNvSpPr/>
          <p:nvPr/>
        </p:nvSpPr>
        <p:spPr>
          <a:xfrm>
            <a:off x="11010646" y="2839450"/>
            <a:ext cx="345901" cy="612013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942FB3-A3B9-F0A7-1802-1BC961B74E2B}"/>
              </a:ext>
            </a:extLst>
          </p:cNvPr>
          <p:cNvSpPr/>
          <p:nvPr/>
        </p:nvSpPr>
        <p:spPr>
          <a:xfrm>
            <a:off x="473779" y="5890721"/>
            <a:ext cx="9215653" cy="8017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Awareness:</a:t>
            </a:r>
            <a:r>
              <a:rPr lang="en-US" sz="1600" dirty="0"/>
              <a:t> Category / products and services that come to consumers’ mind first, endorsed by an influencer.</a:t>
            </a:r>
          </a:p>
          <a:p>
            <a:r>
              <a:rPr lang="en-US" sz="1600" b="1" dirty="0"/>
              <a:t>Consideration:</a:t>
            </a:r>
            <a:r>
              <a:rPr lang="en-US" sz="1600" dirty="0"/>
              <a:t> Category / products and services that consumers consider buying, endorsed by an influencer.</a:t>
            </a:r>
          </a:p>
          <a:p>
            <a:r>
              <a:rPr lang="en-US" sz="1600" b="1" dirty="0"/>
              <a:t>Purchase:</a:t>
            </a:r>
            <a:r>
              <a:rPr lang="en-US" sz="1600" dirty="0"/>
              <a:t> Category / products and services that consumers actually purchase, endorsed by an influencer.</a:t>
            </a:r>
          </a:p>
        </p:txBody>
      </p:sp>
    </p:spTree>
    <p:extLst>
      <p:ext uri="{BB962C8B-B14F-4D97-AF65-F5344CB8AC3E}">
        <p14:creationId xmlns:p14="http://schemas.microsoft.com/office/powerpoint/2010/main" val="202433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16128-360D-40C0-889A-AD555641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F7231795-6A83-B0B0-0064-78545A0B3F9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15999859"/>
                  </p:ext>
                </p:extLst>
              </p:nvPr>
            </p:nvGraphicFramePr>
            <p:xfrm>
              <a:off x="8394405" y="2057400"/>
              <a:ext cx="2604882" cy="442361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F7231795-6A83-B0B0-0064-78545A0B3F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94405" y="2057400"/>
                <a:ext cx="2604882" cy="44236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71212407-A96C-07F3-B999-609BED36B21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039224250"/>
                  </p:ext>
                </p:extLst>
              </p:nvPr>
            </p:nvGraphicFramePr>
            <p:xfrm>
              <a:off x="4689831" y="1962150"/>
              <a:ext cx="2594783" cy="451886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71212407-A96C-07F3-B999-609BED36B2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89831" y="1962150"/>
                <a:ext cx="2594783" cy="45188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7814B477-2751-28A2-849A-57541FF2A5F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642111592"/>
                  </p:ext>
                </p:extLst>
              </p:nvPr>
            </p:nvGraphicFramePr>
            <p:xfrm>
              <a:off x="436729" y="1962149"/>
              <a:ext cx="3190254" cy="451886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7814B477-2751-28A2-849A-57541FF2A5F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729" y="1962149"/>
                <a:ext cx="3190254" cy="451886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1BCA7F6-84FB-C73B-D3FC-68BB7782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9" y="693479"/>
            <a:ext cx="11029616" cy="988332"/>
          </a:xfrm>
        </p:spPr>
        <p:txBody>
          <a:bodyPr/>
          <a:lstStyle/>
          <a:p>
            <a:r>
              <a:rPr lang="en-US" b="1" dirty="0"/>
              <a:t>FUNNEL (OVERALL) (2)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762518C5-7780-B03B-5A45-8F04E5E42CEC}"/>
              </a:ext>
            </a:extLst>
          </p:cNvPr>
          <p:cNvSpPr/>
          <p:nvPr/>
        </p:nvSpPr>
        <p:spPr>
          <a:xfrm>
            <a:off x="10138611" y="3988928"/>
            <a:ext cx="428986" cy="837409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4CF65216-30D5-AEAE-4E2A-E5DFC6964B32}"/>
              </a:ext>
            </a:extLst>
          </p:cNvPr>
          <p:cNvSpPr/>
          <p:nvPr/>
        </p:nvSpPr>
        <p:spPr>
          <a:xfrm>
            <a:off x="9897979" y="4985629"/>
            <a:ext cx="433855" cy="940440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80C264-8740-CB04-E779-8301E023C2EB}"/>
              </a:ext>
            </a:extLst>
          </p:cNvPr>
          <p:cNvSpPr txBox="1"/>
          <p:nvPr/>
        </p:nvSpPr>
        <p:spPr>
          <a:xfrm>
            <a:off x="11393766" y="3374867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29%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E1B681-3198-AD67-BFD9-08DC344F29D8}"/>
              </a:ext>
            </a:extLst>
          </p:cNvPr>
          <p:cNvSpPr txBox="1"/>
          <p:nvPr/>
        </p:nvSpPr>
        <p:spPr>
          <a:xfrm>
            <a:off x="10437817" y="5266675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59%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14EF45AE-E28A-3128-DED8-9F4827E75764}"/>
              </a:ext>
            </a:extLst>
          </p:cNvPr>
          <p:cNvSpPr/>
          <p:nvPr/>
        </p:nvSpPr>
        <p:spPr>
          <a:xfrm>
            <a:off x="3585341" y="3048929"/>
            <a:ext cx="323370" cy="81288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85449702-E955-A610-D65A-2E92C5C9A93E}"/>
              </a:ext>
            </a:extLst>
          </p:cNvPr>
          <p:cNvSpPr/>
          <p:nvPr/>
        </p:nvSpPr>
        <p:spPr>
          <a:xfrm>
            <a:off x="2904953" y="5106675"/>
            <a:ext cx="328042" cy="87703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DECE480-CF79-F2ED-E120-8BC8B2E21163}"/>
              </a:ext>
            </a:extLst>
          </p:cNvPr>
          <p:cNvSpPr txBox="1"/>
          <p:nvPr/>
        </p:nvSpPr>
        <p:spPr>
          <a:xfrm>
            <a:off x="3999259" y="3258407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A4039A-5D78-AA2A-91FE-F78E27B2F287}"/>
              </a:ext>
            </a:extLst>
          </p:cNvPr>
          <p:cNvSpPr txBox="1"/>
          <p:nvPr/>
        </p:nvSpPr>
        <p:spPr>
          <a:xfrm>
            <a:off x="3373484" y="5362927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60%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DE084C15-18FE-FA4D-DBE9-FED9BEAE63E0}"/>
              </a:ext>
            </a:extLst>
          </p:cNvPr>
          <p:cNvSpPr/>
          <p:nvPr/>
        </p:nvSpPr>
        <p:spPr>
          <a:xfrm>
            <a:off x="6494240" y="3861810"/>
            <a:ext cx="441176" cy="88389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85BD43-D4FA-8CB2-4CCA-BD16E610D8FD}"/>
              </a:ext>
            </a:extLst>
          </p:cNvPr>
          <p:cNvSpPr txBox="1"/>
          <p:nvPr/>
        </p:nvSpPr>
        <p:spPr>
          <a:xfrm>
            <a:off x="7751602" y="3239451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31%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DA6B48-10A3-2D19-6A48-C504C0148A16}"/>
              </a:ext>
            </a:extLst>
          </p:cNvPr>
          <p:cNvSpPr txBox="1"/>
          <p:nvPr/>
        </p:nvSpPr>
        <p:spPr>
          <a:xfrm>
            <a:off x="6832147" y="5303137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44%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732890F4-4F6C-3EE5-E8AF-7F420810AFA7}"/>
              </a:ext>
            </a:extLst>
          </p:cNvPr>
          <p:cNvSpPr/>
          <p:nvPr/>
        </p:nvSpPr>
        <p:spPr>
          <a:xfrm>
            <a:off x="6248736" y="5026045"/>
            <a:ext cx="441176" cy="88389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69848D-B4C5-A23C-AFF2-FE9D9E3AFC94}"/>
              </a:ext>
            </a:extLst>
          </p:cNvPr>
          <p:cNvSpPr txBox="1"/>
          <p:nvPr/>
        </p:nvSpPr>
        <p:spPr>
          <a:xfrm>
            <a:off x="3477895" y="4212910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67%</a:t>
            </a:r>
          </a:p>
        </p:txBody>
      </p:sp>
      <p:sp>
        <p:nvSpPr>
          <p:cNvPr id="9" name="Arrow: Curved Left 8">
            <a:extLst>
              <a:ext uri="{FF2B5EF4-FFF2-40B4-BE49-F238E27FC236}">
                <a16:creationId xmlns:a16="http://schemas.microsoft.com/office/drawing/2014/main" id="{8521C475-F2B3-A8C4-C2F3-F4F986761A57}"/>
              </a:ext>
            </a:extLst>
          </p:cNvPr>
          <p:cNvSpPr/>
          <p:nvPr/>
        </p:nvSpPr>
        <p:spPr>
          <a:xfrm>
            <a:off x="3063976" y="3988930"/>
            <a:ext cx="338843" cy="83740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6" name="Arrow: Curved Left 15">
            <a:extLst>
              <a:ext uri="{FF2B5EF4-FFF2-40B4-BE49-F238E27FC236}">
                <a16:creationId xmlns:a16="http://schemas.microsoft.com/office/drawing/2014/main" id="{C82CFE6B-51AC-CD15-A698-C1B5A4101990}"/>
              </a:ext>
            </a:extLst>
          </p:cNvPr>
          <p:cNvSpPr/>
          <p:nvPr/>
        </p:nvSpPr>
        <p:spPr>
          <a:xfrm>
            <a:off x="7284614" y="2976060"/>
            <a:ext cx="376439" cy="88575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D66F44-10FE-14C9-A4C1-D3C9A08D9085}"/>
              </a:ext>
            </a:extLst>
          </p:cNvPr>
          <p:cNvSpPr txBox="1"/>
          <p:nvPr/>
        </p:nvSpPr>
        <p:spPr>
          <a:xfrm>
            <a:off x="7051021" y="4110462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53%</a:t>
            </a:r>
          </a:p>
        </p:txBody>
      </p:sp>
      <p:sp>
        <p:nvSpPr>
          <p:cNvPr id="25" name="Arrow: Curved Left 24">
            <a:extLst>
              <a:ext uri="{FF2B5EF4-FFF2-40B4-BE49-F238E27FC236}">
                <a16:creationId xmlns:a16="http://schemas.microsoft.com/office/drawing/2014/main" id="{A6D86456-9664-B938-E460-F9B4E7564F33}"/>
              </a:ext>
            </a:extLst>
          </p:cNvPr>
          <p:cNvSpPr/>
          <p:nvPr/>
        </p:nvSpPr>
        <p:spPr>
          <a:xfrm>
            <a:off x="10999287" y="3258406"/>
            <a:ext cx="327000" cy="730522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97972A-39CE-9599-BDDE-16A11B3EB431}"/>
              </a:ext>
            </a:extLst>
          </p:cNvPr>
          <p:cNvSpPr txBox="1"/>
          <p:nvPr/>
        </p:nvSpPr>
        <p:spPr>
          <a:xfrm>
            <a:off x="10663849" y="4217073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45%</a:t>
            </a:r>
          </a:p>
        </p:txBody>
      </p:sp>
    </p:spTree>
    <p:extLst>
      <p:ext uri="{BB962C8B-B14F-4D97-AF65-F5344CB8AC3E}">
        <p14:creationId xmlns:p14="http://schemas.microsoft.com/office/powerpoint/2010/main" val="1971107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8CF0F-CFD4-54C4-380B-A5CBBB30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B1E0C757-EE6A-AA7A-5270-E45F0443561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68251538"/>
                  </p:ext>
                </p:extLst>
              </p:nvPr>
            </p:nvGraphicFramePr>
            <p:xfrm>
              <a:off x="4888645" y="1962150"/>
              <a:ext cx="2536331" cy="45990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B1E0C757-EE6A-AA7A-5270-E45F0443561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88645" y="1962150"/>
                <a:ext cx="2536331" cy="4599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5" name="Chart 24">
                <a:extLst>
                  <a:ext uri="{FF2B5EF4-FFF2-40B4-BE49-F238E27FC236}">
                    <a16:creationId xmlns:a16="http://schemas.microsoft.com/office/drawing/2014/main" id="{9CBAF248-9FE9-B40C-6B5B-69710A09327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36202910"/>
                  </p:ext>
                </p:extLst>
              </p:nvPr>
            </p:nvGraphicFramePr>
            <p:xfrm>
              <a:off x="8485973" y="1962150"/>
              <a:ext cx="2397027" cy="45990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5" name="Chart 24">
                <a:extLst>
                  <a:ext uri="{FF2B5EF4-FFF2-40B4-BE49-F238E27FC236}">
                    <a16:creationId xmlns:a16="http://schemas.microsoft.com/office/drawing/2014/main" id="{9CBAF248-9FE9-B40C-6B5B-69710A09327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85973" y="1962150"/>
                <a:ext cx="2397027" cy="45990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28E5FC64-D547-4D32-D7BB-13233DEEA90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3022393"/>
                  </p:ext>
                </p:extLst>
              </p:nvPr>
            </p:nvGraphicFramePr>
            <p:xfrm>
              <a:off x="436728" y="2057399"/>
              <a:ext cx="3247351" cy="450382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28E5FC64-D547-4D32-D7BB-13233DEEA90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728" y="2057399"/>
                <a:ext cx="3247351" cy="4503821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39B9A289-09D8-DC85-E89E-B9873D35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(OVERALL) (3)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18B3FF98-8ECA-FD27-42CC-616BD8EA9167}"/>
              </a:ext>
            </a:extLst>
          </p:cNvPr>
          <p:cNvSpPr/>
          <p:nvPr/>
        </p:nvSpPr>
        <p:spPr>
          <a:xfrm>
            <a:off x="9932648" y="4069138"/>
            <a:ext cx="278714" cy="774941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2A6185F6-BE74-49C2-FF69-F31831B76F5B}"/>
              </a:ext>
            </a:extLst>
          </p:cNvPr>
          <p:cNvSpPr/>
          <p:nvPr/>
        </p:nvSpPr>
        <p:spPr>
          <a:xfrm>
            <a:off x="9932648" y="5226260"/>
            <a:ext cx="402342" cy="805572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00A50C-8C26-E078-851C-33DDD67EBB14}"/>
              </a:ext>
            </a:extLst>
          </p:cNvPr>
          <p:cNvSpPr txBox="1"/>
          <p:nvPr/>
        </p:nvSpPr>
        <p:spPr>
          <a:xfrm>
            <a:off x="10334990" y="4289261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54%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05C6D0-E934-32CA-037D-AED846461517}"/>
              </a:ext>
            </a:extLst>
          </p:cNvPr>
          <p:cNvSpPr txBox="1"/>
          <p:nvPr/>
        </p:nvSpPr>
        <p:spPr>
          <a:xfrm>
            <a:off x="10405733" y="5411055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78%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EE438804-40EB-C93F-6C78-C172A4A9DB82}"/>
              </a:ext>
            </a:extLst>
          </p:cNvPr>
          <p:cNvSpPr/>
          <p:nvPr/>
        </p:nvSpPr>
        <p:spPr>
          <a:xfrm>
            <a:off x="3681487" y="3046843"/>
            <a:ext cx="341064" cy="85939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C0AB4601-62AF-8CB2-D56D-1BD05B2A2FA8}"/>
              </a:ext>
            </a:extLst>
          </p:cNvPr>
          <p:cNvSpPr/>
          <p:nvPr/>
        </p:nvSpPr>
        <p:spPr>
          <a:xfrm>
            <a:off x="2822335" y="5099237"/>
            <a:ext cx="298063" cy="80425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D43BF1-2988-B6B6-B626-459196F02E19}"/>
              </a:ext>
            </a:extLst>
          </p:cNvPr>
          <p:cNvSpPr txBox="1"/>
          <p:nvPr/>
        </p:nvSpPr>
        <p:spPr>
          <a:xfrm>
            <a:off x="4112504" y="3284386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29%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EDA3EE-C18E-3501-5364-82D4AFBE31C4}"/>
              </a:ext>
            </a:extLst>
          </p:cNvPr>
          <p:cNvSpPr txBox="1"/>
          <p:nvPr/>
        </p:nvSpPr>
        <p:spPr>
          <a:xfrm>
            <a:off x="3247060" y="5300763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62%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221F2CA7-5B45-0423-7F62-51097465158D}"/>
              </a:ext>
            </a:extLst>
          </p:cNvPr>
          <p:cNvSpPr/>
          <p:nvPr/>
        </p:nvSpPr>
        <p:spPr>
          <a:xfrm>
            <a:off x="6495712" y="3888211"/>
            <a:ext cx="373694" cy="87745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076112F-C8B8-DEF6-EEEF-99BF96C9319D}"/>
              </a:ext>
            </a:extLst>
          </p:cNvPr>
          <p:cNvSpPr txBox="1"/>
          <p:nvPr/>
        </p:nvSpPr>
        <p:spPr>
          <a:xfrm>
            <a:off x="7863269" y="3339693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A8B942-C398-5AA5-F0B6-4B01A19800D3}"/>
              </a:ext>
            </a:extLst>
          </p:cNvPr>
          <p:cNvSpPr txBox="1"/>
          <p:nvPr/>
        </p:nvSpPr>
        <p:spPr>
          <a:xfrm>
            <a:off x="6902306" y="5292812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25%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56FA5F5F-17FA-A1D8-1FB7-89D67D351E00}"/>
              </a:ext>
            </a:extLst>
          </p:cNvPr>
          <p:cNvSpPr/>
          <p:nvPr/>
        </p:nvSpPr>
        <p:spPr>
          <a:xfrm>
            <a:off x="6403609" y="5026045"/>
            <a:ext cx="373694" cy="87745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6839CC13-B887-872E-95ED-B0A1CCC0B9E9}"/>
              </a:ext>
            </a:extLst>
          </p:cNvPr>
          <p:cNvSpPr/>
          <p:nvPr/>
        </p:nvSpPr>
        <p:spPr>
          <a:xfrm>
            <a:off x="2989792" y="3999091"/>
            <a:ext cx="298063" cy="86653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BECE19-BEE6-B63C-15A0-733C3B63502D}"/>
              </a:ext>
            </a:extLst>
          </p:cNvPr>
          <p:cNvSpPr txBox="1"/>
          <p:nvPr/>
        </p:nvSpPr>
        <p:spPr>
          <a:xfrm>
            <a:off x="3416577" y="4296979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42FF8C-AF25-2954-DE8F-AB1C0664845B}"/>
              </a:ext>
            </a:extLst>
          </p:cNvPr>
          <p:cNvSpPr txBox="1"/>
          <p:nvPr/>
        </p:nvSpPr>
        <p:spPr>
          <a:xfrm>
            <a:off x="7021062" y="4181903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49%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006449F7-8E92-A77F-3D9F-F5BA506B7C31}"/>
              </a:ext>
            </a:extLst>
          </p:cNvPr>
          <p:cNvSpPr/>
          <p:nvPr/>
        </p:nvSpPr>
        <p:spPr>
          <a:xfrm>
            <a:off x="7424975" y="3110172"/>
            <a:ext cx="366849" cy="79606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B7ECBF3C-DB39-3A1C-33CE-32669B592243}"/>
              </a:ext>
            </a:extLst>
          </p:cNvPr>
          <p:cNvSpPr/>
          <p:nvPr/>
        </p:nvSpPr>
        <p:spPr>
          <a:xfrm>
            <a:off x="10883000" y="3242969"/>
            <a:ext cx="266820" cy="750804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A123264-05F0-2FC7-07C8-647EA0D827F9}"/>
              </a:ext>
            </a:extLst>
          </p:cNvPr>
          <p:cNvSpPr txBox="1"/>
          <p:nvPr/>
        </p:nvSpPr>
        <p:spPr>
          <a:xfrm>
            <a:off x="11209280" y="3447049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13%</a:t>
            </a:r>
          </a:p>
        </p:txBody>
      </p:sp>
    </p:spTree>
    <p:extLst>
      <p:ext uri="{BB962C8B-B14F-4D97-AF65-F5344CB8AC3E}">
        <p14:creationId xmlns:p14="http://schemas.microsoft.com/office/powerpoint/2010/main" val="2438575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00E64-DB42-1407-6C7B-93197B49F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201E3AD1-4FB5-6FB5-C508-7D27ED6ABA3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6288643"/>
                  </p:ext>
                </p:extLst>
              </p:nvPr>
            </p:nvGraphicFramePr>
            <p:xfrm>
              <a:off x="8552594" y="1871369"/>
              <a:ext cx="2250872" cy="47540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201E3AD1-4FB5-6FB5-C508-7D27ED6ABA3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52594" y="1871369"/>
                <a:ext cx="2250872" cy="47540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711F1882-76F8-7E1D-502E-D73A9527994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51061788"/>
                  </p:ext>
                </p:extLst>
              </p:nvPr>
            </p:nvGraphicFramePr>
            <p:xfrm>
              <a:off x="4782978" y="1871369"/>
              <a:ext cx="2469937" cy="47540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9" name="Chart 8">
                <a:extLst>
                  <a:ext uri="{FF2B5EF4-FFF2-40B4-BE49-F238E27FC236}">
                    <a16:creationId xmlns:a16="http://schemas.microsoft.com/office/drawing/2014/main" id="{711F1882-76F8-7E1D-502E-D73A952799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2978" y="1871369"/>
                <a:ext cx="2469937" cy="47540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410F090E-6EDE-1E01-9B84-F055311AF44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138485590"/>
                  </p:ext>
                </p:extLst>
              </p:nvPr>
            </p:nvGraphicFramePr>
            <p:xfrm>
              <a:off x="473779" y="1871369"/>
              <a:ext cx="3152047" cy="47540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410F090E-6EDE-1E01-9B84-F055311AF4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3779" y="1871369"/>
                <a:ext cx="3152047" cy="47540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AEED890D-3843-94E8-6611-10AEFECEE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(MALE) (1)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8C553E03-5580-6D72-79A4-76A56F4F833F}"/>
              </a:ext>
            </a:extLst>
          </p:cNvPr>
          <p:cNvSpPr/>
          <p:nvPr/>
        </p:nvSpPr>
        <p:spPr>
          <a:xfrm>
            <a:off x="10240266" y="3725681"/>
            <a:ext cx="300876" cy="862515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96E16F70-761F-BEB0-DCA3-E8D61C53FBBA}"/>
              </a:ext>
            </a:extLst>
          </p:cNvPr>
          <p:cNvSpPr/>
          <p:nvPr/>
        </p:nvSpPr>
        <p:spPr>
          <a:xfrm>
            <a:off x="10038586" y="5013243"/>
            <a:ext cx="300876" cy="906291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06C71A-6E07-ACDC-A28D-B792BDC8C3BA}"/>
              </a:ext>
            </a:extLst>
          </p:cNvPr>
          <p:cNvSpPr txBox="1"/>
          <p:nvPr/>
        </p:nvSpPr>
        <p:spPr>
          <a:xfrm>
            <a:off x="10616644" y="3960795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D6D9D4-CFFB-8DAC-5A37-001392604C11}"/>
              </a:ext>
            </a:extLst>
          </p:cNvPr>
          <p:cNvSpPr txBox="1"/>
          <p:nvPr/>
        </p:nvSpPr>
        <p:spPr>
          <a:xfrm>
            <a:off x="10456225" y="5250633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80%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9EAEAD5E-3109-9754-1973-3F87E6CA8135}"/>
              </a:ext>
            </a:extLst>
          </p:cNvPr>
          <p:cNvSpPr/>
          <p:nvPr/>
        </p:nvSpPr>
        <p:spPr>
          <a:xfrm>
            <a:off x="3572665" y="2783334"/>
            <a:ext cx="347303" cy="87757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3CB56898-5240-0B9A-181F-D4430C62391B}"/>
              </a:ext>
            </a:extLst>
          </p:cNvPr>
          <p:cNvSpPr/>
          <p:nvPr/>
        </p:nvSpPr>
        <p:spPr>
          <a:xfrm>
            <a:off x="3107145" y="5140791"/>
            <a:ext cx="298063" cy="77874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7A6E0B-5B06-0F59-27E1-B5DAF515B72C}"/>
              </a:ext>
            </a:extLst>
          </p:cNvPr>
          <p:cNvSpPr txBox="1"/>
          <p:nvPr/>
        </p:nvSpPr>
        <p:spPr>
          <a:xfrm>
            <a:off x="4016252" y="3098984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68%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138DBB-B18A-3AEE-30FE-7F428DF92D89}"/>
              </a:ext>
            </a:extLst>
          </p:cNvPr>
          <p:cNvSpPr txBox="1"/>
          <p:nvPr/>
        </p:nvSpPr>
        <p:spPr>
          <a:xfrm>
            <a:off x="3477485" y="5360886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94%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2E619A76-85EF-A832-46B7-FA013F347433}"/>
              </a:ext>
            </a:extLst>
          </p:cNvPr>
          <p:cNvSpPr/>
          <p:nvPr/>
        </p:nvSpPr>
        <p:spPr>
          <a:xfrm>
            <a:off x="6855474" y="3688081"/>
            <a:ext cx="373694" cy="93846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F7F2B1-5ECC-D53D-5F7E-E25B082A968F}"/>
              </a:ext>
            </a:extLst>
          </p:cNvPr>
          <p:cNvSpPr txBox="1"/>
          <p:nvPr/>
        </p:nvSpPr>
        <p:spPr>
          <a:xfrm>
            <a:off x="7670765" y="3115105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67%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7DA46-F965-A6C7-B3CC-99D95EF6497D}"/>
              </a:ext>
            </a:extLst>
          </p:cNvPr>
          <p:cNvSpPr txBox="1"/>
          <p:nvPr/>
        </p:nvSpPr>
        <p:spPr>
          <a:xfrm>
            <a:off x="7083238" y="5244685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64%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A06B092C-2A59-646C-B625-C769675571F8}"/>
              </a:ext>
            </a:extLst>
          </p:cNvPr>
          <p:cNvSpPr/>
          <p:nvPr/>
        </p:nvSpPr>
        <p:spPr>
          <a:xfrm>
            <a:off x="6613469" y="4981074"/>
            <a:ext cx="373694" cy="93846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8A0D2C19-2D7B-1DA0-D8B2-7629B3A0C79C}"/>
              </a:ext>
            </a:extLst>
          </p:cNvPr>
          <p:cNvSpPr/>
          <p:nvPr/>
        </p:nvSpPr>
        <p:spPr>
          <a:xfrm>
            <a:off x="3274602" y="3988047"/>
            <a:ext cx="298063" cy="87757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CA5FDF-DF0C-10FC-BFF8-5E0101D7836E}"/>
              </a:ext>
            </a:extLst>
          </p:cNvPr>
          <p:cNvSpPr txBox="1"/>
          <p:nvPr/>
        </p:nvSpPr>
        <p:spPr>
          <a:xfrm>
            <a:off x="3656417" y="4249643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5D6888-813F-2481-67AB-D59E88738B6F}"/>
              </a:ext>
            </a:extLst>
          </p:cNvPr>
          <p:cNvSpPr txBox="1"/>
          <p:nvPr/>
        </p:nvSpPr>
        <p:spPr>
          <a:xfrm>
            <a:off x="7335852" y="4045941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71%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4CC16871-4521-62AD-AC7D-F01C3BE7FC58}"/>
              </a:ext>
            </a:extLst>
          </p:cNvPr>
          <p:cNvSpPr/>
          <p:nvPr/>
        </p:nvSpPr>
        <p:spPr>
          <a:xfrm>
            <a:off x="7218703" y="2841290"/>
            <a:ext cx="373694" cy="81962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044DC12F-FA8A-70A1-3959-728C961D1E66}"/>
              </a:ext>
            </a:extLst>
          </p:cNvPr>
          <p:cNvSpPr/>
          <p:nvPr/>
        </p:nvSpPr>
        <p:spPr>
          <a:xfrm>
            <a:off x="10803466" y="2838351"/>
            <a:ext cx="300884" cy="822560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02E302F-E4B3-C163-F925-CB4FE3D0F8C7}"/>
              </a:ext>
            </a:extLst>
          </p:cNvPr>
          <p:cNvSpPr txBox="1"/>
          <p:nvPr/>
        </p:nvSpPr>
        <p:spPr>
          <a:xfrm>
            <a:off x="11181395" y="3068894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49%</a:t>
            </a:r>
          </a:p>
        </p:txBody>
      </p:sp>
    </p:spTree>
    <p:extLst>
      <p:ext uri="{BB962C8B-B14F-4D97-AF65-F5344CB8AC3E}">
        <p14:creationId xmlns:p14="http://schemas.microsoft.com/office/powerpoint/2010/main" val="1120692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B7C01-8616-A8BE-742C-C738C192B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6CFC2F41-75B4-8C23-C919-9BBBA17F7D5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05109635"/>
                  </p:ext>
                </p:extLst>
              </p:nvPr>
            </p:nvGraphicFramePr>
            <p:xfrm>
              <a:off x="4742531" y="1905517"/>
              <a:ext cx="2447976" cy="470382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6CFC2F41-75B4-8C23-C919-9BBBA17F7D5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42531" y="1905517"/>
                <a:ext cx="2447976" cy="470382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5" name="Chart 24">
                <a:extLst>
                  <a:ext uri="{FF2B5EF4-FFF2-40B4-BE49-F238E27FC236}">
                    <a16:creationId xmlns:a16="http://schemas.microsoft.com/office/drawing/2014/main" id="{55F12743-AB62-F9A6-CCB2-25D4AE43352B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72275725"/>
                  </p:ext>
                </p:extLst>
              </p:nvPr>
            </p:nvGraphicFramePr>
            <p:xfrm>
              <a:off x="8400968" y="1905518"/>
              <a:ext cx="2377966" cy="470382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25" name="Chart 24">
                <a:extLst>
                  <a:ext uri="{FF2B5EF4-FFF2-40B4-BE49-F238E27FC236}">
                    <a16:creationId xmlns:a16="http://schemas.microsoft.com/office/drawing/2014/main" id="{55F12743-AB62-F9A6-CCB2-25D4AE43352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00968" y="1905518"/>
                <a:ext cx="2377966" cy="47038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3519AE1A-9E64-DD12-0ECE-DEC154EE170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72830934"/>
                  </p:ext>
                </p:extLst>
              </p:nvPr>
            </p:nvGraphicFramePr>
            <p:xfrm>
              <a:off x="374059" y="1905518"/>
              <a:ext cx="3264158" cy="470382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3519AE1A-9E64-DD12-0ECE-DEC154EE17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4059" y="1905518"/>
                <a:ext cx="3264158" cy="4703829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A5FCB72F-F510-17A4-20E7-81328D1CA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(MALE) (2)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66C6C5B8-58DE-DCB3-F700-F727FD9936D8}"/>
              </a:ext>
            </a:extLst>
          </p:cNvPr>
          <p:cNvSpPr/>
          <p:nvPr/>
        </p:nvSpPr>
        <p:spPr>
          <a:xfrm>
            <a:off x="10058897" y="3996431"/>
            <a:ext cx="415711" cy="858167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EF83B639-2FFA-42F9-4460-69CA33AE4DF4}"/>
              </a:ext>
            </a:extLst>
          </p:cNvPr>
          <p:cNvSpPr/>
          <p:nvPr/>
        </p:nvSpPr>
        <p:spPr>
          <a:xfrm>
            <a:off x="9883395" y="5093454"/>
            <a:ext cx="415711" cy="858167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E13985-1480-E685-BDDD-32E1E94937BE}"/>
              </a:ext>
            </a:extLst>
          </p:cNvPr>
          <p:cNvSpPr txBox="1"/>
          <p:nvPr/>
        </p:nvSpPr>
        <p:spPr>
          <a:xfrm>
            <a:off x="6984059" y="4285550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69%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215CD0C-D159-F307-66F3-733BE21159A6}"/>
              </a:ext>
            </a:extLst>
          </p:cNvPr>
          <p:cNvSpPr txBox="1"/>
          <p:nvPr/>
        </p:nvSpPr>
        <p:spPr>
          <a:xfrm>
            <a:off x="6859756" y="5360397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66%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72D49147-3601-CA4D-2A34-52A1BAA9548E}"/>
              </a:ext>
            </a:extLst>
          </p:cNvPr>
          <p:cNvSpPr/>
          <p:nvPr/>
        </p:nvSpPr>
        <p:spPr>
          <a:xfrm>
            <a:off x="3615674" y="2783334"/>
            <a:ext cx="304294" cy="98792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F35A52B7-FD3D-A228-F324-CAF927B753D2}"/>
              </a:ext>
            </a:extLst>
          </p:cNvPr>
          <p:cNvSpPr/>
          <p:nvPr/>
        </p:nvSpPr>
        <p:spPr>
          <a:xfrm>
            <a:off x="2822335" y="5087141"/>
            <a:ext cx="298063" cy="86448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762DAA-BAC2-ED19-2027-90B4C25B237E}"/>
              </a:ext>
            </a:extLst>
          </p:cNvPr>
          <p:cNvSpPr txBox="1"/>
          <p:nvPr/>
        </p:nvSpPr>
        <p:spPr>
          <a:xfrm>
            <a:off x="4000210" y="3179194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39%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D8B939-B885-1B58-C8CA-6C6FA96BB682}"/>
              </a:ext>
            </a:extLst>
          </p:cNvPr>
          <p:cNvSpPr txBox="1"/>
          <p:nvPr/>
        </p:nvSpPr>
        <p:spPr>
          <a:xfrm>
            <a:off x="3217077" y="5353890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50%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478D29A6-CF1F-2309-DA24-3A6B960E442D}"/>
              </a:ext>
            </a:extLst>
          </p:cNvPr>
          <p:cNvSpPr/>
          <p:nvPr/>
        </p:nvSpPr>
        <p:spPr>
          <a:xfrm>
            <a:off x="6525694" y="3972594"/>
            <a:ext cx="373694" cy="87008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287981-11C2-CE70-CDBD-4D5A5DEA23BB}"/>
              </a:ext>
            </a:extLst>
          </p:cNvPr>
          <p:cNvSpPr txBox="1"/>
          <p:nvPr/>
        </p:nvSpPr>
        <p:spPr>
          <a:xfrm>
            <a:off x="11202513" y="3136319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D33F92A-D882-579B-33C2-3E9836AA4061}"/>
              </a:ext>
            </a:extLst>
          </p:cNvPr>
          <p:cNvSpPr txBox="1"/>
          <p:nvPr/>
        </p:nvSpPr>
        <p:spPr>
          <a:xfrm>
            <a:off x="10384008" y="5354295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66%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2086C3C8-7DD7-5840-04CC-F7C5E9A2A069}"/>
              </a:ext>
            </a:extLst>
          </p:cNvPr>
          <p:cNvSpPr/>
          <p:nvPr/>
        </p:nvSpPr>
        <p:spPr>
          <a:xfrm>
            <a:off x="6358639" y="5081535"/>
            <a:ext cx="373694" cy="8700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5A0B6566-A2BA-928B-9240-49BFCF7A157F}"/>
              </a:ext>
            </a:extLst>
          </p:cNvPr>
          <p:cNvSpPr/>
          <p:nvPr/>
        </p:nvSpPr>
        <p:spPr>
          <a:xfrm>
            <a:off x="3003374" y="3899159"/>
            <a:ext cx="344442" cy="94912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F619D9-A830-DA7C-23CF-06D2F308812C}"/>
              </a:ext>
            </a:extLst>
          </p:cNvPr>
          <p:cNvSpPr txBox="1"/>
          <p:nvPr/>
        </p:nvSpPr>
        <p:spPr>
          <a:xfrm>
            <a:off x="3461547" y="4194943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54%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3676C7-ABB6-2433-FD1C-99C170F92C16}"/>
              </a:ext>
            </a:extLst>
          </p:cNvPr>
          <p:cNvSpPr txBox="1"/>
          <p:nvPr/>
        </p:nvSpPr>
        <p:spPr>
          <a:xfrm>
            <a:off x="10556299" y="4268565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56%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3998B2CC-A410-C476-CE80-7991B13BA8D3}"/>
              </a:ext>
            </a:extLst>
          </p:cNvPr>
          <p:cNvSpPr/>
          <p:nvPr/>
        </p:nvSpPr>
        <p:spPr>
          <a:xfrm>
            <a:off x="7161583" y="3006971"/>
            <a:ext cx="400834" cy="89218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0D1ACC24-36C9-DC87-4E9B-F9582DC3A85E}"/>
              </a:ext>
            </a:extLst>
          </p:cNvPr>
          <p:cNvSpPr/>
          <p:nvPr/>
        </p:nvSpPr>
        <p:spPr>
          <a:xfrm>
            <a:off x="10778934" y="2838350"/>
            <a:ext cx="325416" cy="932911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254472-5840-39AA-DDCE-D039444180F9}"/>
              </a:ext>
            </a:extLst>
          </p:cNvPr>
          <p:cNvSpPr txBox="1"/>
          <p:nvPr/>
        </p:nvSpPr>
        <p:spPr>
          <a:xfrm>
            <a:off x="7640173" y="3263687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37%</a:t>
            </a:r>
          </a:p>
        </p:txBody>
      </p:sp>
    </p:spTree>
    <p:extLst>
      <p:ext uri="{BB962C8B-B14F-4D97-AF65-F5344CB8AC3E}">
        <p14:creationId xmlns:p14="http://schemas.microsoft.com/office/powerpoint/2010/main" val="946647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3BBF4-FD1D-F38C-38F2-F250F56DB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B5931606-94D1-CB27-C9CC-6B2A9CBCF6C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75788556"/>
                  </p:ext>
                </p:extLst>
              </p:nvPr>
            </p:nvGraphicFramePr>
            <p:xfrm>
              <a:off x="4884346" y="1903751"/>
              <a:ext cx="2580082" cy="46574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9" name="Chart 8">
                <a:extLst>
                  <a:ext uri="{FF2B5EF4-FFF2-40B4-BE49-F238E27FC236}">
                    <a16:creationId xmlns:a16="http://schemas.microsoft.com/office/drawing/2014/main" id="{B5931606-94D1-CB27-C9CC-6B2A9CBCF6C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4346" y="1903751"/>
                <a:ext cx="2580082" cy="46574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191CE78E-F1E3-E8EF-0A9E-D4B38A39FCA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78182173"/>
                  </p:ext>
                </p:extLst>
              </p:nvPr>
            </p:nvGraphicFramePr>
            <p:xfrm>
              <a:off x="8568785" y="1903751"/>
              <a:ext cx="2248671" cy="46574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191CE78E-F1E3-E8EF-0A9E-D4B38A39FCA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68785" y="1903751"/>
                <a:ext cx="2248671" cy="46574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C473381C-AADD-D2B2-96BE-4438BFF6FDB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730916204"/>
                  </p:ext>
                </p:extLst>
              </p:nvPr>
            </p:nvGraphicFramePr>
            <p:xfrm>
              <a:off x="436727" y="1903751"/>
              <a:ext cx="3172815" cy="46574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C473381C-AADD-D2B2-96BE-4438BFF6FDB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6727" y="1903751"/>
                <a:ext cx="3172815" cy="465747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7E84E50B-BA2F-6E8A-33F1-5BC52EC63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(MALE) (3)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0A15CA76-56F3-FB01-63FE-DE64F7CDD975}"/>
              </a:ext>
            </a:extLst>
          </p:cNvPr>
          <p:cNvSpPr/>
          <p:nvPr/>
        </p:nvSpPr>
        <p:spPr>
          <a:xfrm>
            <a:off x="9914518" y="4158816"/>
            <a:ext cx="431754" cy="795094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F87F6672-B138-27D2-D576-C147F4D6E619}"/>
              </a:ext>
            </a:extLst>
          </p:cNvPr>
          <p:cNvSpPr/>
          <p:nvPr/>
        </p:nvSpPr>
        <p:spPr>
          <a:xfrm>
            <a:off x="9817768" y="5237831"/>
            <a:ext cx="431754" cy="795095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D8AB52-752F-D5BE-4244-22ECB5CEB2E5}"/>
              </a:ext>
            </a:extLst>
          </p:cNvPr>
          <p:cNvSpPr txBox="1"/>
          <p:nvPr/>
        </p:nvSpPr>
        <p:spPr>
          <a:xfrm>
            <a:off x="10436764" y="4361845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5294FB-6A90-D8B0-4DD8-47256E7D0534}"/>
              </a:ext>
            </a:extLst>
          </p:cNvPr>
          <p:cNvSpPr txBox="1"/>
          <p:nvPr/>
        </p:nvSpPr>
        <p:spPr>
          <a:xfrm>
            <a:off x="10341565" y="5487847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89%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A2AE5AC7-D745-D682-F3FE-0AA635C7D333}"/>
              </a:ext>
            </a:extLst>
          </p:cNvPr>
          <p:cNvSpPr/>
          <p:nvPr/>
        </p:nvSpPr>
        <p:spPr>
          <a:xfrm>
            <a:off x="3577152" y="2783334"/>
            <a:ext cx="342816" cy="97700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B82822A8-F8DF-DEB9-073D-67ED6EA83D64}"/>
              </a:ext>
            </a:extLst>
          </p:cNvPr>
          <p:cNvSpPr/>
          <p:nvPr/>
        </p:nvSpPr>
        <p:spPr>
          <a:xfrm>
            <a:off x="2822335" y="5151310"/>
            <a:ext cx="298063" cy="896563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511616-8BAA-7B7E-3945-C457C6714323}"/>
              </a:ext>
            </a:extLst>
          </p:cNvPr>
          <p:cNvSpPr txBox="1"/>
          <p:nvPr/>
        </p:nvSpPr>
        <p:spPr>
          <a:xfrm>
            <a:off x="4048336" y="3150266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34%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1E1622B-6A5D-2AF4-70B5-B3D27F501915}"/>
              </a:ext>
            </a:extLst>
          </p:cNvPr>
          <p:cNvSpPr txBox="1"/>
          <p:nvPr/>
        </p:nvSpPr>
        <p:spPr>
          <a:xfrm>
            <a:off x="3217077" y="5385977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25%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18B92B28-9D7A-C331-7918-E375CF850B56}"/>
              </a:ext>
            </a:extLst>
          </p:cNvPr>
          <p:cNvSpPr/>
          <p:nvPr/>
        </p:nvSpPr>
        <p:spPr>
          <a:xfrm>
            <a:off x="6453128" y="4028119"/>
            <a:ext cx="366050" cy="79968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E330CAA-2366-A365-8B8E-B94300CE350D}"/>
              </a:ext>
            </a:extLst>
          </p:cNvPr>
          <p:cNvSpPr txBox="1"/>
          <p:nvPr/>
        </p:nvSpPr>
        <p:spPr>
          <a:xfrm>
            <a:off x="7875103" y="3262639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15%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E80B3F-5606-D6CE-FD38-E1F55F84EE7E}"/>
              </a:ext>
            </a:extLst>
          </p:cNvPr>
          <p:cNvSpPr txBox="1"/>
          <p:nvPr/>
        </p:nvSpPr>
        <p:spPr>
          <a:xfrm>
            <a:off x="6872326" y="5458493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85%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C5F1C483-C9F1-A84A-3A3E-226098C0FFEC}"/>
              </a:ext>
            </a:extLst>
          </p:cNvPr>
          <p:cNvSpPr/>
          <p:nvPr/>
        </p:nvSpPr>
        <p:spPr>
          <a:xfrm>
            <a:off x="6358639" y="5225915"/>
            <a:ext cx="373694" cy="82195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288129CE-1235-49F9-098B-0930F5FA2B42}"/>
              </a:ext>
            </a:extLst>
          </p:cNvPr>
          <p:cNvSpPr/>
          <p:nvPr/>
        </p:nvSpPr>
        <p:spPr>
          <a:xfrm>
            <a:off x="2930304" y="3931242"/>
            <a:ext cx="417511" cy="896563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DA06A7-9801-3876-379E-3F6CA0B52AA4}"/>
              </a:ext>
            </a:extLst>
          </p:cNvPr>
          <p:cNvSpPr txBox="1"/>
          <p:nvPr/>
        </p:nvSpPr>
        <p:spPr>
          <a:xfrm>
            <a:off x="3461547" y="4227027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DEF71E-F08B-AFE4-2D61-9ED97FB23E13}"/>
              </a:ext>
            </a:extLst>
          </p:cNvPr>
          <p:cNvSpPr txBox="1"/>
          <p:nvPr/>
        </p:nvSpPr>
        <p:spPr>
          <a:xfrm>
            <a:off x="6908768" y="4225559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59%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F0ACBA06-8349-CAB1-4584-60A920A773F0}"/>
              </a:ext>
            </a:extLst>
          </p:cNvPr>
          <p:cNvSpPr/>
          <p:nvPr/>
        </p:nvSpPr>
        <p:spPr>
          <a:xfrm>
            <a:off x="7455670" y="2991191"/>
            <a:ext cx="331597" cy="84126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3044F108-BEDF-3B19-C593-30A9ECAB8984}"/>
              </a:ext>
            </a:extLst>
          </p:cNvPr>
          <p:cNvSpPr/>
          <p:nvPr/>
        </p:nvSpPr>
        <p:spPr>
          <a:xfrm>
            <a:off x="10817456" y="3095023"/>
            <a:ext cx="286894" cy="852886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873023-CA74-25CD-9E96-97AC50986FEE}"/>
              </a:ext>
            </a:extLst>
          </p:cNvPr>
          <p:cNvSpPr txBox="1"/>
          <p:nvPr/>
        </p:nvSpPr>
        <p:spPr>
          <a:xfrm>
            <a:off x="11181395" y="3421819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13%</a:t>
            </a:r>
          </a:p>
        </p:txBody>
      </p:sp>
    </p:spTree>
    <p:extLst>
      <p:ext uri="{BB962C8B-B14F-4D97-AF65-F5344CB8AC3E}">
        <p14:creationId xmlns:p14="http://schemas.microsoft.com/office/powerpoint/2010/main" val="2236624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306CA-D1DE-6AA7-30ED-42209D6A6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5" name="Chart 24">
                <a:extLst>
                  <a:ext uri="{FF2B5EF4-FFF2-40B4-BE49-F238E27FC236}">
                    <a16:creationId xmlns:a16="http://schemas.microsoft.com/office/drawing/2014/main" id="{4D3C0367-0D7F-E26D-0DF7-011E1A641D0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63469574"/>
                  </p:ext>
                </p:extLst>
              </p:nvPr>
            </p:nvGraphicFramePr>
            <p:xfrm>
              <a:off x="8558889" y="1903749"/>
              <a:ext cx="2258568" cy="47216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5" name="Chart 24">
                <a:extLst>
                  <a:ext uri="{FF2B5EF4-FFF2-40B4-BE49-F238E27FC236}">
                    <a16:creationId xmlns:a16="http://schemas.microsoft.com/office/drawing/2014/main" id="{4D3C0367-0D7F-E26D-0DF7-011E1A641D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58889" y="1903749"/>
                <a:ext cx="2258568" cy="47216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93644400-73E6-82FB-D5E8-6838F012808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444826299"/>
                  </p:ext>
                </p:extLst>
              </p:nvPr>
            </p:nvGraphicFramePr>
            <p:xfrm>
              <a:off x="4866193" y="1903751"/>
              <a:ext cx="2368340" cy="47216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93644400-73E6-82FB-D5E8-6838F012808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66193" y="1903751"/>
                <a:ext cx="2368340" cy="47216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235D44A7-8B51-629C-F025-9FD8A55BBE9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48266293"/>
                  </p:ext>
                </p:extLst>
              </p:nvPr>
            </p:nvGraphicFramePr>
            <p:xfrm>
              <a:off x="473779" y="1903751"/>
              <a:ext cx="3258772" cy="472163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235D44A7-8B51-629C-F025-9FD8A55BBE9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3779" y="1903751"/>
                <a:ext cx="3258772" cy="4721638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A843CDDA-93D9-9DA2-096A-265ACD5BB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(FEMALE) (1)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D38C331B-8B07-B43F-2336-EEE21475A8C6}"/>
              </a:ext>
            </a:extLst>
          </p:cNvPr>
          <p:cNvSpPr/>
          <p:nvPr/>
        </p:nvSpPr>
        <p:spPr>
          <a:xfrm>
            <a:off x="10544716" y="3929616"/>
            <a:ext cx="286894" cy="863359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789B43A0-1409-F685-F5C7-F5B4F60083D8}"/>
              </a:ext>
            </a:extLst>
          </p:cNvPr>
          <p:cNvSpPr/>
          <p:nvPr/>
        </p:nvSpPr>
        <p:spPr>
          <a:xfrm>
            <a:off x="10342269" y="5110217"/>
            <a:ext cx="404894" cy="863360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19E1E-73ED-C06E-2C43-61E80994E457}"/>
              </a:ext>
            </a:extLst>
          </p:cNvPr>
          <p:cNvSpPr txBox="1"/>
          <p:nvPr/>
        </p:nvSpPr>
        <p:spPr>
          <a:xfrm>
            <a:off x="10928866" y="4209178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70%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8CC087-1CAF-577E-B907-7329D4FACB74}"/>
              </a:ext>
            </a:extLst>
          </p:cNvPr>
          <p:cNvSpPr txBox="1"/>
          <p:nvPr/>
        </p:nvSpPr>
        <p:spPr>
          <a:xfrm>
            <a:off x="10880740" y="5323196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93%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9853E536-94E0-A6CA-EB00-51824F2D7A2F}"/>
              </a:ext>
            </a:extLst>
          </p:cNvPr>
          <p:cNvSpPr/>
          <p:nvPr/>
        </p:nvSpPr>
        <p:spPr>
          <a:xfrm>
            <a:off x="3692088" y="2881358"/>
            <a:ext cx="301652" cy="878983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4330F3FB-3A2D-F561-E7A0-0CDED9B7CA98}"/>
              </a:ext>
            </a:extLst>
          </p:cNvPr>
          <p:cNvSpPr/>
          <p:nvPr/>
        </p:nvSpPr>
        <p:spPr>
          <a:xfrm>
            <a:off x="3315018" y="5132360"/>
            <a:ext cx="298063" cy="91551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E081C6-7E8C-91D0-DAAD-2540B4817684}"/>
              </a:ext>
            </a:extLst>
          </p:cNvPr>
          <p:cNvSpPr txBox="1"/>
          <p:nvPr/>
        </p:nvSpPr>
        <p:spPr>
          <a:xfrm>
            <a:off x="4071769" y="3166566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85%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953758-5E35-B783-F067-BD0F11DDA06E}"/>
              </a:ext>
            </a:extLst>
          </p:cNvPr>
          <p:cNvSpPr txBox="1"/>
          <p:nvPr/>
        </p:nvSpPr>
        <p:spPr>
          <a:xfrm>
            <a:off x="3692088" y="5420840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86%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DCFEAAFA-8A3A-B80C-FD1E-14FD690B05EF}"/>
              </a:ext>
            </a:extLst>
          </p:cNvPr>
          <p:cNvSpPr/>
          <p:nvPr/>
        </p:nvSpPr>
        <p:spPr>
          <a:xfrm>
            <a:off x="6965980" y="3946776"/>
            <a:ext cx="336189" cy="86335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D364F0-BEB8-6F58-0693-E151702AD854}"/>
              </a:ext>
            </a:extLst>
          </p:cNvPr>
          <p:cNvSpPr txBox="1"/>
          <p:nvPr/>
        </p:nvSpPr>
        <p:spPr>
          <a:xfrm>
            <a:off x="7645351" y="3174106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75%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2960EA-9A75-81BE-7B82-80A639125386}"/>
              </a:ext>
            </a:extLst>
          </p:cNvPr>
          <p:cNvSpPr txBox="1"/>
          <p:nvPr/>
        </p:nvSpPr>
        <p:spPr>
          <a:xfrm>
            <a:off x="7151354" y="5372620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84%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351C2E80-1B93-BC33-226F-512CD9F9D671}"/>
              </a:ext>
            </a:extLst>
          </p:cNvPr>
          <p:cNvSpPr/>
          <p:nvPr/>
        </p:nvSpPr>
        <p:spPr>
          <a:xfrm>
            <a:off x="6703553" y="5110217"/>
            <a:ext cx="373694" cy="863360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4E6D1D5B-C37D-CC90-A7FF-BBD3D8E7727F}"/>
              </a:ext>
            </a:extLst>
          </p:cNvPr>
          <p:cNvSpPr/>
          <p:nvPr/>
        </p:nvSpPr>
        <p:spPr>
          <a:xfrm>
            <a:off x="3555488" y="3929617"/>
            <a:ext cx="298062" cy="915513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5FA82B-8CFA-5486-E2E3-BF855C82BDE4}"/>
              </a:ext>
            </a:extLst>
          </p:cNvPr>
          <p:cNvSpPr txBox="1"/>
          <p:nvPr/>
        </p:nvSpPr>
        <p:spPr>
          <a:xfrm>
            <a:off x="3934564" y="4229906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70%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2A97FA-C95D-DC0B-72AC-02085F932AC6}"/>
              </a:ext>
            </a:extLst>
          </p:cNvPr>
          <p:cNvSpPr txBox="1"/>
          <p:nvPr/>
        </p:nvSpPr>
        <p:spPr>
          <a:xfrm>
            <a:off x="7390938" y="4257598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67%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A69F4CA2-FFEA-CAFB-D8F6-2B30BC5C0FED}"/>
              </a:ext>
            </a:extLst>
          </p:cNvPr>
          <p:cNvSpPr/>
          <p:nvPr/>
        </p:nvSpPr>
        <p:spPr>
          <a:xfrm>
            <a:off x="7241080" y="2900993"/>
            <a:ext cx="322177" cy="85934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F7AA7349-6082-B7E4-90B3-3F16B5B0B3FE}"/>
              </a:ext>
            </a:extLst>
          </p:cNvPr>
          <p:cNvSpPr/>
          <p:nvPr/>
        </p:nvSpPr>
        <p:spPr>
          <a:xfrm>
            <a:off x="10831610" y="2838350"/>
            <a:ext cx="272740" cy="863359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D21850B-E64E-8FDB-889E-A5C83C275C0D}"/>
              </a:ext>
            </a:extLst>
          </p:cNvPr>
          <p:cNvSpPr txBox="1"/>
          <p:nvPr/>
        </p:nvSpPr>
        <p:spPr>
          <a:xfrm>
            <a:off x="11181395" y="3118872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75%</a:t>
            </a:r>
          </a:p>
        </p:txBody>
      </p:sp>
    </p:spTree>
    <p:extLst>
      <p:ext uri="{BB962C8B-B14F-4D97-AF65-F5344CB8AC3E}">
        <p14:creationId xmlns:p14="http://schemas.microsoft.com/office/powerpoint/2010/main" val="2839332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AB873-02FD-3D2A-8E83-5B1786F2F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8" name="Chart 27">
                <a:extLst>
                  <a:ext uri="{FF2B5EF4-FFF2-40B4-BE49-F238E27FC236}">
                    <a16:creationId xmlns:a16="http://schemas.microsoft.com/office/drawing/2014/main" id="{B63C8435-57DB-3D13-9459-196AB49BA14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57139689"/>
                  </p:ext>
                </p:extLst>
              </p:nvPr>
            </p:nvGraphicFramePr>
            <p:xfrm>
              <a:off x="8404987" y="1862168"/>
              <a:ext cx="2409485" cy="48113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28" name="Chart 27">
                <a:extLst>
                  <a:ext uri="{FF2B5EF4-FFF2-40B4-BE49-F238E27FC236}">
                    <a16:creationId xmlns:a16="http://schemas.microsoft.com/office/drawing/2014/main" id="{B63C8435-57DB-3D13-9459-196AB49BA14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04987" y="1862168"/>
                <a:ext cx="2409485" cy="48113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9" name="Chart 8">
                <a:extLst>
                  <a:ext uri="{FF2B5EF4-FFF2-40B4-BE49-F238E27FC236}">
                    <a16:creationId xmlns:a16="http://schemas.microsoft.com/office/drawing/2014/main" id="{3D25A8BA-6483-0C37-16A9-5B2F41363C6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984344277"/>
                  </p:ext>
                </p:extLst>
              </p:nvPr>
            </p:nvGraphicFramePr>
            <p:xfrm>
              <a:off x="425963" y="1862168"/>
              <a:ext cx="3260130" cy="481134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9" name="Chart 8">
                <a:extLst>
                  <a:ext uri="{FF2B5EF4-FFF2-40B4-BE49-F238E27FC236}">
                    <a16:creationId xmlns:a16="http://schemas.microsoft.com/office/drawing/2014/main" id="{3D25A8BA-6483-0C37-16A9-5B2F41363C6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5963" y="1862168"/>
                <a:ext cx="3260130" cy="481134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3" name="Chart 22">
                <a:extLst>
                  <a:ext uri="{FF2B5EF4-FFF2-40B4-BE49-F238E27FC236}">
                    <a16:creationId xmlns:a16="http://schemas.microsoft.com/office/drawing/2014/main" id="{1161BCC1-20F4-6E80-20D6-B6AB021B1B2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12623501"/>
                  </p:ext>
                </p:extLst>
              </p:nvPr>
            </p:nvGraphicFramePr>
            <p:xfrm>
              <a:off x="4752847" y="1862167"/>
              <a:ext cx="2335425" cy="4811347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3" name="Chart 22">
                <a:extLst>
                  <a:ext uri="{FF2B5EF4-FFF2-40B4-BE49-F238E27FC236}">
                    <a16:creationId xmlns:a16="http://schemas.microsoft.com/office/drawing/2014/main" id="{1161BCC1-20F4-6E80-20D6-B6AB021B1B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752847" y="1862167"/>
                <a:ext cx="2335425" cy="4811347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1DCDC19F-0D14-0EE5-E03D-C49E317B5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(FEMALE) (2)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DD2367B2-37AD-F044-134B-80090D1A884C}"/>
              </a:ext>
            </a:extLst>
          </p:cNvPr>
          <p:cNvSpPr/>
          <p:nvPr/>
        </p:nvSpPr>
        <p:spPr>
          <a:xfrm>
            <a:off x="9968723" y="4093876"/>
            <a:ext cx="286894" cy="825834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897E8650-E512-33DF-B900-1A1F7A4ECB61}"/>
              </a:ext>
            </a:extLst>
          </p:cNvPr>
          <p:cNvSpPr/>
          <p:nvPr/>
        </p:nvSpPr>
        <p:spPr>
          <a:xfrm>
            <a:off x="9759520" y="5248674"/>
            <a:ext cx="286894" cy="825835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9BFB8E-4166-00B8-096C-C0796F6B7A05}"/>
              </a:ext>
            </a:extLst>
          </p:cNvPr>
          <p:cNvSpPr txBox="1"/>
          <p:nvPr/>
        </p:nvSpPr>
        <p:spPr>
          <a:xfrm>
            <a:off x="10320290" y="4316032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A42E3-6A8E-1184-32A4-D81C7DBFABCF}"/>
              </a:ext>
            </a:extLst>
          </p:cNvPr>
          <p:cNvSpPr txBox="1"/>
          <p:nvPr/>
        </p:nvSpPr>
        <p:spPr>
          <a:xfrm>
            <a:off x="10112170" y="5373186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38%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D6447AD7-0D04-8482-E9E3-24C3D09321B1}"/>
              </a:ext>
            </a:extLst>
          </p:cNvPr>
          <p:cNvSpPr/>
          <p:nvPr/>
        </p:nvSpPr>
        <p:spPr>
          <a:xfrm>
            <a:off x="3634603" y="2964285"/>
            <a:ext cx="359463" cy="76139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40529532-8BFE-212E-63B7-C36F711BBDB6}"/>
              </a:ext>
            </a:extLst>
          </p:cNvPr>
          <p:cNvSpPr/>
          <p:nvPr/>
        </p:nvSpPr>
        <p:spPr>
          <a:xfrm>
            <a:off x="2846712" y="5081466"/>
            <a:ext cx="298063" cy="81973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E6615E-1ABD-5429-44A2-6290D85F1779}"/>
              </a:ext>
            </a:extLst>
          </p:cNvPr>
          <p:cNvSpPr txBox="1"/>
          <p:nvPr/>
        </p:nvSpPr>
        <p:spPr>
          <a:xfrm>
            <a:off x="4062268" y="3200933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26%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9EB012D-1288-E229-A5EC-5A15BD1E9386}"/>
              </a:ext>
            </a:extLst>
          </p:cNvPr>
          <p:cNvSpPr txBox="1"/>
          <p:nvPr/>
        </p:nvSpPr>
        <p:spPr>
          <a:xfrm>
            <a:off x="3308677" y="5337982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45%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5F5541BE-149F-527B-AA86-5D73249EA303}"/>
              </a:ext>
            </a:extLst>
          </p:cNvPr>
          <p:cNvSpPr/>
          <p:nvPr/>
        </p:nvSpPr>
        <p:spPr>
          <a:xfrm>
            <a:off x="6272418" y="4018403"/>
            <a:ext cx="373694" cy="76537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F8FC839-8576-A1A5-E7C7-46ED97FFDE48}"/>
              </a:ext>
            </a:extLst>
          </p:cNvPr>
          <p:cNvSpPr txBox="1"/>
          <p:nvPr/>
        </p:nvSpPr>
        <p:spPr>
          <a:xfrm>
            <a:off x="7429122" y="3259723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24%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2CCD96-9CE2-EB79-8C58-0A0FC22C0D8B}"/>
              </a:ext>
            </a:extLst>
          </p:cNvPr>
          <p:cNvSpPr txBox="1"/>
          <p:nvPr/>
        </p:nvSpPr>
        <p:spPr>
          <a:xfrm>
            <a:off x="6558631" y="5269804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34%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29B76A6C-3FF5-8B06-18FC-62A577B2D2F5}"/>
              </a:ext>
            </a:extLst>
          </p:cNvPr>
          <p:cNvSpPr/>
          <p:nvPr/>
        </p:nvSpPr>
        <p:spPr>
          <a:xfrm>
            <a:off x="6122338" y="5135826"/>
            <a:ext cx="373694" cy="765371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E1EDD971-FD9D-B5F9-A92F-B70D46D32A1B}"/>
              </a:ext>
            </a:extLst>
          </p:cNvPr>
          <p:cNvSpPr/>
          <p:nvPr/>
        </p:nvSpPr>
        <p:spPr>
          <a:xfrm>
            <a:off x="2933381" y="3964619"/>
            <a:ext cx="330401" cy="81973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80F23-385B-EA6E-17A5-A943516DB40B}"/>
              </a:ext>
            </a:extLst>
          </p:cNvPr>
          <p:cNvSpPr txBox="1"/>
          <p:nvPr/>
        </p:nvSpPr>
        <p:spPr>
          <a:xfrm>
            <a:off x="3349476" y="4210996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58%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425DD3-79AC-35BA-5F64-1F690F9C2A9F}"/>
              </a:ext>
            </a:extLst>
          </p:cNvPr>
          <p:cNvSpPr txBox="1"/>
          <p:nvPr/>
        </p:nvSpPr>
        <p:spPr>
          <a:xfrm>
            <a:off x="6710272" y="4210996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51%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BCFCBFCC-66F4-2AD6-DCC4-7C739AC853AF}"/>
              </a:ext>
            </a:extLst>
          </p:cNvPr>
          <p:cNvSpPr/>
          <p:nvPr/>
        </p:nvSpPr>
        <p:spPr>
          <a:xfrm>
            <a:off x="7063351" y="3029581"/>
            <a:ext cx="288726" cy="80287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C7B0A167-CBDE-E080-B284-348190727B9D}"/>
              </a:ext>
            </a:extLst>
          </p:cNvPr>
          <p:cNvSpPr/>
          <p:nvPr/>
        </p:nvSpPr>
        <p:spPr>
          <a:xfrm>
            <a:off x="10796841" y="3044653"/>
            <a:ext cx="306618" cy="787806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B0DB76-2457-79AA-1543-8EAC2E03A629}"/>
              </a:ext>
            </a:extLst>
          </p:cNvPr>
          <p:cNvSpPr txBox="1"/>
          <p:nvPr/>
        </p:nvSpPr>
        <p:spPr>
          <a:xfrm>
            <a:off x="11206993" y="3209158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24%</a:t>
            </a:r>
          </a:p>
        </p:txBody>
      </p:sp>
    </p:spTree>
    <p:extLst>
      <p:ext uri="{BB962C8B-B14F-4D97-AF65-F5344CB8AC3E}">
        <p14:creationId xmlns:p14="http://schemas.microsoft.com/office/powerpoint/2010/main" val="2951958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2C15F-46DC-E8AF-CC2B-3204B3724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13" name="Chart 12">
                <a:extLst>
                  <a:ext uri="{FF2B5EF4-FFF2-40B4-BE49-F238E27FC236}">
                    <a16:creationId xmlns:a16="http://schemas.microsoft.com/office/drawing/2014/main" id="{964961EA-E1F7-8F6E-3DAF-72A85A55768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75793869"/>
                  </p:ext>
                </p:extLst>
              </p:nvPr>
            </p:nvGraphicFramePr>
            <p:xfrm>
              <a:off x="8163458" y="1933731"/>
              <a:ext cx="2653997" cy="469165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3" name="Chart 12">
                <a:extLst>
                  <a:ext uri="{FF2B5EF4-FFF2-40B4-BE49-F238E27FC236}">
                    <a16:creationId xmlns:a16="http://schemas.microsoft.com/office/drawing/2014/main" id="{964961EA-E1F7-8F6E-3DAF-72A85A55768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63458" y="1933731"/>
                <a:ext cx="2653997" cy="46916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0F7B8F53-9995-C22D-79CE-B4585A92D2E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144967616"/>
                  </p:ext>
                </p:extLst>
              </p:nvPr>
            </p:nvGraphicFramePr>
            <p:xfrm>
              <a:off x="4808803" y="1825353"/>
              <a:ext cx="2217268" cy="480003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0F7B8F53-9995-C22D-79CE-B4585A92D2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08803" y="1825353"/>
                <a:ext cx="2217268" cy="48000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2" name="Chart 1">
                <a:extLst>
                  <a:ext uri="{FF2B5EF4-FFF2-40B4-BE49-F238E27FC236}">
                    <a16:creationId xmlns:a16="http://schemas.microsoft.com/office/drawing/2014/main" id="{B9E62A9B-F23E-34C9-A6BC-47640766D17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58399077"/>
                  </p:ext>
                </p:extLst>
              </p:nvPr>
            </p:nvGraphicFramePr>
            <p:xfrm>
              <a:off x="344714" y="1825353"/>
              <a:ext cx="3355274" cy="480003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7"/>
              </a:graphicData>
            </a:graphic>
          </p:graphicFrame>
        </mc:Choice>
        <mc:Fallback xmlns="">
          <p:pic>
            <p:nvPicPr>
              <p:cNvPr id="2" name="Chart 1">
                <a:extLst>
                  <a:ext uri="{FF2B5EF4-FFF2-40B4-BE49-F238E27FC236}">
                    <a16:creationId xmlns:a16="http://schemas.microsoft.com/office/drawing/2014/main" id="{B9E62A9B-F23E-34C9-A6BC-47640766D1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4714" y="1825353"/>
                <a:ext cx="3355274" cy="4800036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EEC08B9B-743F-F063-853D-808A92DE4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678330"/>
            <a:ext cx="11029616" cy="988332"/>
          </a:xfrm>
        </p:spPr>
        <p:txBody>
          <a:bodyPr/>
          <a:lstStyle/>
          <a:p>
            <a:r>
              <a:rPr lang="en-US" b="1" dirty="0"/>
              <a:t>FUNNEL (FEMALE) (3)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8" name="Arrow: Curved Left 7">
            <a:extLst>
              <a:ext uri="{FF2B5EF4-FFF2-40B4-BE49-F238E27FC236}">
                <a16:creationId xmlns:a16="http://schemas.microsoft.com/office/drawing/2014/main" id="{7F78F320-FF20-1717-528A-9FD8EB1D5888}"/>
              </a:ext>
            </a:extLst>
          </p:cNvPr>
          <p:cNvSpPr/>
          <p:nvPr/>
        </p:nvSpPr>
        <p:spPr>
          <a:xfrm>
            <a:off x="9656055" y="4062572"/>
            <a:ext cx="257394" cy="749810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Arrow: Curved Left 9">
            <a:extLst>
              <a:ext uri="{FF2B5EF4-FFF2-40B4-BE49-F238E27FC236}">
                <a16:creationId xmlns:a16="http://schemas.microsoft.com/office/drawing/2014/main" id="{7BFC6E6A-9E30-61EB-8008-A5C63AAB3DC0}"/>
              </a:ext>
            </a:extLst>
          </p:cNvPr>
          <p:cNvSpPr/>
          <p:nvPr/>
        </p:nvSpPr>
        <p:spPr>
          <a:xfrm>
            <a:off x="9641305" y="5129346"/>
            <a:ext cx="257394" cy="772727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133083-0536-B44E-CDD1-C90224CD847C}"/>
              </a:ext>
            </a:extLst>
          </p:cNvPr>
          <p:cNvSpPr txBox="1"/>
          <p:nvPr/>
        </p:nvSpPr>
        <p:spPr>
          <a:xfrm>
            <a:off x="10002143" y="4256742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384FF3-787C-0526-82CE-86306685BD16}"/>
              </a:ext>
            </a:extLst>
          </p:cNvPr>
          <p:cNvSpPr txBox="1"/>
          <p:nvPr/>
        </p:nvSpPr>
        <p:spPr>
          <a:xfrm>
            <a:off x="9952948" y="5357144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20%</a:t>
            </a:r>
          </a:p>
        </p:txBody>
      </p:sp>
      <p:sp>
        <p:nvSpPr>
          <p:cNvPr id="14" name="Arrow: Curved Left 13">
            <a:extLst>
              <a:ext uri="{FF2B5EF4-FFF2-40B4-BE49-F238E27FC236}">
                <a16:creationId xmlns:a16="http://schemas.microsoft.com/office/drawing/2014/main" id="{9A3C8D8B-EC56-85F3-12CE-90B108DB5D2F}"/>
              </a:ext>
            </a:extLst>
          </p:cNvPr>
          <p:cNvSpPr/>
          <p:nvPr/>
        </p:nvSpPr>
        <p:spPr>
          <a:xfrm>
            <a:off x="3671416" y="2993577"/>
            <a:ext cx="302342" cy="83888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5" name="Arrow: Curved Left 14">
            <a:extLst>
              <a:ext uri="{FF2B5EF4-FFF2-40B4-BE49-F238E27FC236}">
                <a16:creationId xmlns:a16="http://schemas.microsoft.com/office/drawing/2014/main" id="{A0A93A84-A85A-E019-CE76-5D1FAED3E3DA}"/>
              </a:ext>
            </a:extLst>
          </p:cNvPr>
          <p:cNvSpPr/>
          <p:nvPr/>
        </p:nvSpPr>
        <p:spPr>
          <a:xfrm>
            <a:off x="2697681" y="5112013"/>
            <a:ext cx="298063" cy="89016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F464CD-ECB0-F788-F40C-1E9A633A9196}"/>
              </a:ext>
            </a:extLst>
          </p:cNvPr>
          <p:cNvSpPr txBox="1"/>
          <p:nvPr/>
        </p:nvSpPr>
        <p:spPr>
          <a:xfrm>
            <a:off x="4056028" y="3259723"/>
            <a:ext cx="67923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20%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A37EE6-90A5-7878-668B-61BB5759BB97}"/>
              </a:ext>
            </a:extLst>
          </p:cNvPr>
          <p:cNvSpPr txBox="1"/>
          <p:nvPr/>
        </p:nvSpPr>
        <p:spPr>
          <a:xfrm>
            <a:off x="3076954" y="5321940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48%</a:t>
            </a:r>
          </a:p>
        </p:txBody>
      </p:sp>
      <p:sp>
        <p:nvSpPr>
          <p:cNvPr id="20" name="Arrow: Curved Left 19">
            <a:extLst>
              <a:ext uri="{FF2B5EF4-FFF2-40B4-BE49-F238E27FC236}">
                <a16:creationId xmlns:a16="http://schemas.microsoft.com/office/drawing/2014/main" id="{EB19B242-64CD-1AD1-3E58-E1D5CE2B7A5B}"/>
              </a:ext>
            </a:extLst>
          </p:cNvPr>
          <p:cNvSpPr/>
          <p:nvPr/>
        </p:nvSpPr>
        <p:spPr>
          <a:xfrm>
            <a:off x="6168314" y="4039656"/>
            <a:ext cx="351897" cy="772726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A92455-6F5B-0842-BB00-FD3D5FB28EAF}"/>
              </a:ext>
            </a:extLst>
          </p:cNvPr>
          <p:cNvSpPr txBox="1"/>
          <p:nvPr/>
        </p:nvSpPr>
        <p:spPr>
          <a:xfrm>
            <a:off x="7412913" y="3319750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12%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87C56E-2E17-0F4E-0DCF-769A58456062}"/>
              </a:ext>
            </a:extLst>
          </p:cNvPr>
          <p:cNvSpPr txBox="1"/>
          <p:nvPr/>
        </p:nvSpPr>
        <p:spPr>
          <a:xfrm>
            <a:off x="6560762" y="5321940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67%</a:t>
            </a:r>
          </a:p>
        </p:txBody>
      </p:sp>
      <p:sp>
        <p:nvSpPr>
          <p:cNvPr id="24" name="Arrow: Curved Left 23">
            <a:extLst>
              <a:ext uri="{FF2B5EF4-FFF2-40B4-BE49-F238E27FC236}">
                <a16:creationId xmlns:a16="http://schemas.microsoft.com/office/drawing/2014/main" id="{D5485DD1-A081-F17A-4FD8-C20C52E08160}"/>
              </a:ext>
            </a:extLst>
          </p:cNvPr>
          <p:cNvSpPr/>
          <p:nvPr/>
        </p:nvSpPr>
        <p:spPr>
          <a:xfrm>
            <a:off x="6096000" y="5209557"/>
            <a:ext cx="373694" cy="772727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BB3497DE-C257-AF01-05E8-C1B7C3AB2F56}"/>
              </a:ext>
            </a:extLst>
          </p:cNvPr>
          <p:cNvSpPr/>
          <p:nvPr/>
        </p:nvSpPr>
        <p:spPr>
          <a:xfrm>
            <a:off x="2818659" y="4015424"/>
            <a:ext cx="340003" cy="873729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27BAF6-ED18-F971-60B0-D07762EBC939}"/>
              </a:ext>
            </a:extLst>
          </p:cNvPr>
          <p:cNvSpPr txBox="1"/>
          <p:nvPr/>
        </p:nvSpPr>
        <p:spPr>
          <a:xfrm>
            <a:off x="3235538" y="4305229"/>
            <a:ext cx="679238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39%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10AA87-79DD-970E-A507-C31702466044}"/>
              </a:ext>
            </a:extLst>
          </p:cNvPr>
          <p:cNvSpPr txBox="1"/>
          <p:nvPr/>
        </p:nvSpPr>
        <p:spPr>
          <a:xfrm>
            <a:off x="6580344" y="4257598"/>
            <a:ext cx="58334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49%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50073CAC-6C39-8E8C-9F23-411763C2193E}"/>
              </a:ext>
            </a:extLst>
          </p:cNvPr>
          <p:cNvSpPr/>
          <p:nvPr/>
        </p:nvSpPr>
        <p:spPr>
          <a:xfrm>
            <a:off x="6956322" y="3091727"/>
            <a:ext cx="357818" cy="74073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Curved Left 25">
            <a:extLst>
              <a:ext uri="{FF2B5EF4-FFF2-40B4-BE49-F238E27FC236}">
                <a16:creationId xmlns:a16="http://schemas.microsoft.com/office/drawing/2014/main" id="{38DF0453-84D9-CECC-3E56-ED3E3D420DD1}"/>
              </a:ext>
            </a:extLst>
          </p:cNvPr>
          <p:cNvSpPr/>
          <p:nvPr/>
        </p:nvSpPr>
        <p:spPr>
          <a:xfrm>
            <a:off x="10817455" y="3091727"/>
            <a:ext cx="286894" cy="740732"/>
          </a:xfrm>
          <a:prstGeom prst="curvedLeftArrow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D80F485-7DCE-9B6B-E65C-8205383A0554}"/>
              </a:ext>
            </a:extLst>
          </p:cNvPr>
          <p:cNvSpPr txBox="1"/>
          <p:nvPr/>
        </p:nvSpPr>
        <p:spPr>
          <a:xfrm>
            <a:off x="11210741" y="3292816"/>
            <a:ext cx="636545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6%</a:t>
            </a:r>
          </a:p>
        </p:txBody>
      </p:sp>
    </p:spTree>
    <p:extLst>
      <p:ext uri="{BB962C8B-B14F-4D97-AF65-F5344CB8AC3E}">
        <p14:creationId xmlns:p14="http://schemas.microsoft.com/office/powerpoint/2010/main" val="102753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512C-E4E7-4A95-DCCD-25E8BF439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D54B58-995A-23B3-A70B-07D9041B3C4F}"/>
              </a:ext>
            </a:extLst>
          </p:cNvPr>
          <p:cNvSpPr txBox="1"/>
          <p:nvPr/>
        </p:nvSpPr>
        <p:spPr>
          <a:xfrm>
            <a:off x="1928470" y="2551837"/>
            <a:ext cx="95255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1"/>
                </a:solidFill>
              </a:rPr>
              <a:t>TRUST ON INFLUENCER ENDORSEMENT, PLATFORMS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</a:rPr>
              <a:t>AND </a:t>
            </a:r>
          </a:p>
          <a:p>
            <a:pPr algn="ctr"/>
            <a:r>
              <a:rPr lang="en-US" sz="4000" b="1" dirty="0">
                <a:solidFill>
                  <a:schemeClr val="accent1"/>
                </a:solidFill>
              </a:rPr>
              <a:t>MEDIA PREFERENCE</a:t>
            </a:r>
          </a:p>
        </p:txBody>
      </p:sp>
    </p:spTree>
    <p:extLst>
      <p:ext uri="{BB962C8B-B14F-4D97-AF65-F5344CB8AC3E}">
        <p14:creationId xmlns:p14="http://schemas.microsoft.com/office/powerpoint/2010/main" val="3765142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A9262-18E1-B498-B1CC-23C906BF3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F2D8538-CF85-D3C4-E73D-7B75EA37D211}"/>
              </a:ext>
            </a:extLst>
          </p:cNvPr>
          <p:cNvGraphicFramePr>
            <a:graphicFrameLocks/>
          </p:cNvGraphicFramePr>
          <p:nvPr/>
        </p:nvGraphicFramePr>
        <p:xfrm>
          <a:off x="436728" y="1941095"/>
          <a:ext cx="11241925" cy="4604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6DAE84E-4678-9D46-60D8-E53ED3676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584505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700" b="1" dirty="0"/>
              <a:t>TRUST ON INFLUENCER Endorsement (OVERALL)</a:t>
            </a:r>
            <a:br>
              <a:rPr lang="en-US" sz="2200" b="1" dirty="0"/>
            </a:br>
            <a:r>
              <a:rPr lang="en-US" sz="1900" b="1" cap="none" dirty="0"/>
              <a:t>Most of the respondents</a:t>
            </a:r>
            <a:r>
              <a:rPr lang="en-US" sz="1900" b="1" dirty="0"/>
              <a:t> </a:t>
            </a:r>
            <a:r>
              <a:rPr lang="en-US" sz="1900" b="1" cap="none" dirty="0"/>
              <a:t>mentioned that influencers endorsing Tech and Gadgets category are more trustworthy.</a:t>
            </a:r>
            <a:endParaRPr lang="en-GB" sz="1900" b="1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DD39403E-6DC7-7B4E-A846-D026DC6F8ADE}"/>
              </a:ext>
            </a:extLst>
          </p:cNvPr>
          <p:cNvSpPr/>
          <p:nvPr/>
        </p:nvSpPr>
        <p:spPr>
          <a:xfrm>
            <a:off x="9583962" y="2932492"/>
            <a:ext cx="1882382" cy="1945264"/>
          </a:xfrm>
          <a:prstGeom prst="wedgeRectCallout">
            <a:avLst>
              <a:gd name="adj1" fmla="val -44550"/>
              <a:gd name="adj2" fmla="val -7472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84% of respondents, mention influencer endorsing tech and gadgets categories are trustworthy.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274673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889303"/>
            <a:ext cx="11029616" cy="988332"/>
          </a:xfrm>
        </p:spPr>
        <p:txBody>
          <a:bodyPr>
            <a:normAutofit/>
          </a:bodyPr>
          <a:lstStyle/>
          <a:p>
            <a:r>
              <a:rPr lang="en-US" sz="2700" b="1" dirty="0"/>
              <a:t>TRUST ON INFLUENCER Endorsement (MALE AND FEMALE)</a:t>
            </a:r>
            <a:br>
              <a:rPr lang="en-US" sz="2200" b="1" dirty="0"/>
            </a:br>
            <a:endParaRPr lang="en-GB" b="1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0A268F6-9388-45F7-0FBE-5204B01CA9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310877"/>
              </p:ext>
            </p:extLst>
          </p:nvPr>
        </p:nvGraphicFramePr>
        <p:xfrm>
          <a:off x="436729" y="2488367"/>
          <a:ext cx="5659271" cy="4212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F265FE8-2491-434B-9762-8661692BDD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6060965"/>
              </p:ext>
            </p:extLst>
          </p:nvPr>
        </p:nvGraphicFramePr>
        <p:xfrm>
          <a:off x="6265890" y="2488366"/>
          <a:ext cx="5489381" cy="4212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B815D21-CD56-7382-B116-70118AAE6BCC}"/>
              </a:ext>
            </a:extLst>
          </p:cNvPr>
          <p:cNvSpPr txBox="1"/>
          <p:nvPr/>
        </p:nvSpPr>
        <p:spPr>
          <a:xfrm>
            <a:off x="419270" y="1783608"/>
            <a:ext cx="5676729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feel positive about influencer endorsing health and fitness category.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93159-15BD-AC6C-F747-B804B1BFC43C}"/>
              </a:ext>
            </a:extLst>
          </p:cNvPr>
          <p:cNvSpPr txBox="1"/>
          <p:nvPr/>
        </p:nvSpPr>
        <p:spPr>
          <a:xfrm>
            <a:off x="6265890" y="1768991"/>
            <a:ext cx="548938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feel positive about influencer endorsing tech and gadgets category.</a:t>
            </a:r>
          </a:p>
        </p:txBody>
      </p:sp>
    </p:spTree>
    <p:extLst>
      <p:ext uri="{BB962C8B-B14F-4D97-AF65-F5344CB8AC3E}">
        <p14:creationId xmlns:p14="http://schemas.microsoft.com/office/powerpoint/2010/main" val="167471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CBB9C3D-2781-9B66-1D20-24340FC4E7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8118794"/>
              </p:ext>
            </p:extLst>
          </p:nvPr>
        </p:nvGraphicFramePr>
        <p:xfrm>
          <a:off x="436727" y="2271740"/>
          <a:ext cx="11282151" cy="4385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7" y="695791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ON WHICH SOCIAL MEDIA PLATFORM, THEY FOLLOW INFLUENCER? (OVERALL)</a:t>
            </a:r>
            <a:endParaRPr lang="en-GB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36727" y="1793266"/>
            <a:ext cx="11282151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follow the influencer across social media like Instagram, TikTok YouTube, and Facebook.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BC55C7B2-7EB3-4E56-9985-4A2FACBE0843}"/>
              </a:ext>
            </a:extLst>
          </p:cNvPr>
          <p:cNvSpPr/>
          <p:nvPr/>
        </p:nvSpPr>
        <p:spPr>
          <a:xfrm>
            <a:off x="7328245" y="3137609"/>
            <a:ext cx="2155636" cy="871538"/>
          </a:xfrm>
          <a:prstGeom prst="wedgeRectCallout">
            <a:avLst>
              <a:gd name="adj1" fmla="val -69869"/>
              <a:gd name="adj2" fmla="val 2689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47.14% of the respondents, follow the influencer on YouTube.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47483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F8CB8-BAF1-3F8A-FFD5-32226E78B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5E075BB-75EA-0A58-1412-4D95508D0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7" y="695791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ON WHICH SOCIAL MEDIA PLATFORM, THEY FOLLOW INFLUENCER? (MALE AND FEMALE)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C86BDA-B29B-C738-8685-9A1B4ABF013D}"/>
              </a:ext>
            </a:extLst>
          </p:cNvPr>
          <p:cNvSpPr txBox="1"/>
          <p:nvPr/>
        </p:nvSpPr>
        <p:spPr>
          <a:xfrm>
            <a:off x="436727" y="1781662"/>
            <a:ext cx="5544348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follow the influencers across social media like Instagram, TikTok and YouTube.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AA009B-7E38-A1B5-C223-B804FD01C26F}"/>
              </a:ext>
            </a:extLst>
          </p:cNvPr>
          <p:cNvSpPr txBox="1"/>
          <p:nvPr/>
        </p:nvSpPr>
        <p:spPr>
          <a:xfrm>
            <a:off x="6095999" y="1781662"/>
            <a:ext cx="554434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follow the influencers across social media like Instagram, </a:t>
            </a:r>
            <a:r>
              <a:rPr lang="en-US" sz="1400" dirty="0" err="1">
                <a:solidFill>
                  <a:schemeClr val="accent1"/>
                </a:solidFill>
              </a:rPr>
              <a:t>TikTok</a:t>
            </a:r>
            <a:r>
              <a:rPr lang="en-US" sz="1400" dirty="0">
                <a:solidFill>
                  <a:schemeClr val="accent1"/>
                </a:solidFill>
              </a:rPr>
              <a:t> and YouTube.</a:t>
            </a:r>
            <a:endParaRPr lang="en-US" sz="14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4892991-8C04-04E7-41FB-3656CAA2E9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220174"/>
              </p:ext>
            </p:extLst>
          </p:nvPr>
        </p:nvGraphicFramePr>
        <p:xfrm>
          <a:off x="436727" y="2518610"/>
          <a:ext cx="5499465" cy="413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9F51505-8C40-64D4-E5B8-43D09F4EC7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5592166"/>
              </p:ext>
            </p:extLst>
          </p:nvPr>
        </p:nvGraphicFramePr>
        <p:xfrm>
          <a:off x="6095999" y="2518610"/>
          <a:ext cx="5544347" cy="4138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78454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BF00D-382B-9265-CA8E-E06A7C18F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5C51E4-E043-E8F0-3FCA-09A84889A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706452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PREFERRED MEDIA TO GET INFORMATION ABOUT THE BRANDS (OVERALL) 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7269EE-F132-369F-2DE4-C519D533A179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prefer social media to get information about the brands.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084AEF4F-8985-3483-AF08-9B0C98B09277}"/>
              </a:ext>
            </a:extLst>
          </p:cNvPr>
          <p:cNvSpPr/>
          <p:nvPr/>
        </p:nvSpPr>
        <p:spPr>
          <a:xfrm>
            <a:off x="8982051" y="3549160"/>
            <a:ext cx="2484293" cy="1023583"/>
          </a:xfrm>
          <a:prstGeom prst="wedgeRectCallout">
            <a:avLst>
              <a:gd name="adj1" fmla="val 24965"/>
              <a:gd name="adj2" fmla="val -10706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85.08% of the respondents prefer social media to get information about the brands.</a:t>
            </a:r>
            <a:endParaRPr lang="en-GB" sz="16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CE43095-AEF7-EBB9-DAE8-01ECCA8BA8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4103455"/>
              </p:ext>
            </p:extLst>
          </p:nvPr>
        </p:nvGraphicFramePr>
        <p:xfrm>
          <a:off x="518728" y="2261081"/>
          <a:ext cx="11200150" cy="4284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6831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41EA1-1524-5812-B704-800BB807E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C27083-56D3-BE5A-5DA8-A81C1915F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28" y="706452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PREFERRED MEDIA TO GET INFORMATION ABOUT THE BRANDS (MALE AND FEMALE)</a:t>
            </a:r>
            <a:endParaRPr lang="en-GB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3AAFA-0D28-A02A-9857-903D41D5D5D7}"/>
              </a:ext>
            </a:extLst>
          </p:cNvPr>
          <p:cNvSpPr txBox="1"/>
          <p:nvPr/>
        </p:nvSpPr>
        <p:spPr>
          <a:xfrm>
            <a:off x="436727" y="1781662"/>
            <a:ext cx="545440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prefer social media to get information about the brands.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D64110-6182-AC9A-1B16-1A404FE3219E}"/>
              </a:ext>
            </a:extLst>
          </p:cNvPr>
          <p:cNvSpPr txBox="1"/>
          <p:nvPr/>
        </p:nvSpPr>
        <p:spPr>
          <a:xfrm>
            <a:off x="6063076" y="1781662"/>
            <a:ext cx="561019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prefer social media to get information about the brands.</a:t>
            </a:r>
            <a:endParaRPr lang="en-US" sz="140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385DCEA-C5C9-C9A4-B938-3ACF45B40F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308952"/>
              </p:ext>
            </p:extLst>
          </p:nvPr>
        </p:nvGraphicFramePr>
        <p:xfrm>
          <a:off x="436727" y="2391760"/>
          <a:ext cx="5454407" cy="4232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309FF316-8019-BE91-54EC-5DC9CB4826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49781"/>
              </p:ext>
            </p:extLst>
          </p:nvPr>
        </p:nvGraphicFramePr>
        <p:xfrm>
          <a:off x="6063076" y="2391760"/>
          <a:ext cx="5610195" cy="4232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047972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94DB3-D63F-E435-34BE-BAE221B89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DA3F85-981A-F2D8-3C17-AAD93752F5A7}"/>
              </a:ext>
            </a:extLst>
          </p:cNvPr>
          <p:cNvSpPr txBox="1"/>
          <p:nvPr/>
        </p:nvSpPr>
        <p:spPr>
          <a:xfrm>
            <a:off x="482184" y="2551837"/>
            <a:ext cx="112276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1"/>
                </a:solidFill>
              </a:rPr>
              <a:t>SOCIAL MEDIA </a:t>
            </a:r>
          </a:p>
          <a:p>
            <a:pPr algn="ctr"/>
            <a:r>
              <a:rPr lang="en-US" sz="5400" b="1" dirty="0">
                <a:solidFill>
                  <a:schemeClr val="accent1"/>
                </a:solidFill>
              </a:rPr>
              <a:t>USAGE PATTERNS </a:t>
            </a:r>
          </a:p>
        </p:txBody>
      </p:sp>
    </p:spTree>
    <p:extLst>
      <p:ext uri="{BB962C8B-B14F-4D97-AF65-F5344CB8AC3E}">
        <p14:creationId xmlns:p14="http://schemas.microsoft.com/office/powerpoint/2010/main" val="1738606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D1CD4-F0AD-F640-73E3-C5CC75E17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9AFDE5-E161-37F9-8A23-E877DB33AF4C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use Instagram, YouTube &amp; TikTok.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1E30705C-6601-76C1-D7E6-59077156661E}"/>
              </a:ext>
            </a:extLst>
          </p:cNvPr>
          <p:cNvSpPr/>
          <p:nvPr/>
        </p:nvSpPr>
        <p:spPr>
          <a:xfrm>
            <a:off x="6545728" y="3162209"/>
            <a:ext cx="1807878" cy="822340"/>
          </a:xfrm>
          <a:prstGeom prst="wedgeRectCallout">
            <a:avLst>
              <a:gd name="adj1" fmla="val -83489"/>
              <a:gd name="adj2" fmla="val -1464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69% of the respondents use TikTok.</a:t>
            </a:r>
            <a:endParaRPr lang="en-GB" sz="16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DAD3C73-DD3C-7650-56F4-4C41B93F8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767297"/>
            <a:ext cx="11029616" cy="988332"/>
          </a:xfrm>
        </p:spPr>
        <p:txBody>
          <a:bodyPr/>
          <a:lstStyle/>
          <a:p>
            <a:r>
              <a:rPr lang="en-US" b="1" dirty="0"/>
              <a:t>WHICH SOCIAL MEDIA PLATFROMS THEY USE? (OVERALL)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BB39CFE-1ED7-3264-AC80-4E784D1EA4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4250674"/>
              </p:ext>
            </p:extLst>
          </p:nvPr>
        </p:nvGraphicFramePr>
        <p:xfrm>
          <a:off x="473122" y="2366226"/>
          <a:ext cx="11245756" cy="4307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92870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FA3B7-0FDE-876F-C70F-0DDD7C786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9CDC7CB-F651-861C-AF9E-72B2F88B7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122" y="962167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WHICH SOCIAL MEDIA PLATFROMS THEY USE? (MALE AND FEMALE)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AAC81503-2587-4CBA-16C2-39DFCA77E3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800411"/>
              </p:ext>
            </p:extLst>
          </p:nvPr>
        </p:nvGraphicFramePr>
        <p:xfrm>
          <a:off x="473122" y="2218544"/>
          <a:ext cx="5622878" cy="442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2DB2A2C-053F-358C-D0F2-6414EA91E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0273761"/>
              </p:ext>
            </p:extLst>
          </p:nvPr>
        </p:nvGraphicFramePr>
        <p:xfrm>
          <a:off x="6250898" y="2218543"/>
          <a:ext cx="5422374" cy="442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DF7EBE7-B80B-F8DF-B54C-97A2F50A0FC8}"/>
              </a:ext>
            </a:extLst>
          </p:cNvPr>
          <p:cNvSpPr txBox="1"/>
          <p:nvPr/>
        </p:nvSpPr>
        <p:spPr>
          <a:xfrm>
            <a:off x="436727" y="1781662"/>
            <a:ext cx="565927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male respondents use Instagram.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B81C6-188B-A67F-0351-C174AFD6B85F}"/>
              </a:ext>
            </a:extLst>
          </p:cNvPr>
          <p:cNvSpPr txBox="1"/>
          <p:nvPr/>
        </p:nvSpPr>
        <p:spPr>
          <a:xfrm>
            <a:off x="6250899" y="1787142"/>
            <a:ext cx="5422374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Majority of the female respondents use Instagram.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94060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AA39-FDD0-9944-64D7-6D93A7537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EFCE6AD-D942-1D11-0246-7B40768376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621233"/>
              </p:ext>
            </p:extLst>
          </p:nvPr>
        </p:nvGraphicFramePr>
        <p:xfrm>
          <a:off x="473122" y="2357741"/>
          <a:ext cx="3937416" cy="431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18BAB57-C896-3909-BEC3-1989F533F7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654619"/>
              </p:ext>
            </p:extLst>
          </p:nvPr>
        </p:nvGraphicFramePr>
        <p:xfrm>
          <a:off x="8221414" y="2357739"/>
          <a:ext cx="3522688" cy="431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0C706E0-018D-C1F0-7741-AE9998E4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87" y="609791"/>
            <a:ext cx="11029616" cy="988332"/>
          </a:xfrm>
        </p:spPr>
        <p:txBody>
          <a:bodyPr/>
          <a:lstStyle/>
          <a:p>
            <a:r>
              <a:rPr lang="en-US" b="1" dirty="0"/>
              <a:t>HOW DO THEY SPEND MOST OF THEIR TIME ON SOCIAL MEDIA PLATFORMS? (overall) (1)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0B42C-6CAE-DF89-92E2-2A96C6A13221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spend most of their time watching videos on Instagram, YouTube and TikTok.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9AC329E3-7396-F965-109D-8BE06619F4C2}"/>
              </a:ext>
            </a:extLst>
          </p:cNvPr>
          <p:cNvSpPr/>
          <p:nvPr/>
        </p:nvSpPr>
        <p:spPr>
          <a:xfrm>
            <a:off x="6315976" y="2799413"/>
            <a:ext cx="1499240" cy="1259173"/>
          </a:xfrm>
          <a:prstGeom prst="wedgeRectCallout">
            <a:avLst>
              <a:gd name="adj1" fmla="val -80035"/>
              <a:gd name="adj2" fmla="val -349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87% of the respondents spend most of their time watching videos on YouTube.</a:t>
            </a:r>
            <a:endParaRPr lang="en-GB" sz="1400" dirty="0"/>
          </a:p>
        </p:txBody>
      </p:sp>
      <p:sp>
        <p:nvSpPr>
          <p:cNvPr id="11" name="Speech Bubble: Rectangle 4">
            <a:extLst>
              <a:ext uri="{FF2B5EF4-FFF2-40B4-BE49-F238E27FC236}">
                <a16:creationId xmlns:a16="http://schemas.microsoft.com/office/drawing/2014/main" id="{1FDB0972-FF4D-C649-C804-57E10E6AAB34}"/>
              </a:ext>
            </a:extLst>
          </p:cNvPr>
          <p:cNvSpPr/>
          <p:nvPr/>
        </p:nvSpPr>
        <p:spPr>
          <a:xfrm>
            <a:off x="10549376" y="3640206"/>
            <a:ext cx="1091447" cy="1990573"/>
          </a:xfrm>
          <a:prstGeom prst="wedgeRectCallout">
            <a:avLst>
              <a:gd name="adj1" fmla="val 18643"/>
              <a:gd name="adj2" fmla="val -667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94.71% of the respondents spend most of their time watching videos on TikTok.</a:t>
            </a:r>
            <a:endParaRPr lang="en-GB" sz="1400" dirty="0"/>
          </a:p>
        </p:txBody>
      </p:sp>
      <p:sp>
        <p:nvSpPr>
          <p:cNvPr id="12" name="Speech Bubble: Rectangle 4">
            <a:extLst>
              <a:ext uri="{FF2B5EF4-FFF2-40B4-BE49-F238E27FC236}">
                <a16:creationId xmlns:a16="http://schemas.microsoft.com/office/drawing/2014/main" id="{BF1081B6-0345-9AE7-78A4-90DF03C5AABD}"/>
              </a:ext>
            </a:extLst>
          </p:cNvPr>
          <p:cNvSpPr/>
          <p:nvPr/>
        </p:nvSpPr>
        <p:spPr>
          <a:xfrm>
            <a:off x="3036569" y="4269793"/>
            <a:ext cx="1144209" cy="1661216"/>
          </a:xfrm>
          <a:prstGeom prst="wedgeRectCallout">
            <a:avLst>
              <a:gd name="adj1" fmla="val -31160"/>
              <a:gd name="adj2" fmla="val -7074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25% of the respondents spend most of their time reading posts on Instagram.</a:t>
            </a:r>
            <a:endParaRPr lang="en-GB" sz="14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FEAB8AB1-921F-8B66-7E41-C4BD4BB5BA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0526175"/>
              </p:ext>
            </p:extLst>
          </p:nvPr>
        </p:nvGraphicFramePr>
        <p:xfrm>
          <a:off x="4554632" y="2357740"/>
          <a:ext cx="3522688" cy="431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85136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2146A-0F5E-E06C-8747-945516570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3302278-C40F-2F30-C378-12D75A1DB5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308330"/>
              </p:ext>
            </p:extLst>
          </p:nvPr>
        </p:nvGraphicFramePr>
        <p:xfrm>
          <a:off x="8094993" y="1793262"/>
          <a:ext cx="3642081" cy="481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75F7927-D80B-3A1E-5E8A-FEB992FCBF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9309176"/>
              </p:ext>
            </p:extLst>
          </p:nvPr>
        </p:nvGraphicFramePr>
        <p:xfrm>
          <a:off x="4097008" y="1793262"/>
          <a:ext cx="3875918" cy="4817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B1A5D71-0C0E-EF8D-979D-2885F1FDD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635753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HOW DO THEY SPEND MOST OF THEIR TIME ON SOCIAL MEDIA PLATFORMS? (overall) (2)</a:t>
            </a:r>
            <a:endParaRPr lang="en-GB" b="1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AB1B6CEA-FCFA-7726-59B0-E520B0A5017D}"/>
              </a:ext>
            </a:extLst>
          </p:cNvPr>
          <p:cNvSpPr/>
          <p:nvPr/>
        </p:nvSpPr>
        <p:spPr>
          <a:xfrm>
            <a:off x="6531524" y="3978442"/>
            <a:ext cx="1297023" cy="1604211"/>
          </a:xfrm>
          <a:prstGeom prst="wedgeRectCallout">
            <a:avLst>
              <a:gd name="adj1" fmla="val 12921"/>
              <a:gd name="adj2" fmla="val -9154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35% of the respondents spend most of their time reading posts on LinkedIn.</a:t>
            </a:r>
            <a:endParaRPr lang="en-GB" sz="14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779597B-FCE3-5E3B-9ACF-2D59D2B27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868521"/>
              </p:ext>
            </p:extLst>
          </p:nvPr>
        </p:nvGraphicFramePr>
        <p:xfrm>
          <a:off x="454926" y="1793264"/>
          <a:ext cx="3497703" cy="4817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Speech Bubble: Rectangle 4">
            <a:extLst>
              <a:ext uri="{FF2B5EF4-FFF2-40B4-BE49-F238E27FC236}">
                <a16:creationId xmlns:a16="http://schemas.microsoft.com/office/drawing/2014/main" id="{9CC32983-F3A8-4B06-BE2B-52F8325BE0B4}"/>
              </a:ext>
            </a:extLst>
          </p:cNvPr>
          <p:cNvSpPr/>
          <p:nvPr/>
        </p:nvSpPr>
        <p:spPr>
          <a:xfrm>
            <a:off x="2623522" y="3473116"/>
            <a:ext cx="1114289" cy="1884948"/>
          </a:xfrm>
          <a:prstGeom prst="wedgeRectCallout">
            <a:avLst>
              <a:gd name="adj1" fmla="val 15801"/>
              <a:gd name="adj2" fmla="val -877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66.06% of the respondents spend most of their time reading posts on Facebook.</a:t>
            </a:r>
            <a:endParaRPr lang="en-GB" sz="1400" dirty="0"/>
          </a:p>
        </p:txBody>
      </p:sp>
      <p:sp>
        <p:nvSpPr>
          <p:cNvPr id="11" name="Speech Bubble: Rectangle 4">
            <a:extLst>
              <a:ext uri="{FF2B5EF4-FFF2-40B4-BE49-F238E27FC236}">
                <a16:creationId xmlns:a16="http://schemas.microsoft.com/office/drawing/2014/main" id="{4A1BA45B-1A58-0FCF-E334-7D0C3E3845CD}"/>
              </a:ext>
            </a:extLst>
          </p:cNvPr>
          <p:cNvSpPr/>
          <p:nvPr/>
        </p:nvSpPr>
        <p:spPr>
          <a:xfrm>
            <a:off x="9771655" y="2342147"/>
            <a:ext cx="1712886" cy="1130969"/>
          </a:xfrm>
          <a:prstGeom prst="wedgeRectCallout">
            <a:avLst>
              <a:gd name="adj1" fmla="val -81379"/>
              <a:gd name="adj2" fmla="val -1065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accent1"/>
                </a:solidFill>
              </a:rPr>
              <a:t>50% of the respondents spend most of their time reading posts on X (Previously Twitter)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27225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9CF2B-4C7A-93CB-91D3-05C7D6A59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A2A580-8B8B-B980-0A1B-7DCD021E1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635753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HOW DO THEY SPEND MOST OF THEIR TIME ON SOCIAL MEDIA PLATFORMS? (male) (1)</a:t>
            </a:r>
            <a:endParaRPr lang="en-GB" b="1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71139C8-331C-A967-2D29-F2ED17C23F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328012"/>
              </p:ext>
            </p:extLst>
          </p:nvPr>
        </p:nvGraphicFramePr>
        <p:xfrm>
          <a:off x="454926" y="2331779"/>
          <a:ext cx="3587686" cy="4357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34157C2-3409-296E-1C11-36C72C53C8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8960412"/>
              </p:ext>
            </p:extLst>
          </p:nvPr>
        </p:nvGraphicFramePr>
        <p:xfrm>
          <a:off x="4170947" y="2331777"/>
          <a:ext cx="3587686" cy="4357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E31B8966-4C80-6287-B94D-634F7E90EE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360064"/>
              </p:ext>
            </p:extLst>
          </p:nvPr>
        </p:nvGraphicFramePr>
        <p:xfrm>
          <a:off x="7853279" y="2331775"/>
          <a:ext cx="3850105" cy="4357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BD20CD3-4D77-7018-70C8-8C82A130ADC9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male respondents spend most of their time watching videos on Instagram, YouTube and TikTok.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953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D90EE-80B1-26AF-88EC-AE77C7A17E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ABEDF5-E17C-68EE-97E7-ED746AD6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635753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HOW DO THEY SPEND MOST OF THEIR TIME ON SOCIAL MEDIA PLATFORMS? (male) (2)</a:t>
            </a:r>
            <a:endParaRPr lang="en-GB" b="1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DCF592F-97A0-326B-ACAC-67046BDB5A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475732"/>
              </p:ext>
            </p:extLst>
          </p:nvPr>
        </p:nvGraphicFramePr>
        <p:xfrm>
          <a:off x="454923" y="1880936"/>
          <a:ext cx="3683939" cy="4808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07EC93F-72AE-5F56-C528-6CD69DF07A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9790648"/>
              </p:ext>
            </p:extLst>
          </p:nvPr>
        </p:nvGraphicFramePr>
        <p:xfrm>
          <a:off x="8047393" y="1880936"/>
          <a:ext cx="3683939" cy="480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5611BCD-7B21-62A4-F9C6-FD98E577D1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573152"/>
              </p:ext>
            </p:extLst>
          </p:nvPr>
        </p:nvGraphicFramePr>
        <p:xfrm>
          <a:off x="4251158" y="1880936"/>
          <a:ext cx="3683939" cy="4808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296380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CFC5C-586B-3893-BDEA-068615754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6BB9AE-A09B-B5D9-3DEB-22F8E7F0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635753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HOW DO THEY SPEND MOST OF THEIR TIME ON SOCIAL MEDIA PLATFORMS? (Female) (1)</a:t>
            </a:r>
            <a:endParaRPr lang="en-GB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12C90-FA38-985C-F871-3783B18F2E97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female respondents spend most of their time watching videos on Instagram, TikTok and YouTube.</a:t>
            </a:r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24BDD33-52B7-2054-60F3-1AB48EFD16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041254"/>
              </p:ext>
            </p:extLst>
          </p:nvPr>
        </p:nvGraphicFramePr>
        <p:xfrm>
          <a:off x="454925" y="2331779"/>
          <a:ext cx="3788214" cy="427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5D3F278-1B84-3A0D-A5F6-6EA102079D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1593241"/>
              </p:ext>
            </p:extLst>
          </p:nvPr>
        </p:nvGraphicFramePr>
        <p:xfrm>
          <a:off x="8085218" y="2331778"/>
          <a:ext cx="3651858" cy="427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2D4F421-B1CF-D5E6-F2BD-D87673289E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1456750"/>
              </p:ext>
            </p:extLst>
          </p:nvPr>
        </p:nvGraphicFramePr>
        <p:xfrm>
          <a:off x="4379494" y="2331778"/>
          <a:ext cx="3569369" cy="4277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0900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F1A8D-282F-F6F8-6A1E-4E1D6EF0B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64E347-A50D-0708-68E5-7CA355AF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635753"/>
            <a:ext cx="11029616" cy="988332"/>
          </a:xfrm>
        </p:spPr>
        <p:txBody>
          <a:bodyPr>
            <a:normAutofit/>
          </a:bodyPr>
          <a:lstStyle/>
          <a:p>
            <a:r>
              <a:rPr lang="en-US" b="1" dirty="0"/>
              <a:t>HOW DO THEY SPEND MOST OF THEIR TIME ON SOCIAL MEDIA PLATFORMS? (Female) (2)</a:t>
            </a:r>
            <a:endParaRPr lang="en-GB" b="1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EC4F6E0-C784-2AE1-0DAE-F3921E5D09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5135170"/>
              </p:ext>
            </p:extLst>
          </p:nvPr>
        </p:nvGraphicFramePr>
        <p:xfrm>
          <a:off x="8069177" y="1828800"/>
          <a:ext cx="3537285" cy="482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08E62C9-9F7D-A4DF-964F-30824B668F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923004"/>
              </p:ext>
            </p:extLst>
          </p:nvPr>
        </p:nvGraphicFramePr>
        <p:xfrm>
          <a:off x="454925" y="1828800"/>
          <a:ext cx="3804255" cy="482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EC710F0-F195-3D49-2FCF-6DC98397FF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173454"/>
              </p:ext>
            </p:extLst>
          </p:nvPr>
        </p:nvGraphicFramePr>
        <p:xfrm>
          <a:off x="4395536" y="1828799"/>
          <a:ext cx="3537285" cy="4828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568119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BAB43-24EA-FD18-0B70-8027BCF60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093049F-B272-ECD2-66A9-E23ECD8378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960709"/>
              </p:ext>
            </p:extLst>
          </p:nvPr>
        </p:nvGraphicFramePr>
        <p:xfrm>
          <a:off x="6278211" y="2293493"/>
          <a:ext cx="5440667" cy="4324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B583953-6A3C-070C-30BD-5DBD1A768A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12106"/>
              </p:ext>
            </p:extLst>
          </p:nvPr>
        </p:nvGraphicFramePr>
        <p:xfrm>
          <a:off x="473122" y="2293494"/>
          <a:ext cx="5622878" cy="4324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C1A1A02-EF1E-7042-2138-CA9565227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5" y="840667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(OVERALL) (1)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BFF93D99-30AC-6F1F-E48E-7FFF32A5E37E}"/>
              </a:ext>
            </a:extLst>
          </p:cNvPr>
          <p:cNvSpPr/>
          <p:nvPr/>
        </p:nvSpPr>
        <p:spPr>
          <a:xfrm>
            <a:off x="3865214" y="4194619"/>
            <a:ext cx="2104519" cy="1006968"/>
          </a:xfrm>
          <a:prstGeom prst="wedgeRectCallout">
            <a:avLst>
              <a:gd name="adj1" fmla="val -9673"/>
              <a:gd name="adj2" fmla="val -93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Among 64.64% of respondents who watch videos on Instagram, 59.94% watch memes.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89BDB9-6DE8-112C-B1FE-DA6A15BB9505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watch reels on Instagram and web series on YouTube. </a:t>
            </a:r>
            <a:endParaRPr lang="en-US" dirty="0"/>
          </a:p>
        </p:txBody>
      </p:sp>
      <p:sp>
        <p:nvSpPr>
          <p:cNvPr id="8" name="Speech Bubble: Rectangle 4">
            <a:extLst>
              <a:ext uri="{FF2B5EF4-FFF2-40B4-BE49-F238E27FC236}">
                <a16:creationId xmlns:a16="http://schemas.microsoft.com/office/drawing/2014/main" id="{48C985A6-59BD-4158-DF57-BD6B171CF176}"/>
              </a:ext>
            </a:extLst>
          </p:cNvPr>
          <p:cNvSpPr/>
          <p:nvPr/>
        </p:nvSpPr>
        <p:spPr>
          <a:xfrm>
            <a:off x="10316982" y="3763746"/>
            <a:ext cx="1167559" cy="2027454"/>
          </a:xfrm>
          <a:prstGeom prst="wedgeRectCallout">
            <a:avLst>
              <a:gd name="adj1" fmla="val -49775"/>
              <a:gd name="adj2" fmla="val -7717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Among 87% of respondents who watch videos on YouTube, 36.57% watch web series.</a:t>
            </a:r>
          </a:p>
        </p:txBody>
      </p:sp>
    </p:spTree>
    <p:extLst>
      <p:ext uri="{BB962C8B-B14F-4D97-AF65-F5344CB8AC3E}">
        <p14:creationId xmlns:p14="http://schemas.microsoft.com/office/powerpoint/2010/main" val="3804730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8999E-E6C4-9190-53D2-9E3FADD89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B8A2C4-78D3-7229-64A0-F50BD52B81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0808666"/>
              </p:ext>
            </p:extLst>
          </p:nvPr>
        </p:nvGraphicFramePr>
        <p:xfrm>
          <a:off x="6256421" y="1869068"/>
          <a:ext cx="5480651" cy="468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B02F81D-02F6-2E5A-CAC3-5E8B93FF4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7" y="832464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(OVERALL) (2)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13" name="Speech Bubble: Rectangle 4">
            <a:extLst>
              <a:ext uri="{FF2B5EF4-FFF2-40B4-BE49-F238E27FC236}">
                <a16:creationId xmlns:a16="http://schemas.microsoft.com/office/drawing/2014/main" id="{00B7DBB6-D3A8-6950-54CD-37BE6ADD22E3}"/>
              </a:ext>
            </a:extLst>
          </p:cNvPr>
          <p:cNvSpPr/>
          <p:nvPr/>
        </p:nvSpPr>
        <p:spPr>
          <a:xfrm>
            <a:off x="9561990" y="3536971"/>
            <a:ext cx="2055709" cy="988332"/>
          </a:xfrm>
          <a:prstGeom prst="wedgeRectCallout">
            <a:avLst>
              <a:gd name="adj1" fmla="val 20471"/>
              <a:gd name="adj2" fmla="val -11850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Among 22.99% of respondents who watch videos on Facebook, 84% watch reels.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85A9826-8989-59FD-1CDC-6AAEBFA1E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155166"/>
              </p:ext>
            </p:extLst>
          </p:nvPr>
        </p:nvGraphicFramePr>
        <p:xfrm>
          <a:off x="454927" y="1869068"/>
          <a:ext cx="5641073" cy="4681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368050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461D2-F161-992C-E6EC-F35C36378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B222049-C25C-95D9-83AC-9E0BFEBEA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7" y="832464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(MALE) (1)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349470-0AA9-ACB9-B51C-4F82E29976D8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male respondents watch reels on Instagram and YouTube. </a:t>
            </a:r>
            <a:endParaRPr lang="en-US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74CEDA7-0C49-0176-C516-B8F1CFA0C4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114340"/>
              </p:ext>
            </p:extLst>
          </p:nvPr>
        </p:nvGraphicFramePr>
        <p:xfrm>
          <a:off x="518728" y="2310062"/>
          <a:ext cx="5368725" cy="437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6F05516-FD02-2CB4-007B-426988398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352242"/>
              </p:ext>
            </p:extLst>
          </p:nvPr>
        </p:nvGraphicFramePr>
        <p:xfrm>
          <a:off x="6096000" y="2310062"/>
          <a:ext cx="5622878" cy="437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123875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AD39C-A860-4760-BF37-246EA75D1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AE386E-21FF-9002-0454-4ECB8B63E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7" y="832464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(MALE) (2)</a:t>
            </a:r>
            <a:br>
              <a:rPr lang="en-US" b="1" dirty="0"/>
            </a:br>
            <a:endParaRPr lang="en-GB" b="1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E66CD7A-4C5D-1025-C386-27F11E1C32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524811"/>
              </p:ext>
            </p:extLst>
          </p:nvPr>
        </p:nvGraphicFramePr>
        <p:xfrm>
          <a:off x="6208296" y="1820796"/>
          <a:ext cx="5510582" cy="4772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CD38728-8783-07D4-6D8F-706DFC76E7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19640"/>
              </p:ext>
            </p:extLst>
          </p:nvPr>
        </p:nvGraphicFramePr>
        <p:xfrm>
          <a:off x="518728" y="1820796"/>
          <a:ext cx="5510582" cy="477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996113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2678B-027F-D344-EC27-7B2E9E4D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D9C799-66BB-CB35-67D1-8A31C911F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7" y="832464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(FEMALE) (1)</a:t>
            </a:r>
            <a:br>
              <a:rPr lang="en-US" b="1" dirty="0"/>
            </a:br>
            <a:endParaRPr lang="en-GB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9585B-D898-A322-9532-873265366730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female respondents watch reels on Instagram and web series YouTube. 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5A43930-0A6C-F1EE-5F75-85AF3E58B6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460612"/>
              </p:ext>
            </p:extLst>
          </p:nvPr>
        </p:nvGraphicFramePr>
        <p:xfrm>
          <a:off x="6256422" y="2358189"/>
          <a:ext cx="541685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46821CE-024E-6A8A-843D-A416C963A29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820128"/>
              </p:ext>
            </p:extLst>
          </p:nvPr>
        </p:nvGraphicFramePr>
        <p:xfrm>
          <a:off x="518728" y="2358189"/>
          <a:ext cx="5577272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85805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067CF-A400-FCF9-9EAE-B492E6DC6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5D75C3-7F04-3FD6-5C76-BA63E1EF8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27" y="832464"/>
            <a:ext cx="11029616" cy="988332"/>
          </a:xfrm>
        </p:spPr>
        <p:txBody>
          <a:bodyPr/>
          <a:lstStyle/>
          <a:p>
            <a:r>
              <a:rPr lang="en-US" b="1" dirty="0"/>
              <a:t>WHAT TYPE OF CONTENT THEY WATCH? (FEMALE) (2)</a:t>
            </a:r>
            <a:br>
              <a:rPr lang="en-US" b="1" dirty="0"/>
            </a:br>
            <a:endParaRPr lang="en-GB" b="1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998BEBB-9630-5EA5-EA7D-5B66C6B21D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2053540"/>
              </p:ext>
            </p:extLst>
          </p:nvPr>
        </p:nvGraphicFramePr>
        <p:xfrm>
          <a:off x="454928" y="1900990"/>
          <a:ext cx="5512735" cy="4756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54DCD17-D964-B173-14EE-E8251348E0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722158"/>
              </p:ext>
            </p:extLst>
          </p:nvPr>
        </p:nvGraphicFramePr>
        <p:xfrm>
          <a:off x="6095999" y="1900989"/>
          <a:ext cx="5512735" cy="4756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69945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55DE2-0699-BD23-8A6C-D6228E1B2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52159FF-C684-E243-CAB0-4D42E54DD3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610371"/>
              </p:ext>
            </p:extLst>
          </p:nvPr>
        </p:nvGraphicFramePr>
        <p:xfrm>
          <a:off x="518728" y="2328590"/>
          <a:ext cx="11194232" cy="4328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9445D03-C7B1-BD09-4A06-DC90C5631F08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spend three to five hours on social media daily.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F123909C-078B-5145-9382-5DD1DF3019CE}"/>
              </a:ext>
            </a:extLst>
          </p:cNvPr>
          <p:cNvSpPr/>
          <p:nvPr/>
        </p:nvSpPr>
        <p:spPr>
          <a:xfrm>
            <a:off x="6115844" y="2370428"/>
            <a:ext cx="2427653" cy="822340"/>
          </a:xfrm>
          <a:prstGeom prst="wedgeRectCallout">
            <a:avLst>
              <a:gd name="adj1" fmla="val -68632"/>
              <a:gd name="adj2" fmla="val 668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34.29% of the respondents spend three to five hours on social media daily</a:t>
            </a:r>
            <a:endParaRPr lang="en-GB" sz="16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BB85E58-E73C-1FF0-BCAD-E4771A48C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040" y="804934"/>
            <a:ext cx="11194232" cy="9883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MUCH TIME THEY SPEND ON SOCIAL MEDIA DAILY? (OVERALL)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267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36FC6-E54A-9F56-AB7B-D2B02713A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1A32D5-21CA-E446-1CD5-FE540E5920FC}"/>
              </a:ext>
            </a:extLst>
          </p:cNvPr>
          <p:cNvSpPr txBox="1"/>
          <p:nvPr/>
        </p:nvSpPr>
        <p:spPr>
          <a:xfrm>
            <a:off x="518728" y="1793265"/>
            <a:ext cx="1119423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both male and female respondents spend three to five hours on social media daily.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14427D3-51F4-B6C5-D709-AA1D21BF3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040" y="949312"/>
            <a:ext cx="11194232" cy="9883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HOW MUCH TIME THEY SPEND ON SOCIAL MEDIA DAILY? (MALE AND FEMALE)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C626509-E4F6-1AA2-F964-4CC645C134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676029"/>
              </p:ext>
            </p:extLst>
          </p:nvPr>
        </p:nvGraphicFramePr>
        <p:xfrm>
          <a:off x="518727" y="2294020"/>
          <a:ext cx="5577273" cy="4347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BB56CC2-3971-0D57-91DB-9837428FCA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8680162"/>
              </p:ext>
            </p:extLst>
          </p:nvPr>
        </p:nvGraphicFramePr>
        <p:xfrm>
          <a:off x="6181293" y="2294019"/>
          <a:ext cx="5577273" cy="4347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525712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99641-329A-049D-ACFC-9E4C8516C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D1EFA77-4BA2-3EF8-2F4E-B5F9EC1000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917207"/>
              </p:ext>
            </p:extLst>
          </p:nvPr>
        </p:nvGraphicFramePr>
        <p:xfrm>
          <a:off x="518728" y="2277978"/>
          <a:ext cx="11200150" cy="4379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6CBB939-A249-CF56-14A1-78654F8CD4AD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the respondents mostly use social media between 7 PM to 9 PM.</a:t>
            </a:r>
            <a:endParaRPr lang="en-US" dirty="0"/>
          </a:p>
        </p:txBody>
      </p:sp>
      <p:sp>
        <p:nvSpPr>
          <p:cNvPr id="6" name="Speech Bubble: Rectangle 4">
            <a:extLst>
              <a:ext uri="{FF2B5EF4-FFF2-40B4-BE49-F238E27FC236}">
                <a16:creationId xmlns:a16="http://schemas.microsoft.com/office/drawing/2014/main" id="{287499E5-E6E0-551D-8BEB-61880052E704}"/>
              </a:ext>
            </a:extLst>
          </p:cNvPr>
          <p:cNvSpPr/>
          <p:nvPr/>
        </p:nvSpPr>
        <p:spPr>
          <a:xfrm>
            <a:off x="6853380" y="2706981"/>
            <a:ext cx="2427653" cy="822340"/>
          </a:xfrm>
          <a:prstGeom prst="wedgeRectCallout">
            <a:avLst>
              <a:gd name="adj1" fmla="val -75370"/>
              <a:gd name="adj2" fmla="val -4080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60% of the respondents use social media mostly between 7 p.m. to 9 p.m.</a:t>
            </a:r>
            <a:endParaRPr lang="en-GB" sz="1600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5FCC718-6284-8483-AC88-CB0A4FE9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28" y="837713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AT WHAT TIME THEY USE SOCIAL MEDIA mostly? (OVERALL)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3514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E8F20-9CD0-AFC5-6DCB-D41F1FAA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E75C66-CA61-15DD-F0B3-55E711E375C3}"/>
              </a:ext>
            </a:extLst>
          </p:cNvPr>
          <p:cNvSpPr txBox="1"/>
          <p:nvPr/>
        </p:nvSpPr>
        <p:spPr>
          <a:xfrm>
            <a:off x="518728" y="1793266"/>
            <a:ext cx="1120015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Majority of both male and female respondents mostly use social media between 7 p.m. to 9 p.m.</a:t>
            </a:r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903FB147-C5A1-936C-AED7-9FCFF0DEF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28" y="837713"/>
            <a:ext cx="11029616" cy="988332"/>
          </a:xfrm>
        </p:spPr>
        <p:txBody>
          <a:bodyPr>
            <a:normAutofit fontScale="90000"/>
          </a:bodyPr>
          <a:lstStyle/>
          <a:p>
            <a:r>
              <a:rPr lang="en-US" sz="2400" b="1" dirty="0"/>
              <a:t>AT WHAT TIME THEY USE SOCIAL MEDIA mostly? (MALE AND FEMALE)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655742B-ADEE-FCCF-E248-CFE79E9D5D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971747"/>
              </p:ext>
            </p:extLst>
          </p:nvPr>
        </p:nvGraphicFramePr>
        <p:xfrm>
          <a:off x="518728" y="2326104"/>
          <a:ext cx="5577272" cy="437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E5EC5B7-FCFD-345F-C35D-B6B1325BF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86820"/>
              </p:ext>
            </p:extLst>
          </p:nvPr>
        </p:nvGraphicFramePr>
        <p:xfrm>
          <a:off x="6272463" y="2326104"/>
          <a:ext cx="5446415" cy="4379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369307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3D55C4-BD96-0D28-3293-B45B883E02D4}"/>
              </a:ext>
            </a:extLst>
          </p:cNvPr>
          <p:cNvSpPr/>
          <p:nvPr/>
        </p:nvSpPr>
        <p:spPr>
          <a:xfrm>
            <a:off x="438204" y="2927529"/>
            <a:ext cx="11347396" cy="3570515"/>
          </a:xfrm>
          <a:prstGeom prst="rect">
            <a:avLst/>
          </a:prstGeom>
          <a:solidFill>
            <a:srgbClr val="012F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8">
            <a:extLst>
              <a:ext uri="{FF2B5EF4-FFF2-40B4-BE49-F238E27FC236}">
                <a16:creationId xmlns:a16="http://schemas.microsoft.com/office/drawing/2014/main" id="{067F8A95-7F4C-D65A-FE22-53595866E779}"/>
              </a:ext>
            </a:extLst>
          </p:cNvPr>
          <p:cNvSpPr txBox="1">
            <a:spLocks/>
          </p:cNvSpPr>
          <p:nvPr/>
        </p:nvSpPr>
        <p:spPr>
          <a:xfrm>
            <a:off x="3251257" y="3254808"/>
            <a:ext cx="572135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178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9D1ECD-9628-4E6F-127E-19E9D81359D9}"/>
              </a:ext>
            </a:extLst>
          </p:cNvPr>
          <p:cNvSpPr txBox="1"/>
          <p:nvPr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</a:t>
            </a: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</a:p>
          <a:p>
            <a:pPr algn="ctr"/>
            <a:r>
              <a:rPr lang="en-US" sz="1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1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95359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Brand">
      <a:dk1>
        <a:srgbClr val="012F49"/>
      </a:dk1>
      <a:lt1>
        <a:sysClr val="window" lastClr="FFFFFF"/>
      </a:lt1>
      <a:dk2>
        <a:srgbClr val="012F49"/>
      </a:dk2>
      <a:lt2>
        <a:srgbClr val="EEECE1"/>
      </a:lt2>
      <a:accent1>
        <a:srgbClr val="012F49"/>
      </a:accent1>
      <a:accent2>
        <a:srgbClr val="F25822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12F49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43134</TotalTime>
  <Words>1759</Words>
  <Application>Microsoft Office PowerPoint</Application>
  <PresentationFormat>Widescreen</PresentationFormat>
  <Paragraphs>375</Paragraphs>
  <Slides>44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Arial</vt:lpstr>
      <vt:lpstr>Calibri</vt:lpstr>
      <vt:lpstr>Poppins</vt:lpstr>
      <vt:lpstr>Times New Roman</vt:lpstr>
      <vt:lpstr>Wingdings</vt:lpstr>
      <vt:lpstr>Wingdings 2</vt:lpstr>
      <vt:lpstr>Dividend</vt:lpstr>
      <vt:lpstr>PowerPoint Presentation</vt:lpstr>
      <vt:lpstr>OBJECTIVES AND METHODOLOGY</vt:lpstr>
      <vt:lpstr>PowerPoint Presentation</vt:lpstr>
      <vt:lpstr>Demographics Majority of the respondents belong to the age group 18-24 and are unmarried.</vt:lpstr>
      <vt:lpstr>PowerPoint Presentation</vt:lpstr>
      <vt:lpstr>TOM SPON AIDED (OVERALL) Food and Beverages leads in top of mind, spontaneous and aided recall, suggesting they have strong awareness on the category. </vt:lpstr>
      <vt:lpstr>TOM SPON AIDED (MALE AND FEMALE) Food and Beverages leads in spontaneous among male, while beauty and skincare products leads in top of mind among female. </vt:lpstr>
      <vt:lpstr>PowerPoint Presentation</vt:lpstr>
      <vt:lpstr>FUNNEL (OVERALL) (1)</vt:lpstr>
      <vt:lpstr>FUNNEL (OVERALL) (2) </vt:lpstr>
      <vt:lpstr>FUNNEL (OVERALL) (3) </vt:lpstr>
      <vt:lpstr>FUNNEL (MALE) (1) </vt:lpstr>
      <vt:lpstr>FUNNEL (MALE) (2) </vt:lpstr>
      <vt:lpstr>FUNNEL (MALE) (3) </vt:lpstr>
      <vt:lpstr>FUNNEL (FEMALE) (1) </vt:lpstr>
      <vt:lpstr>FUNNEL (FEMALE) (2) </vt:lpstr>
      <vt:lpstr>FUNNEL (FEMALE) (3) </vt:lpstr>
      <vt:lpstr>PowerPoint Presentation</vt:lpstr>
      <vt:lpstr>TRUST ON INFLUENCER Endorsement (OVERALL) Most of the respondents mentioned that influencers endorsing Tech and Gadgets category are more trustworthy.</vt:lpstr>
      <vt:lpstr>TRUST ON INFLUENCER Endorsement (MALE AND FEMALE) </vt:lpstr>
      <vt:lpstr>ON WHICH SOCIAL MEDIA PLATFORM, THEY FOLLOW INFLUENCER? (OVERALL)</vt:lpstr>
      <vt:lpstr>ON WHICH SOCIAL MEDIA PLATFORM, THEY FOLLOW INFLUENCER? (MALE AND FEMALE)</vt:lpstr>
      <vt:lpstr>PREFERRED MEDIA TO GET INFORMATION ABOUT THE BRANDS (OVERALL) </vt:lpstr>
      <vt:lpstr>PREFERRED MEDIA TO GET INFORMATION ABOUT THE BRANDS (MALE AND FEMALE)</vt:lpstr>
      <vt:lpstr>PowerPoint Presentation</vt:lpstr>
      <vt:lpstr>WHICH SOCIAL MEDIA PLATFROMS THEY USE? (OVERALL) </vt:lpstr>
      <vt:lpstr>WHICH SOCIAL MEDIA PLATFROMS THEY USE? (MALE AND FEMALE) </vt:lpstr>
      <vt:lpstr>HOW DO THEY SPEND MOST OF THEIR TIME ON SOCIAL MEDIA PLATFORMS? (overall) (1)</vt:lpstr>
      <vt:lpstr>HOW DO THEY SPEND MOST OF THEIR TIME ON SOCIAL MEDIA PLATFORMS? (overall) (2)</vt:lpstr>
      <vt:lpstr>HOW DO THEY SPEND MOST OF THEIR TIME ON SOCIAL MEDIA PLATFORMS? (male) (1)</vt:lpstr>
      <vt:lpstr>HOW DO THEY SPEND MOST OF THEIR TIME ON SOCIAL MEDIA PLATFORMS? (male) (2)</vt:lpstr>
      <vt:lpstr>HOW DO THEY SPEND MOST OF THEIR TIME ON SOCIAL MEDIA PLATFORMS? (Female) (1)</vt:lpstr>
      <vt:lpstr>HOW DO THEY SPEND MOST OF THEIR TIME ON SOCIAL MEDIA PLATFORMS? (Female) (2)</vt:lpstr>
      <vt:lpstr>WHAT TYPE OF CONTENT THEY WATCH? (OVERALL) (1) </vt:lpstr>
      <vt:lpstr>WHAT TYPE OF CONTENT THEY WATCH? (OVERALL) (2) </vt:lpstr>
      <vt:lpstr>WHAT TYPE OF CONTENT THEY WATCH? (MALE) (1) </vt:lpstr>
      <vt:lpstr>WHAT TYPE OF CONTENT THEY WATCH? (MALE) (2) </vt:lpstr>
      <vt:lpstr>WHAT TYPE OF CONTENT THEY WATCH? (FEMALE) (1) </vt:lpstr>
      <vt:lpstr>WHAT TYPE OF CONTENT THEY WATCH? (FEMALE) (2) </vt:lpstr>
      <vt:lpstr>HOW MUCH TIME THEY SPEND ON SOCIAL MEDIA DAILY? (OVERALL) </vt:lpstr>
      <vt:lpstr>HOW MUCH TIME THEY SPEND ON SOCIAL MEDIA DAILY? (MALE AND FEMALE) </vt:lpstr>
      <vt:lpstr>AT WHAT TIME THEY USE SOCIAL MEDIA mostly? (OVERALL) </vt:lpstr>
      <vt:lpstr>AT WHAT TIME THEY USE SOCIAL MEDIA mostly? (MALE AND FEMALE) 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Ayush Chataut</cp:lastModifiedBy>
  <cp:revision>3758</cp:revision>
  <dcterms:created xsi:type="dcterms:W3CDTF">2018-02-05T15:26:47Z</dcterms:created>
  <dcterms:modified xsi:type="dcterms:W3CDTF">2026-07-31T10:51:20Z</dcterms:modified>
</cp:coreProperties>
</file>