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21"/>
  </p:notesMasterIdLst>
  <p:sldIdLst>
    <p:sldId id="6510" r:id="rId3"/>
    <p:sldId id="6058" r:id="rId4"/>
    <p:sldId id="7397" r:id="rId5"/>
    <p:sldId id="7700" r:id="rId6"/>
    <p:sldId id="7648" r:id="rId7"/>
    <p:sldId id="7696" r:id="rId8"/>
    <p:sldId id="7713" r:id="rId9"/>
    <p:sldId id="7710" r:id="rId10"/>
    <p:sldId id="7714" r:id="rId11"/>
    <p:sldId id="7711" r:id="rId12"/>
    <p:sldId id="7715" r:id="rId13"/>
    <p:sldId id="7712" r:id="rId14"/>
    <p:sldId id="7716" r:id="rId15"/>
    <p:sldId id="7717" r:id="rId16"/>
    <p:sldId id="7718" r:id="rId17"/>
    <p:sldId id="7719" r:id="rId18"/>
    <p:sldId id="7720" r:id="rId19"/>
    <p:sldId id="76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Dell\Downloads\Energy%20drink%20data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7D-4F80-BBD1-1EF22A1C3605}"/>
              </c:ext>
            </c:extLst>
          </c:dPt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Overall!$A$267:$A$268</c:f>
              <c:strCache>
                <c:ptCount val="2"/>
                <c:pt idx="0">
                  <c:v>Male </c:v>
                </c:pt>
                <c:pt idx="1">
                  <c:v>Female </c:v>
                </c:pt>
              </c:strCache>
            </c:strRef>
          </c:cat>
          <c:val>
            <c:numRef>
              <c:f>Overall!$B$267:$B$268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D-4F80-BBD1-1EF22A1C36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0111968"/>
        <c:axId val="2105366416"/>
      </c:barChart>
      <c:catAx>
        <c:axId val="214011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366416"/>
        <c:crosses val="autoZero"/>
        <c:auto val="1"/>
        <c:lblAlgn val="ctr"/>
        <c:lblOffset val="100"/>
        <c:noMultiLvlLbl val="0"/>
      </c:catAx>
      <c:valAx>
        <c:axId val="210536641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11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Marital</a:t>
            </a:r>
            <a:r>
              <a:rPr lang="en-US" baseline="0" dirty="0"/>
              <a:t> Status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Overall!$A$235:$A$237</c:f>
              <c:strCache>
                <c:ptCount val="3"/>
                <c:pt idx="0">
                  <c:v>Married </c:v>
                </c:pt>
                <c:pt idx="1">
                  <c:v>Single </c:v>
                </c:pt>
                <c:pt idx="2">
                  <c:v>Divorced / Separated </c:v>
                </c:pt>
              </c:strCache>
            </c:strRef>
          </c:cat>
          <c:val>
            <c:numRef>
              <c:f>Overall!$B$235:$B$237</c:f>
              <c:numCache>
                <c:formatCode>0%</c:formatCode>
                <c:ptCount val="3"/>
                <c:pt idx="0">
                  <c:v>0.57099999999999995</c:v>
                </c:pt>
                <c:pt idx="1">
                  <c:v>0.41899999999999998</c:v>
                </c:pt>
                <c:pt idx="2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5-4E21-ADB4-34D16AA475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2628624"/>
        <c:axId val="2105334736"/>
      </c:barChart>
      <c:catAx>
        <c:axId val="214262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334736"/>
        <c:crosses val="autoZero"/>
        <c:auto val="1"/>
        <c:lblAlgn val="ctr"/>
        <c:lblOffset val="100"/>
        <c:noMultiLvlLbl val="0"/>
      </c:catAx>
      <c:valAx>
        <c:axId val="21053347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628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Overall!$B$207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Overall!$A$208:$A$212</c:f>
              <c:strCache>
                <c:ptCount val="5"/>
                <c:pt idx="0">
                  <c:v>18 – 24</c:v>
                </c:pt>
                <c:pt idx="1">
                  <c:v>25 – 34</c:v>
                </c:pt>
                <c:pt idx="2">
                  <c:v>35 – 44</c:v>
                </c:pt>
                <c:pt idx="3">
                  <c:v>45 – 54</c:v>
                </c:pt>
                <c:pt idx="4">
                  <c:v>55 – 64</c:v>
                </c:pt>
              </c:strCache>
            </c:strRef>
          </c:cat>
          <c:val>
            <c:numRef>
              <c:f>Overall!$B$208:$B$212</c:f>
              <c:numCache>
                <c:formatCode>0%</c:formatCode>
                <c:ptCount val="5"/>
                <c:pt idx="0">
                  <c:v>0.24299999999999999</c:v>
                </c:pt>
                <c:pt idx="1">
                  <c:v>0.39600000000000002</c:v>
                </c:pt>
                <c:pt idx="2">
                  <c:v>0.20200000000000001</c:v>
                </c:pt>
                <c:pt idx="3">
                  <c:v>0.114</c:v>
                </c:pt>
                <c:pt idx="4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C-4872-ACF1-5605046F80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0122640"/>
        <c:axId val="17408464"/>
      </c:barChart>
      <c:catAx>
        <c:axId val="214012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8464"/>
        <c:crosses val="autoZero"/>
        <c:auto val="1"/>
        <c:lblAlgn val="ctr"/>
        <c:lblOffset val="100"/>
        <c:noMultiLvlLbl val="0"/>
      </c:catAx>
      <c:valAx>
        <c:axId val="1740846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12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'Energy Drink Overall'!$B$4356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B5-43A2-B731-93FC71556B5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3B5-43A2-B731-93FC71556B52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B5-43A2-B731-93FC71556B5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3B5-43A2-B731-93FC71556B52}"/>
              </c:ext>
            </c:extLst>
          </c:dPt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Overall'!$A$4357:$A$4361</c:f>
              <c:strCache>
                <c:ptCount val="5"/>
                <c:pt idx="0">
                  <c:v>Higher / Upper</c:v>
                </c:pt>
                <c:pt idx="1">
                  <c:v>Upper Middle</c:v>
                </c:pt>
                <c:pt idx="2">
                  <c:v>Middle</c:v>
                </c:pt>
                <c:pt idx="3">
                  <c:v>Lower Middle</c:v>
                </c:pt>
                <c:pt idx="4">
                  <c:v>Lower</c:v>
                </c:pt>
              </c:strCache>
            </c:strRef>
          </c:cat>
          <c:val>
            <c:numRef>
              <c:f>'Energy Drink Overall'!$B$4357:$B$4361</c:f>
              <c:numCache>
                <c:formatCode>0.00%</c:formatCode>
                <c:ptCount val="5"/>
                <c:pt idx="0">
                  <c:v>0.123</c:v>
                </c:pt>
                <c:pt idx="1">
                  <c:v>0.379</c:v>
                </c:pt>
                <c:pt idx="2">
                  <c:v>0.38900000000000001</c:v>
                </c:pt>
                <c:pt idx="3">
                  <c:v>0.1</c:v>
                </c:pt>
                <c:pt idx="4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5-43A2-B731-93FC71556B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31642015"/>
        <c:axId val="1031639135"/>
      </c:barChart>
      <c:catAx>
        <c:axId val="1031642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1639135"/>
        <c:crosses val="autoZero"/>
        <c:auto val="1"/>
        <c:lblAlgn val="ctr"/>
        <c:lblOffset val="100"/>
        <c:noMultiLvlLbl val="0"/>
      </c:catAx>
      <c:valAx>
        <c:axId val="1031639135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1642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Overall'!$B$34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Overall'!$A$35:$A$46</c:f>
              <c:strCache>
                <c:ptCount val="12"/>
                <c:pt idx="0">
                  <c:v>Gin</c:v>
                </c:pt>
                <c:pt idx="1">
                  <c:v>Rum</c:v>
                </c:pt>
                <c:pt idx="2">
                  <c:v>Red Wine</c:v>
                </c:pt>
                <c:pt idx="3">
                  <c:v>Vodka</c:v>
                </c:pt>
                <c:pt idx="4">
                  <c:v>Whisky</c:v>
                </c:pt>
                <c:pt idx="5">
                  <c:v>Non-Carbonated Soft Drinks (e.g. Ice Tea)</c:v>
                </c:pt>
                <c:pt idx="6">
                  <c:v>Beer</c:v>
                </c:pt>
                <c:pt idx="7">
                  <c:v>Energy/Sports Drinks</c:v>
                </c:pt>
                <c:pt idx="8">
                  <c:v>Milkshakes/Coffee</c:v>
                </c:pt>
                <c:pt idx="9">
                  <c:v>Mohi </c:v>
                </c:pt>
                <c:pt idx="10">
                  <c:v>Fruit Juices (Pack juice like Real Juice)</c:v>
                </c:pt>
                <c:pt idx="11">
                  <c:v>Carbonated Soft Drinks (e.g., Coca-Cola, Pepsi, Soda etc.)</c:v>
                </c:pt>
              </c:strCache>
            </c:strRef>
          </c:cat>
          <c:val>
            <c:numRef>
              <c:f>'Energy Drink Overall'!$B$35:$B$46</c:f>
              <c:numCache>
                <c:formatCode>0%</c:formatCode>
                <c:ptCount val="12"/>
                <c:pt idx="0">
                  <c:v>3.5000000000000003E-2</c:v>
                </c:pt>
                <c:pt idx="1">
                  <c:v>6.5000000000000002E-2</c:v>
                </c:pt>
                <c:pt idx="2">
                  <c:v>8.6999999999999994E-2</c:v>
                </c:pt>
                <c:pt idx="3">
                  <c:v>0.11799999999999999</c:v>
                </c:pt>
                <c:pt idx="4">
                  <c:v>0.16200000000000001</c:v>
                </c:pt>
                <c:pt idx="5">
                  <c:v>0.17899999999999999</c:v>
                </c:pt>
                <c:pt idx="6">
                  <c:v>0.34200000000000003</c:v>
                </c:pt>
                <c:pt idx="7">
                  <c:v>0.34899999999999998</c:v>
                </c:pt>
                <c:pt idx="8">
                  <c:v>0.55400000000000005</c:v>
                </c:pt>
                <c:pt idx="9">
                  <c:v>0.57599999999999996</c:v>
                </c:pt>
                <c:pt idx="10">
                  <c:v>0.60399999999999998</c:v>
                </c:pt>
                <c:pt idx="11">
                  <c:v>0.77900000000000003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8E-41C8-951E-D11994A5EC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6234256"/>
        <c:axId val="1077610320"/>
      </c:barChart>
      <c:catAx>
        <c:axId val="146234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7610320"/>
        <c:crosses val="autoZero"/>
        <c:auto val="1"/>
        <c:lblAlgn val="ctr"/>
        <c:lblOffset val="100"/>
        <c:noMultiLvlLbl val="0"/>
      </c:catAx>
      <c:valAx>
        <c:axId val="107761032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3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 (Gender)'!$B$41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2586294316487218E-3"/>
                  <c:y val="3.42960300994921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FB-4F03-BFF9-4F37FF3A2005}"/>
                </c:ext>
              </c:extLst>
            </c:dLbl>
            <c:dLbl>
              <c:idx val="3"/>
              <c:layout>
                <c:manualLayout>
                  <c:x val="-2.2586294316489703E-3"/>
                  <c:y val="2.85800250829101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FB-4F03-BFF9-4F37FF3A2005}"/>
                </c:ext>
              </c:extLst>
            </c:dLbl>
            <c:dLbl>
              <c:idx val="4"/>
              <c:layout>
                <c:manualLayout>
                  <c:x val="2.258629431648639E-3"/>
                  <c:y val="2.00060175580371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FB-4F03-BFF9-4F37FF3A2005}"/>
                </c:ext>
              </c:extLst>
            </c:dLbl>
            <c:dLbl>
              <c:idx val="5"/>
              <c:layout>
                <c:manualLayout>
                  <c:x val="2.258629431648639E-3"/>
                  <c:y val="2.57220225746191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FB-4F03-BFF9-4F37FF3A2005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(Gender)'!$A$42:$A$47</c:f>
              <c:strCache>
                <c:ptCount val="6"/>
                <c:pt idx="0">
                  <c:v>Beer</c:v>
                </c:pt>
                <c:pt idx="1">
                  <c:v>Energy/Sports Drinks</c:v>
                </c:pt>
                <c:pt idx="2">
                  <c:v>Mohi </c:v>
                </c:pt>
                <c:pt idx="3">
                  <c:v>Milkshakes/Coffee</c:v>
                </c:pt>
                <c:pt idx="4">
                  <c:v>Fruit Juices (Pack juice like Real Juice)</c:v>
                </c:pt>
                <c:pt idx="5">
                  <c:v>Carbonated Soft Drinks (e.g., Coca-Cola, Pepsi, Soda etc.)</c:v>
                </c:pt>
              </c:strCache>
            </c:strRef>
          </c:cat>
          <c:val>
            <c:numRef>
              <c:f>'Energy Drink Overall (Gender)'!$B$42:$B$47</c:f>
              <c:numCache>
                <c:formatCode>0%</c:formatCode>
                <c:ptCount val="6"/>
                <c:pt idx="0">
                  <c:v>0.188</c:v>
                </c:pt>
                <c:pt idx="1">
                  <c:v>0.23200000000000001</c:v>
                </c:pt>
                <c:pt idx="2">
                  <c:v>0.36199999999999999</c:v>
                </c:pt>
                <c:pt idx="3">
                  <c:v>0.55800000000000005</c:v>
                </c:pt>
                <c:pt idx="4">
                  <c:v>0.63</c:v>
                </c:pt>
                <c:pt idx="5">
                  <c:v>0.78200000000000003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B-4F03-BFF9-4F37FF3A2005}"/>
            </c:ext>
          </c:extLst>
        </c:ser>
        <c:ser>
          <c:idx val="1"/>
          <c:order val="1"/>
          <c:tx>
            <c:strRef>
              <c:f>'Energy Drink Overall (Gender)'!$C$41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(Gender)'!$A$42:$A$47</c:f>
              <c:strCache>
                <c:ptCount val="6"/>
                <c:pt idx="0">
                  <c:v>Beer</c:v>
                </c:pt>
                <c:pt idx="1">
                  <c:v>Energy/Sports Drinks</c:v>
                </c:pt>
                <c:pt idx="2">
                  <c:v>Mohi </c:v>
                </c:pt>
                <c:pt idx="3">
                  <c:v>Milkshakes/Coffee</c:v>
                </c:pt>
                <c:pt idx="4">
                  <c:v>Fruit Juices (Pack juice like Real Juice)</c:v>
                </c:pt>
                <c:pt idx="5">
                  <c:v>Carbonated Soft Drinks (e.g., Coca-Cola, Pepsi, Soda etc.)</c:v>
                </c:pt>
              </c:strCache>
            </c:strRef>
          </c:cat>
          <c:val>
            <c:numRef>
              <c:f>'Energy Drink Overall (Gender)'!$C$42:$C$47</c:f>
              <c:numCache>
                <c:formatCode>0%</c:formatCode>
                <c:ptCount val="6"/>
                <c:pt idx="0">
                  <c:v>0.496</c:v>
                </c:pt>
                <c:pt idx="1">
                  <c:v>0.46600000000000003</c:v>
                </c:pt>
                <c:pt idx="2">
                  <c:v>0.45800000000000002</c:v>
                </c:pt>
                <c:pt idx="3">
                  <c:v>0.55000000000000004</c:v>
                </c:pt>
                <c:pt idx="4">
                  <c:v>0.57799999999999996</c:v>
                </c:pt>
                <c:pt idx="5">
                  <c:v>0.77600000000000002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FB-4F03-BFF9-4F37FF3A20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07142575"/>
        <c:axId val="1107143055"/>
      </c:barChart>
      <c:catAx>
        <c:axId val="11071425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143055"/>
        <c:crosses val="autoZero"/>
        <c:auto val="1"/>
        <c:lblAlgn val="ctr"/>
        <c:lblOffset val="100"/>
        <c:noMultiLvlLbl val="0"/>
      </c:catAx>
      <c:valAx>
        <c:axId val="110714305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142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 (Gender)'!$B$34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2.3046563312811002E-3"/>
                  <c:y val="2.58481027085555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6A6-4DCD-8120-717EB8B12AE4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(Gender)'!$A$35:$A$40</c:f>
              <c:strCache>
                <c:ptCount val="6"/>
                <c:pt idx="0">
                  <c:v>Gin</c:v>
                </c:pt>
                <c:pt idx="1">
                  <c:v>Rum</c:v>
                </c:pt>
                <c:pt idx="2">
                  <c:v>Red Wine</c:v>
                </c:pt>
                <c:pt idx="3">
                  <c:v>Vodka</c:v>
                </c:pt>
                <c:pt idx="4">
                  <c:v>Whisky</c:v>
                </c:pt>
                <c:pt idx="5">
                  <c:v>Non-Carbonated Soft Drinks (e.g. Ice Tea)</c:v>
                </c:pt>
              </c:strCache>
            </c:strRef>
          </c:cat>
          <c:val>
            <c:numRef>
              <c:f>'Energy Drink Overall (Gender)'!$B$35:$B$40</c:f>
              <c:numCache>
                <c:formatCode>0%</c:formatCode>
                <c:ptCount val="6"/>
                <c:pt idx="0">
                  <c:v>6.0000000000000001E-3</c:v>
                </c:pt>
                <c:pt idx="1">
                  <c:v>1.4E-2</c:v>
                </c:pt>
                <c:pt idx="2">
                  <c:v>0.10199999999999999</c:v>
                </c:pt>
                <c:pt idx="3">
                  <c:v>2.5999999999999999E-2</c:v>
                </c:pt>
                <c:pt idx="4">
                  <c:v>4.2000000000000003E-2</c:v>
                </c:pt>
                <c:pt idx="5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A6-4DCD-8120-717EB8B12AE4}"/>
            </c:ext>
          </c:extLst>
        </c:ser>
        <c:ser>
          <c:idx val="1"/>
          <c:order val="1"/>
          <c:tx>
            <c:strRef>
              <c:f>'Energy Drink Overall (Gender)'!$C$34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(Gender)'!$A$35:$A$40</c:f>
              <c:strCache>
                <c:ptCount val="6"/>
                <c:pt idx="0">
                  <c:v>Gin</c:v>
                </c:pt>
                <c:pt idx="1">
                  <c:v>Rum</c:v>
                </c:pt>
                <c:pt idx="2">
                  <c:v>Red Wine</c:v>
                </c:pt>
                <c:pt idx="3">
                  <c:v>Vodka</c:v>
                </c:pt>
                <c:pt idx="4">
                  <c:v>Whisky</c:v>
                </c:pt>
                <c:pt idx="5">
                  <c:v>Non-Carbonated Soft Drinks (e.g. Ice Tea)</c:v>
                </c:pt>
              </c:strCache>
            </c:strRef>
          </c:cat>
          <c:val>
            <c:numRef>
              <c:f>'Energy Drink Overall (Gender)'!$C$35:$C$40</c:f>
              <c:numCache>
                <c:formatCode>0%</c:formatCode>
                <c:ptCount val="6"/>
                <c:pt idx="0">
                  <c:v>6.4000000000000001E-2</c:v>
                </c:pt>
                <c:pt idx="1">
                  <c:v>0.11600000000000001</c:v>
                </c:pt>
                <c:pt idx="2">
                  <c:v>7.1999999999999995E-2</c:v>
                </c:pt>
                <c:pt idx="3">
                  <c:v>0.21</c:v>
                </c:pt>
                <c:pt idx="4">
                  <c:v>0.28199999999999997</c:v>
                </c:pt>
                <c:pt idx="5">
                  <c:v>0.17799999999999999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A6-4DCD-8120-717EB8B12A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006005231"/>
        <c:axId val="1006005711"/>
      </c:barChart>
      <c:catAx>
        <c:axId val="10060052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6005711"/>
        <c:crosses val="autoZero"/>
        <c:auto val="1"/>
        <c:lblAlgn val="ctr"/>
        <c:lblOffset val="100"/>
        <c:noMultiLvlLbl val="0"/>
      </c:catAx>
      <c:valAx>
        <c:axId val="100600571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6005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Overall'!$B$85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Overall'!$A$86:$A$95</c:f>
              <c:strCache>
                <c:ptCount val="10"/>
                <c:pt idx="0">
                  <c:v>Red Wine</c:v>
                </c:pt>
                <c:pt idx="1">
                  <c:v>Vodka</c:v>
                </c:pt>
                <c:pt idx="2">
                  <c:v>Whisky</c:v>
                </c:pt>
                <c:pt idx="3">
                  <c:v>Non-Carbonated Soft Drinks (e.g. Ice Tea)</c:v>
                </c:pt>
                <c:pt idx="4">
                  <c:v>Energy/Sports Drinks</c:v>
                </c:pt>
                <c:pt idx="5">
                  <c:v>Beer</c:v>
                </c:pt>
                <c:pt idx="6">
                  <c:v>Milkshakes/Coffee</c:v>
                </c:pt>
                <c:pt idx="7">
                  <c:v>Fruit Juices (Pack juice like Real Juice)</c:v>
                </c:pt>
                <c:pt idx="8">
                  <c:v>Mohi</c:v>
                </c:pt>
                <c:pt idx="9">
                  <c:v>Carbonated Soft Drinks (e.g., Coca-Cola, Pepsi, Soda etc.)</c:v>
                </c:pt>
              </c:strCache>
            </c:strRef>
          </c:cat>
          <c:val>
            <c:numRef>
              <c:f>'Energy Drink Overall'!$B$86:$B$95</c:f>
              <c:numCache>
                <c:formatCode>0%</c:formatCode>
                <c:ptCount val="10"/>
                <c:pt idx="0">
                  <c:v>4.5999999999999999E-2</c:v>
                </c:pt>
                <c:pt idx="1">
                  <c:v>8.4000000000000005E-2</c:v>
                </c:pt>
                <c:pt idx="2">
                  <c:v>0.11899999999999999</c:v>
                </c:pt>
                <c:pt idx="3">
                  <c:v>0.13100000000000001</c:v>
                </c:pt>
                <c:pt idx="4">
                  <c:v>0.253</c:v>
                </c:pt>
                <c:pt idx="5">
                  <c:v>0.29499999999999998</c:v>
                </c:pt>
                <c:pt idx="6">
                  <c:v>0.48399999999999999</c:v>
                </c:pt>
                <c:pt idx="7">
                  <c:v>0.502</c:v>
                </c:pt>
                <c:pt idx="8">
                  <c:v>0.54500000000000004</c:v>
                </c:pt>
                <c:pt idx="9">
                  <c:v>0.70899999999999996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5-45F3-926F-D0B0D63512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33309455"/>
        <c:axId val="1534932975"/>
      </c:barChart>
      <c:catAx>
        <c:axId val="14333094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932975"/>
        <c:crosses val="autoZero"/>
        <c:auto val="1"/>
        <c:lblAlgn val="ctr"/>
        <c:lblOffset val="100"/>
        <c:noMultiLvlLbl val="0"/>
      </c:catAx>
      <c:valAx>
        <c:axId val="153493297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3309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 (Gender)'!$B$96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293149166672215E-2"/>
                  <c:y val="5.75757568888589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52-4002-8E75-BDEAB10B19B0}"/>
                </c:ext>
              </c:extLst>
            </c:dLbl>
            <c:dLbl>
              <c:idx val="3"/>
              <c:layout>
                <c:manualLayout>
                  <c:x val="3.6138077333351358E-2"/>
                  <c:y val="1.15151513777719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52-4002-8E75-BDEAB10B19B0}"/>
                </c:ext>
              </c:extLst>
            </c:dLbl>
            <c:dLbl>
              <c:idx val="6"/>
              <c:layout>
                <c:manualLayout>
                  <c:x val="1.8069038666675679E-2"/>
                  <c:y val="-5.757575688885997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52-4002-8E75-BDEAB10B19B0}"/>
                </c:ext>
              </c:extLst>
            </c:dLbl>
            <c:dLbl>
              <c:idx val="7"/>
              <c:layout>
                <c:manualLayout>
                  <c:x val="1.1293149166672299E-3"/>
                  <c:y val="3.74242419777589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852-4002-8E75-BDEAB10B19B0}"/>
                </c:ext>
              </c:extLst>
            </c:dLbl>
            <c:dLbl>
              <c:idx val="9"/>
              <c:layout>
                <c:manualLayout>
                  <c:x val="0"/>
                  <c:y val="4.89393933555309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852-4002-8E75-BDEAB10B19B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(Gender)'!$A$97:$A$106</c:f>
              <c:strCache>
                <c:ptCount val="10"/>
                <c:pt idx="0">
                  <c:v>Red Wine</c:v>
                </c:pt>
                <c:pt idx="1">
                  <c:v>Vodka</c:v>
                </c:pt>
                <c:pt idx="2">
                  <c:v>Whisky</c:v>
                </c:pt>
                <c:pt idx="3">
                  <c:v>Non-Carbonated Soft Drinks (e.g. Ice Tea)</c:v>
                </c:pt>
                <c:pt idx="4">
                  <c:v>Energy/Sports Drinks</c:v>
                </c:pt>
                <c:pt idx="5">
                  <c:v>Beer</c:v>
                </c:pt>
                <c:pt idx="6">
                  <c:v>Mohi</c:v>
                </c:pt>
                <c:pt idx="7">
                  <c:v>Milkshakes/Coffee</c:v>
                </c:pt>
                <c:pt idx="8">
                  <c:v>Fruit Juices (Pack juice like Real Juice)</c:v>
                </c:pt>
                <c:pt idx="9">
                  <c:v>Carbonated Soft Drinks (e.g., Coca-Cola, Pepsi, Soda etc.)</c:v>
                </c:pt>
              </c:strCache>
            </c:strRef>
          </c:cat>
          <c:val>
            <c:numRef>
              <c:f>'Energy Drink Overall (Gender)'!$B$97:$B$106</c:f>
              <c:numCache>
                <c:formatCode>0%</c:formatCode>
                <c:ptCount val="10"/>
                <c:pt idx="0">
                  <c:v>5.8000000000000003E-2</c:v>
                </c:pt>
                <c:pt idx="1">
                  <c:v>1.7999999999999999E-2</c:v>
                </c:pt>
                <c:pt idx="2">
                  <c:v>2.4E-2</c:v>
                </c:pt>
                <c:pt idx="3">
                  <c:v>0.13</c:v>
                </c:pt>
                <c:pt idx="4">
                  <c:v>0.152</c:v>
                </c:pt>
                <c:pt idx="5">
                  <c:v>0.14199999999999999</c:v>
                </c:pt>
                <c:pt idx="6">
                  <c:v>0.40199599999999996</c:v>
                </c:pt>
                <c:pt idx="7">
                  <c:v>0.5</c:v>
                </c:pt>
                <c:pt idx="8">
                  <c:v>0.53400000000000003</c:v>
                </c:pt>
                <c:pt idx="9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52-4002-8E75-BDEAB10B19B0}"/>
            </c:ext>
          </c:extLst>
        </c:ser>
        <c:ser>
          <c:idx val="1"/>
          <c:order val="1"/>
          <c:tx>
            <c:strRef>
              <c:f>'Energy Drink Overall (Gender)'!$C$96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1293149166673126E-3"/>
                  <c:y val="8.63636353332899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52-4002-8E75-BDEAB10B19B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(Gender)'!$A$97:$A$106</c:f>
              <c:strCache>
                <c:ptCount val="10"/>
                <c:pt idx="0">
                  <c:v>Red Wine</c:v>
                </c:pt>
                <c:pt idx="1">
                  <c:v>Vodka</c:v>
                </c:pt>
                <c:pt idx="2">
                  <c:v>Whisky</c:v>
                </c:pt>
                <c:pt idx="3">
                  <c:v>Non-Carbonated Soft Drinks (e.g. Ice Tea)</c:v>
                </c:pt>
                <c:pt idx="4">
                  <c:v>Energy/Sports Drinks</c:v>
                </c:pt>
                <c:pt idx="5">
                  <c:v>Beer</c:v>
                </c:pt>
                <c:pt idx="6">
                  <c:v>Mohi</c:v>
                </c:pt>
                <c:pt idx="7">
                  <c:v>Milkshakes/Coffee</c:v>
                </c:pt>
                <c:pt idx="8">
                  <c:v>Fruit Juices (Pack juice like Real Juice)</c:v>
                </c:pt>
                <c:pt idx="9">
                  <c:v>Carbonated Soft Drinks (e.g., Coca-Cola, Pepsi, Soda etc.)</c:v>
                </c:pt>
              </c:strCache>
            </c:strRef>
          </c:cat>
          <c:val>
            <c:numRef>
              <c:f>'Energy Drink Overall (Gender)'!$C$97:$C$106</c:f>
              <c:numCache>
                <c:formatCode>0%</c:formatCode>
                <c:ptCount val="10"/>
                <c:pt idx="0">
                  <c:v>3.4000000000000002E-2</c:v>
                </c:pt>
                <c:pt idx="1">
                  <c:v>0.15</c:v>
                </c:pt>
                <c:pt idx="2">
                  <c:v>0.214</c:v>
                </c:pt>
                <c:pt idx="3">
                  <c:v>0.13200000000000001</c:v>
                </c:pt>
                <c:pt idx="4">
                  <c:v>0.35399999999999998</c:v>
                </c:pt>
                <c:pt idx="5">
                  <c:v>0.44800000000000001</c:v>
                </c:pt>
                <c:pt idx="6">
                  <c:v>0.371952</c:v>
                </c:pt>
                <c:pt idx="7">
                  <c:v>0.46800000000000003</c:v>
                </c:pt>
                <c:pt idx="8">
                  <c:v>0.47</c:v>
                </c:pt>
                <c:pt idx="9">
                  <c:v>0.70799999999999996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52-4002-8E75-BDEAB10B19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07617663"/>
        <c:axId val="1107618143"/>
      </c:barChart>
      <c:catAx>
        <c:axId val="1107617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618143"/>
        <c:crosses val="autoZero"/>
        <c:auto val="1"/>
        <c:lblAlgn val="ctr"/>
        <c:lblOffset val="100"/>
        <c:noMultiLvlLbl val="0"/>
      </c:catAx>
      <c:valAx>
        <c:axId val="110761814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617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Overall'!$B$150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Overall'!$A$151:$A$159</c:f>
              <c:strCache>
                <c:ptCount val="9"/>
                <c:pt idx="0">
                  <c:v>Vodka</c:v>
                </c:pt>
                <c:pt idx="1">
                  <c:v>Whisky</c:v>
                </c:pt>
                <c:pt idx="2">
                  <c:v>Non-Carbonated Soft Drinks (e.g. Ice Tea)</c:v>
                </c:pt>
                <c:pt idx="3">
                  <c:v>Energy/Sports Drinks</c:v>
                </c:pt>
                <c:pt idx="4">
                  <c:v>Beer</c:v>
                </c:pt>
                <c:pt idx="5">
                  <c:v>Fruit Juices (Pack juice like Real Juice)</c:v>
                </c:pt>
                <c:pt idx="6">
                  <c:v>Milkshakes/Coffee</c:v>
                </c:pt>
                <c:pt idx="7">
                  <c:v>Mohi </c:v>
                </c:pt>
                <c:pt idx="8">
                  <c:v>Carbonated Soft Drinks (e.g., Coca-Cola, Pepsi, Soda etc.)</c:v>
                </c:pt>
              </c:strCache>
            </c:strRef>
          </c:cat>
          <c:val>
            <c:numRef>
              <c:f>'Energy Drink Overall'!$B$151:$B$159</c:f>
              <c:numCache>
                <c:formatCode>0%</c:formatCode>
                <c:ptCount val="9"/>
                <c:pt idx="0">
                  <c:v>4.7522750252780584E-2</c:v>
                </c:pt>
                <c:pt idx="1">
                  <c:v>7.9878665318503544E-2</c:v>
                </c:pt>
                <c:pt idx="2">
                  <c:v>0.10010111223458039</c:v>
                </c:pt>
                <c:pt idx="3">
                  <c:v>0.20020222446916078</c:v>
                </c:pt>
                <c:pt idx="4">
                  <c:v>0.22548028311425683</c:v>
                </c:pt>
                <c:pt idx="5">
                  <c:v>0.41051567239635994</c:v>
                </c:pt>
                <c:pt idx="6">
                  <c:v>0.42062689585439839</c:v>
                </c:pt>
                <c:pt idx="7">
                  <c:v>0.51769464105156726</c:v>
                </c:pt>
                <c:pt idx="8">
                  <c:v>0.62992922143579377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3-47DC-BF12-766BA063D9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33321519"/>
        <c:axId val="1633950095"/>
      </c:barChart>
      <c:catAx>
        <c:axId val="1433321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950095"/>
        <c:crosses val="autoZero"/>
        <c:auto val="1"/>
        <c:lblAlgn val="ctr"/>
        <c:lblOffset val="100"/>
        <c:noMultiLvlLbl val="0"/>
      </c:catAx>
      <c:valAx>
        <c:axId val="163395009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3321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237945763717441"/>
          <c:y val="5.29739815717283E-2"/>
          <c:w val="0.52428329407111451"/>
          <c:h val="0.781425551626922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'Energy Drink Overall (Gender)'!$B$150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2.06009928334498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77E-43FA-BB5E-F6D67050D9D6}"/>
                </c:ext>
              </c:extLst>
            </c:dLbl>
            <c:dLbl>
              <c:idx val="7"/>
              <c:layout>
                <c:manualLayout>
                  <c:x val="1.8069038666675679E-2"/>
                  <c:y val="5.88599795241422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7E-43FA-BB5E-F6D67050D9D6}"/>
                </c:ext>
              </c:extLst>
            </c:dLbl>
            <c:dLbl>
              <c:idx val="8"/>
              <c:layout>
                <c:manualLayout>
                  <c:x val="2.2586298333344599E-3"/>
                  <c:y val="5.00309825955211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7E-43FA-BB5E-F6D67050D9D6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(Gender)'!$A$151:$A$159</c:f>
              <c:strCache>
                <c:ptCount val="9"/>
                <c:pt idx="0">
                  <c:v>Vodka</c:v>
                </c:pt>
                <c:pt idx="1">
                  <c:v>Whisky</c:v>
                </c:pt>
                <c:pt idx="2">
                  <c:v>Non-Carbonated Soft Drinks (e.g. Ice Tea)</c:v>
                </c:pt>
                <c:pt idx="3">
                  <c:v>Energy/Sports Drinks</c:v>
                </c:pt>
                <c:pt idx="4">
                  <c:v>Beer</c:v>
                </c:pt>
                <c:pt idx="5">
                  <c:v>Mohi </c:v>
                </c:pt>
                <c:pt idx="6">
                  <c:v>Fruit Juices (Pack juice like Real Juice)</c:v>
                </c:pt>
                <c:pt idx="7">
                  <c:v>Milkshakes/Coffee</c:v>
                </c:pt>
                <c:pt idx="8">
                  <c:v>Carbonated Soft Drinks (e.g., Coca-Cola, Pepsi, Soda etc.)</c:v>
                </c:pt>
              </c:strCache>
            </c:strRef>
          </c:cat>
          <c:val>
            <c:numRef>
              <c:f>'Energy Drink Overall (Gender)'!$B$151:$B$159</c:f>
              <c:numCache>
                <c:formatCode>0%</c:formatCode>
                <c:ptCount val="9"/>
                <c:pt idx="0">
                  <c:v>1.0121457489878543E-2</c:v>
                </c:pt>
                <c:pt idx="1">
                  <c:v>1.0121457489878543E-2</c:v>
                </c:pt>
                <c:pt idx="2">
                  <c:v>9.3117408906882596E-2</c:v>
                </c:pt>
                <c:pt idx="3">
                  <c:v>9.9190283400809723E-2</c:v>
                </c:pt>
                <c:pt idx="4">
                  <c:v>0.10323886639676114</c:v>
                </c:pt>
                <c:pt idx="5">
                  <c:v>0.32772469635627527</c:v>
                </c:pt>
                <c:pt idx="6">
                  <c:v>0.4331983805668016</c:v>
                </c:pt>
                <c:pt idx="7">
                  <c:v>0.43724696356275305</c:v>
                </c:pt>
                <c:pt idx="8">
                  <c:v>0.6336032388663968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7E-43FA-BB5E-F6D67050D9D6}"/>
            </c:ext>
          </c:extLst>
        </c:ser>
        <c:ser>
          <c:idx val="1"/>
          <c:order val="1"/>
          <c:tx>
            <c:strRef>
              <c:f>'Energy Drink Overall (Gender)'!$C$150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8069038666675679E-2"/>
                  <c:y val="-2.94299897620723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77E-43FA-BB5E-F6D67050D9D6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(Gender)'!$A$151:$A$159</c:f>
              <c:strCache>
                <c:ptCount val="9"/>
                <c:pt idx="0">
                  <c:v>Vodka</c:v>
                </c:pt>
                <c:pt idx="1">
                  <c:v>Whisky</c:v>
                </c:pt>
                <c:pt idx="2">
                  <c:v>Non-Carbonated Soft Drinks (e.g. Ice Tea)</c:v>
                </c:pt>
                <c:pt idx="3">
                  <c:v>Energy/Sports Drinks</c:v>
                </c:pt>
                <c:pt idx="4">
                  <c:v>Beer</c:v>
                </c:pt>
                <c:pt idx="5">
                  <c:v>Mohi </c:v>
                </c:pt>
                <c:pt idx="6">
                  <c:v>Fruit Juices (Pack juice like Real Juice)</c:v>
                </c:pt>
                <c:pt idx="7">
                  <c:v>Milkshakes/Coffee</c:v>
                </c:pt>
                <c:pt idx="8">
                  <c:v>Carbonated Soft Drinks (e.g., Coca-Cola, Pepsi, Soda etc.)</c:v>
                </c:pt>
              </c:strCache>
            </c:strRef>
          </c:cat>
          <c:val>
            <c:numRef>
              <c:f>'Energy Drink Overall (Gender)'!$C$151:$C$159</c:f>
              <c:numCache>
                <c:formatCode>0%</c:formatCode>
                <c:ptCount val="9"/>
                <c:pt idx="0">
                  <c:v>8.4848484848484854E-2</c:v>
                </c:pt>
                <c:pt idx="1">
                  <c:v>0.14949494949494949</c:v>
                </c:pt>
                <c:pt idx="2">
                  <c:v>0.10707070707070707</c:v>
                </c:pt>
                <c:pt idx="3">
                  <c:v>0.30101010101010101</c:v>
                </c:pt>
                <c:pt idx="4">
                  <c:v>0.34747474747474749</c:v>
                </c:pt>
                <c:pt idx="5">
                  <c:v>0.41149090909090907</c:v>
                </c:pt>
                <c:pt idx="6">
                  <c:v>0.38787878787878788</c:v>
                </c:pt>
                <c:pt idx="7">
                  <c:v>0.40404040404040403</c:v>
                </c:pt>
                <c:pt idx="8">
                  <c:v>0.6262626262626263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7E-43FA-BB5E-F6D67050D9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72117903"/>
        <c:axId val="1372112143"/>
      </c:barChart>
      <c:catAx>
        <c:axId val="13721179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2112143"/>
        <c:crosses val="autoZero"/>
        <c:auto val="1"/>
        <c:lblAlgn val="ctr"/>
        <c:lblOffset val="100"/>
        <c:noMultiLvlLbl val="0"/>
      </c:catAx>
      <c:valAx>
        <c:axId val="137211214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2117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Overall'!$B$204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Overall'!$A$205:$A$213</c:f>
              <c:strCache>
                <c:ptCount val="9"/>
                <c:pt idx="0">
                  <c:v>None</c:v>
                </c:pt>
                <c:pt idx="1">
                  <c:v>Whisky</c:v>
                </c:pt>
                <c:pt idx="2">
                  <c:v>Non-Carbonated Soft Drinks (e.g. Ice Tea)</c:v>
                </c:pt>
                <c:pt idx="3">
                  <c:v>Beer</c:v>
                </c:pt>
                <c:pt idx="4">
                  <c:v>Energy/Sports Drinks</c:v>
                </c:pt>
                <c:pt idx="5">
                  <c:v>Fruit Juices (Pack juice like Real Juice)</c:v>
                </c:pt>
                <c:pt idx="6">
                  <c:v>Milkshakes/Coffee</c:v>
                </c:pt>
                <c:pt idx="7">
                  <c:v>Mohi </c:v>
                </c:pt>
                <c:pt idx="8">
                  <c:v>Carbonated Soft Drinks (e.g., Coca-Cola, Pepsi, Soda etc.)</c:v>
                </c:pt>
              </c:strCache>
            </c:strRef>
          </c:cat>
          <c:val>
            <c:numRef>
              <c:f>'Energy Drink Overall'!$B$205:$B$213</c:f>
              <c:numCache>
                <c:formatCode>0%</c:formatCode>
                <c:ptCount val="9"/>
                <c:pt idx="0">
                  <c:v>6.3475546305931316E-2</c:v>
                </c:pt>
                <c:pt idx="1">
                  <c:v>4.4745057232049947E-2</c:v>
                </c:pt>
                <c:pt idx="2">
                  <c:v>7.2840790842872011E-2</c:v>
                </c:pt>
                <c:pt idx="3">
                  <c:v>0.13839750260145681</c:v>
                </c:pt>
                <c:pt idx="4">
                  <c:v>0.1404786680541103</c:v>
                </c:pt>
                <c:pt idx="5">
                  <c:v>0.27679500520291361</c:v>
                </c:pt>
                <c:pt idx="6">
                  <c:v>0.35067637877211238</c:v>
                </c:pt>
                <c:pt idx="7">
                  <c:v>0.44849115504682624</c:v>
                </c:pt>
                <c:pt idx="8">
                  <c:v>0.4838709677419355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E9-44BC-A043-114A4368E4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02074079"/>
        <c:axId val="1633785935"/>
      </c:barChart>
      <c:catAx>
        <c:axId val="16020740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785935"/>
        <c:crosses val="autoZero"/>
        <c:auto val="1"/>
        <c:lblAlgn val="ctr"/>
        <c:lblOffset val="100"/>
        <c:noMultiLvlLbl val="0"/>
      </c:catAx>
      <c:valAx>
        <c:axId val="163378593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2074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'Energy Drink Overall (Gender)'!$B$195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327670307596066E-2"/>
                  <c:y val="-5.90911914342897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BA-4420-ACAD-5921739CCD89}"/>
                </c:ext>
              </c:extLst>
            </c:dLbl>
            <c:dLbl>
              <c:idx val="2"/>
              <c:layout>
                <c:manualLayout>
                  <c:x val="4.0655340615192048E-2"/>
                  <c:y val="-8.86367871514346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BA-4420-ACAD-5921739CCD89}"/>
                </c:ext>
              </c:extLst>
            </c:dLbl>
            <c:dLbl>
              <c:idx val="4"/>
              <c:layout>
                <c:manualLayout>
                  <c:x val="1.1293150170886704E-3"/>
                  <c:y val="2.06819170020013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BA-4420-ACAD-5921739CCD89}"/>
                </c:ext>
              </c:extLst>
            </c:dLbl>
            <c:dLbl>
              <c:idx val="5"/>
              <c:layout>
                <c:manualLayout>
                  <c:x val="3.3879450512660936E-3"/>
                  <c:y val="3.25001552888593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0BA-4420-ACAD-5921739CCD89}"/>
                </c:ext>
              </c:extLst>
            </c:dLbl>
            <c:dLbl>
              <c:idx val="6"/>
              <c:layout>
                <c:manualLayout>
                  <c:x val="3.3879450512660112E-3"/>
                  <c:y val="1.18182382868579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BA-4420-ACAD-5921739CCD89}"/>
                </c:ext>
              </c:extLst>
            </c:dLbl>
            <c:dLbl>
              <c:idx val="7"/>
              <c:layout>
                <c:manualLayout>
                  <c:x val="1.1293150170886538E-2"/>
                  <c:y val="2.65910361454304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BA-4420-ACAD-5921739CCD89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(Gender)'!$A$196:$A$204</c:f>
              <c:strCache>
                <c:ptCount val="9"/>
                <c:pt idx="0">
                  <c:v>None</c:v>
                </c:pt>
                <c:pt idx="1">
                  <c:v>Whisky</c:v>
                </c:pt>
                <c:pt idx="2">
                  <c:v>Non-Carbonated Soft Drinks (e.g. Ice Tea)</c:v>
                </c:pt>
                <c:pt idx="3">
                  <c:v>Beer</c:v>
                </c:pt>
                <c:pt idx="4">
                  <c:v>Energy/Sports Drinks</c:v>
                </c:pt>
                <c:pt idx="5">
                  <c:v>Fruit Juices (Pack juice like Real Juice)</c:v>
                </c:pt>
                <c:pt idx="6">
                  <c:v>Mohi </c:v>
                </c:pt>
                <c:pt idx="7">
                  <c:v>Milkshakes/Coffee</c:v>
                </c:pt>
                <c:pt idx="8">
                  <c:v>Carbonated Soft Drinks (e.g., Coca-Cola, Pepsi, Soda etc.)</c:v>
                </c:pt>
              </c:strCache>
            </c:strRef>
          </c:cat>
          <c:val>
            <c:numRef>
              <c:f>'Energy Drink Overall (Gender)'!$B$196:$B$204</c:f>
              <c:numCache>
                <c:formatCode>General</c:formatCode>
                <c:ptCount val="9"/>
                <c:pt idx="0" formatCode="0%">
                  <c:v>6.7226890756302518E-2</c:v>
                </c:pt>
                <c:pt idx="2" formatCode="0%">
                  <c:v>6.5126050420168072E-2</c:v>
                </c:pt>
                <c:pt idx="3" formatCode="0%">
                  <c:v>5.6722689075630252E-2</c:v>
                </c:pt>
                <c:pt idx="4" formatCode="0%">
                  <c:v>5.4621848739495799E-2</c:v>
                </c:pt>
                <c:pt idx="5" formatCode="0%">
                  <c:v>0.28781512605042014</c:v>
                </c:pt>
                <c:pt idx="6" formatCode="0%">
                  <c:v>0.33613445378151263</c:v>
                </c:pt>
                <c:pt idx="7" formatCode="0%">
                  <c:v>0.36344537815126049</c:v>
                </c:pt>
                <c:pt idx="8" formatCode="0%">
                  <c:v>0.51050420168067223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BA-4420-ACAD-5921739CCD89}"/>
            </c:ext>
          </c:extLst>
        </c:ser>
        <c:ser>
          <c:idx val="1"/>
          <c:order val="1"/>
          <c:tx>
            <c:strRef>
              <c:f>'Energy Drink Overall (Gender)'!$C$195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'Energy Drink Overall (Gender)'!$A$196:$A$204</c:f>
              <c:strCache>
                <c:ptCount val="9"/>
                <c:pt idx="0">
                  <c:v>None</c:v>
                </c:pt>
                <c:pt idx="1">
                  <c:v>Whisky</c:v>
                </c:pt>
                <c:pt idx="2">
                  <c:v>Non-Carbonated Soft Drinks (e.g. Ice Tea)</c:v>
                </c:pt>
                <c:pt idx="3">
                  <c:v>Beer</c:v>
                </c:pt>
                <c:pt idx="4">
                  <c:v>Energy/Sports Drinks</c:v>
                </c:pt>
                <c:pt idx="5">
                  <c:v>Fruit Juices (Pack juice like Real Juice)</c:v>
                </c:pt>
                <c:pt idx="6">
                  <c:v>Mohi </c:v>
                </c:pt>
                <c:pt idx="7">
                  <c:v>Milkshakes/Coffee</c:v>
                </c:pt>
                <c:pt idx="8">
                  <c:v>Carbonated Soft Drinks (e.g., Coca-Cola, Pepsi, Soda etc.)</c:v>
                </c:pt>
              </c:strCache>
            </c:strRef>
          </c:cat>
          <c:val>
            <c:numRef>
              <c:f>'Energy Drink Overall (Gender)'!$C$196:$C$204</c:f>
              <c:numCache>
                <c:formatCode>0%</c:formatCode>
                <c:ptCount val="9"/>
                <c:pt idx="0">
                  <c:v>5.9793814432989693E-2</c:v>
                </c:pt>
                <c:pt idx="1">
                  <c:v>8.4536082474226809E-2</c:v>
                </c:pt>
                <c:pt idx="2">
                  <c:v>8.0412371134020624E-2</c:v>
                </c:pt>
                <c:pt idx="3">
                  <c:v>0.21855670103092784</c:v>
                </c:pt>
                <c:pt idx="4">
                  <c:v>0.22474226804123712</c:v>
                </c:pt>
                <c:pt idx="5">
                  <c:v>0.26597938144329897</c:v>
                </c:pt>
                <c:pt idx="6">
                  <c:v>0.3</c:v>
                </c:pt>
                <c:pt idx="7">
                  <c:v>0.33814432989690724</c:v>
                </c:pt>
                <c:pt idx="8">
                  <c:v>0.45773195876288658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BA-4420-ACAD-5921739CCD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04812863"/>
        <c:axId val="1104811423"/>
      </c:barChart>
      <c:catAx>
        <c:axId val="11048128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4811423"/>
        <c:crosses val="autoZero"/>
        <c:auto val="1"/>
        <c:lblAlgn val="ctr"/>
        <c:lblOffset val="100"/>
        <c:noMultiLvlLbl val="0"/>
      </c:catAx>
      <c:valAx>
        <c:axId val="110481142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4812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'Energy Drink Overall'!$A$4400:$A$4410</cx:f>
        <cx:lvl ptCount="11">
          <cx:pt idx="0">SEC 2</cx:pt>
          <cx:pt idx="1">SEC 3</cx:pt>
          <cx:pt idx="2">SEC 4</cx:pt>
          <cx:pt idx="3">SEC 5</cx:pt>
          <cx:pt idx="4">SEC 6</cx:pt>
          <cx:pt idx="5">SEC 7</cx:pt>
          <cx:pt idx="6">SEC 8</cx:pt>
          <cx:pt idx="7">SEC 9</cx:pt>
          <cx:pt idx="8">SEC 10</cx:pt>
          <cx:pt idx="9">SEC 11</cx:pt>
          <cx:pt idx="10">SEC 12</cx:pt>
        </cx:lvl>
      </cx:strDim>
      <cx:numDim type="val">
        <cx:f>'Energy Drink Overall'!$B$4400:$B$4410</cx:f>
        <cx:lvl ptCount="11" formatCode="0.00%">
          <cx:pt idx="0">0.0040000000000000001</cx:pt>
          <cx:pt idx="1">0.0050000000000000001</cx:pt>
          <cx:pt idx="2">0.012999999999999999</cx:pt>
          <cx:pt idx="3">0.063</cx:pt>
          <cx:pt idx="4">0.037999999999999999</cx:pt>
          <cx:pt idx="5">0.186</cx:pt>
          <cx:pt idx="6">0.193</cx:pt>
          <cx:pt idx="7">0.218</cx:pt>
          <cx:pt idx="8">0.17100000000000001</cx:pt>
          <cx:pt idx="9">0.10000000000000001</cx:pt>
          <cx:pt idx="10">0.0089999999999999993</cx:pt>
        </cx:lvl>
      </cx:numDim>
    </cx:data>
  </cx:chartData>
  <cx:chart>
    <cx:plotArea>
      <cx:plotAreaRegion>
        <cx:series layoutId="funnel" uniqueId="{00000000-4026-48F0-B5DE-1003E56972BA}">
          <cx:tx>
            <cx:txData>
              <cx:f>'Energy Drink Overall'!$B$4399</cx:f>
              <cx:v>Total</cx:v>
            </cx:txData>
          </cx:tx>
          <cx:dataPt idx="5">
            <cx:spPr>
              <a:solidFill>
                <a:srgbClr val="F25822"/>
              </a:solidFill>
            </cx:spPr>
          </cx:dataPt>
          <cx:dataPt idx="6">
            <cx:spPr>
              <a:solidFill>
                <a:srgbClr val="F25822"/>
              </a:solidFill>
              <a:ln>
                <a:solidFill>
                  <a:srgbClr val="F25822"/>
                </a:solidFill>
              </a:ln>
            </cx:spPr>
          </cx:dataPt>
          <cx:dataPt idx="7">
            <cx:spPr>
              <a:solidFill>
                <a:srgbClr val="9999FF"/>
              </a:solidFill>
            </cx:spPr>
          </cx:dataPt>
          <cx:dataPt idx="8">
            <cx:spPr>
              <a:solidFill>
                <a:srgbClr val="9999FF"/>
              </a:solidFill>
            </cx:spPr>
          </cx:dataPt>
          <cx:dataPt idx="9">
            <cx:spPr>
              <a:solidFill>
                <a:srgbClr val="012F49">
                  <a:lumMod val="75000"/>
                  <a:lumOff val="25000"/>
                </a:srgbClr>
              </a:solidFill>
            </cx:spPr>
          </cx:dataPt>
          <cx:dataPt idx="10">
            <cx:spPr>
              <a:solidFill>
                <a:srgbClr val="F25822">
                  <a:lumMod val="60000"/>
                  <a:lumOff val="40000"/>
                </a:srgbClr>
              </a:solidFill>
              <a:ln>
                <a:solidFill>
                  <a:srgbClr val="F25822">
                    <a:lumMod val="60000"/>
                    <a:lumOff val="40000"/>
                  </a:srgbClr>
                </a:solidFill>
              </a:ln>
            </cx:spPr>
          </cx:dataPt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3DE98-5014-4771-B0FC-E78C277A181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C7186-38DE-4875-AB77-1D8A2BEF8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8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11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698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05CEB-66D5-9133-809C-B266ABFD3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207F7-E99C-268E-B19A-FA77FC62D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560BE-D445-A417-391B-87AA20248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69ECC-F110-CA7C-C25A-1DC9A7B8E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302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C1581-2623-ADE1-52C8-5AE06C20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0BD9D-E230-F0C0-9AC3-28DA1EA58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DCC9A6-FA39-5C14-1D07-D93EBB517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4C657-B8DF-CE0E-FE7D-34526B5BC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227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B70CD-78B7-D821-483C-7F18C763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65B309-7CA1-C9B4-0005-5DA3185F0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52E6B-BDC6-BC8E-0C5D-6410E4A47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DB9AC-4294-0763-4BBE-30122BC6A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8989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31672-26A5-6F99-BB2A-6F3AE837F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8463D-0607-A6C5-7CFC-A94EA9015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9E26D9-012A-73B2-2BDA-F341DFC15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2BC59-6FAE-4B51-350D-292224C844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461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20CD5-0426-3784-8409-E6D7E060B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365A9-38C2-61ED-8A72-F85C0C541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BD39D0-D200-C290-471F-021754F6F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C3A46-6F70-3C4A-0913-B511255B6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651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9FA85-EC5F-EA0D-00D8-786051CA2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9769A8-0FF9-5A44-7C3D-A04599D54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C21D60-BF93-F5B5-7C60-69BAA8FE7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7F1EE-4041-B79F-9178-CACF82BAFD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723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728C7-D3C5-041B-BB9D-5B44AC5C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806B37-AF61-64AC-5E23-A8D0560A7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53F151-2024-F2A0-B108-1E76BEC43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41AE2-D59C-697F-4105-AA11AEC8B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980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97E9E-4B54-A502-4D88-50D621DD4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4FEE35-10CB-64A6-FC83-57DD4395DD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AA726A-AE9E-0456-6A31-53055C9C4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F4856-B881-9BC7-934A-6EBBE0837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662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814F-69FE-21C0-61AE-2D1D1BD2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566CD-4190-D53E-5397-B36B3A32D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4D3DF-292F-3170-BB3B-A2C2CA904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EF677-BC69-DAED-4259-4BD40D889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094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98FE8-C71C-9164-2B6A-036822B6D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CE9AE8-F231-7591-F259-31A182107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8F679C-E82A-926A-49C0-88D568D0D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6A0A5-7A65-CCC3-CDB6-4CDCBF71FD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039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D165D-63F0-8539-60E0-146599559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D88F98-5BD9-3D64-621F-F08AF6CCC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5E58E2-686D-3204-9C31-B6D75FE1C5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69BD4-AECC-59F3-ADC7-D789D8B4F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187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0BE46-71D0-69DB-31DF-C57D7B53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E9904E-D6F7-2068-724E-B6B110C31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6C5452-9818-26EB-A120-84F2573F6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BCA08-83FC-0B04-B61E-05D1C1ECB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31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203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54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0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0273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5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93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37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9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80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43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15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74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32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4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70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3818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60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676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10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889121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79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14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5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986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484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76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52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531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54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170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24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8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30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76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9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1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png"/><Relationship Id="rId4" Type="http://schemas.microsoft.com/office/2014/relationships/chartEx" Target="../charts/chartEx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2302401" y="2769702"/>
            <a:ext cx="9011092" cy="22166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F25822"/>
                </a:solidFill>
                <a:latin typeface="Times New Roman"/>
                <a:ea typeface="Cambria" panose="02040503050406030204" pitchFamily="18" charset="0"/>
                <a:cs typeface="Calibri" panose="020F0502020204030204" pitchFamily="34" charset="0"/>
              </a:rPr>
              <a:t>Study  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F25822"/>
                </a:solidFill>
                <a:latin typeface="Times New Roman"/>
                <a:ea typeface="Cambria" panose="02040503050406030204" pitchFamily="18" charset="0"/>
                <a:cs typeface="Calibri" panose="020F0502020204030204" pitchFamily="34" charset="0"/>
              </a:rPr>
              <a:t> Beverage Penetration</a:t>
            </a:r>
            <a:endParaRPr kumimoji="0" lang="en-US" sz="4800" b="1" i="0" u="none" strike="noStrike" kern="1200" cap="all" spc="0" normalizeH="0" baseline="0" noProof="0" dirty="0">
              <a:ln>
                <a:noFill/>
              </a:ln>
              <a:solidFill>
                <a:srgbClr val="F25822"/>
              </a:solidFill>
              <a:effectLst/>
              <a:uLnTx/>
              <a:uFillTx/>
              <a:latin typeface="Times New Roman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968201" y="5876894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3984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</a:t>
            </a:r>
            <a:r>
              <a:rPr kumimoji="0" lang="en-GB" sz="2800" b="1" i="1" u="none" strike="noStrike" kern="1200" cap="none" spc="0" normalizeH="0" baseline="3000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July,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3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Calibri" panose="020F0502020204030204" pitchFamily="34" charset="0"/>
              </a:rPr>
              <a:t>Research Objectives</a:t>
            </a:r>
          </a:p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68384" y="1973990"/>
            <a:ext cx="11401985" cy="911450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assess the penetration of various beverage categories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583908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Research Methodology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2801735"/>
            <a:ext cx="3196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Length of Interview (LOI)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dirty="0">
                <a:solidFill>
                  <a:srgbClr val="002060"/>
                </a:solidFill>
                <a:latin typeface="Times New Roman"/>
                <a:cs typeface="Poppins" panose="00000500000000000000" pitchFamily="2" charset="0"/>
              </a:rPr>
              <a:t>5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mins approx.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68384" y="3019562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Sample Size: </a:t>
            </a:r>
            <a:r>
              <a:rPr lang="en-US" b="1" dirty="0">
                <a:solidFill>
                  <a:srgbClr val="002060"/>
                </a:solidFill>
                <a:latin typeface="Times New Roman"/>
                <a:cs typeface="Poppins" panose="00000500000000000000" pitchFamily="2" charset="0"/>
              </a:rPr>
              <a:t>1000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Field Work:</a:t>
            </a:r>
            <a:r>
              <a:rPr lang="en-US" sz="2000" b="1" dirty="0">
                <a:solidFill>
                  <a:srgbClr val="012F49"/>
                </a:solidFill>
                <a:latin typeface="Times New Roman"/>
                <a:cs typeface="Poppins" panose="00000500000000000000" pitchFamily="2" charset="0"/>
              </a:rPr>
              <a:t> </a:t>
            </a:r>
            <a:r>
              <a:rPr lang="en-US" sz="1600" dirty="0">
                <a:solidFill>
                  <a:srgbClr val="012F49"/>
                </a:solidFill>
                <a:latin typeface="Times New Roman"/>
                <a:cs typeface="Poppins" panose="00000500000000000000" pitchFamily="2" charset="0"/>
              </a:rPr>
              <a:t>June 29 to July 14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2026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Data Analysis</a:t>
            </a:r>
          </a:p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Descriptive statistics using Excel</a:t>
            </a:r>
          </a:p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Thematic analysis of open-ended data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71996" y="3998412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Calibri" panose="020F0502020204030204" pitchFamily="34" charset="0"/>
              </a:rPr>
              <a:t>Research Design 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CD6F9C-3557-4CEE-BF53-7DDF990BA9FE}"/>
              </a:ext>
            </a:extLst>
          </p:cNvPr>
          <p:cNvSpPr txBox="1"/>
          <p:nvPr/>
        </p:nvSpPr>
        <p:spPr>
          <a:xfrm>
            <a:off x="8391362" y="2819405"/>
            <a:ext cx="319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Location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Kathmandu Valley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861108-AE55-E088-5118-C460E52409B9}"/>
              </a:ext>
            </a:extLst>
          </p:cNvPr>
          <p:cNvSpPr txBox="1"/>
          <p:nvPr/>
        </p:nvSpPr>
        <p:spPr>
          <a:xfrm>
            <a:off x="1091144" y="6040378"/>
            <a:ext cx="103360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Note: This study is internally conducted by Avant Garde Solutions in Kathmandu valley, Nepal.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1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39A0AB-3544-47B2-BD8B-FB842C8291EE}"/>
              </a:ext>
            </a:extLst>
          </p:cNvPr>
          <p:cNvSpPr txBox="1"/>
          <p:nvPr/>
        </p:nvSpPr>
        <p:spPr>
          <a:xfrm>
            <a:off x="2005262" y="2459504"/>
            <a:ext cx="8197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5578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04" y="851305"/>
            <a:ext cx="11264392" cy="587277"/>
          </a:xfrm>
        </p:spPr>
        <p:txBody>
          <a:bodyPr>
            <a:noAutofit/>
          </a:bodyPr>
          <a:lstStyle/>
          <a:p>
            <a:r>
              <a:rPr lang="en-US" sz="2400" b="1" u="sng" dirty="0"/>
              <a:t>Demographics</a:t>
            </a:r>
            <a:br>
              <a:rPr lang="en-US" b="1" u="sng" dirty="0"/>
            </a:br>
            <a:r>
              <a:rPr lang="en-GB" sz="1800" b="1" cap="none" dirty="0"/>
              <a:t>Majority of the respondents belong to the age group 25-34 and are married.</a:t>
            </a:r>
            <a:endParaRPr lang="en-US" sz="1800" b="1" cap="none" dirty="0">
              <a:latin typeface="+mn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A2C23D-5CED-E961-59C5-43D380375F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4217031"/>
              </p:ext>
            </p:extLst>
          </p:nvPr>
        </p:nvGraphicFramePr>
        <p:xfrm>
          <a:off x="4283242" y="1909335"/>
          <a:ext cx="3705726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7C47A25-583D-8C3D-0D40-520E4D2A34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547136"/>
              </p:ext>
            </p:extLst>
          </p:nvPr>
        </p:nvGraphicFramePr>
        <p:xfrm>
          <a:off x="8102679" y="1909335"/>
          <a:ext cx="3625515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869A669-BC44-BCE6-1C47-662D97B105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22127"/>
              </p:ext>
            </p:extLst>
          </p:nvPr>
        </p:nvGraphicFramePr>
        <p:xfrm>
          <a:off x="463804" y="1909335"/>
          <a:ext cx="3705726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8816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04" y="670221"/>
            <a:ext cx="11264392" cy="976044"/>
          </a:xfrm>
        </p:spPr>
        <p:txBody>
          <a:bodyPr>
            <a:noAutofit/>
          </a:bodyPr>
          <a:lstStyle/>
          <a:p>
            <a:r>
              <a:rPr lang="en-US" sz="2400" b="1" u="sng" dirty="0"/>
              <a:t>Socio-economic classification (SEC)</a:t>
            </a:r>
            <a:br>
              <a:rPr lang="en-US" sz="2700" b="1" u="sng" dirty="0"/>
            </a:br>
            <a:r>
              <a:rPr lang="en-GB" sz="1800" b="1" cap="none" dirty="0"/>
              <a:t>Majority of the respondents belong to Middle Class.</a:t>
            </a:r>
            <a:br>
              <a:rPr lang="en-GB" sz="1800" b="1" cap="none" dirty="0"/>
            </a:br>
            <a:endParaRPr lang="en-US" sz="1800" cap="none" dirty="0">
              <a:latin typeface="+mn-lt"/>
            </a:endParaRP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ECEA5E5-9553-4EFE-B81F-DEEB45C08E77}"/>
              </a:ext>
            </a:extLst>
          </p:cNvPr>
          <p:cNvSpPr/>
          <p:nvPr/>
        </p:nvSpPr>
        <p:spPr>
          <a:xfrm>
            <a:off x="10148592" y="2349499"/>
            <a:ext cx="1433809" cy="951164"/>
          </a:xfrm>
          <a:prstGeom prst="wedgeRectCallout">
            <a:avLst>
              <a:gd name="adj1" fmla="val -76785"/>
              <a:gd name="adj2" fmla="val -4332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38.</a:t>
            </a:r>
            <a:r>
              <a:rPr lang="en-GB" sz="1400" dirty="0">
                <a:solidFill>
                  <a:srgbClr val="002060"/>
                </a:solidFill>
                <a:latin typeface="Times New Roman"/>
              </a:rPr>
              <a:t>9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0% of the respondents belong to Middle Class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C1362B5-CECB-DBF9-5C32-FD0EFA94C6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0552409"/>
              </p:ext>
            </p:extLst>
          </p:nvPr>
        </p:nvGraphicFramePr>
        <p:xfrm>
          <a:off x="6256420" y="1941095"/>
          <a:ext cx="5471775" cy="4732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1B59CC23-3854-D820-96B2-3D8039DB07D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81188315"/>
                  </p:ext>
                </p:extLst>
              </p:nvPr>
            </p:nvGraphicFramePr>
            <p:xfrm>
              <a:off x="463804" y="1941094"/>
              <a:ext cx="5632196" cy="473242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1B59CC23-3854-D820-96B2-3D8039DB07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804" y="1941094"/>
                <a:ext cx="5632196" cy="473242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535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57E49-A03B-CE5E-9548-154FCC140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83794F7-EBA6-F231-F378-9A0FD3ACDF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969933"/>
              </p:ext>
            </p:extLst>
          </p:nvPr>
        </p:nvGraphicFramePr>
        <p:xfrm>
          <a:off x="473122" y="2232761"/>
          <a:ext cx="11245755" cy="4312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EB15A3-6FE8-F68F-661D-4BC8FBC8B978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twelve months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C0CC7583-8B66-474A-36AB-6352BA2F2D85}"/>
              </a:ext>
            </a:extLst>
          </p:cNvPr>
          <p:cNvSpPr/>
          <p:nvPr/>
        </p:nvSpPr>
        <p:spPr>
          <a:xfrm>
            <a:off x="10074442" y="3429000"/>
            <a:ext cx="1644435" cy="1399674"/>
          </a:xfrm>
          <a:prstGeom prst="wedgeRectCallout">
            <a:avLst>
              <a:gd name="adj1" fmla="val -2414"/>
              <a:gd name="adj2" fmla="val -954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78% of the respondents have consumed carbonated soft drinks in the past twelve months.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DCCCEBF-4D19-8C90-142A-2FA35221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991442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twelve MONTHS (overall)</a:t>
            </a:r>
            <a:br>
              <a:rPr lang="en-US" sz="2400" b="1" dirty="0"/>
            </a:br>
            <a:r>
              <a:rPr lang="en-US" sz="2000" cap="none" dirty="0"/>
              <a:t>In the past twelve months, which beverages have you consumed? 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91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57BA-525D-E90F-A096-455D1424C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A0ABB5-0668-CEC0-FC5E-43AD3B3D7112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both male and female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twelve months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13EF082-6698-3756-9362-B56A8079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1007484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twelve MONTHS (MALE VS FEMALE)</a:t>
            </a:r>
            <a:br>
              <a:rPr lang="en-US" sz="2400" b="1" dirty="0"/>
            </a:br>
            <a:r>
              <a:rPr lang="en-US" sz="2000" cap="none" dirty="0"/>
              <a:t>In the past twelve months, which beverages have you consumed?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4BC7E60-B1D2-4E02-EB50-E7DE9FBC08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498291"/>
              </p:ext>
            </p:extLst>
          </p:nvPr>
        </p:nvGraphicFramePr>
        <p:xfrm>
          <a:off x="473121" y="2277978"/>
          <a:ext cx="5622879" cy="4443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F30A6DA-BAE1-30FA-B1E8-D61110D744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0399569"/>
              </p:ext>
            </p:extLst>
          </p:nvPr>
        </p:nvGraphicFramePr>
        <p:xfrm>
          <a:off x="6208295" y="2277978"/>
          <a:ext cx="5510583" cy="4421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71600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4964-A070-1CA6-161F-FFE13604A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7675517-9B48-9D42-6624-4042DE73BE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639094"/>
              </p:ext>
            </p:extLst>
          </p:nvPr>
        </p:nvGraphicFramePr>
        <p:xfrm>
          <a:off x="473122" y="2232762"/>
          <a:ext cx="11245756" cy="4312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79BCD8-37DC-2749-AC4A-4ABD1450CC3B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three months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6043D0BB-3F82-5C7F-37EC-0719F648A8EE}"/>
              </a:ext>
            </a:extLst>
          </p:cNvPr>
          <p:cNvSpPr/>
          <p:nvPr/>
        </p:nvSpPr>
        <p:spPr>
          <a:xfrm>
            <a:off x="10074443" y="3429000"/>
            <a:ext cx="1644435" cy="1399674"/>
          </a:xfrm>
          <a:prstGeom prst="wedgeRectCallout">
            <a:avLst>
              <a:gd name="adj1" fmla="val -2414"/>
              <a:gd name="adj2" fmla="val -954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71% of the respondents have consumed carbonated soft drinks in the past </a:t>
            </a:r>
            <a:r>
              <a:rPr lang="en-US" sz="1400" dirty="0">
                <a:solidFill>
                  <a:srgbClr val="012F49"/>
                </a:solidFill>
                <a:latin typeface="Times New Roman"/>
              </a:rPr>
              <a:t>three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months.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802166A-BB45-CE91-9383-C049154AF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1007484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three MONTHS (Overall)</a:t>
            </a:r>
            <a:br>
              <a:rPr lang="en-US" sz="2400" b="1" dirty="0"/>
            </a:br>
            <a:r>
              <a:rPr lang="en-US" sz="2000" cap="none" dirty="0"/>
              <a:t>In the past three months, which beverages have you consumed?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4826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B0EA5-64E0-F55A-9EB8-EAF93067A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39A378-D6CF-7370-592B-EA0625AD7FDE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both male and female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three months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FC9652EB-739A-C720-313C-C0851C4B7267}"/>
              </a:ext>
            </a:extLst>
          </p:cNvPr>
          <p:cNvSpPr/>
          <p:nvPr/>
        </p:nvSpPr>
        <p:spPr>
          <a:xfrm>
            <a:off x="10074443" y="3832056"/>
            <a:ext cx="1644435" cy="1399674"/>
          </a:xfrm>
          <a:prstGeom prst="wedgeRectCallout">
            <a:avLst>
              <a:gd name="adj1" fmla="val -2414"/>
              <a:gd name="adj2" fmla="val -954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71% of the female respondents have consumed carbonated soft drinks in the past </a:t>
            </a:r>
            <a:r>
              <a:rPr lang="en-US" sz="1400" dirty="0">
                <a:solidFill>
                  <a:srgbClr val="012F49"/>
                </a:solidFill>
                <a:latin typeface="Times New Roman"/>
              </a:rPr>
              <a:t>three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months.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A5FE127-8D44-D396-6BDA-400526AE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1023526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three MONTHS (male vs female)</a:t>
            </a:r>
            <a:br>
              <a:rPr lang="en-US" sz="2400" b="1" dirty="0"/>
            </a:br>
            <a:r>
              <a:rPr lang="en-US" sz="2000" cap="none" dirty="0"/>
              <a:t>In the past three months, which beverages have you consumed?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CD2C0F7-4FA0-490A-422B-F381635A74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960572"/>
              </p:ext>
            </p:extLst>
          </p:nvPr>
        </p:nvGraphicFramePr>
        <p:xfrm>
          <a:off x="473122" y="2326104"/>
          <a:ext cx="11245756" cy="441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8806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B4964-CB13-0F18-2F6A-1935BAE88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88B3A19-A6EA-8B35-A7C1-51E191122B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9070663"/>
              </p:ext>
            </p:extLst>
          </p:nvPr>
        </p:nvGraphicFramePr>
        <p:xfrm>
          <a:off x="473122" y="2232761"/>
          <a:ext cx="11245755" cy="4360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ACF0F3B-67D3-0123-789D-9E8A6DBB18D7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one month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13AB8BE9-7BBD-FD3F-C081-09CE8E40BB69}"/>
              </a:ext>
            </a:extLst>
          </p:cNvPr>
          <p:cNvSpPr/>
          <p:nvPr/>
        </p:nvSpPr>
        <p:spPr>
          <a:xfrm>
            <a:off x="10074442" y="3555041"/>
            <a:ext cx="1644435" cy="1399674"/>
          </a:xfrm>
          <a:prstGeom prst="wedgeRectCallout">
            <a:avLst>
              <a:gd name="adj1" fmla="val 12219"/>
              <a:gd name="adj2" fmla="val -10118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63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of the respondents have consumed carbonated soft drinks in the past one month.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C2EC02F-AF04-4639-4452-56993FCCE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1023526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one MONTH (Overall)</a:t>
            </a:r>
            <a:br>
              <a:rPr lang="en-US" sz="2400" b="1" dirty="0"/>
            </a:br>
            <a:r>
              <a:rPr lang="en-US" sz="2000" cap="none" dirty="0"/>
              <a:t>In the past one month, which beverages have you consumed?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551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A424B-988A-D0F5-0653-F9E7112F0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0EA8A4-FED1-ED8D-D75E-99478877A9CD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both male and female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one month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06C2E0BD-BEFE-2A8F-947F-47BFCE64FF33}"/>
              </a:ext>
            </a:extLst>
          </p:cNvPr>
          <p:cNvSpPr/>
          <p:nvPr/>
        </p:nvSpPr>
        <p:spPr>
          <a:xfrm>
            <a:off x="9858303" y="4007096"/>
            <a:ext cx="1644435" cy="1399674"/>
          </a:xfrm>
          <a:prstGeom prst="wedgeRectCallout">
            <a:avLst>
              <a:gd name="adj1" fmla="val 22950"/>
              <a:gd name="adj2" fmla="val -1046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63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of the female respondents have consumed carbonated soft drinks in the past one month.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11D3912-DB9B-D269-BC73-A926C8770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1007484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one MONTH</a:t>
            </a:r>
            <a:br>
              <a:rPr lang="en-US" sz="2400" b="1" dirty="0"/>
            </a:br>
            <a:r>
              <a:rPr lang="en-US" sz="2400" b="1" dirty="0"/>
              <a:t>(male vs female)</a:t>
            </a:r>
            <a:br>
              <a:rPr lang="en-US" sz="2400" b="1" dirty="0"/>
            </a:br>
            <a:r>
              <a:rPr lang="en-US" sz="2000" cap="none" dirty="0"/>
              <a:t>In the past one month, which beverages have you consumed?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7F5BCE7-9FBF-D85A-B09F-3D97A1451F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0167165"/>
              </p:ext>
            </p:extLst>
          </p:nvPr>
        </p:nvGraphicFramePr>
        <p:xfrm>
          <a:off x="473122" y="2310063"/>
          <a:ext cx="11245756" cy="4315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476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C6A2-A3FB-9252-53CD-FCEA4DDE2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A1CC12-A1FB-A740-E149-71A57820B0F5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one week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65804AF3-3B0F-3B0B-2417-E9017E129536}"/>
              </a:ext>
            </a:extLst>
          </p:cNvPr>
          <p:cNvSpPr/>
          <p:nvPr/>
        </p:nvSpPr>
        <p:spPr>
          <a:xfrm>
            <a:off x="9737558" y="3689133"/>
            <a:ext cx="1644435" cy="1399674"/>
          </a:xfrm>
          <a:prstGeom prst="wedgeRectCallout">
            <a:avLst>
              <a:gd name="adj1" fmla="val 2464"/>
              <a:gd name="adj2" fmla="val -10920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48% of the respondents have consumed carbonated soft drinks in the past one week.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DF7C74A-ED41-5A67-163B-6C89FD735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991442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one week (Overall)</a:t>
            </a:r>
            <a:br>
              <a:rPr lang="en-US" sz="2400" b="1" dirty="0"/>
            </a:br>
            <a:r>
              <a:rPr lang="en-US" sz="2000" cap="none" dirty="0"/>
              <a:t>In the past one week, which beverages have you consumed?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1EA78E4-F239-872F-0781-7BC7026D47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278511"/>
              </p:ext>
            </p:extLst>
          </p:nvPr>
        </p:nvGraphicFramePr>
        <p:xfrm>
          <a:off x="473122" y="2310063"/>
          <a:ext cx="11245756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8611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0D96A-D62F-1628-BBB8-DC0F3910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F20B428-D284-08F2-B077-263821C796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730607"/>
              </p:ext>
            </p:extLst>
          </p:nvPr>
        </p:nvGraphicFramePr>
        <p:xfrm>
          <a:off x="473122" y="2246738"/>
          <a:ext cx="11245755" cy="4298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095A26F-2D28-1FD1-468D-EC4791861A8B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both male and female respondents have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consumed Carbonated Soft Drinks in the past one week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73ADE28A-9B4B-3BA8-F650-51B08612781A}"/>
              </a:ext>
            </a:extLst>
          </p:cNvPr>
          <p:cNvSpPr/>
          <p:nvPr/>
        </p:nvSpPr>
        <p:spPr>
          <a:xfrm>
            <a:off x="9593179" y="3429000"/>
            <a:ext cx="1644435" cy="1399674"/>
          </a:xfrm>
          <a:prstGeom prst="wedgeRectCallout">
            <a:avLst>
              <a:gd name="adj1" fmla="val 20999"/>
              <a:gd name="adj2" fmla="val -908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51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of the</a:t>
            </a:r>
            <a:r>
              <a:rPr lang="en-US" sz="1400" dirty="0">
                <a:solidFill>
                  <a:srgbClr val="012F49"/>
                </a:solidFill>
                <a:latin typeface="Times New Roman"/>
              </a:rPr>
              <a:t> female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respondents have consumed carbonated soft drinks in the past one week.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CA77770-2A7C-C87A-A535-12CFAD0AB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991442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CONSUMPTION OF BEVERAGE CATEGORIES IN THE PAST one week </a:t>
            </a:r>
            <a:br>
              <a:rPr lang="en-US" sz="2400" b="1" dirty="0"/>
            </a:br>
            <a:r>
              <a:rPr lang="en-US" sz="2400" b="1" dirty="0"/>
              <a:t>(male vs female)</a:t>
            </a:r>
            <a:br>
              <a:rPr lang="en-US" sz="2400" b="1" dirty="0"/>
            </a:br>
            <a:r>
              <a:rPr lang="en-US" sz="2000" cap="none" dirty="0"/>
              <a:t>In the past one week, which beverages have you consumed?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7650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AAC5C-1067-9DE8-E076-D3B8F7D07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07545DA-5384-13B1-7938-1657D8A8B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82" y="798408"/>
            <a:ext cx="11029616" cy="460438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Overall CONSUMPTION OF BEVERAGE CATEGORIES (1)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000" b="1" dirty="0"/>
              <a:t>BEVERAGE PENETRATION </a:t>
            </a:r>
            <a:br>
              <a:rPr lang="en-US" sz="2000" b="1" dirty="0"/>
            </a:br>
            <a:r>
              <a:rPr lang="en-US" sz="2000" b="1" dirty="0"/>
              <a:t>Total Sample-1000</a:t>
            </a:r>
            <a:endParaRPr lang="en-US" sz="2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1341FF3-EBBA-E010-BFF7-6E919BE56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348598"/>
              </p:ext>
            </p:extLst>
          </p:nvPr>
        </p:nvGraphicFramePr>
        <p:xfrm>
          <a:off x="388687" y="1556086"/>
          <a:ext cx="5819608" cy="458306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0555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978569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  <a:gridCol w="850232">
                  <a:extLst>
                    <a:ext uri="{9D8B030D-6E8A-4147-A177-3AD203B41FA5}">
                      <a16:colId xmlns:a16="http://schemas.microsoft.com/office/drawing/2014/main" val="3655800193"/>
                    </a:ext>
                  </a:extLst>
                </a:gridCol>
                <a:gridCol w="753979">
                  <a:extLst>
                    <a:ext uri="{9D8B030D-6E8A-4147-A177-3AD203B41FA5}">
                      <a16:colId xmlns:a16="http://schemas.microsoft.com/office/drawing/2014/main" val="3092084425"/>
                    </a:ext>
                  </a:extLst>
                </a:gridCol>
              </a:tblGrid>
              <a:tr h="6736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Categories</a:t>
                      </a:r>
                    </a:p>
                    <a:p>
                      <a:pPr algn="ctr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Last 12 Months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Last 3 Months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Last  Month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Last  Week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624616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Carbonated Soft Drinks  (e.g., Coca-Cola, Pepsi, Soda etc.)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50389"/>
                  </a:ext>
                </a:extLst>
              </a:tr>
              <a:tr h="531622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 Juices (Pack juice like Real Juice)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737673"/>
                  </a:ext>
                </a:extLst>
              </a:tr>
              <a:tr h="546809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Milkshakes/Coffee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155712"/>
                  </a:ext>
                </a:extLst>
              </a:tr>
              <a:tr h="455674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Mohi  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578553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Energy/Sports Drinks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30684"/>
                  </a:ext>
                </a:extLst>
              </a:tr>
              <a:tr h="522142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Beer</a:t>
                      </a: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078539"/>
                  </a:ext>
                </a:extLst>
              </a:tr>
              <a:tr h="65001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j-lt"/>
                        </a:rPr>
                        <a:t>Non-Carbonated Soft Drinks (e.g. Ice Tea)</a:t>
                      </a:r>
                    </a:p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08467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D14EFC-616A-CEDD-575D-D8AE28215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22877"/>
              </p:ext>
            </p:extLst>
          </p:nvPr>
        </p:nvGraphicFramePr>
        <p:xfrm>
          <a:off x="6384757" y="1556087"/>
          <a:ext cx="5226051" cy="45830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41096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786063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  <a:gridCol w="850231">
                  <a:extLst>
                    <a:ext uri="{9D8B030D-6E8A-4147-A177-3AD203B41FA5}">
                      <a16:colId xmlns:a16="http://schemas.microsoft.com/office/drawing/2014/main" val="3655800193"/>
                    </a:ext>
                  </a:extLst>
                </a:gridCol>
                <a:gridCol w="734261">
                  <a:extLst>
                    <a:ext uri="{9D8B030D-6E8A-4147-A177-3AD203B41FA5}">
                      <a16:colId xmlns:a16="http://schemas.microsoft.com/office/drawing/2014/main" val="3092084425"/>
                    </a:ext>
                  </a:extLst>
                </a:gridCol>
              </a:tblGrid>
              <a:tr h="650533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Categories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Last 12 Months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Last 3 Months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Last  Month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Last  Week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56379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Whisky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50389"/>
                  </a:ext>
                </a:extLst>
              </a:tr>
              <a:tr h="505972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Vodka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737673"/>
                  </a:ext>
                </a:extLst>
              </a:tr>
              <a:tr h="477059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Red Wine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155712"/>
                  </a:ext>
                </a:extLst>
              </a:tr>
              <a:tr h="433690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Rum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40477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30684"/>
                  </a:ext>
                </a:extLst>
              </a:tr>
              <a:tr h="43789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Craft/Specialty Beer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078539"/>
                  </a:ext>
                </a:extLst>
              </a:tr>
              <a:tr h="45570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White/Rosé Wine</a:t>
                      </a:r>
                    </a:p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084670"/>
                  </a:ext>
                </a:extLst>
              </a:tr>
              <a:tr h="65363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Hard Seltzer/Alcoholic Sparkling Water/Water Spritzer</a:t>
                      </a:r>
                      <a:endParaRPr lang="en-US" sz="14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1804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08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EA974-34A2-0287-31B9-6357B1906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506017-DD92-737D-8735-E77A9742E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87" y="670069"/>
            <a:ext cx="11029616" cy="460438"/>
          </a:xfrm>
        </p:spPr>
        <p:txBody>
          <a:bodyPr>
            <a:normAutofit fontScale="90000"/>
          </a:bodyPr>
          <a:lstStyle/>
          <a:p>
            <a:br>
              <a:rPr lang="en-US" sz="2400" b="1" dirty="0"/>
            </a:br>
            <a:br>
              <a:rPr lang="en-US" sz="2400" b="1" dirty="0"/>
            </a:br>
            <a:r>
              <a:rPr lang="en-US" sz="2000" b="1" dirty="0"/>
              <a:t>BEVERAGE PENETRATION in the past one month (BASED ON GENDER)</a:t>
            </a:r>
            <a:endParaRPr lang="en-US" sz="2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CFAC257-69BB-844E-2852-2AF518D68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552557"/>
              </p:ext>
            </p:extLst>
          </p:nvPr>
        </p:nvGraphicFramePr>
        <p:xfrm>
          <a:off x="388687" y="1556087"/>
          <a:ext cx="5851691" cy="44920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48038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1615486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1588167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</a:tblGrid>
              <a:tr h="710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Categories</a:t>
                      </a:r>
                    </a:p>
                    <a:p>
                      <a:pPr algn="ctr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Male</a:t>
                      </a:r>
                    </a:p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(Total Sample=495)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Female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(Total Sample=494)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566386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Carbonated Soft Drinks  (e.g., Coca-Cola, Pepsi, Soda etc.)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50389"/>
                  </a:ext>
                </a:extLst>
              </a:tr>
              <a:tr h="526153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Milkshakes/Coffee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155712"/>
                  </a:ext>
                </a:extLst>
              </a:tr>
              <a:tr h="526153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 Juices (Pack juice like Real Juice)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14327"/>
                  </a:ext>
                </a:extLst>
              </a:tr>
              <a:tr h="51190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Mohi  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502419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Beer</a:t>
                      </a: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078539"/>
                  </a:ext>
                </a:extLst>
              </a:tr>
              <a:tr h="502419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Energy/Sports Drinks</a:t>
                      </a:r>
                      <a:r>
                        <a:rPr lang="en-US" sz="14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04679"/>
                  </a:ext>
                </a:extLst>
              </a:tr>
              <a:tr h="63595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Non-Carbonated Soft Drinks (e.g. Ice Tea)</a:t>
                      </a:r>
                    </a:p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08467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8F069F0-66D2-F986-2AD4-D24AC857C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001103"/>
              </p:ext>
            </p:extLst>
          </p:nvPr>
        </p:nvGraphicFramePr>
        <p:xfrm>
          <a:off x="6384757" y="1556086"/>
          <a:ext cx="5418557" cy="44815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58190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1507958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1552409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</a:tblGrid>
              <a:tr h="7218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Categories</a:t>
                      </a:r>
                    </a:p>
                    <a:p>
                      <a:pPr algn="ctr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Male</a:t>
                      </a:r>
                    </a:p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(Total Sample=495)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Female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(Total Sample=494)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571526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Whisky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50389"/>
                  </a:ext>
                </a:extLst>
              </a:tr>
              <a:tr h="551421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Vodka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737673"/>
                  </a:ext>
                </a:extLst>
              </a:tr>
              <a:tr h="561474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Red Wine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155712"/>
                  </a:ext>
                </a:extLst>
              </a:tr>
              <a:tr h="50719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Hard Seltzer/Alcoholic Sparkling Water/Water Spritzer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449292"/>
                  </a:ext>
                </a:extLst>
              </a:tr>
              <a:tr h="53554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Rum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449179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30684"/>
                  </a:ext>
                </a:extLst>
              </a:tr>
              <a:tr h="58336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White/Rosé Wine</a:t>
                      </a:r>
                    </a:p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endParaRPr lang="en-US" sz="14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084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67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E2BAC-8C80-155C-FC4D-A56F9A986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D1638F2-B921-671D-D962-6D76D335A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82" y="974870"/>
            <a:ext cx="11029616" cy="460438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Overall CONSUMPTION OF BEVERAGE CATEGORIES (1)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000" b="1" dirty="0"/>
              <a:t>BEVERAGE PENETRATION in the past one month (BASED ON AGE)</a:t>
            </a:r>
            <a:br>
              <a:rPr lang="en-US" sz="2000" b="1" dirty="0"/>
            </a:br>
            <a:endParaRPr lang="en-US" sz="2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F29E5B6-27C5-1256-3EB9-0FF98629DA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724396"/>
              </p:ext>
            </p:extLst>
          </p:nvPr>
        </p:nvGraphicFramePr>
        <p:xfrm>
          <a:off x="481262" y="1443139"/>
          <a:ext cx="5582654" cy="480093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35454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794400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834189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  <a:gridCol w="834190">
                  <a:extLst>
                    <a:ext uri="{9D8B030D-6E8A-4147-A177-3AD203B41FA5}">
                      <a16:colId xmlns:a16="http://schemas.microsoft.com/office/drawing/2014/main" val="3133583916"/>
                    </a:ext>
                  </a:extLst>
                </a:gridCol>
                <a:gridCol w="818147">
                  <a:extLst>
                    <a:ext uri="{9D8B030D-6E8A-4147-A177-3AD203B41FA5}">
                      <a16:colId xmlns:a16="http://schemas.microsoft.com/office/drawing/2014/main" val="1549669587"/>
                    </a:ext>
                  </a:extLst>
                </a:gridCol>
                <a:gridCol w="866274">
                  <a:extLst>
                    <a:ext uri="{9D8B030D-6E8A-4147-A177-3AD203B41FA5}">
                      <a16:colId xmlns:a16="http://schemas.microsoft.com/office/drawing/2014/main" val="4180528219"/>
                    </a:ext>
                  </a:extLst>
                </a:gridCol>
              </a:tblGrid>
              <a:tr h="5226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Categories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18-24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25-34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35-44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45-54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55-64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456614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306504"/>
                  </a:ext>
                </a:extLst>
              </a:tr>
              <a:tr h="578640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Carbonated Soft Drinks  (e.g., Coca-Cola, Pepsi, Soda etc.)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50389"/>
                  </a:ext>
                </a:extLst>
              </a:tr>
              <a:tr h="53753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Milkshakes/Coffee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770955"/>
                  </a:ext>
                </a:extLst>
              </a:tr>
              <a:tr h="53753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 Juices (Pack juice like Real Juice)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679083"/>
                  </a:ext>
                </a:extLst>
              </a:tr>
              <a:tr h="447948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Mohi  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58984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Beer</a:t>
                      </a:r>
                      <a:endParaRPr lang="en-US" sz="11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078539"/>
                  </a:ext>
                </a:extLst>
              </a:tr>
              <a:tr h="442708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Energy/Sports Drinks</a:t>
                      </a:r>
                      <a:r>
                        <a:rPr lang="en-US" sz="11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04679"/>
                  </a:ext>
                </a:extLst>
              </a:tr>
              <a:tr h="687496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Whisky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62505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435ABBC-099E-03FE-F072-A956E0143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225398"/>
              </p:ext>
            </p:extLst>
          </p:nvPr>
        </p:nvGraphicFramePr>
        <p:xfrm>
          <a:off x="6128081" y="1435310"/>
          <a:ext cx="5582653" cy="48160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63582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882316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834189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  <a:gridCol w="786064">
                  <a:extLst>
                    <a:ext uri="{9D8B030D-6E8A-4147-A177-3AD203B41FA5}">
                      <a16:colId xmlns:a16="http://schemas.microsoft.com/office/drawing/2014/main" val="1808414013"/>
                    </a:ext>
                  </a:extLst>
                </a:gridCol>
                <a:gridCol w="802105">
                  <a:extLst>
                    <a:ext uri="{9D8B030D-6E8A-4147-A177-3AD203B41FA5}">
                      <a16:colId xmlns:a16="http://schemas.microsoft.com/office/drawing/2014/main" val="3608119611"/>
                    </a:ext>
                  </a:extLst>
                </a:gridCol>
                <a:gridCol w="914397">
                  <a:extLst>
                    <a:ext uri="{9D8B030D-6E8A-4147-A177-3AD203B41FA5}">
                      <a16:colId xmlns:a16="http://schemas.microsoft.com/office/drawing/2014/main" val="2998391862"/>
                    </a:ext>
                  </a:extLst>
                </a:gridCol>
              </a:tblGrid>
              <a:tr h="577651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Categories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18-24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25-34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35-44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45-54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55-64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426970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370631"/>
                  </a:ext>
                </a:extLst>
              </a:tr>
              <a:tr h="43885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Non-Carbonated Soft Drinks (e.g. Ice Tea)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746362"/>
                  </a:ext>
                </a:extLst>
              </a:tr>
              <a:tr h="438858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Vodka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737673"/>
                  </a:ext>
                </a:extLst>
              </a:tr>
              <a:tr h="50201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Hard Seltzer/Alcoholic Sparkling Water/Water Spritzer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155712"/>
                  </a:ext>
                </a:extLst>
              </a:tr>
              <a:tr h="45139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Red Wine</a:t>
                      </a:r>
                    </a:p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endParaRPr lang="en-US" sz="11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126590"/>
                  </a:ext>
                </a:extLst>
              </a:tr>
              <a:tr h="426643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Gin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4047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Rum</a:t>
                      </a:r>
                    </a:p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endParaRPr lang="en-US" sz="11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30684"/>
                  </a:ext>
                </a:extLst>
              </a:tr>
              <a:tr h="57082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White/Rosé Wine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9754167"/>
                  </a:ext>
                </a:extLst>
              </a:tr>
              <a:tr h="570827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Craft/Specialty Beer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683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313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81390-25FB-615D-7DB2-6B1BA00B0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BC4855E-0794-78C3-E3D5-1F0ED75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82" y="798408"/>
            <a:ext cx="11029616" cy="460438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Overall CONSUMPTION OF BEVERAGE CATEGORIES (1)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000" b="1" dirty="0"/>
              <a:t>BEVERAGE PENETRATION in the past one month (BASED ON socio-economic classification)</a:t>
            </a:r>
            <a:endParaRPr lang="en-US" sz="24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2ED6935-94E3-D7B3-F50D-7D3C5E1F9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500412"/>
              </p:ext>
            </p:extLst>
          </p:nvPr>
        </p:nvGraphicFramePr>
        <p:xfrm>
          <a:off x="481263" y="1556086"/>
          <a:ext cx="5710990" cy="47159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6498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1074779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1137084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  <a:gridCol w="919014">
                  <a:extLst>
                    <a:ext uri="{9D8B030D-6E8A-4147-A177-3AD203B41FA5}">
                      <a16:colId xmlns:a16="http://schemas.microsoft.com/office/drawing/2014/main" val="3133583916"/>
                    </a:ext>
                  </a:extLst>
                </a:gridCol>
                <a:gridCol w="1053615">
                  <a:extLst>
                    <a:ext uri="{9D8B030D-6E8A-4147-A177-3AD203B41FA5}">
                      <a16:colId xmlns:a16="http://schemas.microsoft.com/office/drawing/2014/main" val="1549669587"/>
                    </a:ext>
                  </a:extLst>
                </a:gridCol>
              </a:tblGrid>
              <a:tr h="389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Categories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Higher/Upper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Upper/Middle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Lower 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4224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108652"/>
                  </a:ext>
                </a:extLst>
              </a:tr>
              <a:tr h="585749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Carbonated Soft Drinks  (e.g., Coca-Cola, Pepsi, Soda etc.)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50389"/>
                  </a:ext>
                </a:extLst>
              </a:tr>
              <a:tr h="544141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Milkshakes/Coffee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770955"/>
                  </a:ext>
                </a:extLst>
              </a:tr>
              <a:tr h="544141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Fruit Juices (Pack juice like Real Juice)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517125"/>
                  </a:ext>
                </a:extLst>
              </a:tr>
              <a:tr h="453451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Mohi  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519146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Beer</a:t>
                      </a:r>
                      <a:endParaRPr lang="en-US" sz="11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078539"/>
                  </a:ext>
                </a:extLst>
              </a:tr>
              <a:tr h="561224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Energy/Sports Drinks</a:t>
                      </a:r>
                      <a:r>
                        <a:rPr lang="en-US" sz="11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04679"/>
                  </a:ext>
                </a:extLst>
              </a:tr>
              <a:tr h="69594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Non-Carbonated Soft Drinks (e.g. Ice Tea)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62505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0D83AB-C6F4-B79F-BCF0-0460BB42F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782210"/>
              </p:ext>
            </p:extLst>
          </p:nvPr>
        </p:nvGraphicFramePr>
        <p:xfrm>
          <a:off x="6336632" y="1556087"/>
          <a:ext cx="5374106" cy="47159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79621">
                  <a:extLst>
                    <a:ext uri="{9D8B030D-6E8A-4147-A177-3AD203B41FA5}">
                      <a16:colId xmlns:a16="http://schemas.microsoft.com/office/drawing/2014/main" val="2972162196"/>
                    </a:ext>
                  </a:extLst>
                </a:gridCol>
                <a:gridCol w="1122947">
                  <a:extLst>
                    <a:ext uri="{9D8B030D-6E8A-4147-A177-3AD203B41FA5}">
                      <a16:colId xmlns:a16="http://schemas.microsoft.com/office/drawing/2014/main" val="2381016747"/>
                    </a:ext>
                  </a:extLst>
                </a:gridCol>
                <a:gridCol w="978568">
                  <a:extLst>
                    <a:ext uri="{9D8B030D-6E8A-4147-A177-3AD203B41FA5}">
                      <a16:colId xmlns:a16="http://schemas.microsoft.com/office/drawing/2014/main" val="1039921486"/>
                    </a:ext>
                  </a:extLst>
                </a:gridCol>
                <a:gridCol w="890726">
                  <a:extLst>
                    <a:ext uri="{9D8B030D-6E8A-4147-A177-3AD203B41FA5}">
                      <a16:colId xmlns:a16="http://schemas.microsoft.com/office/drawing/2014/main" val="1808414013"/>
                    </a:ext>
                  </a:extLst>
                </a:gridCol>
                <a:gridCol w="1002244">
                  <a:extLst>
                    <a:ext uri="{9D8B030D-6E8A-4147-A177-3AD203B41FA5}">
                      <a16:colId xmlns:a16="http://schemas.microsoft.com/office/drawing/2014/main" val="3608119611"/>
                    </a:ext>
                  </a:extLst>
                </a:gridCol>
              </a:tblGrid>
              <a:tr h="4309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Categories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Higher/Upper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Upper/Middle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Lower Middle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352914"/>
                  </a:ext>
                </a:extLst>
              </a:tr>
              <a:tr h="3840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Sample</a:t>
                      </a:r>
                    </a:p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4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108652"/>
                  </a:ext>
                </a:extLst>
              </a:tr>
              <a:tr h="43023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Whisky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746362"/>
                  </a:ext>
                </a:extLst>
              </a:tr>
              <a:tr h="430230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Vodka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737673"/>
                  </a:ext>
                </a:extLst>
              </a:tr>
              <a:tr h="442521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Red Wine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155712"/>
                  </a:ext>
                </a:extLst>
              </a:tr>
              <a:tr h="414944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n-lt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Gin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0796"/>
                  </a:ext>
                </a:extLst>
              </a:tr>
              <a:tr h="471281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30684"/>
                  </a:ext>
                </a:extLst>
              </a:tr>
              <a:tr h="55960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</a:rPr>
                        <a:t>White/Rosé Wine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195523"/>
                  </a:ext>
                </a:extLst>
              </a:tr>
              <a:tr h="59248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Hard Seltzer/Alcoholic Sparkling Water/Water Spritzer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345331"/>
                  </a:ext>
                </a:extLst>
              </a:tr>
              <a:tr h="559602">
                <a:tc>
                  <a:txBody>
                    <a:bodyPr/>
                    <a:lstStyle/>
                    <a:p>
                      <a:pPr algn="ctr" rtl="0">
                        <a:defRPr sz="1400">
                          <a:solidFill>
                            <a:schemeClr val="accent1"/>
                          </a:solidFill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r>
                        <a:rPr lang="en-US" sz="11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Craft/Specialty Beer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683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105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3D55C4-BD96-0D28-3293-B45B883E02D4}"/>
              </a:ext>
            </a:extLst>
          </p:cNvPr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  <a:solidFill>
            <a:srgbClr val="012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Title 18">
            <a:extLst>
              <a:ext uri="{FF2B5EF4-FFF2-40B4-BE49-F238E27FC236}">
                <a16:creationId xmlns:a16="http://schemas.microsoft.com/office/drawing/2014/main" id="{067F8A95-7F4C-D65A-FE22-53595866E779}"/>
              </a:ext>
            </a:extLst>
          </p:cNvPr>
          <p:cNvSpPr txBox="1">
            <a:spLocks/>
          </p:cNvSpPr>
          <p:nvPr/>
        </p:nvSpPr>
        <p:spPr>
          <a:xfrm>
            <a:off x="3251257" y="3254808"/>
            <a:ext cx="572135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178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D1ECD-9628-4E6F-127E-19E9D81359D9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Avant Garde Solutions Pvt. Ltd.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Sankhamul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Kathmandu, Nepal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+977 1 5242340 | 5912340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15128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1_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1592</Words>
  <Application>Microsoft Office PowerPoint</Application>
  <PresentationFormat>Widescreen</PresentationFormat>
  <Paragraphs>444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Wingdings 2</vt:lpstr>
      <vt:lpstr>Dividend</vt:lpstr>
      <vt:lpstr>1_Dividend</vt:lpstr>
      <vt:lpstr>PowerPoint Presentation</vt:lpstr>
      <vt:lpstr>OBJECTIVES AND METHODOLOGY</vt:lpstr>
      <vt:lpstr>PowerPoint Presentation</vt:lpstr>
      <vt:lpstr>Demographics Majority of the respondents belong to the age group 25-34 and are married.</vt:lpstr>
      <vt:lpstr>Socio-economic classification (SEC) Majority of the respondents belong to Middle Class. </vt:lpstr>
      <vt:lpstr>CONSUMPTION OF BEVERAGE CATEGORIES IN THE PAST twelve MONTHS (overall) In the past twelve months, which beverages have you consumed?  </vt:lpstr>
      <vt:lpstr>CONSUMPTION OF BEVERAGE CATEGORIES IN THE PAST twelve MONTHS (MALE VS FEMALE) In the past twelve months, which beverages have you consumed? </vt:lpstr>
      <vt:lpstr>CONSUMPTION OF BEVERAGE CATEGORIES IN THE PAST three MONTHS (Overall) In the past three months, which beverages have you consumed? </vt:lpstr>
      <vt:lpstr>CONSUMPTION OF BEVERAGE CATEGORIES IN THE PAST three MONTHS (male vs female) In the past three months, which beverages have you consumed? </vt:lpstr>
      <vt:lpstr>CONSUMPTION OF BEVERAGE CATEGORIES IN THE PAST one MONTH (Overall) In the past one month, which beverages have you consumed? </vt:lpstr>
      <vt:lpstr>CONSUMPTION OF BEVERAGE CATEGORIES IN THE PAST one MONTH (male vs female) In the past one month, which beverages have you consumed? </vt:lpstr>
      <vt:lpstr>CONSUMPTION OF BEVERAGE CATEGORIES IN THE PAST one week (Overall) In the past one week, which beverages have you consumed? </vt:lpstr>
      <vt:lpstr>CONSUMPTION OF BEVERAGE CATEGORIES IN THE PAST one week  (male vs female) In the past one week, which beverages have you consumed? </vt:lpstr>
      <vt:lpstr>Overall CONSUMPTION OF BEVERAGE CATEGORIES (1)  BEVERAGE PENETRATION  Total Sample-1000</vt:lpstr>
      <vt:lpstr>  BEVERAGE PENETRATION in the past one month (BASED ON GENDER)</vt:lpstr>
      <vt:lpstr>Overall CONSUMPTION OF BEVERAGE CATEGORIES (1)  BEVERAGE PENETRATION in the past one month (BASED ON AGE) </vt:lpstr>
      <vt:lpstr>Overall CONSUMPTION OF BEVERAGE CATEGORIES (1)  BEVERAGE PENETRATION in the past one month (BASED ON socio-economic classification)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Ayush Chataut</dc:creator>
  <cp:lastModifiedBy>Nyachhyon Nishna</cp:lastModifiedBy>
  <cp:revision>71</cp:revision>
  <dcterms:created xsi:type="dcterms:W3CDTF">2026-07-15T10:02:30Z</dcterms:created>
  <dcterms:modified xsi:type="dcterms:W3CDTF">2026-07-30T05:02:15Z</dcterms:modified>
</cp:coreProperties>
</file>