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4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5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6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7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8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9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0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  <p:sldMasterId id="2147483698" r:id="rId3"/>
  </p:sldMasterIdLst>
  <p:notesMasterIdLst>
    <p:notesMasterId r:id="rId28"/>
  </p:notesMasterIdLst>
  <p:sldIdLst>
    <p:sldId id="6510" r:id="rId4"/>
    <p:sldId id="7752" r:id="rId5"/>
    <p:sldId id="7542" r:id="rId6"/>
    <p:sldId id="7397" r:id="rId7"/>
    <p:sldId id="7700" r:id="rId8"/>
    <p:sldId id="7648" r:id="rId9"/>
    <p:sldId id="7751" r:id="rId10"/>
    <p:sldId id="7747" r:id="rId11"/>
    <p:sldId id="7720" r:id="rId12"/>
    <p:sldId id="7722" r:id="rId13"/>
    <p:sldId id="7733" r:id="rId14"/>
    <p:sldId id="7734" r:id="rId15"/>
    <p:sldId id="7735" r:id="rId16"/>
    <p:sldId id="7737" r:id="rId17"/>
    <p:sldId id="7738" r:id="rId18"/>
    <p:sldId id="7739" r:id="rId19"/>
    <p:sldId id="7741" r:id="rId20"/>
    <p:sldId id="7740" r:id="rId21"/>
    <p:sldId id="7742" r:id="rId22"/>
    <p:sldId id="7743" r:id="rId23"/>
    <p:sldId id="7744" r:id="rId24"/>
    <p:sldId id="7745" r:id="rId25"/>
    <p:sldId id="7746" r:id="rId26"/>
    <p:sldId id="769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 snapToGrid="0">
      <p:cViewPr varScale="1">
        <p:scale>
          <a:sx n="78" d="100"/>
          <a:sy n="78" d="100"/>
        </p:scale>
        <p:origin x="78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Energy%20drink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Business%20Development,%20Marketing,%20Branding%20and%20Corporate%20Affairs\Mini%20Research\Beverage%20Penetration,%20Brand%20Health%20Study%20of%20Energy%20Drinks,%20Campaign%20Evaluation%20of%20Soft%20Drinks\Analysis\Copy%20of%20Energy%20drink%20data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1.xml"/></Relationships>
</file>

<file path=ppt/charts/_rels/chartEx1.xml.rels><?xml version="1.0" encoding="UTF-8" standalone="yes"?>
<Relationships xmlns="http://schemas.openxmlformats.org/package/2006/relationships"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 (SEC)'!$B$4529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(SEC)'!$A$4530:$A$4534</c:f>
              <c:strCache>
                <c:ptCount val="5"/>
                <c:pt idx="0">
                  <c:v>18 – 24</c:v>
                </c:pt>
                <c:pt idx="1">
                  <c:v>25 – 34</c:v>
                </c:pt>
                <c:pt idx="2">
                  <c:v>35 – 44</c:v>
                </c:pt>
                <c:pt idx="3">
                  <c:v>45 – 54</c:v>
                </c:pt>
                <c:pt idx="4">
                  <c:v>55 – 64</c:v>
                </c:pt>
              </c:strCache>
            </c:strRef>
          </c:cat>
          <c:val>
            <c:numRef>
              <c:f>'Energy Drink Overall (SEC)'!$B$4530:$B$4534</c:f>
              <c:numCache>
                <c:formatCode>0%</c:formatCode>
                <c:ptCount val="5"/>
                <c:pt idx="0">
                  <c:v>0.34387351778656128</c:v>
                </c:pt>
                <c:pt idx="1">
                  <c:v>0.43083003952569171</c:v>
                </c:pt>
                <c:pt idx="2">
                  <c:v>0.14624505928853754</c:v>
                </c:pt>
                <c:pt idx="3">
                  <c:v>6.7193675889328064E-2</c:v>
                </c:pt>
                <c:pt idx="4">
                  <c:v>1.1857707509881422E-2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0-4043-AE06-A3E935B7BD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3531872"/>
        <c:axId val="750215888"/>
      </c:barChart>
      <c:catAx>
        <c:axId val="7835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215888"/>
        <c:crosses val="autoZero"/>
        <c:auto val="1"/>
        <c:lblAlgn val="ctr"/>
        <c:lblOffset val="100"/>
        <c:noMultiLvlLbl val="0"/>
      </c:catAx>
      <c:valAx>
        <c:axId val="75021588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53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 (SEC)'!$B$4554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(SEC)'!$A$4555:$A$4556</c:f>
              <c:strCache>
                <c:ptCount val="2"/>
                <c:pt idx="0">
                  <c:v>Male </c:v>
                </c:pt>
                <c:pt idx="1">
                  <c:v>Female </c:v>
                </c:pt>
              </c:strCache>
            </c:strRef>
          </c:cat>
          <c:val>
            <c:numRef>
              <c:f>'Energy Drink Overall (SEC)'!$B$4555:$B$4556</c:f>
              <c:numCache>
                <c:formatCode>0%</c:formatCode>
                <c:ptCount val="2"/>
                <c:pt idx="0">
                  <c:v>0.69960474308300391</c:v>
                </c:pt>
                <c:pt idx="1">
                  <c:v>0.30039525691699603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29-4FC8-9FEC-418EA3E398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3375056"/>
        <c:axId val="750250448"/>
      </c:barChart>
      <c:catAx>
        <c:axId val="98337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250448"/>
        <c:crosses val="autoZero"/>
        <c:auto val="1"/>
        <c:lblAlgn val="ctr"/>
        <c:lblOffset val="100"/>
        <c:noMultiLvlLbl val="0"/>
      </c:catAx>
      <c:valAx>
        <c:axId val="7502504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337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Marital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 (SEC)'!$B$4588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(SEC)'!$A$4589:$A$4591</c:f>
              <c:strCache>
                <c:ptCount val="3"/>
                <c:pt idx="0">
                  <c:v>Single </c:v>
                </c:pt>
                <c:pt idx="1">
                  <c:v>Married </c:v>
                </c:pt>
                <c:pt idx="2">
                  <c:v>Divorced / Separated</c:v>
                </c:pt>
              </c:strCache>
            </c:strRef>
          </c:cat>
          <c:val>
            <c:numRef>
              <c:f>'Energy Drink Overall (SEC)'!$B$4589:$B$4591</c:f>
              <c:numCache>
                <c:formatCode>0%</c:formatCode>
                <c:ptCount val="3"/>
                <c:pt idx="0">
                  <c:v>0.54940711462450598</c:v>
                </c:pt>
                <c:pt idx="1">
                  <c:v>0.43873517786561267</c:v>
                </c:pt>
                <c:pt idx="2">
                  <c:v>7.9051383399209481E-3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6C-4E81-BDFE-24C8761D82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3507280"/>
        <c:axId val="750062768"/>
      </c:barChart>
      <c:catAx>
        <c:axId val="78350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062768"/>
        <c:crosses val="autoZero"/>
        <c:auto val="1"/>
        <c:lblAlgn val="ctr"/>
        <c:lblOffset val="100"/>
        <c:noMultiLvlLbl val="0"/>
      </c:catAx>
      <c:valAx>
        <c:axId val="75006276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507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 (SEC)'!$B$4462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96-4CB2-BEA6-F7738F1B8A0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896-4CB2-BEA6-F7738F1B8A0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96-4CB2-BEA6-F7738F1B8A0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896-4CB2-BEA6-F7738F1B8A09}"/>
              </c:ext>
            </c:extLst>
          </c:dPt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(SEC)'!$A$4463:$A$4467</c:f>
              <c:strCache>
                <c:ptCount val="5"/>
                <c:pt idx="0">
                  <c:v>Higher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  <c:pt idx="4">
                  <c:v>Lower</c:v>
                </c:pt>
              </c:strCache>
            </c:strRef>
          </c:cat>
          <c:val>
            <c:numRef>
              <c:f>'Energy Drink Overall (SEC)'!$B$4463:$B$4467</c:f>
              <c:numCache>
                <c:formatCode>0%</c:formatCode>
                <c:ptCount val="5"/>
                <c:pt idx="0">
                  <c:v>0.12648221343873517</c:v>
                </c:pt>
                <c:pt idx="1">
                  <c:v>0.33596837944664032</c:v>
                </c:pt>
                <c:pt idx="2">
                  <c:v>0.39130434782608697</c:v>
                </c:pt>
                <c:pt idx="3">
                  <c:v>0.1225296442687747</c:v>
                </c:pt>
                <c:pt idx="4">
                  <c:v>2.3715415019762844E-2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6-4CB2-BEA6-F7738F1B8A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3180640"/>
        <c:axId val="622248336"/>
      </c:barChart>
      <c:catAx>
        <c:axId val="98318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248336"/>
        <c:crosses val="autoZero"/>
        <c:auto val="1"/>
        <c:lblAlgn val="ctr"/>
        <c:lblOffset val="100"/>
        <c:noMultiLvlLbl val="0"/>
      </c:catAx>
      <c:valAx>
        <c:axId val="6222483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318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Overall'!$B$698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94-498B-A33E-165CA119AA93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094-498B-A33E-165CA119AA93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094-498B-A33E-165CA119AA93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094-498B-A33E-165CA119AA93}"/>
              </c:ext>
            </c:extLst>
          </c:dPt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'Energy Drink Overall'!$A$699:$A$709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'Energy Drink Overall'!$B$699:$B$709</c:f>
              <c:numCache>
                <c:formatCode>0.00%</c:formatCode>
                <c:ptCount val="11"/>
                <c:pt idx="0">
                  <c:v>4.7430830039525688E-2</c:v>
                </c:pt>
                <c:pt idx="1">
                  <c:v>3.1620553359683792E-2</c:v>
                </c:pt>
                <c:pt idx="2">
                  <c:v>1.1857707509881422E-2</c:v>
                </c:pt>
                <c:pt idx="3">
                  <c:v>3.1620553359683792E-2</c:v>
                </c:pt>
                <c:pt idx="4">
                  <c:v>3.5573122529644272E-2</c:v>
                </c:pt>
                <c:pt idx="5">
                  <c:v>0.10276679841897234</c:v>
                </c:pt>
                <c:pt idx="6">
                  <c:v>0.10276679841897234</c:v>
                </c:pt>
                <c:pt idx="7">
                  <c:v>0.22134387351778656</c:v>
                </c:pt>
                <c:pt idx="8">
                  <c:v>0.24505928853754941</c:v>
                </c:pt>
                <c:pt idx="9">
                  <c:v>0.13043478260869565</c:v>
                </c:pt>
                <c:pt idx="10">
                  <c:v>3.9525691699604744E-2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94-498B-A33E-165CA119AA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46223584"/>
        <c:axId val="947285296"/>
      </c:barChart>
      <c:catAx>
        <c:axId val="124622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285296"/>
        <c:crosses val="autoZero"/>
        <c:auto val="1"/>
        <c:lblAlgn val="ctr"/>
        <c:lblOffset val="100"/>
        <c:noMultiLvlLbl val="0"/>
      </c:catAx>
      <c:valAx>
        <c:axId val="94728529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6223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Overall'!$B$2568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Overall'!$A$2569:$A$2576</c:f>
              <c:strCache>
                <c:ptCount val="8"/>
                <c:pt idx="0">
                  <c:v>Daily</c:v>
                </c:pt>
                <c:pt idx="1">
                  <c:v>Two – Three times a week </c:v>
                </c:pt>
                <c:pt idx="2">
                  <c:v>Once a week</c:v>
                </c:pt>
                <c:pt idx="3">
                  <c:v>Two – Three times a month </c:v>
                </c:pt>
                <c:pt idx="4">
                  <c:v>Once in three months</c:v>
                </c:pt>
                <c:pt idx="5">
                  <c:v>Once a month</c:v>
                </c:pt>
                <c:pt idx="6">
                  <c:v>Occasionally (special events, gatherings, etc.)</c:v>
                </c:pt>
                <c:pt idx="7">
                  <c:v>Rarely</c:v>
                </c:pt>
              </c:strCache>
            </c:strRef>
          </c:cat>
          <c:val>
            <c:numRef>
              <c:f>'Energy Drink Overall'!$B$2569:$B$2576</c:f>
              <c:numCache>
                <c:formatCode>0.00%</c:formatCode>
                <c:ptCount val="8"/>
                <c:pt idx="0">
                  <c:v>3.1620553359683792E-2</c:v>
                </c:pt>
                <c:pt idx="1">
                  <c:v>0.21739130434782608</c:v>
                </c:pt>
                <c:pt idx="2">
                  <c:v>0.25296442687747034</c:v>
                </c:pt>
                <c:pt idx="3">
                  <c:v>0.24505928853754941</c:v>
                </c:pt>
                <c:pt idx="4">
                  <c:v>5.533596837944664E-2</c:v>
                </c:pt>
                <c:pt idx="5">
                  <c:v>7.5098814229249009E-2</c:v>
                </c:pt>
                <c:pt idx="6">
                  <c:v>7.9051383399209488E-2</c:v>
                </c:pt>
                <c:pt idx="7">
                  <c:v>4.3478260869565216E-2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E0-4607-AF5F-660920B13D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86502624"/>
        <c:axId val="622127376"/>
      </c:barChart>
      <c:catAx>
        <c:axId val="108650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127376"/>
        <c:crosses val="autoZero"/>
        <c:auto val="1"/>
        <c:lblAlgn val="ctr"/>
        <c:lblOffset val="100"/>
        <c:noMultiLvlLbl val="0"/>
      </c:catAx>
      <c:valAx>
        <c:axId val="62212737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50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Overall'!$B$2614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Overall'!$A$2615:$A$2619</c:f>
              <c:strCache>
                <c:ptCount val="5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More than three</c:v>
                </c:pt>
                <c:pt idx="4">
                  <c:v>Don’t Know</c:v>
                </c:pt>
              </c:strCache>
            </c:strRef>
          </c:cat>
          <c:val>
            <c:numRef>
              <c:f>'Energy Drink Overall'!$B$2615:$B$2619</c:f>
              <c:numCache>
                <c:formatCode>0%</c:formatCode>
                <c:ptCount val="5"/>
                <c:pt idx="0">
                  <c:v>0.70355731225296447</c:v>
                </c:pt>
                <c:pt idx="1">
                  <c:v>5.1383399209486168E-2</c:v>
                </c:pt>
                <c:pt idx="2">
                  <c:v>2.3715415019762844E-2</c:v>
                </c:pt>
                <c:pt idx="3">
                  <c:v>1.1857707509881422E-2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0B-4C7B-BD87-E0FC9B6636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8274591"/>
        <c:axId val="1128266431"/>
      </c:barChart>
      <c:catAx>
        <c:axId val="1128274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266431"/>
        <c:crosses val="autoZero"/>
        <c:auto val="1"/>
        <c:lblAlgn val="ctr"/>
        <c:lblOffset val="100"/>
        <c:noMultiLvlLbl val="0"/>
      </c:catAx>
      <c:valAx>
        <c:axId val="112826643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274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Overall'!$B$2659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Overall'!$A$2660:$A$2666</c:f>
              <c:strCache>
                <c:ptCount val="7"/>
                <c:pt idx="0">
                  <c:v>Other (Please specify)</c:v>
                </c:pt>
                <c:pt idx="1">
                  <c:v>Online Delivery Services</c:v>
                </c:pt>
                <c:pt idx="2">
                  <c:v>Bars/Pubs</c:v>
                </c:pt>
                <c:pt idx="3">
                  <c:v>Restaurants</c:v>
                </c:pt>
                <c:pt idx="4">
                  <c:v>Liquor Store</c:v>
                </c:pt>
                <c:pt idx="5">
                  <c:v>Supermarket</c:v>
                </c:pt>
                <c:pt idx="6">
                  <c:v>Local Convenience Store</c:v>
                </c:pt>
              </c:strCache>
            </c:strRef>
          </c:cat>
          <c:val>
            <c:numRef>
              <c:f>'Energy Drink Overall'!$B$2660:$B$2666</c:f>
              <c:numCache>
                <c:formatCode>0%</c:formatCode>
                <c:ptCount val="7"/>
                <c:pt idx="0">
                  <c:v>1.5810276679841896E-2</c:v>
                </c:pt>
                <c:pt idx="1">
                  <c:v>1.1857707509881422E-2</c:v>
                </c:pt>
                <c:pt idx="2">
                  <c:v>3.1620553359683792E-2</c:v>
                </c:pt>
                <c:pt idx="3">
                  <c:v>0.19367588932806323</c:v>
                </c:pt>
                <c:pt idx="4">
                  <c:v>0.44268774703557312</c:v>
                </c:pt>
                <c:pt idx="5">
                  <c:v>0.466403162055336</c:v>
                </c:pt>
                <c:pt idx="6">
                  <c:v>0.89723320158102771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4-4F8D-B73F-1B57C3BD53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22500303"/>
        <c:axId val="1122503183"/>
      </c:barChart>
      <c:catAx>
        <c:axId val="11225003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503183"/>
        <c:crosses val="autoZero"/>
        <c:auto val="1"/>
        <c:lblAlgn val="ctr"/>
        <c:lblOffset val="100"/>
        <c:noMultiLvlLbl val="0"/>
      </c:catAx>
      <c:valAx>
        <c:axId val="112250318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500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Overall'!$B$2710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Overall'!$A$2711:$A$2718</c:f>
              <c:strCache>
                <c:ptCount val="8"/>
                <c:pt idx="0">
                  <c:v>9 AM – 12 PM</c:v>
                </c:pt>
                <c:pt idx="1">
                  <c:v>12 PM – 3 PM</c:v>
                </c:pt>
                <c:pt idx="2">
                  <c:v>3 PM – 6 PM</c:v>
                </c:pt>
                <c:pt idx="3">
                  <c:v>6 PM – 9 PM</c:v>
                </c:pt>
                <c:pt idx="4">
                  <c:v>9 PM – 12 AM</c:v>
                </c:pt>
                <c:pt idx="5">
                  <c:v>12 AM – 3 AM</c:v>
                </c:pt>
                <c:pt idx="6">
                  <c:v>3 AM – 6 AM</c:v>
                </c:pt>
                <c:pt idx="7">
                  <c:v>Don’t Know</c:v>
                </c:pt>
              </c:strCache>
            </c:strRef>
          </c:cat>
          <c:val>
            <c:numRef>
              <c:f>'Energy Drink Overall'!$B$2711:$B$2718</c:f>
              <c:numCache>
                <c:formatCode>0.00%</c:formatCode>
                <c:ptCount val="8"/>
                <c:pt idx="0">
                  <c:v>6.3241106719367585E-2</c:v>
                </c:pt>
                <c:pt idx="1">
                  <c:v>0.3675889328063241</c:v>
                </c:pt>
                <c:pt idx="2">
                  <c:v>0.29644268774703558</c:v>
                </c:pt>
                <c:pt idx="3">
                  <c:v>0.17391304347826086</c:v>
                </c:pt>
                <c:pt idx="4">
                  <c:v>3.5573122529644272E-2</c:v>
                </c:pt>
                <c:pt idx="5">
                  <c:v>3.952569169960474E-3</c:v>
                </c:pt>
                <c:pt idx="6">
                  <c:v>3.952569169960474E-3</c:v>
                </c:pt>
                <c:pt idx="7">
                  <c:v>5.5300000000000002E-2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CD-4FB4-91F6-744250C764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0658351"/>
        <c:axId val="1170658831"/>
      </c:barChart>
      <c:catAx>
        <c:axId val="117065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658831"/>
        <c:crosses val="autoZero"/>
        <c:auto val="1"/>
        <c:lblAlgn val="ctr"/>
        <c:lblOffset val="100"/>
        <c:noMultiLvlLbl val="0"/>
      </c:catAx>
      <c:valAx>
        <c:axId val="1170658831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65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Overall'!$B$2752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Overall'!$A$2753:$A$2758</c:f>
              <c:strCache>
                <c:ptCount val="6"/>
                <c:pt idx="0">
                  <c:v>Don’t Know</c:v>
                </c:pt>
                <c:pt idx="1">
                  <c:v>Partner/Spouse </c:v>
                </c:pt>
                <c:pt idx="2">
                  <c:v>Colleagues </c:v>
                </c:pt>
                <c:pt idx="3">
                  <c:v>Family Members</c:v>
                </c:pt>
                <c:pt idx="4">
                  <c:v>Alone</c:v>
                </c:pt>
                <c:pt idx="5">
                  <c:v>Friends</c:v>
                </c:pt>
              </c:strCache>
            </c:strRef>
          </c:cat>
          <c:val>
            <c:numRef>
              <c:f>'Energy Drink Overall'!$B$2753:$B$2758</c:f>
              <c:numCache>
                <c:formatCode>0%</c:formatCode>
                <c:ptCount val="6"/>
                <c:pt idx="0">
                  <c:v>7.9051383399209481E-3</c:v>
                </c:pt>
                <c:pt idx="1">
                  <c:v>2.766798418972332E-2</c:v>
                </c:pt>
                <c:pt idx="2">
                  <c:v>6.3241106719367585E-2</c:v>
                </c:pt>
                <c:pt idx="3">
                  <c:v>0.30039525691699603</c:v>
                </c:pt>
                <c:pt idx="4">
                  <c:v>0.67193675889328064</c:v>
                </c:pt>
                <c:pt idx="5">
                  <c:v>0.73122529644268774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88-470A-B2B8-E09BE264BB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22378383"/>
        <c:axId val="1122374543"/>
      </c:barChart>
      <c:catAx>
        <c:axId val="11223783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374543"/>
        <c:crosses val="autoZero"/>
        <c:auto val="1"/>
        <c:lblAlgn val="ctr"/>
        <c:lblOffset val="100"/>
        <c:noMultiLvlLbl val="0"/>
      </c:catAx>
      <c:valAx>
        <c:axId val="112237454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2378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Overall'!$B$2800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Overall'!$A$2801:$A$2811</c:f>
              <c:strCache>
                <c:ptCount val="11"/>
                <c:pt idx="0">
                  <c:v>Others (Please specify)</c:v>
                </c:pt>
                <c:pt idx="1">
                  <c:v>No specific occasion </c:v>
                </c:pt>
                <c:pt idx="2">
                  <c:v>While gaming </c:v>
                </c:pt>
                <c:pt idx="3">
                  <c:v>While studying </c:v>
                </c:pt>
                <c:pt idx="4">
                  <c:v>Before exercising or playing sports </c:v>
                </c:pt>
                <c:pt idx="5">
                  <c:v>During outdoor activities or adventures </c:v>
                </c:pt>
                <c:pt idx="6">
                  <c:v>At parties or celebrations </c:v>
                </c:pt>
                <c:pt idx="7">
                  <c:v>While driving or traveling</c:v>
                </c:pt>
                <c:pt idx="8">
                  <c:v>During social gatherings with friends </c:v>
                </c:pt>
                <c:pt idx="9">
                  <c:v>When I feel tired or sleepy </c:v>
                </c:pt>
                <c:pt idx="10">
                  <c:v>While working </c:v>
                </c:pt>
              </c:strCache>
            </c:strRef>
          </c:cat>
          <c:val>
            <c:numRef>
              <c:f>'Energy Drink Overall'!$B$2801:$B$2811</c:f>
              <c:numCache>
                <c:formatCode>0%</c:formatCode>
                <c:ptCount val="11"/>
                <c:pt idx="0">
                  <c:v>0.02</c:v>
                </c:pt>
                <c:pt idx="1">
                  <c:v>4.3478260869565216E-2</c:v>
                </c:pt>
                <c:pt idx="2">
                  <c:v>5.533596837944664E-2</c:v>
                </c:pt>
                <c:pt idx="3">
                  <c:v>0.11067193675889328</c:v>
                </c:pt>
                <c:pt idx="4">
                  <c:v>0.1541501976284585</c:v>
                </c:pt>
                <c:pt idx="5">
                  <c:v>0.17391304347826086</c:v>
                </c:pt>
                <c:pt idx="6">
                  <c:v>0.20158102766798419</c:v>
                </c:pt>
                <c:pt idx="7">
                  <c:v>0.22529644268774704</c:v>
                </c:pt>
                <c:pt idx="8">
                  <c:v>0.2608695652173913</c:v>
                </c:pt>
                <c:pt idx="9">
                  <c:v>0.3715415019762846</c:v>
                </c:pt>
                <c:pt idx="10">
                  <c:v>0.50592885375494068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5-4792-B424-FE6B27963F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70712591"/>
        <c:axId val="1170713071"/>
      </c:barChart>
      <c:catAx>
        <c:axId val="1170712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713071"/>
        <c:crosses val="autoZero"/>
        <c:auto val="1"/>
        <c:lblAlgn val="ctr"/>
        <c:lblOffset val="100"/>
        <c:noMultiLvlLbl val="0"/>
      </c:catAx>
      <c:valAx>
        <c:axId val="117071307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712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Overall'!$B$2835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Overall'!$A$2836:$A$2839</c:f>
              <c:strCache>
                <c:ptCount val="4"/>
                <c:pt idx="0">
                  <c:v>Not at all</c:v>
                </c:pt>
                <c:pt idx="1">
                  <c:v>Sometimes</c:v>
                </c:pt>
                <c:pt idx="2">
                  <c:v>Rarely</c:v>
                </c:pt>
                <c:pt idx="3">
                  <c:v>Most of the time</c:v>
                </c:pt>
              </c:strCache>
            </c:strRef>
          </c:cat>
          <c:val>
            <c:numRef>
              <c:f>'Energy Drink Overall'!$B$2836:$B$2839</c:f>
              <c:numCache>
                <c:formatCode>0%</c:formatCode>
                <c:ptCount val="4"/>
                <c:pt idx="0">
                  <c:v>0.93280632411067199</c:v>
                </c:pt>
                <c:pt idx="1">
                  <c:v>4.7430830039525688E-2</c:v>
                </c:pt>
                <c:pt idx="2">
                  <c:v>1.9762845849802372E-2</c:v>
                </c:pt>
                <c:pt idx="3">
                  <c:v>7.9051383399209481E-3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B-41E9-A262-BDC7739832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0686671"/>
        <c:axId val="1170689551"/>
      </c:barChart>
      <c:catAx>
        <c:axId val="1170686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689551"/>
        <c:crosses val="autoZero"/>
        <c:auto val="1"/>
        <c:lblAlgn val="ctr"/>
        <c:lblOffset val="100"/>
        <c:noMultiLvlLbl val="0"/>
      </c:catAx>
      <c:valAx>
        <c:axId val="117068955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686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Overall'!$B$2867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Overall'!$A$2868:$A$2870</c:f>
              <c:strCache>
                <c:ptCount val="3"/>
                <c:pt idx="0">
                  <c:v>Short Can</c:v>
                </c:pt>
                <c:pt idx="1">
                  <c:v>Long Can</c:v>
                </c:pt>
                <c:pt idx="2">
                  <c:v>None</c:v>
                </c:pt>
              </c:strCache>
            </c:strRef>
          </c:cat>
          <c:val>
            <c:numRef>
              <c:f>'Energy Drink Overall'!$B$2868:$B$2870</c:f>
              <c:numCache>
                <c:formatCode>0%</c:formatCode>
                <c:ptCount val="3"/>
                <c:pt idx="0">
                  <c:v>0.51778656126482214</c:v>
                </c:pt>
                <c:pt idx="1">
                  <c:v>0.47035573122529645</c:v>
                </c:pt>
                <c:pt idx="2">
                  <c:v>1.1857707509881422E-2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E-41CC-84BD-9EB23E71C1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8326911"/>
        <c:axId val="1128321151"/>
      </c:barChart>
      <c:catAx>
        <c:axId val="1128326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321151"/>
        <c:crosses val="autoZero"/>
        <c:auto val="1"/>
        <c:lblAlgn val="ctr"/>
        <c:lblOffset val="100"/>
        <c:noMultiLvlLbl val="0"/>
      </c:catAx>
      <c:valAx>
        <c:axId val="112832115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8326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Overall'!$B$2904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Overall'!$A$2905:$A$2907</c:f>
              <c:strCache>
                <c:ptCount val="3"/>
                <c:pt idx="0">
                  <c:v>Blue</c:v>
                </c:pt>
                <c:pt idx="1">
                  <c:v>Yellow</c:v>
                </c:pt>
                <c:pt idx="2">
                  <c:v>None</c:v>
                </c:pt>
              </c:strCache>
            </c:strRef>
          </c:cat>
          <c:val>
            <c:numRef>
              <c:f>'Energy Drink Overall'!$B$2905:$B$2907</c:f>
              <c:numCache>
                <c:formatCode>0%</c:formatCode>
                <c:ptCount val="3"/>
                <c:pt idx="0">
                  <c:v>0.60869565217391308</c:v>
                </c:pt>
                <c:pt idx="1">
                  <c:v>0.38339920948616601</c:v>
                </c:pt>
                <c:pt idx="2">
                  <c:v>7.9051383399209481E-3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A-4100-83B3-EA32D40949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0671791"/>
        <c:axId val="1170659791"/>
      </c:barChart>
      <c:catAx>
        <c:axId val="117067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659791"/>
        <c:crosses val="autoZero"/>
        <c:auto val="1"/>
        <c:lblAlgn val="ctr"/>
        <c:lblOffset val="100"/>
        <c:noMultiLvlLbl val="0"/>
      </c:catAx>
      <c:valAx>
        <c:axId val="117065979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067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Overall'!$B$2968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Overall'!$A$2969:$A$2974</c:f>
              <c:strCache>
                <c:ptCount val="6"/>
                <c:pt idx="0">
                  <c:v>None</c:v>
                </c:pt>
                <c:pt idx="1">
                  <c:v>Event/concert/programs</c:v>
                </c:pt>
                <c:pt idx="2">
                  <c:v>TV</c:v>
                </c:pt>
                <c:pt idx="3">
                  <c:v>Posters/banners at outlets</c:v>
                </c:pt>
                <c:pt idx="4">
                  <c:v>Social media </c:v>
                </c:pt>
                <c:pt idx="5">
                  <c:v>Hoarding boards at road/streets</c:v>
                </c:pt>
              </c:strCache>
            </c:strRef>
          </c:cat>
          <c:val>
            <c:numRef>
              <c:f>'Energy Drink Overall'!$B$2969:$B$2974</c:f>
              <c:numCache>
                <c:formatCode>0%</c:formatCode>
                <c:ptCount val="6"/>
                <c:pt idx="0">
                  <c:v>9.0909090909090912E-2</c:v>
                </c:pt>
                <c:pt idx="1">
                  <c:v>4.7430830039525688E-2</c:v>
                </c:pt>
                <c:pt idx="2">
                  <c:v>0.35573122529644269</c:v>
                </c:pt>
                <c:pt idx="3">
                  <c:v>0.53754940711462451</c:v>
                </c:pt>
                <c:pt idx="4">
                  <c:v>0.54940711462450598</c:v>
                </c:pt>
                <c:pt idx="5">
                  <c:v>0.60474308300395252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7-4301-925C-054575E55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46377632"/>
        <c:axId val="947390416"/>
      </c:barChart>
      <c:catAx>
        <c:axId val="1246377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390416"/>
        <c:crosses val="autoZero"/>
        <c:auto val="1"/>
        <c:lblAlgn val="ctr"/>
        <c:lblOffset val="100"/>
        <c:noMultiLvlLbl val="0"/>
      </c:catAx>
      <c:valAx>
        <c:axId val="94739041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637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Overall'!$B$3224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Overall'!$A$3225:$A$3230</c:f>
              <c:strCache>
                <c:ptCount val="6"/>
                <c:pt idx="0">
                  <c:v>Twitter (X) </c:v>
                </c:pt>
                <c:pt idx="1">
                  <c:v>Snapchat</c:v>
                </c:pt>
                <c:pt idx="2">
                  <c:v>Instagram</c:v>
                </c:pt>
                <c:pt idx="3">
                  <c:v>TikTok</c:v>
                </c:pt>
                <c:pt idx="4">
                  <c:v>YouTube</c:v>
                </c:pt>
                <c:pt idx="5">
                  <c:v>Facebook</c:v>
                </c:pt>
              </c:strCache>
            </c:strRef>
          </c:cat>
          <c:val>
            <c:numRef>
              <c:f>'Energy Drink Overall'!$B$3225:$B$3230</c:f>
              <c:numCache>
                <c:formatCode>0%</c:formatCode>
                <c:ptCount val="6"/>
                <c:pt idx="0">
                  <c:v>1.4388489208633094E-2</c:v>
                </c:pt>
                <c:pt idx="1">
                  <c:v>2.1582733812949641E-2</c:v>
                </c:pt>
                <c:pt idx="2">
                  <c:v>0.26618705035971224</c:v>
                </c:pt>
                <c:pt idx="3">
                  <c:v>0.46043165467625902</c:v>
                </c:pt>
                <c:pt idx="4">
                  <c:v>0.63309352517985606</c:v>
                </c:pt>
                <c:pt idx="5">
                  <c:v>0.65467625899280579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E-4608-A843-475AEE8787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29525824"/>
        <c:axId val="947198896"/>
      </c:barChart>
      <c:catAx>
        <c:axId val="1329525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198896"/>
        <c:crosses val="autoZero"/>
        <c:auto val="1"/>
        <c:lblAlgn val="ctr"/>
        <c:lblOffset val="100"/>
        <c:noMultiLvlLbl val="0"/>
      </c:catAx>
      <c:valAx>
        <c:axId val="94719889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525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data id="0">
      <cx:strDim type="cat">
        <cx:f>'[Copy of Energy drink data.xlsx]Energy Drink Overall (SEC)'!$A$4497:$A$4506</cx:f>
        <cx:lvl ptCount="10">
          <cx:pt idx="0">SEC 2</cx:pt>
          <cx:pt idx="1">SEC 4</cx:pt>
          <cx:pt idx="2">SEC 5</cx:pt>
          <cx:pt idx="3">SEC 6</cx:pt>
          <cx:pt idx="4">SEC 7</cx:pt>
          <cx:pt idx="5">SEC 8</cx:pt>
          <cx:pt idx="6">SEC 9</cx:pt>
          <cx:pt idx="7">SEC 10</cx:pt>
          <cx:pt idx="8">SEC 11</cx:pt>
          <cx:pt idx="9">SEC 12</cx:pt>
        </cx:lvl>
      </cx:strDim>
      <cx:numDim type="val">
        <cx:f>'[Copy of Energy drink data.xlsx]Energy Drink Overall (SEC)'!$B$4497:$B$4506</cx:f>
        <cx:lvl ptCount="10" formatCode="0%">
          <cx:pt idx="0">0.0079051383399209481</cx:pt>
          <cx:pt idx="1">0.015810276679841896</cx:pt>
          <cx:pt idx="2">0.059288537549407112</cx:pt>
          <cx:pt idx="3">0.043478260869565216</cx:pt>
          <cx:pt idx="4">0.16600790513833993</cx:pt>
          <cx:pt idx="5">0.16996047430830039</cx:pt>
          <cx:pt idx="6">0.24110671936758893</cx:pt>
          <cx:pt idx="7">0.15019762845849802</cx:pt>
          <cx:pt idx="8">0.1225296442687747</cx:pt>
          <cx:pt idx="9">0.023715415019762844</cx:pt>
        </cx:lvl>
      </cx:numDim>
    </cx:data>
  </cx:chartData>
  <cx:chart>
    <cx:plotArea>
      <cx:plotAreaRegion>
        <cx:series layoutId="funnel" uniqueId="{00000000-9C75-409A-923E-3CBE1AC98F81}">
          <cx:tx>
            <cx:txData>
              <cx:f>'[Copy of Energy drink data.xlsx]Energy Drink Overall (SEC)'!$B$4496</cx:f>
              <cx:v>Total</cx:v>
            </cx:txData>
          </cx:tx>
          <cx:dataPt idx="4">
            <cx:spPr>
              <a:solidFill>
                <a:srgbClr val="F25822"/>
              </a:solidFill>
            </cx:spPr>
          </cx:dataPt>
          <cx:dataPt idx="5">
            <cx:spPr>
              <a:solidFill>
                <a:srgbClr val="F25822"/>
              </a:solidFill>
            </cx:spPr>
          </cx:dataPt>
          <cx:dataPt idx="6">
            <cx:spPr>
              <a:solidFill>
                <a:srgbClr val="9999FF"/>
              </a:solidFill>
            </cx:spPr>
          </cx:dataPt>
          <cx:dataPt idx="7">
            <cx:spPr>
              <a:solidFill>
                <a:srgbClr val="9999FF"/>
              </a:solidFill>
            </cx:spPr>
          </cx:dataPt>
          <cx:dataPt idx="8">
            <cx:spPr>
              <a:solidFill>
                <a:srgbClr val="012F49">
                  <a:lumMod val="75000"/>
                  <a:lumOff val="25000"/>
                </a:srgbClr>
              </a:solidFill>
            </cx:spPr>
          </cx:dataPt>
          <cx:dataPt idx="9">
            <cx:spPr>
              <a:solidFill>
                <a:srgbClr val="F25822">
                  <a:lumMod val="60000"/>
                  <a:lumOff val="40000"/>
                </a:srgbClr>
              </a:solidFill>
            </cx:spPr>
          </cx:dataPt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4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4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0.5586</cdr:x>
      <cdr:y>0.07453</cdr:y>
    </cdr:from>
    <cdr:to>
      <cdr:x>0.75106</cdr:x>
      <cdr:y>0.31549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9EBB5F9F-6B80-F47B-3337-EA15EE94C5E9}"/>
            </a:ext>
          </a:extLst>
        </cdr:cNvPr>
        <cdr:cNvSpPr/>
      </cdr:nvSpPr>
      <cdr:spPr>
        <a:xfrm xmlns:a="http://schemas.openxmlformats.org/drawingml/2006/main">
          <a:off x="6281891" y="320442"/>
          <a:ext cx="2164398" cy="1035951"/>
        </a:xfrm>
        <a:prstGeom xmlns:a="http://schemas.openxmlformats.org/drawingml/2006/main" prst="wedgeRectCallout">
          <a:avLst>
            <a:gd name="adj1" fmla="val -74397"/>
            <a:gd name="adj2" fmla="val -29105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24.51% of respondents consume energy drink two – three times a month</a:t>
          </a:r>
          <a:endParaRPr lang="en-GB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0.23074</cdr:x>
      <cdr:y>0.05861</cdr:y>
    </cdr:from>
    <cdr:to>
      <cdr:x>0.44579</cdr:x>
      <cdr:y>0.22607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81F45799-74F3-3448-8425-D512659FA1CA}"/>
            </a:ext>
          </a:extLst>
        </cdr:cNvPr>
        <cdr:cNvSpPr/>
      </cdr:nvSpPr>
      <cdr:spPr>
        <a:xfrm xmlns:a="http://schemas.openxmlformats.org/drawingml/2006/main">
          <a:off x="2594868" y="256674"/>
          <a:ext cx="2418409" cy="733413"/>
        </a:xfrm>
        <a:prstGeom xmlns:a="http://schemas.openxmlformats.org/drawingml/2006/main" prst="wedgeRectCallout">
          <a:avLst>
            <a:gd name="adj1" fmla="val -74397"/>
            <a:gd name="adj2" fmla="val -29105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70% of respondents consume one can in a day.</a:t>
          </a:r>
          <a:endParaRPr lang="en-GB" sz="16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0.80158</cdr:x>
      <cdr:y>0.25649</cdr:y>
    </cdr:from>
    <cdr:to>
      <cdr:x>0.98078</cdr:x>
      <cdr:y>0.5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86F248FC-E632-27BC-A574-48910602F651}"/>
            </a:ext>
          </a:extLst>
        </cdr:cNvPr>
        <cdr:cNvSpPr/>
      </cdr:nvSpPr>
      <cdr:spPr>
        <a:xfrm xmlns:a="http://schemas.openxmlformats.org/drawingml/2006/main">
          <a:off x="9014377" y="1091172"/>
          <a:ext cx="2015240" cy="1035951"/>
        </a:xfrm>
        <a:prstGeom xmlns:a="http://schemas.openxmlformats.org/drawingml/2006/main" prst="wedgeRectCallout">
          <a:avLst>
            <a:gd name="adj1" fmla="val 17148"/>
            <a:gd name="adj2" fmla="val -95692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90% of respondents purchase energy drink from local convenience store.</a:t>
          </a:r>
          <a:endParaRPr lang="en-GB" sz="16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0.43521</cdr:x>
      <cdr:y>0.12132</cdr:y>
    </cdr:from>
    <cdr:to>
      <cdr:x>0.61983</cdr:x>
      <cdr:y>0.37514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074311F6-3E55-B4C1-197A-50A7412B0352}"/>
            </a:ext>
          </a:extLst>
        </cdr:cNvPr>
        <cdr:cNvSpPr/>
      </cdr:nvSpPr>
      <cdr:spPr>
        <a:xfrm xmlns:a="http://schemas.openxmlformats.org/drawingml/2006/main">
          <a:off x="4894225" y="529389"/>
          <a:ext cx="2076190" cy="1107523"/>
        </a:xfrm>
        <a:prstGeom xmlns:a="http://schemas.openxmlformats.org/drawingml/2006/main" prst="wedgeRectCallout">
          <a:avLst>
            <a:gd name="adj1" fmla="val -70932"/>
            <a:gd name="adj2" fmla="val -12371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29.64% of respondents consume energy drink between 3 PM -6 PM.</a:t>
          </a:r>
          <a:endParaRPr lang="en-GB" sz="16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0.73055</cdr:x>
      <cdr:y>0.43426</cdr:y>
    </cdr:from>
    <cdr:to>
      <cdr:x>0.93389</cdr:x>
      <cdr:y>0.6798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A51A843B-C76C-6008-84F6-1CFE157DB317}"/>
            </a:ext>
          </a:extLst>
        </cdr:cNvPr>
        <cdr:cNvSpPr/>
      </cdr:nvSpPr>
      <cdr:spPr>
        <a:xfrm xmlns:a="http://schemas.openxmlformats.org/drawingml/2006/main">
          <a:off x="8215588" y="1832193"/>
          <a:ext cx="2286764" cy="1035951"/>
        </a:xfrm>
        <a:prstGeom xmlns:a="http://schemas.openxmlformats.org/drawingml/2006/main" prst="wedgeRectCallout">
          <a:avLst>
            <a:gd name="adj1" fmla="val 17368"/>
            <a:gd name="adj2" fmla="val -95693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67% of respondents consume energy drink alone.</a:t>
          </a:r>
          <a:endParaRPr lang="en-GB" sz="16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0.75219</cdr:x>
      <cdr:y>0.25364</cdr:y>
    </cdr:from>
    <cdr:to>
      <cdr:x>0.95553</cdr:x>
      <cdr:y>0.48846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2E547BC2-0EC3-84A2-9636-46B75B18A41B}"/>
            </a:ext>
          </a:extLst>
        </cdr:cNvPr>
        <cdr:cNvSpPr/>
      </cdr:nvSpPr>
      <cdr:spPr>
        <a:xfrm xmlns:a="http://schemas.openxmlformats.org/drawingml/2006/main">
          <a:off x="8458892" y="1118937"/>
          <a:ext cx="2286712" cy="1035951"/>
        </a:xfrm>
        <a:prstGeom xmlns:a="http://schemas.openxmlformats.org/drawingml/2006/main" prst="wedgeRectCallout">
          <a:avLst>
            <a:gd name="adj1" fmla="val 17368"/>
            <a:gd name="adj2" fmla="val -95693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51% of respondents consume energy drink while working.</a:t>
          </a:r>
          <a:endParaRPr lang="en-GB" sz="16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0.26289</cdr:x>
      <cdr:y>0.08723</cdr:y>
    </cdr:from>
    <cdr:to>
      <cdr:x>0.46624</cdr:x>
      <cdr:y>0.32819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7A485019-F6F1-47CE-6A3D-5A688764483E}"/>
            </a:ext>
          </a:extLst>
        </cdr:cNvPr>
        <cdr:cNvSpPr/>
      </cdr:nvSpPr>
      <cdr:spPr>
        <a:xfrm xmlns:a="http://schemas.openxmlformats.org/drawingml/2006/main">
          <a:off x="2956451" y="375035"/>
          <a:ext cx="2286764" cy="1035951"/>
        </a:xfrm>
        <a:prstGeom xmlns:a="http://schemas.openxmlformats.org/drawingml/2006/main" prst="wedgeRectCallout">
          <a:avLst>
            <a:gd name="adj1" fmla="val -76636"/>
            <a:gd name="adj2" fmla="val -58528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93% of respondents </a:t>
          </a:r>
          <a:r>
            <a:rPr lang="en-US" sz="1600" dirty="0">
              <a:solidFill>
                <a:srgbClr val="012F49"/>
              </a:solidFill>
            </a:rPr>
            <a:t>don’t buy energy drinks in bulk and store them at home for future consumption.</a:t>
          </a:r>
          <a:endParaRPr lang="en-GB" sz="16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0.6112</cdr:x>
      <cdr:y>0.17717</cdr:y>
    </cdr:from>
    <cdr:to>
      <cdr:x>0.78673</cdr:x>
      <cdr:y>0.33577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C2839AD3-B6BD-BB16-679C-F321795A4718}"/>
            </a:ext>
          </a:extLst>
        </cdr:cNvPr>
        <cdr:cNvSpPr/>
      </cdr:nvSpPr>
      <cdr:spPr>
        <a:xfrm xmlns:a="http://schemas.openxmlformats.org/drawingml/2006/main">
          <a:off x="6873398" y="778762"/>
          <a:ext cx="1973944" cy="697114"/>
        </a:xfrm>
        <a:prstGeom xmlns:a="http://schemas.openxmlformats.org/drawingml/2006/main" prst="wedgeRectCallout">
          <a:avLst>
            <a:gd name="adj1" fmla="val -85576"/>
            <a:gd name="adj2" fmla="val -45387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47% of respondents </a:t>
          </a:r>
          <a:r>
            <a:rPr lang="en-US" sz="1600" dirty="0">
              <a:solidFill>
                <a:schemeClr val="accent1"/>
              </a:solidFill>
            </a:rPr>
            <a:t>prefer long can</a:t>
          </a:r>
          <a:r>
            <a:rPr lang="en-US" sz="1600" dirty="0">
              <a:solidFill>
                <a:srgbClr val="012F49"/>
              </a:solidFill>
            </a:rPr>
            <a:t>.</a:t>
          </a:r>
          <a:endParaRPr lang="en-GB" sz="16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0.30189</cdr:x>
      <cdr:y>0.09811</cdr:y>
    </cdr:from>
    <cdr:to>
      <cdr:x>0.47741</cdr:x>
      <cdr:y>0.30224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0759C4F6-4478-69AB-4BFA-3FA11D84B80E}"/>
            </a:ext>
          </a:extLst>
        </cdr:cNvPr>
        <cdr:cNvSpPr/>
      </cdr:nvSpPr>
      <cdr:spPr>
        <a:xfrm xmlns:a="http://schemas.openxmlformats.org/drawingml/2006/main">
          <a:off x="3394935" y="421823"/>
          <a:ext cx="1973944" cy="877588"/>
        </a:xfrm>
        <a:prstGeom xmlns:a="http://schemas.openxmlformats.org/drawingml/2006/main" prst="wedgeRectCallout">
          <a:avLst>
            <a:gd name="adj1" fmla="val -85576"/>
            <a:gd name="adj2" fmla="val -45387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61% of respondents </a:t>
          </a:r>
          <a:r>
            <a:rPr lang="en-US" sz="1600" dirty="0">
              <a:solidFill>
                <a:schemeClr val="accent1"/>
              </a:solidFill>
            </a:rPr>
            <a:t>prefer blue color can</a:t>
          </a:r>
          <a:r>
            <a:rPr lang="en-US" sz="1600" dirty="0">
              <a:solidFill>
                <a:srgbClr val="012F49"/>
              </a:solidFill>
            </a:rPr>
            <a:t>.</a:t>
          </a:r>
          <a:endParaRPr lang="en-GB" sz="16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0.73151</cdr:x>
      <cdr:y>0.53306</cdr:y>
    </cdr:from>
    <cdr:to>
      <cdr:x>0.90703</cdr:x>
      <cdr:y>0.87085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400D808A-D52F-6035-7D36-E2D59346EC6D}"/>
            </a:ext>
          </a:extLst>
        </cdr:cNvPr>
        <cdr:cNvSpPr/>
      </cdr:nvSpPr>
      <cdr:spPr>
        <a:xfrm xmlns:a="http://schemas.openxmlformats.org/drawingml/2006/main">
          <a:off x="8226327" y="2317445"/>
          <a:ext cx="1973855" cy="1468492"/>
        </a:xfrm>
        <a:prstGeom xmlns:a="http://schemas.openxmlformats.org/drawingml/2006/main" prst="wedgeRectCallout">
          <a:avLst>
            <a:gd name="adj1" fmla="val -87201"/>
            <a:gd name="adj2" fmla="val -43559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36% of respondents </a:t>
          </a:r>
          <a:r>
            <a:rPr lang="en-US" sz="1600" dirty="0">
              <a:solidFill>
                <a:schemeClr val="accent1"/>
              </a:solidFill>
            </a:rPr>
            <a:t>have seen energy drink’s advertisement or promotional campaign on TV.</a:t>
          </a:r>
          <a:endParaRPr lang="en-GB" sz="16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0.77532</cdr:x>
      <cdr:y>0.41091</cdr:y>
    </cdr:from>
    <cdr:to>
      <cdr:x>0.98078</cdr:x>
      <cdr:y>0.83636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68ED850A-45DF-AE1F-CB10-B42ACD9C77FB}"/>
            </a:ext>
          </a:extLst>
        </cdr:cNvPr>
        <cdr:cNvSpPr/>
      </cdr:nvSpPr>
      <cdr:spPr>
        <a:xfrm xmlns:a="http://schemas.openxmlformats.org/drawingml/2006/main">
          <a:off x="8719004" y="1812758"/>
          <a:ext cx="2310611" cy="1876926"/>
        </a:xfrm>
        <a:prstGeom xmlns:a="http://schemas.openxmlformats.org/drawingml/2006/main" prst="wedgeRectCallout">
          <a:avLst>
            <a:gd name="adj1" fmla="val -72621"/>
            <a:gd name="adj2" fmla="val -52106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600" dirty="0">
              <a:solidFill>
                <a:schemeClr val="accent1"/>
              </a:solidFill>
            </a:rPr>
            <a:t>Among 55% of respondents who have seen energy drink’s advertisement or promotional campaign on social media, 46% recall TikTok as the platform</a:t>
          </a:r>
          <a:r>
            <a:rPr lang="en-US" sz="1600" dirty="0">
              <a:solidFill>
                <a:schemeClr val="accent1"/>
              </a:solidFill>
            </a:rPr>
            <a:t>.</a:t>
          </a:r>
          <a:endParaRPr lang="en-GB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3DE98-5014-4771-B0FC-E78C277A181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C7186-38DE-4875-AB77-1D8A2BEF8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8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79551-FF43-AAE7-5274-23434E6CB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D5666-B3CD-E5C3-5A12-BA8F1C213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FEBFA-0F92-B493-2A44-8597DC8B0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22CF6-18C6-F729-4201-111585E47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97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13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112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698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814F-69FE-21C0-61AE-2D1D1BD2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566CD-4190-D53E-5397-B36B3A32D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4D3DF-292F-3170-BB3B-A2C2CA904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EF677-BC69-DAED-4259-4BD40D889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094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01EA6-5D06-2548-C9D2-EC86C7355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9BEA40-F434-DD88-74C7-DD83EBC89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21E037-B9B1-D593-F2AA-185AF25E1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ED991-50AD-0745-1924-911141867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516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EBA41-38CC-51C5-D8C2-69D9CD017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7AFDBC-6612-B894-679D-6DD1CA23E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73BE18-B203-8219-91B7-9E71B14ED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10635-DAA1-D980-115D-FBDFE60B8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260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B2FD2-7DBB-0667-5139-CB88857AC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EABFAF-160F-BF20-A9BA-770406A90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A6C7C-4B0E-B432-3157-2A3F5C103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22BBF-71F2-C161-85B3-C655EAB68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190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C2C2A-C536-4EE3-DBEF-A09F5CE97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DB3480-36A1-1E00-BF0D-CE397FB277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4CF25C-BF6C-EAB3-9CB9-8E66A4C2A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7C68E-DAAE-74CC-2581-38A209323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718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94507-93E5-3D65-5178-BEBCF53F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1FC02-7823-963D-68D0-26E993C70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818DF3-452F-6E8D-B3F2-450FA5135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34AC8-3B0B-8A66-F207-CE13EAB0A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050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DBEEA-7D13-9EF9-5BE3-99660E68B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2B70A-5E76-4774-A16E-9637AC2BE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715E6-2FCB-10F0-D708-D16E85466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7179F-0ECE-645D-0267-6F1124D78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466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22C7F-0C44-5957-0E80-70E4CE578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226F3C-B62C-6B0B-2455-47DF067CA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6792A-E96B-D884-AC6A-787E2FA4F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92E2-18E5-4678-C8D7-5B55054BC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203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03EF1-5C17-5244-A897-4511B7A0D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F6EED-C164-6662-1DD4-1581C5690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F95444-4B3E-86B9-DD94-E8307A586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55733-9861-01B4-4F70-504D66B5A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507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B7CD2-2718-A215-CAB9-0AA495DF5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D6C59-E089-1CA0-6626-0BAEAF5C8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822ED-2AB0-851C-821D-61FD54757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4C714-CB1A-B26E-4AEF-618B7167A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13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2D11C-72B7-7F32-8616-1761DBBAF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63C88-0095-D95B-EE14-FDCDE92DC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74187-977A-127D-B68A-AEA8A026F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F96B9-1A19-83C3-B22A-06863824D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14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5A67-33A4-ECD8-F776-C8D5E0B62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4B4A67-B941-49B0-9DDC-EAD991AD2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B0497-F759-FCC1-F985-4FC119AB3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182CA-2223-6B7A-8FFE-288699E05E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264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03C0-9F12-487E-562C-6F2784423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BD7CE-D947-7ED8-5A99-56DC250CE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E3B1DE-4EED-DC28-3728-743AC4BDD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10014-C198-CB8F-957C-5767E1EB9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44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203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54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0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0273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5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93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37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9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80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43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5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74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32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4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70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3818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60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76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10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889121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9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14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5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98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484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7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52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531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54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17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24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8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30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7663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41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94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781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383631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016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666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78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A52B02-193E-4FA2-AD1A-74CD937E1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-92766"/>
            <a:ext cx="12189023" cy="6964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965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921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234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66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676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175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88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201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9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1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4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microsoft.com/office/2014/relationships/chartEx" Target="../charts/chartEx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2238393" y="2492524"/>
            <a:ext cx="9011092" cy="29938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>
              <a:defRPr/>
            </a:pPr>
            <a:r>
              <a:rPr lang="en-US" sz="4800" b="1" dirty="0">
                <a:solidFill>
                  <a:srgbClr val="F25822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Energy Drink Consumption &amp; Preference Study</a:t>
            </a:r>
            <a:endParaRPr kumimoji="0" lang="en-US" sz="4800" b="1" i="0" u="none" strike="noStrike" kern="1200" cap="all" spc="0" normalizeH="0" baseline="0" noProof="0" dirty="0">
              <a:ln>
                <a:noFill/>
              </a:ln>
              <a:solidFill>
                <a:srgbClr val="F25822"/>
              </a:solidFill>
              <a:effectLst/>
              <a:uLnTx/>
              <a:uFillTx/>
              <a:latin typeface="Times New Roman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968201" y="5876894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3984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30</a:t>
            </a:r>
            <a:r>
              <a:rPr kumimoji="0" lang="en-GB" sz="2800" b="1" i="1" u="none" strike="noStrike" kern="1200" cap="none" spc="0" normalizeH="0" baseline="3000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July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6AFF0-14E1-3709-032B-9FEC66EFC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39D3FC-9F56-6CEB-E374-FD930FC5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730631"/>
          </a:xfrm>
        </p:spPr>
        <p:txBody>
          <a:bodyPr/>
          <a:lstStyle/>
          <a:p>
            <a:r>
              <a:rPr lang="en-US" b="1" dirty="0"/>
              <a:t>Research OBJECTIVES</a:t>
            </a:r>
            <a:endParaRPr lang="en-GB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600C2C-13AA-0ED9-8F64-F6B2FF1D4A03}"/>
              </a:ext>
            </a:extLst>
          </p:cNvPr>
          <p:cNvSpPr txBox="1"/>
          <p:nvPr/>
        </p:nvSpPr>
        <p:spPr>
          <a:xfrm flipH="1">
            <a:off x="1271618" y="2444698"/>
            <a:ext cx="814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EE5A28E-9AF5-A03F-1B40-E5EF781AE69D}"/>
              </a:ext>
            </a:extLst>
          </p:cNvPr>
          <p:cNvGrpSpPr/>
          <p:nvPr/>
        </p:nvGrpSpPr>
        <p:grpSpPr>
          <a:xfrm>
            <a:off x="477401" y="2102937"/>
            <a:ext cx="11029616" cy="649452"/>
            <a:chOff x="558110" y="-5207403"/>
            <a:chExt cx="10762338" cy="1468770"/>
          </a:xfrm>
        </p:grpSpPr>
        <p:sp>
          <p:nvSpPr>
            <p:cNvPr id="9" name="Google Shape;189;p20">
              <a:extLst>
                <a:ext uri="{FF2B5EF4-FFF2-40B4-BE49-F238E27FC236}">
                  <a16:creationId xmlns:a16="http://schemas.microsoft.com/office/drawing/2014/main" id="{45E759B7-0636-E71D-3D87-976D86F6E4BA}"/>
                </a:ext>
              </a:extLst>
            </p:cNvPr>
            <p:cNvSpPr/>
            <p:nvPr/>
          </p:nvSpPr>
          <p:spPr>
            <a:xfrm>
              <a:off x="580167" y="-5207403"/>
              <a:ext cx="10740281" cy="146877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dist="2857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2" name="Google Shape;190;p20">
              <a:extLst>
                <a:ext uri="{FF2B5EF4-FFF2-40B4-BE49-F238E27FC236}">
                  <a16:creationId xmlns:a16="http://schemas.microsoft.com/office/drawing/2014/main" id="{A6038E4F-D956-2DCD-C46B-176C99982259}"/>
                </a:ext>
              </a:extLst>
            </p:cNvPr>
            <p:cNvSpPr/>
            <p:nvPr/>
          </p:nvSpPr>
          <p:spPr>
            <a:xfrm>
              <a:off x="558110" y="-5181671"/>
              <a:ext cx="2772318" cy="1443038"/>
            </a:xfrm>
            <a:custGeom>
              <a:avLst/>
              <a:gdLst/>
              <a:ahLst/>
              <a:cxnLst/>
              <a:rect l="l" t="t" r="r" b="b"/>
              <a:pathLst>
                <a:path w="25309" h="6582" extrusionOk="0">
                  <a:moveTo>
                    <a:pt x="820" y="1"/>
                  </a:moveTo>
                  <a:cubicBezTo>
                    <a:pt x="349" y="1"/>
                    <a:pt x="1" y="373"/>
                    <a:pt x="1" y="845"/>
                  </a:cubicBezTo>
                  <a:lnTo>
                    <a:pt x="1" y="5763"/>
                  </a:lnTo>
                  <a:cubicBezTo>
                    <a:pt x="1" y="6210"/>
                    <a:pt x="349" y="6582"/>
                    <a:pt x="820" y="6582"/>
                  </a:cubicBezTo>
                  <a:lnTo>
                    <a:pt x="22577" y="6582"/>
                  </a:lnTo>
                  <a:cubicBezTo>
                    <a:pt x="22825" y="6582"/>
                    <a:pt x="23073" y="6458"/>
                    <a:pt x="23222" y="6260"/>
                  </a:cubicBezTo>
                  <a:lnTo>
                    <a:pt x="25086" y="3800"/>
                  </a:lnTo>
                  <a:cubicBezTo>
                    <a:pt x="25309" y="3502"/>
                    <a:pt x="25309" y="3105"/>
                    <a:pt x="25086" y="2807"/>
                  </a:cubicBezTo>
                  <a:lnTo>
                    <a:pt x="23222" y="349"/>
                  </a:lnTo>
                  <a:cubicBezTo>
                    <a:pt x="23073" y="124"/>
                    <a:pt x="22825" y="1"/>
                    <a:pt x="225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C423ED7-21C6-89FD-B4F2-B2DEC60B1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024" y="-5108100"/>
              <a:ext cx="1237728" cy="1173737"/>
            </a:xfrm>
            <a:custGeom>
              <a:avLst/>
              <a:gdLst>
                <a:gd name="connsiteX0" fmla="*/ 314325 w 1908175"/>
                <a:gd name="connsiteY0" fmla="*/ 0 h 1914525"/>
                <a:gd name="connsiteX1" fmla="*/ 1908175 w 1908175"/>
                <a:gd name="connsiteY1" fmla="*/ 0 h 1914525"/>
                <a:gd name="connsiteX2" fmla="*/ 1908175 w 1908175"/>
                <a:gd name="connsiteY2" fmla="*/ 1340015 h 1914525"/>
                <a:gd name="connsiteX3" fmla="*/ 1334267 w 1908175"/>
                <a:gd name="connsiteY3" fmla="*/ 1914525 h 1914525"/>
                <a:gd name="connsiteX4" fmla="*/ 888233 w 1908175"/>
                <a:gd name="connsiteY4" fmla="*/ 1914525 h 1914525"/>
                <a:gd name="connsiteX5" fmla="*/ 314325 w 1908175"/>
                <a:gd name="connsiteY5" fmla="*/ 1340015 h 1914525"/>
                <a:gd name="connsiteX6" fmla="*/ 314325 w 1908175"/>
                <a:gd name="connsiteY6" fmla="*/ 184150 h 1914525"/>
                <a:gd name="connsiteX7" fmla="*/ 0 w 1908175"/>
                <a:gd name="connsiteY7" fmla="*/ 184150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175" h="1914525">
                  <a:moveTo>
                    <a:pt x="314325" y="0"/>
                  </a:moveTo>
                  <a:lnTo>
                    <a:pt x="1908175" y="0"/>
                  </a:lnTo>
                  <a:lnTo>
                    <a:pt x="1908175" y="1340015"/>
                  </a:lnTo>
                  <a:cubicBezTo>
                    <a:pt x="1908175" y="1657327"/>
                    <a:pt x="1650906" y="1914525"/>
                    <a:pt x="1334267" y="1914525"/>
                  </a:cubicBezTo>
                  <a:lnTo>
                    <a:pt x="888233" y="1914525"/>
                  </a:lnTo>
                  <a:cubicBezTo>
                    <a:pt x="571594" y="1914525"/>
                    <a:pt x="314325" y="1657327"/>
                    <a:pt x="314325" y="1340015"/>
                  </a:cubicBezTo>
                  <a:lnTo>
                    <a:pt x="314325" y="184150"/>
                  </a:lnTo>
                  <a:lnTo>
                    <a:pt x="0" y="1841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  1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16E94F9-995E-F9EF-4D5B-E384ECB33557}"/>
              </a:ext>
            </a:extLst>
          </p:cNvPr>
          <p:cNvGrpSpPr/>
          <p:nvPr/>
        </p:nvGrpSpPr>
        <p:grpSpPr>
          <a:xfrm>
            <a:off x="477401" y="2967918"/>
            <a:ext cx="11029616" cy="649452"/>
            <a:chOff x="558110" y="-5207403"/>
            <a:chExt cx="10762338" cy="1468770"/>
          </a:xfrm>
        </p:grpSpPr>
        <p:sp>
          <p:nvSpPr>
            <p:cNvPr id="55" name="Google Shape;189;p20">
              <a:extLst>
                <a:ext uri="{FF2B5EF4-FFF2-40B4-BE49-F238E27FC236}">
                  <a16:creationId xmlns:a16="http://schemas.microsoft.com/office/drawing/2014/main" id="{C7B70BA6-9B27-6E0D-6505-85B0F062F782}"/>
                </a:ext>
              </a:extLst>
            </p:cNvPr>
            <p:cNvSpPr/>
            <p:nvPr/>
          </p:nvSpPr>
          <p:spPr>
            <a:xfrm>
              <a:off x="580167" y="-5207403"/>
              <a:ext cx="10740281" cy="146877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dist="2857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56" name="Google Shape;190;p20">
              <a:extLst>
                <a:ext uri="{FF2B5EF4-FFF2-40B4-BE49-F238E27FC236}">
                  <a16:creationId xmlns:a16="http://schemas.microsoft.com/office/drawing/2014/main" id="{FA05ED3B-C597-2AA1-C8F0-A24207356506}"/>
                </a:ext>
              </a:extLst>
            </p:cNvPr>
            <p:cNvSpPr/>
            <p:nvPr/>
          </p:nvSpPr>
          <p:spPr>
            <a:xfrm>
              <a:off x="558110" y="-5181671"/>
              <a:ext cx="2772318" cy="1443038"/>
            </a:xfrm>
            <a:custGeom>
              <a:avLst/>
              <a:gdLst/>
              <a:ahLst/>
              <a:cxnLst/>
              <a:rect l="l" t="t" r="r" b="b"/>
              <a:pathLst>
                <a:path w="25309" h="6582" extrusionOk="0">
                  <a:moveTo>
                    <a:pt x="820" y="1"/>
                  </a:moveTo>
                  <a:cubicBezTo>
                    <a:pt x="349" y="1"/>
                    <a:pt x="1" y="373"/>
                    <a:pt x="1" y="845"/>
                  </a:cubicBezTo>
                  <a:lnTo>
                    <a:pt x="1" y="5763"/>
                  </a:lnTo>
                  <a:cubicBezTo>
                    <a:pt x="1" y="6210"/>
                    <a:pt x="349" y="6582"/>
                    <a:pt x="820" y="6582"/>
                  </a:cubicBezTo>
                  <a:lnTo>
                    <a:pt x="22577" y="6582"/>
                  </a:lnTo>
                  <a:cubicBezTo>
                    <a:pt x="22825" y="6582"/>
                    <a:pt x="23073" y="6458"/>
                    <a:pt x="23222" y="6260"/>
                  </a:cubicBezTo>
                  <a:lnTo>
                    <a:pt x="25086" y="3800"/>
                  </a:lnTo>
                  <a:cubicBezTo>
                    <a:pt x="25309" y="3502"/>
                    <a:pt x="25309" y="3105"/>
                    <a:pt x="25086" y="2807"/>
                  </a:cubicBezTo>
                  <a:lnTo>
                    <a:pt x="23222" y="349"/>
                  </a:lnTo>
                  <a:cubicBezTo>
                    <a:pt x="23073" y="124"/>
                    <a:pt x="22825" y="1"/>
                    <a:pt x="225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552CA16-5189-9188-94A5-00C70422A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024" y="-5108100"/>
              <a:ext cx="1237728" cy="1173737"/>
            </a:xfrm>
            <a:custGeom>
              <a:avLst/>
              <a:gdLst>
                <a:gd name="connsiteX0" fmla="*/ 314325 w 1908175"/>
                <a:gd name="connsiteY0" fmla="*/ 0 h 1914525"/>
                <a:gd name="connsiteX1" fmla="*/ 1908175 w 1908175"/>
                <a:gd name="connsiteY1" fmla="*/ 0 h 1914525"/>
                <a:gd name="connsiteX2" fmla="*/ 1908175 w 1908175"/>
                <a:gd name="connsiteY2" fmla="*/ 1340015 h 1914525"/>
                <a:gd name="connsiteX3" fmla="*/ 1334267 w 1908175"/>
                <a:gd name="connsiteY3" fmla="*/ 1914525 h 1914525"/>
                <a:gd name="connsiteX4" fmla="*/ 888233 w 1908175"/>
                <a:gd name="connsiteY4" fmla="*/ 1914525 h 1914525"/>
                <a:gd name="connsiteX5" fmla="*/ 314325 w 1908175"/>
                <a:gd name="connsiteY5" fmla="*/ 1340015 h 1914525"/>
                <a:gd name="connsiteX6" fmla="*/ 314325 w 1908175"/>
                <a:gd name="connsiteY6" fmla="*/ 184150 h 1914525"/>
                <a:gd name="connsiteX7" fmla="*/ 0 w 1908175"/>
                <a:gd name="connsiteY7" fmla="*/ 184150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175" h="1914525">
                  <a:moveTo>
                    <a:pt x="314325" y="0"/>
                  </a:moveTo>
                  <a:lnTo>
                    <a:pt x="1908175" y="0"/>
                  </a:lnTo>
                  <a:lnTo>
                    <a:pt x="1908175" y="1340015"/>
                  </a:lnTo>
                  <a:cubicBezTo>
                    <a:pt x="1908175" y="1657327"/>
                    <a:pt x="1650906" y="1914525"/>
                    <a:pt x="1334267" y="1914525"/>
                  </a:cubicBezTo>
                  <a:lnTo>
                    <a:pt x="888233" y="1914525"/>
                  </a:lnTo>
                  <a:cubicBezTo>
                    <a:pt x="571594" y="1914525"/>
                    <a:pt x="314325" y="1657327"/>
                    <a:pt x="314325" y="1340015"/>
                  </a:cubicBezTo>
                  <a:lnTo>
                    <a:pt x="314325" y="184150"/>
                  </a:lnTo>
                  <a:lnTo>
                    <a:pt x="0" y="1841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  2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8F2846-87CF-1042-F929-0379519F3D72}"/>
              </a:ext>
            </a:extLst>
          </p:cNvPr>
          <p:cNvGrpSpPr/>
          <p:nvPr/>
        </p:nvGrpSpPr>
        <p:grpSpPr>
          <a:xfrm>
            <a:off x="477401" y="3827760"/>
            <a:ext cx="11029616" cy="649452"/>
            <a:chOff x="558110" y="-5207403"/>
            <a:chExt cx="10762338" cy="1468770"/>
          </a:xfrm>
        </p:grpSpPr>
        <p:sp>
          <p:nvSpPr>
            <p:cNvPr id="72" name="Google Shape;189;p20">
              <a:extLst>
                <a:ext uri="{FF2B5EF4-FFF2-40B4-BE49-F238E27FC236}">
                  <a16:creationId xmlns:a16="http://schemas.microsoft.com/office/drawing/2014/main" id="{247982A1-7E61-51BB-FB2F-0791EDF10550}"/>
                </a:ext>
              </a:extLst>
            </p:cNvPr>
            <p:cNvSpPr/>
            <p:nvPr/>
          </p:nvSpPr>
          <p:spPr>
            <a:xfrm>
              <a:off x="580167" y="-5207403"/>
              <a:ext cx="10740281" cy="146877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dist="2857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73" name="Google Shape;190;p20">
              <a:extLst>
                <a:ext uri="{FF2B5EF4-FFF2-40B4-BE49-F238E27FC236}">
                  <a16:creationId xmlns:a16="http://schemas.microsoft.com/office/drawing/2014/main" id="{FDAC8EDD-51C9-CC92-C917-22E851A261C5}"/>
                </a:ext>
              </a:extLst>
            </p:cNvPr>
            <p:cNvSpPr/>
            <p:nvPr/>
          </p:nvSpPr>
          <p:spPr>
            <a:xfrm>
              <a:off x="558110" y="-5181671"/>
              <a:ext cx="2772318" cy="1443038"/>
            </a:xfrm>
            <a:custGeom>
              <a:avLst/>
              <a:gdLst/>
              <a:ahLst/>
              <a:cxnLst/>
              <a:rect l="l" t="t" r="r" b="b"/>
              <a:pathLst>
                <a:path w="25309" h="6582" extrusionOk="0">
                  <a:moveTo>
                    <a:pt x="820" y="1"/>
                  </a:moveTo>
                  <a:cubicBezTo>
                    <a:pt x="349" y="1"/>
                    <a:pt x="1" y="373"/>
                    <a:pt x="1" y="845"/>
                  </a:cubicBezTo>
                  <a:lnTo>
                    <a:pt x="1" y="5763"/>
                  </a:lnTo>
                  <a:cubicBezTo>
                    <a:pt x="1" y="6210"/>
                    <a:pt x="349" y="6582"/>
                    <a:pt x="820" y="6582"/>
                  </a:cubicBezTo>
                  <a:lnTo>
                    <a:pt x="22577" y="6582"/>
                  </a:lnTo>
                  <a:cubicBezTo>
                    <a:pt x="22825" y="6582"/>
                    <a:pt x="23073" y="6458"/>
                    <a:pt x="23222" y="6260"/>
                  </a:cubicBezTo>
                  <a:lnTo>
                    <a:pt x="25086" y="3800"/>
                  </a:lnTo>
                  <a:cubicBezTo>
                    <a:pt x="25309" y="3502"/>
                    <a:pt x="25309" y="3105"/>
                    <a:pt x="25086" y="2807"/>
                  </a:cubicBezTo>
                  <a:lnTo>
                    <a:pt x="23222" y="349"/>
                  </a:lnTo>
                  <a:cubicBezTo>
                    <a:pt x="23073" y="124"/>
                    <a:pt x="22825" y="1"/>
                    <a:pt x="225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E07EBFD-0E05-7802-4803-EDD492245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024" y="-5108100"/>
              <a:ext cx="1237728" cy="1173737"/>
            </a:xfrm>
            <a:custGeom>
              <a:avLst/>
              <a:gdLst>
                <a:gd name="connsiteX0" fmla="*/ 314325 w 1908175"/>
                <a:gd name="connsiteY0" fmla="*/ 0 h 1914525"/>
                <a:gd name="connsiteX1" fmla="*/ 1908175 w 1908175"/>
                <a:gd name="connsiteY1" fmla="*/ 0 h 1914525"/>
                <a:gd name="connsiteX2" fmla="*/ 1908175 w 1908175"/>
                <a:gd name="connsiteY2" fmla="*/ 1340015 h 1914525"/>
                <a:gd name="connsiteX3" fmla="*/ 1334267 w 1908175"/>
                <a:gd name="connsiteY3" fmla="*/ 1914525 h 1914525"/>
                <a:gd name="connsiteX4" fmla="*/ 888233 w 1908175"/>
                <a:gd name="connsiteY4" fmla="*/ 1914525 h 1914525"/>
                <a:gd name="connsiteX5" fmla="*/ 314325 w 1908175"/>
                <a:gd name="connsiteY5" fmla="*/ 1340015 h 1914525"/>
                <a:gd name="connsiteX6" fmla="*/ 314325 w 1908175"/>
                <a:gd name="connsiteY6" fmla="*/ 184150 h 1914525"/>
                <a:gd name="connsiteX7" fmla="*/ 0 w 1908175"/>
                <a:gd name="connsiteY7" fmla="*/ 184150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175" h="1914525">
                  <a:moveTo>
                    <a:pt x="314325" y="0"/>
                  </a:moveTo>
                  <a:lnTo>
                    <a:pt x="1908175" y="0"/>
                  </a:lnTo>
                  <a:lnTo>
                    <a:pt x="1908175" y="1340015"/>
                  </a:lnTo>
                  <a:cubicBezTo>
                    <a:pt x="1908175" y="1657327"/>
                    <a:pt x="1650906" y="1914525"/>
                    <a:pt x="1334267" y="1914525"/>
                  </a:cubicBezTo>
                  <a:lnTo>
                    <a:pt x="888233" y="1914525"/>
                  </a:lnTo>
                  <a:cubicBezTo>
                    <a:pt x="571594" y="1914525"/>
                    <a:pt x="314325" y="1657327"/>
                    <a:pt x="314325" y="1340015"/>
                  </a:cubicBezTo>
                  <a:lnTo>
                    <a:pt x="314325" y="184150"/>
                  </a:lnTo>
                  <a:lnTo>
                    <a:pt x="0" y="1841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  3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34D41F5-9464-382E-6C0E-4CEF9FB8F547}"/>
              </a:ext>
            </a:extLst>
          </p:cNvPr>
          <p:cNvGrpSpPr/>
          <p:nvPr/>
        </p:nvGrpSpPr>
        <p:grpSpPr>
          <a:xfrm>
            <a:off x="477401" y="4677139"/>
            <a:ext cx="11029616" cy="649452"/>
            <a:chOff x="558110" y="-5207403"/>
            <a:chExt cx="10762338" cy="1468770"/>
          </a:xfrm>
        </p:grpSpPr>
        <p:sp>
          <p:nvSpPr>
            <p:cNvPr id="76" name="Google Shape;189;p20">
              <a:extLst>
                <a:ext uri="{FF2B5EF4-FFF2-40B4-BE49-F238E27FC236}">
                  <a16:creationId xmlns:a16="http://schemas.microsoft.com/office/drawing/2014/main" id="{8CD00D05-A648-E885-48D5-8C0DF3265770}"/>
                </a:ext>
              </a:extLst>
            </p:cNvPr>
            <p:cNvSpPr/>
            <p:nvPr/>
          </p:nvSpPr>
          <p:spPr>
            <a:xfrm>
              <a:off x="580167" y="-5207403"/>
              <a:ext cx="10740281" cy="146877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dist="28575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77" name="Google Shape;190;p20">
              <a:extLst>
                <a:ext uri="{FF2B5EF4-FFF2-40B4-BE49-F238E27FC236}">
                  <a16:creationId xmlns:a16="http://schemas.microsoft.com/office/drawing/2014/main" id="{E30253B5-EE16-3CA6-665E-5314644035B5}"/>
                </a:ext>
              </a:extLst>
            </p:cNvPr>
            <p:cNvSpPr/>
            <p:nvPr/>
          </p:nvSpPr>
          <p:spPr>
            <a:xfrm>
              <a:off x="558110" y="-5181671"/>
              <a:ext cx="2772318" cy="1443038"/>
            </a:xfrm>
            <a:custGeom>
              <a:avLst/>
              <a:gdLst/>
              <a:ahLst/>
              <a:cxnLst/>
              <a:rect l="l" t="t" r="r" b="b"/>
              <a:pathLst>
                <a:path w="25309" h="6582" extrusionOk="0">
                  <a:moveTo>
                    <a:pt x="820" y="1"/>
                  </a:moveTo>
                  <a:cubicBezTo>
                    <a:pt x="349" y="1"/>
                    <a:pt x="1" y="373"/>
                    <a:pt x="1" y="845"/>
                  </a:cubicBezTo>
                  <a:lnTo>
                    <a:pt x="1" y="5763"/>
                  </a:lnTo>
                  <a:cubicBezTo>
                    <a:pt x="1" y="6210"/>
                    <a:pt x="349" y="6582"/>
                    <a:pt x="820" y="6582"/>
                  </a:cubicBezTo>
                  <a:lnTo>
                    <a:pt x="22577" y="6582"/>
                  </a:lnTo>
                  <a:cubicBezTo>
                    <a:pt x="22825" y="6582"/>
                    <a:pt x="23073" y="6458"/>
                    <a:pt x="23222" y="6260"/>
                  </a:cubicBezTo>
                  <a:lnTo>
                    <a:pt x="25086" y="3800"/>
                  </a:lnTo>
                  <a:cubicBezTo>
                    <a:pt x="25309" y="3502"/>
                    <a:pt x="25309" y="3105"/>
                    <a:pt x="25086" y="2807"/>
                  </a:cubicBezTo>
                  <a:lnTo>
                    <a:pt x="23222" y="349"/>
                  </a:lnTo>
                  <a:cubicBezTo>
                    <a:pt x="23073" y="124"/>
                    <a:pt x="22825" y="1"/>
                    <a:pt x="225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FA357F0-316E-D890-FAB7-A43A56755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024" y="-5108100"/>
              <a:ext cx="1237728" cy="1173737"/>
            </a:xfrm>
            <a:custGeom>
              <a:avLst/>
              <a:gdLst>
                <a:gd name="connsiteX0" fmla="*/ 314325 w 1908175"/>
                <a:gd name="connsiteY0" fmla="*/ 0 h 1914525"/>
                <a:gd name="connsiteX1" fmla="*/ 1908175 w 1908175"/>
                <a:gd name="connsiteY1" fmla="*/ 0 h 1914525"/>
                <a:gd name="connsiteX2" fmla="*/ 1908175 w 1908175"/>
                <a:gd name="connsiteY2" fmla="*/ 1340015 h 1914525"/>
                <a:gd name="connsiteX3" fmla="*/ 1334267 w 1908175"/>
                <a:gd name="connsiteY3" fmla="*/ 1914525 h 1914525"/>
                <a:gd name="connsiteX4" fmla="*/ 888233 w 1908175"/>
                <a:gd name="connsiteY4" fmla="*/ 1914525 h 1914525"/>
                <a:gd name="connsiteX5" fmla="*/ 314325 w 1908175"/>
                <a:gd name="connsiteY5" fmla="*/ 1340015 h 1914525"/>
                <a:gd name="connsiteX6" fmla="*/ 314325 w 1908175"/>
                <a:gd name="connsiteY6" fmla="*/ 184150 h 1914525"/>
                <a:gd name="connsiteX7" fmla="*/ 0 w 1908175"/>
                <a:gd name="connsiteY7" fmla="*/ 184150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175" h="1914525">
                  <a:moveTo>
                    <a:pt x="314325" y="0"/>
                  </a:moveTo>
                  <a:lnTo>
                    <a:pt x="1908175" y="0"/>
                  </a:lnTo>
                  <a:lnTo>
                    <a:pt x="1908175" y="1340015"/>
                  </a:lnTo>
                  <a:cubicBezTo>
                    <a:pt x="1908175" y="1657327"/>
                    <a:pt x="1650906" y="1914525"/>
                    <a:pt x="1334267" y="1914525"/>
                  </a:cubicBezTo>
                  <a:lnTo>
                    <a:pt x="888233" y="1914525"/>
                  </a:lnTo>
                  <a:cubicBezTo>
                    <a:pt x="571594" y="1914525"/>
                    <a:pt x="314325" y="1657327"/>
                    <a:pt x="314325" y="1340015"/>
                  </a:cubicBezTo>
                  <a:lnTo>
                    <a:pt x="314325" y="184150"/>
                  </a:lnTo>
                  <a:lnTo>
                    <a:pt x="0" y="1841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rPr>
                <a:t>  4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B54C8114-967F-51B4-6FDA-31A33F645AF7}"/>
              </a:ext>
            </a:extLst>
          </p:cNvPr>
          <p:cNvSpPr txBox="1"/>
          <p:nvPr/>
        </p:nvSpPr>
        <p:spPr>
          <a:xfrm>
            <a:off x="3318568" y="2270697"/>
            <a:ext cx="8352959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assess the penetration of energy drinks.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780DD66-0162-BA58-3CCC-2B9D81209CAD}"/>
              </a:ext>
            </a:extLst>
          </p:cNvPr>
          <p:cNvSpPr txBox="1"/>
          <p:nvPr/>
        </p:nvSpPr>
        <p:spPr>
          <a:xfrm>
            <a:off x="3318567" y="3168475"/>
            <a:ext cx="752210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assess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Net Promotor Score (NPS).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51D758A-A406-0D72-F1F2-8DA5014FD876}"/>
              </a:ext>
            </a:extLst>
          </p:cNvPr>
          <p:cNvSpPr txBox="1"/>
          <p:nvPr/>
        </p:nvSpPr>
        <p:spPr>
          <a:xfrm>
            <a:off x="3318568" y="4044631"/>
            <a:ext cx="752210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assess consumption pattern and purchase behavior.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0F47F4A-348A-6EBA-9B26-89B896B38FF1}"/>
              </a:ext>
            </a:extLst>
          </p:cNvPr>
          <p:cNvSpPr txBox="1"/>
          <p:nvPr/>
        </p:nvSpPr>
        <p:spPr>
          <a:xfrm>
            <a:off x="3325131" y="4823580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evaluate advertisement campaigns.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highlight>
                <a:srgbClr val="FFFF00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05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78" y="915492"/>
            <a:ext cx="11253455" cy="541202"/>
          </a:xfrm>
        </p:spPr>
        <p:txBody>
          <a:bodyPr/>
          <a:lstStyle/>
          <a:p>
            <a:r>
              <a:rPr lang="en-US" b="1" dirty="0"/>
              <a:t>Methodology</a:t>
            </a:r>
            <a:endParaRPr lang="en-GB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E5A23-E703-421A-90C8-DEA967F09E10}"/>
              </a:ext>
            </a:extLst>
          </p:cNvPr>
          <p:cNvSpPr txBox="1"/>
          <p:nvPr/>
        </p:nvSpPr>
        <p:spPr>
          <a:xfrm>
            <a:off x="465578" y="2117614"/>
            <a:ext cx="5434808" cy="118801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 defTabSz="457178"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Sample Size: </a:t>
            </a:r>
            <a:r>
              <a:rPr lang="en-US" b="1" dirty="0">
                <a:solidFill>
                  <a:srgbClr val="012F49"/>
                </a:solidFill>
                <a:latin typeface="Times New Roman"/>
                <a:cs typeface="Poppins" panose="00000500000000000000" pitchFamily="2" charset="0"/>
              </a:rPr>
              <a:t>253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defTabSz="457178"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Age Group: 18-64</a:t>
            </a: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6" name="Graphic 143" descr="Bar chart">
            <a:extLst>
              <a:ext uri="{FF2B5EF4-FFF2-40B4-BE49-F238E27FC236}">
                <a16:creationId xmlns:a16="http://schemas.microsoft.com/office/drawing/2014/main" id="{F5F03587-C57A-4C2E-AAB0-62C8863AF28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3788" y="3382030"/>
            <a:ext cx="776022" cy="71442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B14DEF7-BD65-4E21-84D1-3A443AD0EDE5}"/>
              </a:ext>
            </a:extLst>
          </p:cNvPr>
          <p:cNvSpPr txBox="1"/>
          <p:nvPr/>
        </p:nvSpPr>
        <p:spPr>
          <a:xfrm>
            <a:off x="465578" y="3043500"/>
            <a:ext cx="5068948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Length of Interview (LOI):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15 mins.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6663FF5-6EFA-48A0-AE27-1E2A3A6EADE4}"/>
              </a:ext>
            </a:extLst>
          </p:cNvPr>
          <p:cNvSpPr txBox="1"/>
          <p:nvPr/>
        </p:nvSpPr>
        <p:spPr>
          <a:xfrm>
            <a:off x="465578" y="3522568"/>
            <a:ext cx="3713390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Location: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Kathmandu Valley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ACE4E1-B319-4940-821B-D7693DEEDA47}"/>
              </a:ext>
            </a:extLst>
          </p:cNvPr>
          <p:cNvSpPr txBox="1"/>
          <p:nvPr/>
        </p:nvSpPr>
        <p:spPr>
          <a:xfrm>
            <a:off x="465578" y="4064631"/>
            <a:ext cx="4532170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Field Work: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29</a:t>
            </a:r>
            <a:r>
              <a:rPr kumimoji="0" lang="en-US" i="0" u="none" strike="noStrike" kern="1200" cap="none" spc="0" normalizeH="0" baseline="3000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th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 </a:t>
            </a:r>
            <a:r>
              <a:rPr lang="en-US" dirty="0">
                <a:solidFill>
                  <a:srgbClr val="012F49"/>
                </a:solidFill>
                <a:cs typeface="Poppins" panose="00000500000000000000" pitchFamily="2" charset="0"/>
              </a:rPr>
              <a:t>June to 14</a:t>
            </a:r>
            <a:r>
              <a:rPr lang="en-US" baseline="30000" dirty="0">
                <a:solidFill>
                  <a:srgbClr val="012F49"/>
                </a:solidFill>
                <a:cs typeface="Poppins" panose="00000500000000000000" pitchFamily="2" charset="0"/>
              </a:rPr>
              <a:t>th</a:t>
            </a:r>
            <a:r>
              <a:rPr lang="en-US" dirty="0">
                <a:solidFill>
                  <a:srgbClr val="012F49"/>
                </a:solidFill>
                <a:cs typeface="Poppins" panose="00000500000000000000" pitchFamily="2" charset="0"/>
              </a:rPr>
              <a:t> July</a:t>
            </a:r>
            <a:r>
              <a:rPr lang="en-US" dirty="0">
                <a:solidFill>
                  <a:srgbClr val="012F49"/>
                </a:solidFill>
              </a:rPr>
              <a:t>, 2026</a:t>
            </a:r>
            <a:endParaRPr lang="en-US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C87C2C-4BD3-03E6-C1AD-95255B9C624C}"/>
              </a:ext>
            </a:extLst>
          </p:cNvPr>
          <p:cNvSpPr txBox="1"/>
          <p:nvPr/>
        </p:nvSpPr>
        <p:spPr>
          <a:xfrm>
            <a:off x="465578" y="4528951"/>
            <a:ext cx="6096000" cy="1188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Data Analysis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Descriptive statistics using Excel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Thematic analysis of open-ended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31122C-576C-54F8-666C-8245F2732576}"/>
              </a:ext>
            </a:extLst>
          </p:cNvPr>
          <p:cNvSpPr txBox="1"/>
          <p:nvPr/>
        </p:nvSpPr>
        <p:spPr>
          <a:xfrm>
            <a:off x="6509619" y="1966527"/>
            <a:ext cx="5068948" cy="283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Calibri" panose="020F0502020204030204" pitchFamily="34" charset="0"/>
              </a:rPr>
              <a:t>Research Design 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FFEA5-4659-FBE6-D03D-936C60CC9B32}"/>
              </a:ext>
            </a:extLst>
          </p:cNvPr>
          <p:cNvSpPr txBox="1"/>
          <p:nvPr/>
        </p:nvSpPr>
        <p:spPr>
          <a:xfrm>
            <a:off x="2322273" y="6290505"/>
            <a:ext cx="92562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Note: This study is internally conducted by Avant Garde Solutions in Kathmandu valley, Nepal.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10B0D-874F-DABC-54AE-AF76C9C9DEBF}"/>
              </a:ext>
            </a:extLst>
          </p:cNvPr>
          <p:cNvSpPr txBox="1"/>
          <p:nvPr/>
        </p:nvSpPr>
        <p:spPr>
          <a:xfrm>
            <a:off x="6509619" y="4871382"/>
            <a:ext cx="5068948" cy="1055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Screener Criteria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lang="en-US" dirty="0">
                <a:solidFill>
                  <a:srgbClr val="002060"/>
                </a:solidFill>
                <a:latin typeface="Times New Roman"/>
                <a:cs typeface="Poppins" panose="00000500000000000000" pitchFamily="2" charset="0"/>
              </a:rPr>
              <a:t> Have consumed Energy Drink in the last three months.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74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39A0AB-3544-47B2-BD8B-FB842C8291EE}"/>
              </a:ext>
            </a:extLst>
          </p:cNvPr>
          <p:cNvSpPr txBox="1"/>
          <p:nvPr/>
        </p:nvSpPr>
        <p:spPr>
          <a:xfrm>
            <a:off x="2005262" y="2459504"/>
            <a:ext cx="8197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5578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851305"/>
            <a:ext cx="11264392" cy="587277"/>
          </a:xfrm>
        </p:spPr>
        <p:txBody>
          <a:bodyPr>
            <a:noAutofit/>
          </a:bodyPr>
          <a:lstStyle/>
          <a:p>
            <a:r>
              <a:rPr lang="en-US" sz="2400" b="1" u="sng" dirty="0"/>
              <a:t>Demographics</a:t>
            </a:r>
            <a:br>
              <a:rPr lang="en-US" b="1" u="sng" dirty="0"/>
            </a:br>
            <a:r>
              <a:rPr lang="en-GB" sz="1800" b="1" cap="none" dirty="0"/>
              <a:t>Majority of the respondents are male, belonging to the age group 25-34 and are single.</a:t>
            </a:r>
            <a:endParaRPr lang="en-US" sz="1800" b="1" cap="none" dirty="0">
              <a:latin typeface="+mn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CADEF32-DD78-0CF6-8AD5-44DEA89C8E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7328586"/>
              </p:ext>
            </p:extLst>
          </p:nvPr>
        </p:nvGraphicFramePr>
        <p:xfrm>
          <a:off x="463805" y="1876926"/>
          <a:ext cx="3707142" cy="482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860A1A3-3B1E-E2CD-782E-72EAE9C1B3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201106"/>
              </p:ext>
            </p:extLst>
          </p:nvPr>
        </p:nvGraphicFramePr>
        <p:xfrm>
          <a:off x="4299284" y="1876925"/>
          <a:ext cx="3707142" cy="482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67A5DA6-0458-7298-B350-D3B81910DE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898344"/>
              </p:ext>
            </p:extLst>
          </p:nvPr>
        </p:nvGraphicFramePr>
        <p:xfrm>
          <a:off x="8150807" y="1876925"/>
          <a:ext cx="3577390" cy="482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8169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46D9E94-B783-4520-5BA1-FCEBDC8D51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849830"/>
              </p:ext>
            </p:extLst>
          </p:nvPr>
        </p:nvGraphicFramePr>
        <p:xfrm>
          <a:off x="6208296" y="1957137"/>
          <a:ext cx="5519900" cy="468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670221"/>
            <a:ext cx="11264392" cy="976044"/>
          </a:xfrm>
        </p:spPr>
        <p:txBody>
          <a:bodyPr>
            <a:noAutofit/>
          </a:bodyPr>
          <a:lstStyle/>
          <a:p>
            <a:r>
              <a:rPr lang="en-US" sz="2400" b="1" u="sng" dirty="0"/>
              <a:t>Socio-economic classification (SEC)</a:t>
            </a:r>
            <a:br>
              <a:rPr lang="en-US" sz="2700" b="1" u="sng" dirty="0"/>
            </a:br>
            <a:r>
              <a:rPr lang="en-GB" sz="1800" b="1" cap="none" dirty="0"/>
              <a:t>Majority of the respondents belong to Middle Class.</a:t>
            </a:r>
            <a:br>
              <a:rPr lang="en-GB" sz="1800" b="1" cap="none" dirty="0"/>
            </a:br>
            <a:endParaRPr lang="en-US" sz="1800" cap="none" dirty="0">
              <a:latin typeface="+mn-lt"/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ECEA5E5-9553-4EFE-B81F-DEEB45C08E77}"/>
              </a:ext>
            </a:extLst>
          </p:cNvPr>
          <p:cNvSpPr/>
          <p:nvPr/>
        </p:nvSpPr>
        <p:spPr>
          <a:xfrm>
            <a:off x="9827750" y="2333456"/>
            <a:ext cx="1433809" cy="951164"/>
          </a:xfrm>
          <a:prstGeom prst="wedgeRectCallout">
            <a:avLst>
              <a:gd name="adj1" fmla="val -76785"/>
              <a:gd name="adj2" fmla="val -4332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39% of the respondents belong to Middle Class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9C281213-00AD-5C19-F489-9A5D7C436FB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16729909"/>
                  </p:ext>
                </p:extLst>
              </p:nvPr>
            </p:nvGraphicFramePr>
            <p:xfrm>
              <a:off x="463804" y="1957137"/>
              <a:ext cx="5632196" cy="468429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7" name="Chart 6">
                <a:extLst>
                  <a:ext uri="{FF2B5EF4-FFF2-40B4-BE49-F238E27FC236}">
                    <a16:creationId xmlns:a16="http://schemas.microsoft.com/office/drawing/2014/main" id="{9C281213-00AD-5C19-F489-9A5D7C436F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804" y="1957137"/>
                <a:ext cx="5632196" cy="46842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535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C6DAF-450D-6E0C-1460-FC832C782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2BCF36-4C8A-66F7-15AA-BDC31DA8400A}"/>
              </a:ext>
            </a:extLst>
          </p:cNvPr>
          <p:cNvSpPr txBox="1"/>
          <p:nvPr/>
        </p:nvSpPr>
        <p:spPr>
          <a:xfrm>
            <a:off x="1973177" y="2315126"/>
            <a:ext cx="91279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rgbClr val="012F49"/>
                </a:solidFill>
                <a:latin typeface="Times New Roman"/>
              </a:rPr>
              <a:t>PENETRATION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rgbClr val="012F49"/>
                </a:solidFill>
                <a:latin typeface="Times New Roman"/>
              </a:rPr>
              <a:t>ENERGY DRINKS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022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AAC5C-1067-9DE8-E076-D3B8F7D07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07545DA-5384-13B1-7938-1657D8A8B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82" y="686114"/>
            <a:ext cx="11029616" cy="460438"/>
          </a:xfrm>
        </p:spPr>
        <p:txBody>
          <a:bodyPr>
            <a:normAutofit/>
          </a:bodyPr>
          <a:lstStyle/>
          <a:p>
            <a:r>
              <a:rPr lang="en-US" sz="2000" b="1" dirty="0"/>
              <a:t>penetration OF ENERGY DRINKS</a:t>
            </a:r>
            <a:endParaRPr lang="en-US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341FF3-EBBA-E010-BFF7-6E919BE56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205295"/>
              </p:ext>
            </p:extLst>
          </p:nvPr>
        </p:nvGraphicFramePr>
        <p:xfrm>
          <a:off x="529054" y="2210241"/>
          <a:ext cx="5434598" cy="14394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09764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1334506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1233406">
                  <a:extLst>
                    <a:ext uri="{9D8B030D-6E8A-4147-A177-3AD203B41FA5}">
                      <a16:colId xmlns:a16="http://schemas.microsoft.com/office/drawing/2014/main" val="3655800193"/>
                    </a:ext>
                  </a:extLst>
                </a:gridCol>
                <a:gridCol w="1556922">
                  <a:extLst>
                    <a:ext uri="{9D8B030D-6E8A-4147-A177-3AD203B41FA5}">
                      <a16:colId xmlns:a16="http://schemas.microsoft.com/office/drawing/2014/main" val="3092084425"/>
                    </a:ext>
                  </a:extLst>
                </a:gridCol>
              </a:tblGrid>
              <a:tr h="4342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Consumed in Last 12 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Months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Consumed in Last 3 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Months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Consumed in 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Last 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Month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Consumed in 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Last  </a:t>
                      </a:r>
                    </a:p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Week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172538">
                <a:tc>
                  <a:txBody>
                    <a:bodyPr/>
                    <a:lstStyle/>
                    <a:p>
                      <a:pPr algn="ctr" fontAlgn="b"/>
                      <a:endParaRPr lang="en-US" sz="160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461438"/>
                  </a:ext>
                </a:extLst>
              </a:tr>
              <a:tr h="45140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30684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0C23F7-C08D-8531-5934-CD1164DD4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448235"/>
              </p:ext>
            </p:extLst>
          </p:nvPr>
        </p:nvGraphicFramePr>
        <p:xfrm>
          <a:off x="6176211" y="2210241"/>
          <a:ext cx="5514807" cy="14394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51625">
                  <a:extLst>
                    <a:ext uri="{9D8B030D-6E8A-4147-A177-3AD203B41FA5}">
                      <a16:colId xmlns:a16="http://schemas.microsoft.com/office/drawing/2014/main" val="2074544126"/>
                    </a:ext>
                  </a:extLst>
                </a:gridCol>
                <a:gridCol w="2863182">
                  <a:extLst>
                    <a:ext uri="{9D8B030D-6E8A-4147-A177-3AD203B41FA5}">
                      <a16:colId xmlns:a16="http://schemas.microsoft.com/office/drawing/2014/main" val="887024918"/>
                    </a:ext>
                  </a:extLst>
                </a:gridCol>
              </a:tblGrid>
              <a:tr h="8430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Female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834772"/>
                  </a:ext>
                </a:extLst>
              </a:tr>
              <a:tr h="59641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19014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0D05C94-6EAC-75BB-92DA-937AD1FD4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46933"/>
              </p:ext>
            </p:extLst>
          </p:nvPr>
        </p:nvGraphicFramePr>
        <p:xfrm>
          <a:off x="491119" y="4673589"/>
          <a:ext cx="5434598" cy="18218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06052">
                  <a:extLst>
                    <a:ext uri="{9D8B030D-6E8A-4147-A177-3AD203B41FA5}">
                      <a16:colId xmlns:a16="http://schemas.microsoft.com/office/drawing/2014/main" val="1526196573"/>
                    </a:ext>
                  </a:extLst>
                </a:gridCol>
                <a:gridCol w="1072726">
                  <a:extLst>
                    <a:ext uri="{9D8B030D-6E8A-4147-A177-3AD203B41FA5}">
                      <a16:colId xmlns:a16="http://schemas.microsoft.com/office/drawing/2014/main" val="4150669392"/>
                    </a:ext>
                  </a:extLst>
                </a:gridCol>
                <a:gridCol w="1223284">
                  <a:extLst>
                    <a:ext uri="{9D8B030D-6E8A-4147-A177-3AD203B41FA5}">
                      <a16:colId xmlns:a16="http://schemas.microsoft.com/office/drawing/2014/main" val="1833763518"/>
                    </a:ext>
                  </a:extLst>
                </a:gridCol>
                <a:gridCol w="1091546">
                  <a:extLst>
                    <a:ext uri="{9D8B030D-6E8A-4147-A177-3AD203B41FA5}">
                      <a16:colId xmlns:a16="http://schemas.microsoft.com/office/drawing/2014/main" val="3086263283"/>
                    </a:ext>
                  </a:extLst>
                </a:gridCol>
                <a:gridCol w="940990">
                  <a:extLst>
                    <a:ext uri="{9D8B030D-6E8A-4147-A177-3AD203B41FA5}">
                      <a16:colId xmlns:a16="http://schemas.microsoft.com/office/drawing/2014/main" val="2447629348"/>
                    </a:ext>
                  </a:extLst>
                </a:gridCol>
              </a:tblGrid>
              <a:tr h="5832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18-24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25-34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35-44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45-54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173603"/>
                  </a:ext>
                </a:extLst>
              </a:tr>
              <a:tr h="186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1559"/>
                  </a:ext>
                </a:extLst>
              </a:tr>
              <a:tr h="50071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19210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0FD550-7DE5-74EA-6DEB-53E8CE951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181205"/>
              </p:ext>
            </p:extLst>
          </p:nvPr>
        </p:nvGraphicFramePr>
        <p:xfrm>
          <a:off x="6176211" y="4657546"/>
          <a:ext cx="5514808" cy="183786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16468">
                  <a:extLst>
                    <a:ext uri="{9D8B030D-6E8A-4147-A177-3AD203B41FA5}">
                      <a16:colId xmlns:a16="http://schemas.microsoft.com/office/drawing/2014/main" val="1188115509"/>
                    </a:ext>
                  </a:extLst>
                </a:gridCol>
                <a:gridCol w="1498581">
                  <a:extLst>
                    <a:ext uri="{9D8B030D-6E8A-4147-A177-3AD203B41FA5}">
                      <a16:colId xmlns:a16="http://schemas.microsoft.com/office/drawing/2014/main" val="162568019"/>
                    </a:ext>
                  </a:extLst>
                </a:gridCol>
                <a:gridCol w="1211183">
                  <a:extLst>
                    <a:ext uri="{9D8B030D-6E8A-4147-A177-3AD203B41FA5}">
                      <a16:colId xmlns:a16="http://schemas.microsoft.com/office/drawing/2014/main" val="4151972544"/>
                    </a:ext>
                  </a:extLst>
                </a:gridCol>
                <a:gridCol w="1388576">
                  <a:extLst>
                    <a:ext uri="{9D8B030D-6E8A-4147-A177-3AD203B41FA5}">
                      <a16:colId xmlns:a16="http://schemas.microsoft.com/office/drawing/2014/main" val="1890051203"/>
                    </a:ext>
                  </a:extLst>
                </a:gridCol>
              </a:tblGrid>
              <a:tr h="4197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Higher/Upper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Upper/Middle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Lower 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574845"/>
                  </a:ext>
                </a:extLst>
              </a:tr>
              <a:tr h="8137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Sample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694272"/>
                  </a:ext>
                </a:extLst>
              </a:tr>
              <a:tr h="60441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86211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61BE41-4096-3B16-0677-B43A48B6860F}"/>
              </a:ext>
            </a:extLst>
          </p:cNvPr>
          <p:cNvSpPr/>
          <p:nvPr/>
        </p:nvSpPr>
        <p:spPr>
          <a:xfrm>
            <a:off x="1808412" y="1434544"/>
            <a:ext cx="2402639" cy="6305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Overall Penetration</a:t>
            </a:r>
          </a:p>
          <a:p>
            <a:pPr algn="ctr"/>
            <a:r>
              <a:rPr lang="en-US" sz="1600" dirty="0"/>
              <a:t>Total Sample 1000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8A5DED-B522-B7E6-128A-CFC1B4264F3E}"/>
              </a:ext>
            </a:extLst>
          </p:cNvPr>
          <p:cNvSpPr/>
          <p:nvPr/>
        </p:nvSpPr>
        <p:spPr>
          <a:xfrm>
            <a:off x="6348328" y="1488712"/>
            <a:ext cx="5342690" cy="460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Penetration In the Past One Month Based on Gender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5361D0-7666-F311-F575-F8D660AA6642}"/>
              </a:ext>
            </a:extLst>
          </p:cNvPr>
          <p:cNvSpPr/>
          <p:nvPr/>
        </p:nvSpPr>
        <p:spPr>
          <a:xfrm>
            <a:off x="537073" y="4016469"/>
            <a:ext cx="5342690" cy="460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Penetration In the Past One Month Based on 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4E2492-6E03-7AAC-ADA2-617227483FD8}"/>
              </a:ext>
            </a:extLst>
          </p:cNvPr>
          <p:cNvSpPr/>
          <p:nvPr/>
        </p:nvSpPr>
        <p:spPr>
          <a:xfrm>
            <a:off x="6348328" y="3910800"/>
            <a:ext cx="5342690" cy="566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Penetration In the Past One Month Based on Socio Economic Classification (SEC)</a:t>
            </a:r>
          </a:p>
        </p:txBody>
      </p:sp>
    </p:spTree>
    <p:extLst>
      <p:ext uri="{BB962C8B-B14F-4D97-AF65-F5344CB8AC3E}">
        <p14:creationId xmlns:p14="http://schemas.microsoft.com/office/powerpoint/2010/main" val="3850089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97649-64DE-4818-1A9E-506B7FA18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C42009-5F74-497C-993C-12F566952859}"/>
              </a:ext>
            </a:extLst>
          </p:cNvPr>
          <p:cNvSpPr txBox="1"/>
          <p:nvPr/>
        </p:nvSpPr>
        <p:spPr>
          <a:xfrm>
            <a:off x="1764631" y="3013501"/>
            <a:ext cx="9240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NET PROMOTOR SCORE (NPS) </a:t>
            </a:r>
          </a:p>
        </p:txBody>
      </p:sp>
    </p:spTree>
    <p:extLst>
      <p:ext uri="{BB962C8B-B14F-4D97-AF65-F5344CB8AC3E}">
        <p14:creationId xmlns:p14="http://schemas.microsoft.com/office/powerpoint/2010/main" val="131061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0AABB-AFDB-3327-1416-F6004E7F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7E6C4AC-05A8-B097-E08D-89C596D2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83" y="848312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GB" sz="2400" b="1" dirty="0">
                <a:solidFill>
                  <a:prstClr val="white"/>
                </a:solidFill>
              </a:rPr>
              <a:t>NET PROMOTER SCORE (NPS) 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GB" sz="2000" cap="none" dirty="0">
                <a:solidFill>
                  <a:prstClr val="white"/>
                </a:solidFill>
              </a:rPr>
              <a:t>How likely are you to recommend your brand of energy drink to your friends, family and colleagues?</a:t>
            </a:r>
            <a:br>
              <a:rPr lang="en-US" sz="2400" b="1" dirty="0"/>
            </a:br>
            <a:endParaRPr lang="en-US" sz="2400" dirty="0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221C39A-981B-9868-DE36-4B646090E2F2}"/>
              </a:ext>
            </a:extLst>
          </p:cNvPr>
          <p:cNvSpPr/>
          <p:nvPr/>
        </p:nvSpPr>
        <p:spPr>
          <a:xfrm rot="16200000">
            <a:off x="4105913" y="2213638"/>
            <a:ext cx="728294" cy="6126480"/>
          </a:xfrm>
          <a:prstGeom prst="leftBrace">
            <a:avLst>
              <a:gd name="adj1" fmla="val 8333"/>
              <a:gd name="adj2" fmla="val 515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2B63C71-9887-A210-732F-EC479EA89659}"/>
              </a:ext>
            </a:extLst>
          </p:cNvPr>
          <p:cNvSpPr/>
          <p:nvPr/>
        </p:nvSpPr>
        <p:spPr>
          <a:xfrm rot="16200000">
            <a:off x="8502780" y="4622577"/>
            <a:ext cx="638330" cy="1320796"/>
          </a:xfrm>
          <a:prstGeom prst="leftBrace">
            <a:avLst>
              <a:gd name="adj1" fmla="val 35434"/>
              <a:gd name="adj2" fmla="val 511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6DD34-1DFA-B955-F924-5CD1D9F8AEA2}"/>
              </a:ext>
            </a:extLst>
          </p:cNvPr>
          <p:cNvSpPr txBox="1"/>
          <p:nvPr/>
        </p:nvSpPr>
        <p:spPr>
          <a:xfrm>
            <a:off x="3787873" y="5663670"/>
            <a:ext cx="2201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Detractor =36.36%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3EEE7-4453-2E02-315E-BB3E47F4AAFC}"/>
              </a:ext>
            </a:extLst>
          </p:cNvPr>
          <p:cNvSpPr txBox="1"/>
          <p:nvPr/>
        </p:nvSpPr>
        <p:spPr>
          <a:xfrm>
            <a:off x="7982732" y="5670509"/>
            <a:ext cx="2201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Passive = 46.64</a:t>
            </a:r>
            <a:r>
              <a:rPr lang="en-US" sz="1600" b="1" i="0" u="none" strike="noStrike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</a:rPr>
              <a:t>%</a:t>
            </a:r>
            <a:r>
              <a:rPr 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070FAF-E5AD-67EE-1789-ECF8B7A71480}"/>
              </a:ext>
            </a:extLst>
          </p:cNvPr>
          <p:cNvSpPr txBox="1"/>
          <p:nvPr/>
        </p:nvSpPr>
        <p:spPr>
          <a:xfrm>
            <a:off x="9898023" y="5671134"/>
            <a:ext cx="2040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Promoter = 17% 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94E177BE-EF20-525F-C64D-A50EC6FED268}"/>
              </a:ext>
            </a:extLst>
          </p:cNvPr>
          <p:cNvSpPr/>
          <p:nvPr/>
        </p:nvSpPr>
        <p:spPr>
          <a:xfrm rot="16200000">
            <a:off x="10389840" y="4614918"/>
            <a:ext cx="638330" cy="1320796"/>
          </a:xfrm>
          <a:prstGeom prst="leftBrace">
            <a:avLst>
              <a:gd name="adj1" fmla="val 35434"/>
              <a:gd name="adj2" fmla="val 511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17862F-3081-5526-2704-20DB025B4BFD}"/>
              </a:ext>
            </a:extLst>
          </p:cNvPr>
          <p:cNvSpPr txBox="1"/>
          <p:nvPr/>
        </p:nvSpPr>
        <p:spPr>
          <a:xfrm>
            <a:off x="4571850" y="6097942"/>
            <a:ext cx="426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Net Promoter Score (NPS) = -</a:t>
            </a:r>
            <a:r>
              <a:rPr lang="en-GB" sz="2400" b="1" dirty="0">
                <a:solidFill>
                  <a:schemeClr val="accent1"/>
                </a:solidFill>
              </a:rPr>
              <a:t>19.36%</a:t>
            </a:r>
            <a:endParaRPr lang="en-US" b="1" dirty="0">
              <a:solidFill>
                <a:schemeClr val="accent1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2ECE3F4-D974-C068-28A5-A65DF19C6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606735"/>
              </p:ext>
            </p:extLst>
          </p:nvPr>
        </p:nvGraphicFramePr>
        <p:xfrm>
          <a:off x="474383" y="2057399"/>
          <a:ext cx="11236354" cy="291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9434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24E66-7C05-95DA-B22F-AA58E1B37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FD28D5-668D-BDD0-78C5-C3407D91C00E}"/>
              </a:ext>
            </a:extLst>
          </p:cNvPr>
          <p:cNvSpPr txBox="1"/>
          <p:nvPr/>
        </p:nvSpPr>
        <p:spPr>
          <a:xfrm>
            <a:off x="1876925" y="2274838"/>
            <a:ext cx="9240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CONSUMPTION PATTERN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&amp;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PURCHASE DECISION</a:t>
            </a:r>
            <a:endParaRPr lang="en-GB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4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C005C-FEA1-F3CA-B043-6151B11F2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2D494DE-4FF4-B16D-B7E3-C86C02ACE1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832005"/>
              </p:ext>
            </p:extLst>
          </p:nvPr>
        </p:nvGraphicFramePr>
        <p:xfrm>
          <a:off x="473122" y="2294020"/>
          <a:ext cx="11245756" cy="429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F58E8AF4-823E-D112-E760-829CED6D6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prstClr val="white"/>
                </a:solidFill>
              </a:rPr>
              <a:t>CONSUMPTION FREQUENCY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>
                <a:solidFill>
                  <a:prstClr val="white"/>
                </a:solidFill>
              </a:rPr>
              <a:t>H</a:t>
            </a:r>
            <a:r>
              <a:rPr lang="en-US" sz="1800" cap="none" dirty="0"/>
              <a:t>ow often do you consume Energy Drink?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0FA4DA-AFDD-B395-DA74-5F53414072EB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 Energy Drink Once a week.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977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75789-232F-F8DF-AF10-940E4EB8F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C3CDBC2-A92A-863C-9043-C1C32291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/>
              <a:t>Number of Cans Consumed in a Day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GB" sz="1800" dirty="0"/>
              <a:t>H</a:t>
            </a:r>
            <a:r>
              <a:rPr lang="en-US" sz="1800" cap="none" dirty="0"/>
              <a:t>ow many cans do you drink in a day?</a:t>
            </a: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1FB8C9-FCCF-4DB7-3C1B-A91C119FBC2E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 one can in a day.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CEF7FB6-24BF-480D-70A6-FA48533251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064306"/>
              </p:ext>
            </p:extLst>
          </p:nvPr>
        </p:nvGraphicFramePr>
        <p:xfrm>
          <a:off x="473122" y="2294021"/>
          <a:ext cx="11245756" cy="437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0159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169B-2F6D-73FF-6294-F0B2F9C00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33443D4-48F3-2DE6-05A1-1F5A8279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USUAL PURCHASE CHANNEL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>
                <a:solidFill>
                  <a:prstClr val="white"/>
                </a:solidFill>
              </a:rPr>
              <a:t>W</a:t>
            </a:r>
            <a:r>
              <a:rPr lang="en-US" sz="1800" cap="none" dirty="0"/>
              <a:t>here do you usually purchase Energy Drink from?</a:t>
            </a: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171C6F-8E27-34CC-6AC5-62D853F2584D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purchase Energy Drink from Local Convenience Store.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974D90E-50B0-061C-917E-985BFA71DF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1582463"/>
              </p:ext>
            </p:extLst>
          </p:nvPr>
        </p:nvGraphicFramePr>
        <p:xfrm>
          <a:off x="473121" y="2435312"/>
          <a:ext cx="11245755" cy="4254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6547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CCD8E-6F46-371E-A12B-2E5648A46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41B069C-9B4B-BE51-C0E3-88293686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USUAL TIME OF CONSUMPTION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>
                <a:solidFill>
                  <a:prstClr val="white"/>
                </a:solidFill>
              </a:rPr>
              <a:t>A</a:t>
            </a:r>
            <a:r>
              <a:rPr lang="en-US" sz="1800" cap="none" dirty="0"/>
              <a:t>t what time of the day do you usually drink an energy drink?</a:t>
            </a: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6F65D-F25F-A44E-D675-C3074C7175C3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 Energy Drink between 12 PM – 3 PM.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C834071-73ED-7DD1-EBC4-198A80CF6C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7765895"/>
              </p:ext>
            </p:extLst>
          </p:nvPr>
        </p:nvGraphicFramePr>
        <p:xfrm>
          <a:off x="473122" y="2310063"/>
          <a:ext cx="11245755" cy="43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1817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AA9D1-B576-7660-A529-30E12C361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A366C3F-5EC8-A9C0-554C-40041DA58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CONSUMPTION COMPANIONS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/>
              <a:t>With whom do you usually drink an energy drink with?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655280-2F4B-8632-1DA9-DC66CD151812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 Energy Drink with Friends.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C128846-7556-A2A5-FC5F-BE1D9E31A3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95054"/>
              </p:ext>
            </p:extLst>
          </p:nvPr>
        </p:nvGraphicFramePr>
        <p:xfrm>
          <a:off x="473122" y="2310062"/>
          <a:ext cx="11245756" cy="421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7411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59A92-2DF5-4CD5-4034-5BE29E342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8A80FC6-5897-CAB0-044D-9441659A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CONSUMPTION OCCASIONS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/>
              <a:t>On what occasions do you usually drink an energy drink?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4300D3-6605-0F80-9717-AF8DFB0A67CE}"/>
              </a:ext>
            </a:extLst>
          </p:cNvPr>
          <p:cNvSpPr txBox="1"/>
          <p:nvPr/>
        </p:nvSpPr>
        <p:spPr>
          <a:xfrm>
            <a:off x="473122" y="1804707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 Energy Drink while working.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5A583BE-A914-83A2-9DD6-1B72208339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768644"/>
              </p:ext>
            </p:extLst>
          </p:nvPr>
        </p:nvGraphicFramePr>
        <p:xfrm>
          <a:off x="473122" y="2310063"/>
          <a:ext cx="11245756" cy="441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5553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E71D4-9194-D32A-C2B3-A110617EB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9206CAD-9267-C292-9F2E-7166BEB89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BULK PURCHASE AND STORAGE FREQUENCY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/>
              <a:t>Do you usually buy energy drinks in bulk and keep them stored at home for future consumption?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04770-819D-CC98-297E-EB66AFBADDA3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don’t buy energy drinks in bulk and store them at home for future consumption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B6EFD51-8FEE-B4D6-E6FA-ADE12FFE4B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0020064"/>
              </p:ext>
            </p:extLst>
          </p:nvPr>
        </p:nvGraphicFramePr>
        <p:xfrm>
          <a:off x="473121" y="2294020"/>
          <a:ext cx="11245755" cy="429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3386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B7DA5-40FC-4AFB-1B9C-9DE74FC0E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6D40719-12A7-670F-E17B-70D6453EA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PREFERRED CAN SIZE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>
                <a:solidFill>
                  <a:prstClr val="white"/>
                </a:solidFill>
              </a:rPr>
              <a:t>Which can do you prefer for energy drink? 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633BD5-C613-260F-4679-AC8EB758E927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prefer Short Can.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5E141C-A12B-4A5B-FF48-50F14D2ACB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794462"/>
              </p:ext>
            </p:extLst>
          </p:nvPr>
        </p:nvGraphicFramePr>
        <p:xfrm>
          <a:off x="473121" y="2294020"/>
          <a:ext cx="11245755" cy="4395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9201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502BD-09AF-B7C7-8185-13ACB364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550CEEB-A697-A6A0-DBEE-102AB6A70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PREFERRED CAN COLOR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>
                <a:solidFill>
                  <a:prstClr val="white"/>
                </a:solidFill>
              </a:rPr>
              <a:t>Which color of can do you prefer for energy drink? 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CC525E-E269-F4AB-6EEA-0F2B441AE33A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prefer Blue Color Can.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B9B5E82-9010-4120-6732-791B371444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5769818"/>
              </p:ext>
            </p:extLst>
          </p:nvPr>
        </p:nvGraphicFramePr>
        <p:xfrm>
          <a:off x="473122" y="2310063"/>
          <a:ext cx="11245756" cy="4299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5942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86B9E-E0C7-F596-3AAD-7748A9675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796B1A-BF6E-E6EF-A0C8-F2F1C45F6E56}"/>
              </a:ext>
            </a:extLst>
          </p:cNvPr>
          <p:cNvSpPr txBox="1"/>
          <p:nvPr/>
        </p:nvSpPr>
        <p:spPr>
          <a:xfrm>
            <a:off x="1909009" y="2644170"/>
            <a:ext cx="92402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ADVERTISEMENT CAMPAIGN EVALUATION</a:t>
            </a:r>
            <a:endParaRPr lang="en-GB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4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6DEAB-88EC-D586-F582-4E0EF654B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682DAD5-69B5-ADEB-8D19-4EE85C8E3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CHANNELS OF ADVERTSIEMENT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>
                <a:solidFill>
                  <a:prstClr val="white"/>
                </a:solidFill>
              </a:rPr>
              <a:t>Where have you seen any advertisement or promotional campaign for Energy Drink?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942EC-802B-D51E-F56E-48AC20BC0D47}"/>
              </a:ext>
            </a:extLst>
          </p:cNvPr>
          <p:cNvSpPr txBox="1"/>
          <p:nvPr/>
        </p:nvSpPr>
        <p:spPr>
          <a:xfrm>
            <a:off x="473122" y="1793266"/>
            <a:ext cx="11245756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reported seeing</a:t>
            </a:r>
            <a:r>
              <a:rPr lang="en-US" sz="1600" dirty="0">
                <a:solidFill>
                  <a:srgbClr val="012F49"/>
                </a:solidFill>
                <a:latin typeface="Times New Roman"/>
              </a:rPr>
              <a:t> Energy Drink’s advertisement or promotional campaign on Hoarding boards at road/streets.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AC47483-BF1D-ECA1-31A5-42038C54A3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9345471"/>
              </p:ext>
            </p:extLst>
          </p:nvPr>
        </p:nvGraphicFramePr>
        <p:xfrm>
          <a:off x="473121" y="2245895"/>
          <a:ext cx="11245755" cy="434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2317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1FC60-6E1B-132B-B1AB-844CD47C9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D800E22-72B5-2596-D166-E30B7472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53222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ADVERTSIEMENT RECALL ON SOCIAL MEDIA</a:t>
            </a:r>
            <a:br>
              <a:rPr lang="en-GB" sz="2400" b="1" dirty="0">
                <a:solidFill>
                  <a:prstClr val="white"/>
                </a:solidFill>
              </a:rPr>
            </a:br>
            <a:r>
              <a:rPr lang="en-US" sz="1800" cap="none" dirty="0"/>
              <a:t>On which social media platforms have you seen the advertisement of Energy Drink?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F9E53-42A2-F5FB-4220-9EAE1AB14116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recalled seeing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 Energy Drink’s advertisement or promotional campaign on Facebook.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FF13C94-40E6-FD7F-9183-42FB355C58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369863"/>
              </p:ext>
            </p:extLst>
          </p:nvPr>
        </p:nvGraphicFramePr>
        <p:xfrm>
          <a:off x="473122" y="2294021"/>
          <a:ext cx="11245756" cy="441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3624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3D55C4-BD96-0D28-3293-B45B883E02D4}"/>
              </a:ext>
            </a:extLst>
          </p:cNvPr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  <a:solidFill>
            <a:srgbClr val="01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itle 18">
            <a:extLst>
              <a:ext uri="{FF2B5EF4-FFF2-40B4-BE49-F238E27FC236}">
                <a16:creationId xmlns:a16="http://schemas.microsoft.com/office/drawing/2014/main" id="{067F8A95-7F4C-D65A-FE22-53595866E779}"/>
              </a:ext>
            </a:extLst>
          </p:cNvPr>
          <p:cNvSpPr txBox="1">
            <a:spLocks/>
          </p:cNvSpPr>
          <p:nvPr/>
        </p:nvSpPr>
        <p:spPr>
          <a:xfrm>
            <a:off x="3251257" y="3254808"/>
            <a:ext cx="572135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178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D1ECD-9628-4E6F-127E-19E9D81359D9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Avant Garde Solutions Pvt. Ltd.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Sankhamul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Kathmandu, Nepal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+977 1 5242340 | 5912340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1512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1_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2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911</Words>
  <Application>Microsoft Office PowerPoint</Application>
  <PresentationFormat>Widescreen</PresentationFormat>
  <Paragraphs>173</Paragraphs>
  <Slides>24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Cambria</vt:lpstr>
      <vt:lpstr>Poppins</vt:lpstr>
      <vt:lpstr>Times New Roman</vt:lpstr>
      <vt:lpstr>Wingdings</vt:lpstr>
      <vt:lpstr>Wingdings 2</vt:lpstr>
      <vt:lpstr>Dividend</vt:lpstr>
      <vt:lpstr>1_Dividend</vt:lpstr>
      <vt:lpstr>2_Dividend</vt:lpstr>
      <vt:lpstr>PowerPoint Presentation</vt:lpstr>
      <vt:lpstr>Research OBJECTIVES</vt:lpstr>
      <vt:lpstr>Methodology</vt:lpstr>
      <vt:lpstr>PowerPoint Presentation</vt:lpstr>
      <vt:lpstr>Demographics Majority of the respondents are male, belonging to the age group 25-34 and are single.</vt:lpstr>
      <vt:lpstr>Socio-economic classification (SEC) Majority of the respondents belong to Middle Class. </vt:lpstr>
      <vt:lpstr>PowerPoint Presentation</vt:lpstr>
      <vt:lpstr>penetration OF ENERGY DRINKS</vt:lpstr>
      <vt:lpstr>PowerPoint Presentation</vt:lpstr>
      <vt:lpstr>NET PROMOTER SCORE (NPS)  How likely are you to recommend your brand of energy drink to your friends, family and colleagues? </vt:lpstr>
      <vt:lpstr>PowerPoint Presentation</vt:lpstr>
      <vt:lpstr>CONSUMPTION FREQUENCY How often do you consume Energy Drink?</vt:lpstr>
      <vt:lpstr>Number of Cans Consumed in a Day How many cans do you drink in a day?</vt:lpstr>
      <vt:lpstr>USUAL PURCHASE CHANNEL Where do you usually purchase Energy Drink from?</vt:lpstr>
      <vt:lpstr>USUAL TIME OF CONSUMPTION At what time of the day do you usually drink an energy drink?</vt:lpstr>
      <vt:lpstr>CONSUMPTION COMPANIONS With whom do you usually drink an energy drink with?</vt:lpstr>
      <vt:lpstr>CONSUMPTION OCCASIONS On what occasions do you usually drink an energy drink?</vt:lpstr>
      <vt:lpstr>BULK PURCHASE AND STORAGE FREQUENCY Do you usually buy energy drinks in bulk and keep them stored at home for future consumption?</vt:lpstr>
      <vt:lpstr>PREFERRED CAN SIZE Which can do you prefer for energy drink? </vt:lpstr>
      <vt:lpstr>PREFERRED CAN COLOR Which color of can do you prefer for energy drink? </vt:lpstr>
      <vt:lpstr>PowerPoint Presentation</vt:lpstr>
      <vt:lpstr>CHANNELS OF ADVERTSIEMENT Where have you seen any advertisement or promotional campaign for Energy Drink?</vt:lpstr>
      <vt:lpstr>ADVERTSIEMENT RECALL ON SOCIAL MEDIA On which social media platforms have you seen the advertisement of Energy Drink?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Ayush Chataut</dc:creator>
  <cp:lastModifiedBy>Sudeep Rai</cp:lastModifiedBy>
  <cp:revision>120</cp:revision>
  <dcterms:created xsi:type="dcterms:W3CDTF">2026-07-15T10:02:30Z</dcterms:created>
  <dcterms:modified xsi:type="dcterms:W3CDTF">2026-09-04T09:27:38Z</dcterms:modified>
</cp:coreProperties>
</file>